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3" r:id="rId4"/>
    <p:sldId id="257" r:id="rId5"/>
    <p:sldId id="258" r:id="rId6"/>
    <p:sldId id="264" r:id="rId7"/>
    <p:sldId id="265" r:id="rId8"/>
    <p:sldId id="259" r:id="rId9"/>
    <p:sldId id="269" r:id="rId10"/>
    <p:sldId id="270" r:id="rId11"/>
    <p:sldId id="260" r:id="rId12"/>
    <p:sldId id="261" r:id="rId13"/>
    <p:sldId id="262"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7" d="100"/>
          <a:sy n="77" d="100"/>
        </p:scale>
        <p:origin x="1618" y="53"/>
      </p:cViewPr>
      <p:guideLst>
        <p:guide orient="horz" pos="2160"/>
        <p:guide pos="28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3" y="2096432"/>
            <a:ext cx="5452901" cy="1515533"/>
          </a:xfrm>
        </p:spPr>
        <p:txBody>
          <a:bodyPr/>
          <a:lstStyle/>
          <a:p>
            <a:r>
              <a:rPr dirty="0"/>
              <a:t>Decision Support System for Hospital Management</a:t>
            </a:r>
            <a:endParaRPr dirty="0"/>
          </a:p>
        </p:txBody>
      </p:sp>
      <p:sp>
        <p:nvSpPr>
          <p:cNvPr id="3" name="Subtitle 2"/>
          <p:cNvSpPr>
            <a:spLocks noGrp="1"/>
          </p:cNvSpPr>
          <p:nvPr>
            <p:ph type="subTitle" idx="1"/>
          </p:nvPr>
        </p:nvSpPr>
        <p:spPr>
          <a:xfrm>
            <a:off x="1921933" y="3600357"/>
            <a:ext cx="5308866" cy="1377651"/>
          </a:xfrm>
        </p:spPr>
        <p:txBody>
          <a:bodyPr/>
          <a:lstStyle/>
          <a:p>
            <a:r>
              <a:rPr dirty="0">
                <a:latin typeface="Times New Roman" panose="02020603050405020304" pitchFamily="18" charset="0"/>
                <a:cs typeface="Times New Roman" panose="02020603050405020304" pitchFamily="18" charset="0"/>
              </a:rPr>
              <a:t>Tracking Admission Rates, Doctor Availability, and Treatment Effectiveness</a:t>
            </a:r>
            <a:endParaRPr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674110" y="4600575"/>
            <a:ext cx="4108450" cy="645160"/>
          </a:xfrm>
          <a:prstGeom prst="rect">
            <a:avLst/>
          </a:prstGeom>
          <a:noFill/>
        </p:spPr>
        <p:txBody>
          <a:bodyPr wrap="square" rtlCol="0">
            <a:spAutoFit/>
          </a:bodyPr>
          <a:p>
            <a:r>
              <a:rPr lang="en-US" b="1"/>
              <a:t>K. Siva Naga Manoj Kumar(192111630)</a:t>
            </a:r>
            <a:endParaRPr lang="en-US" b="1"/>
          </a:p>
          <a:p>
            <a:r>
              <a:rPr lang="en-US" b="1"/>
              <a:t>D. Nithin(192111631)</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Management with SQL</a:t>
            </a:r>
          </a:p>
        </p:txBody>
      </p:sp>
      <p:sp>
        <p:nvSpPr>
          <p:cNvPr id="3" name="Content Placeholder 2"/>
          <p:cNvSpPr>
            <a:spLocks noGrp="1"/>
          </p:cNvSpPr>
          <p:nvPr>
            <p:ph idx="1"/>
          </p:nvPr>
        </p:nvSpPr>
        <p:spPr/>
        <p:txBody>
          <a:bodyPr>
            <a:normAutofit/>
          </a:bodyPr>
          <a:lstStyle/>
          <a:p>
            <a:pPr marL="0" indent="0">
              <a:buNone/>
            </a:pPr>
            <a:r>
              <a:rPr dirty="0"/>
              <a:t>• Patient admission data stored in relational databases.</a:t>
            </a:r>
            <a:endParaRPr dirty="0"/>
          </a:p>
          <a:p>
            <a:pPr marL="0" indent="0">
              <a:buNone/>
            </a:pPr>
            <a:r>
              <a:rPr dirty="0"/>
              <a:t>• SQL queries for tracking bed occupancy and doctor schedules.</a:t>
            </a:r>
            <a:endParaRPr dirty="0"/>
          </a:p>
          <a:p>
            <a:pPr marL="0" indent="0">
              <a:buNone/>
            </a:pPr>
            <a:r>
              <a:rPr dirty="0"/>
              <a:t>• Reports generated for decision-making.</a:t>
            </a:r>
            <a:endParaRPr dirty="0"/>
          </a:p>
          <a:p>
            <a:pPr marL="0" indent="0">
              <a:buNone/>
            </a:pPr>
            <a:r>
              <a:rPr dirty="0"/>
              <a:t>• Secure storage of patient medical records.</a:t>
            </a:r>
            <a:endParaRPr dirty="0"/>
          </a:p>
          <a:p>
            <a:pPr marL="0" indent="0">
              <a:buNone/>
            </a:pPr>
            <a:r>
              <a:rPr dirty="0"/>
              <a:t>• Data backup and recovery strategies for reliability.</a:t>
            </a:r>
            <a:endParaRPr dirty="0"/>
          </a:p>
          <a:p>
            <a:pPr marL="0" indent="0">
              <a:buNone/>
            </a:pPr>
            <a:r>
              <a:rPr dirty="0"/>
              <a:t>• Optimized query performance for faster insights.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DSS in Healthcare</a:t>
            </a:r>
          </a:p>
        </p:txBody>
      </p:sp>
      <p:sp>
        <p:nvSpPr>
          <p:cNvPr id="3" name="Content Placeholder 2"/>
          <p:cNvSpPr>
            <a:spLocks noGrp="1"/>
          </p:cNvSpPr>
          <p:nvPr>
            <p:ph idx="1"/>
          </p:nvPr>
        </p:nvSpPr>
        <p:spPr/>
        <p:txBody>
          <a:bodyPr>
            <a:normAutofit fontScale="92500"/>
          </a:bodyPr>
          <a:lstStyle/>
          <a:p>
            <a:pPr marL="0" indent="0">
              <a:buNone/>
            </a:pPr>
            <a:r>
              <a:rPr dirty="0"/>
              <a:t>• Efficient patient and resource management.</a:t>
            </a:r>
            <a:endParaRPr dirty="0"/>
          </a:p>
          <a:p>
            <a:pPr marL="0" indent="0">
              <a:buNone/>
            </a:pPr>
            <a:r>
              <a:rPr dirty="0"/>
              <a:t>• Reduced wait times for patients.</a:t>
            </a:r>
            <a:endParaRPr dirty="0"/>
          </a:p>
          <a:p>
            <a:pPr marL="0" indent="0">
              <a:buNone/>
            </a:pPr>
            <a:r>
              <a:rPr dirty="0"/>
              <a:t>• Enhanced decision-making for hospital administration.</a:t>
            </a:r>
            <a:endParaRPr dirty="0"/>
          </a:p>
          <a:p>
            <a:pPr marL="0" indent="0">
              <a:buNone/>
            </a:pPr>
            <a:r>
              <a:rPr dirty="0"/>
              <a:t>• Improved treatment effectiveness based on data insights.</a:t>
            </a:r>
            <a:endParaRPr dirty="0"/>
          </a:p>
          <a:p>
            <a:pPr marL="0" indent="0">
              <a:buNone/>
            </a:pPr>
            <a:r>
              <a:rPr dirty="0"/>
              <a:t>• Cost reduction through better resource utilization.</a:t>
            </a:r>
            <a:endParaRPr dirty="0"/>
          </a:p>
          <a:p>
            <a:pPr marL="0" indent="0">
              <a:buNone/>
            </a:pPr>
            <a:r>
              <a:rPr dirty="0"/>
              <a:t>• Increased patient satisfaction and hospital reputation.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endParaRPr dirty="0"/>
          </a:p>
        </p:txBody>
      </p:sp>
      <p:sp>
        <p:nvSpPr>
          <p:cNvPr id="3" name="Content Placeholder 2"/>
          <p:cNvSpPr>
            <a:spLocks noGrp="1"/>
          </p:cNvSpPr>
          <p:nvPr>
            <p:ph idx="1"/>
          </p:nvPr>
        </p:nvSpPr>
        <p:spPr/>
        <p:txBody>
          <a:bodyPr>
            <a:normAutofit fontScale="92500"/>
          </a:bodyPr>
          <a:lstStyle/>
          <a:p>
            <a:pPr marL="0" indent="0">
              <a:buNone/>
            </a:pPr>
            <a:r>
              <a:rPr dirty="0"/>
              <a:t>• A well-implemented DSS improves hospital efficiency.</a:t>
            </a:r>
            <a:endParaRPr dirty="0"/>
          </a:p>
          <a:p>
            <a:pPr marL="0" indent="0">
              <a:buNone/>
            </a:pPr>
            <a:r>
              <a:rPr dirty="0"/>
              <a:t>• Optimizes resource allocation and enhances patient care.</a:t>
            </a:r>
            <a:endParaRPr dirty="0"/>
          </a:p>
          <a:p>
            <a:pPr marL="0" indent="0">
              <a:buNone/>
            </a:pPr>
            <a:r>
              <a:rPr dirty="0"/>
              <a:t>• Helps hospitals make data-driven decisions for better outcomes.</a:t>
            </a:r>
            <a:endParaRPr dirty="0"/>
          </a:p>
          <a:p>
            <a:pPr marL="0" indent="0">
              <a:buNone/>
            </a:pPr>
            <a:r>
              <a:rPr dirty="0"/>
              <a:t>• Supports scalability and future expansion.</a:t>
            </a:r>
            <a:endParaRPr dirty="0"/>
          </a:p>
          <a:p>
            <a:pPr marL="0" indent="0">
              <a:buNone/>
            </a:pPr>
            <a:r>
              <a:rPr dirty="0"/>
              <a:t>• Ensures regulatory compliance and data security.</a:t>
            </a:r>
            <a:endParaRPr dirty="0"/>
          </a:p>
          <a:p>
            <a:pPr marL="0" indent="0">
              <a:buNone/>
            </a:pPr>
            <a:r>
              <a:rPr dirty="0"/>
              <a:t>• Enhances collaboration between hospital departments.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96440" y="2105660"/>
            <a:ext cx="5025390" cy="3046095"/>
          </a:xfrm>
          <a:prstGeom prst="rect">
            <a:avLst/>
          </a:prstGeom>
          <a:noFill/>
        </p:spPr>
        <p:txBody>
          <a:bodyPr wrap="square" rtlCol="0" anchor="t">
            <a:spAutoFit/>
          </a:bodyPr>
          <a:p>
            <a:pPr algn="ctr"/>
            <a:r>
              <a:rPr lang="en-US" sz="4800" dirty="0">
                <a:latin typeface="Times New Roman" panose="02020603050405020304" pitchFamily="18" charset="0"/>
                <a:cs typeface="Times New Roman" panose="02020603050405020304" pitchFamily="18" charset="0"/>
                <a:sym typeface="+mn-ea"/>
              </a:rPr>
              <a:t> </a:t>
            </a:r>
            <a:r>
              <a:rPr lang="en-US" sz="9600" dirty="0">
                <a:latin typeface="Times New Roman" panose="02020603050405020304" pitchFamily="18" charset="0"/>
                <a:cs typeface="Times New Roman" panose="02020603050405020304" pitchFamily="18" charset="0"/>
                <a:sym typeface="+mn-ea"/>
              </a:rPr>
              <a:t>THANK YOU</a:t>
            </a:r>
            <a:endParaRPr lang="en-US" sz="96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Times New Roman" panose="02020603050405020304" pitchFamily="18" charset="0"/>
                <a:cs typeface="Times New Roman" panose="02020603050405020304" pitchFamily="18" charset="0"/>
                <a:sym typeface="+mn-ea"/>
              </a:rPr>
              <a:t>ABSTRACT</a:t>
            </a:r>
            <a:endParaRPr lang="en-US"/>
          </a:p>
        </p:txBody>
      </p:sp>
      <p:sp>
        <p:nvSpPr>
          <p:cNvPr id="3" name="Content Placeholder 2"/>
          <p:cNvSpPr>
            <a:spLocks noGrp="1"/>
          </p:cNvSpPr>
          <p:nvPr>
            <p:ph idx="1"/>
          </p:nvPr>
        </p:nvSpPr>
        <p:spPr/>
        <p:txBody>
          <a:bodyPr>
            <a:normAutofit lnSpcReduction="10000"/>
          </a:bodyPr>
          <a:p>
            <a:pPr marL="0" indent="0" algn="just">
              <a:buNone/>
            </a:pPr>
            <a:r>
              <a:rPr lang="en-US" altLang="en-US"/>
              <a:t>This project develops a Decision Support System (DSS) for Healthcare Administration to enhance hospital management by tracking admission rates, doctor availability, and treatment effectiveness. Using Business Intelligence, SQL, and predictive analytics, the system processes 10,000+ patient records to optimize resource allocation, reduce wait times, and improve patient care. The DSS integrates real-time dashboards, data-driven insights, and automated decision-making to enhance hospital efficiency</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lnSpcReduction="10000"/>
          </a:bodyPr>
          <a:lstStyle/>
          <a:p>
            <a:pPr marL="0" indent="0">
              <a:buNone/>
            </a:pPr>
            <a:r>
              <a:rPr dirty="0"/>
              <a:t>• A Decision Support System (DSS) helps in managing hospital resources effectively.</a:t>
            </a:r>
            <a:endParaRPr dirty="0"/>
          </a:p>
          <a:p>
            <a:pPr marL="0" indent="0">
              <a:buNone/>
            </a:pPr>
            <a:r>
              <a:rPr dirty="0"/>
              <a:t>• Analyzes data on patient admissions, doctor availability, and treatment outcomes.</a:t>
            </a:r>
            <a:endParaRPr dirty="0"/>
          </a:p>
          <a:p>
            <a:pPr marL="0" indent="0">
              <a:buNone/>
            </a:pPr>
            <a:r>
              <a:rPr dirty="0"/>
              <a:t>• Supports hospital administration in making informed decisions.</a:t>
            </a:r>
            <a:endParaRPr dirty="0"/>
          </a:p>
          <a:p>
            <a:pPr marL="0" indent="0">
              <a:buNone/>
            </a:pPr>
            <a:r>
              <a:rPr dirty="0"/>
              <a:t>• Enhances operational efficiency and patient satisfaction.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Challenges in Hospital Management</a:t>
            </a:r>
            <a:endParaRPr lang="en-US" altLang="en-US"/>
          </a:p>
        </p:txBody>
      </p:sp>
      <p:sp>
        <p:nvSpPr>
          <p:cNvPr id="3" name="Content Placeholder 2"/>
          <p:cNvSpPr>
            <a:spLocks noGrp="1"/>
          </p:cNvSpPr>
          <p:nvPr>
            <p:ph idx="1"/>
          </p:nvPr>
        </p:nvSpPr>
        <p:spPr/>
        <p:txBody>
          <a:bodyPr>
            <a:normAutofit/>
          </a:bodyPr>
          <a:lstStyle/>
          <a:p>
            <a:pPr marL="0" indent="0" algn="just">
              <a:buNone/>
            </a:pPr>
            <a:r>
              <a:rPr lang="en-US" altLang="en-US" dirty="0"/>
              <a:t>Hospitals face numerous challenges such as rising costs, increasing patient demands, and limited resources. Understanding these issues is essential for developing effective solutions that can lead to improved patient outcomes and operational efficiency.</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latin typeface="Times New Roman" panose="02020603050405020304" pitchFamily="18" charset="0"/>
                <a:cs typeface="Times New Roman" panose="02020603050405020304" pitchFamily="18" charset="0"/>
                <a:sym typeface="+mn-ea"/>
              </a:rPr>
              <a:t>SOFTWARE REQUIREMENTS</a:t>
            </a:r>
            <a:endParaRPr lang="en-US"/>
          </a:p>
        </p:txBody>
      </p:sp>
      <p:sp>
        <p:nvSpPr>
          <p:cNvPr id="3" name="Content Placeholder 2"/>
          <p:cNvSpPr>
            <a:spLocks noGrp="1"/>
          </p:cNvSpPr>
          <p:nvPr>
            <p:ph idx="1"/>
          </p:nvPr>
        </p:nvSpPr>
        <p:spPr>
          <a:xfrm>
            <a:off x="732790" y="2489835"/>
            <a:ext cx="7242810" cy="3444875"/>
          </a:xfrm>
        </p:spPr>
        <p:txBody>
          <a:bodyPr>
            <a:noAutofit/>
          </a:bodyPr>
          <a:p>
            <a:pPr marL="342900" indent="-342900" algn="just">
              <a:buAutoNum type="arabicPeriod"/>
            </a:pPr>
            <a:r>
              <a:rPr lang="en-US" altLang="en-US" sz="1700" b="1"/>
              <a:t>Database Management System (DBMS) </a:t>
            </a:r>
            <a:r>
              <a:rPr lang="en-US" altLang="en-US" sz="1700"/>
              <a:t>– SQL, PostgreSQL, or MySQL for storing patient records.</a:t>
            </a:r>
            <a:endParaRPr lang="en-US" altLang="en-US" sz="1700"/>
          </a:p>
          <a:p>
            <a:pPr marL="342900" indent="-342900" algn="just">
              <a:buAutoNum type="arabicPeriod"/>
            </a:pPr>
            <a:r>
              <a:rPr lang="en-US" altLang="en-US" sz="1700" b="1"/>
              <a:t>Business Intelligence Tools </a:t>
            </a:r>
            <a:r>
              <a:rPr lang="en-US" altLang="en-US" sz="1700"/>
              <a:t>– Tableau, Power BI, or Google Data Studio for data visualization.</a:t>
            </a:r>
            <a:endParaRPr lang="en-US" altLang="en-US" sz="1700"/>
          </a:p>
          <a:p>
            <a:pPr marL="342900" indent="-342900" algn="just">
              <a:buAutoNum type="arabicPeriod"/>
            </a:pPr>
            <a:r>
              <a:rPr lang="en-US" altLang="en-US" sz="1700" b="1"/>
              <a:t>Programming Languages </a:t>
            </a:r>
            <a:r>
              <a:rPr lang="en-US" altLang="en-US" sz="1700"/>
              <a:t>– Python, Java, or R for data processing and analysis.</a:t>
            </a:r>
            <a:endParaRPr lang="en-US" altLang="en-US" sz="1700"/>
          </a:p>
          <a:p>
            <a:pPr marL="342900" indent="-342900" algn="just">
              <a:buAutoNum type="arabicPeriod"/>
            </a:pPr>
            <a:r>
              <a:rPr lang="en-US" altLang="en-US" sz="1700" b="1"/>
              <a:t>Machine Learning Frameworks</a:t>
            </a:r>
            <a:r>
              <a:rPr lang="en-US" altLang="en-US" sz="1700"/>
              <a:t> – TensorFlow, Scikit-Learn, or PyTorch for predictive analytics.</a:t>
            </a:r>
            <a:endParaRPr lang="en-US" altLang="en-US" sz="1700"/>
          </a:p>
          <a:p>
            <a:pPr marL="342900" indent="-342900" algn="just">
              <a:buAutoNum type="arabicPeriod"/>
            </a:pPr>
            <a:r>
              <a:rPr lang="en-US" altLang="en-US" sz="1700" b="1"/>
              <a:t>Web Technologies</a:t>
            </a:r>
            <a:r>
              <a:rPr lang="en-US" altLang="en-US" sz="1700"/>
              <a:t> – HTML, CSS, JavaScript, React for building dashboards.</a:t>
            </a:r>
            <a:endParaRPr lang="en-US" altLang="en-US" sz="1700"/>
          </a:p>
          <a:p>
            <a:pPr marL="342900" indent="-342900" algn="just">
              <a:buAutoNum type="arabicPeriod"/>
            </a:pPr>
            <a:r>
              <a:rPr lang="en-US" altLang="en-US" sz="1700" b="1"/>
              <a:t>Cloud Services </a:t>
            </a:r>
            <a:r>
              <a:rPr lang="en-US" altLang="en-US" sz="1700"/>
              <a:t>– AWS, Azure, or Google Cloud for secure data storage and processing.</a:t>
            </a:r>
            <a:endParaRPr lang="en-US" alt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latin typeface="Times New Roman" panose="02020603050405020304" pitchFamily="18" charset="0"/>
                <a:cs typeface="Times New Roman" panose="02020603050405020304" pitchFamily="18" charset="0"/>
                <a:sym typeface="+mn-ea"/>
              </a:rPr>
              <a:t>HARDWARE REQUIRMENTS</a:t>
            </a:r>
            <a:endParaRPr lang="en-US"/>
          </a:p>
        </p:txBody>
      </p:sp>
      <p:sp>
        <p:nvSpPr>
          <p:cNvPr id="3" name="Content Placeholder 2"/>
          <p:cNvSpPr>
            <a:spLocks noGrp="1"/>
          </p:cNvSpPr>
          <p:nvPr>
            <p:ph idx="1"/>
          </p:nvPr>
        </p:nvSpPr>
        <p:spPr/>
        <p:txBody>
          <a:bodyPr>
            <a:normAutofit fontScale="90000" lnSpcReduction="20000"/>
          </a:bodyPr>
          <a:p>
            <a:pPr marL="457200" indent="-457200">
              <a:buAutoNum type="arabicPeriod"/>
            </a:pPr>
            <a:r>
              <a:rPr lang="en-US" altLang="en-US" b="1"/>
              <a:t>Servers –</a:t>
            </a:r>
            <a:r>
              <a:rPr lang="en-US" altLang="en-US"/>
              <a:t> High-performance servers for hosting the DSS application and databases.</a:t>
            </a:r>
            <a:endParaRPr lang="en-US" altLang="en-US"/>
          </a:p>
          <a:p>
            <a:pPr marL="457200" indent="-457200">
              <a:buAutoNum type="arabicPeriod"/>
            </a:pPr>
            <a:r>
              <a:rPr lang="en-US" altLang="en-US" b="1"/>
              <a:t>Storage Devices –</a:t>
            </a:r>
            <a:r>
              <a:rPr lang="en-US" altLang="en-US"/>
              <a:t> SSDs or cloud storage for secure data management.</a:t>
            </a:r>
            <a:endParaRPr lang="en-US" altLang="en-US"/>
          </a:p>
          <a:p>
            <a:pPr marL="457200" indent="-457200">
              <a:buAutoNum type="arabicPeriod"/>
            </a:pPr>
            <a:r>
              <a:rPr lang="en-US" altLang="en-US" b="1"/>
              <a:t>Workstations – </a:t>
            </a:r>
            <a:r>
              <a:rPr lang="en-US" altLang="en-US"/>
              <a:t>Computers for doctors, nurses, and hospital administrators to access DSS.</a:t>
            </a:r>
            <a:endParaRPr lang="en-US" altLang="en-US"/>
          </a:p>
          <a:p>
            <a:pPr marL="457200" indent="-457200">
              <a:buAutoNum type="arabicPeriod"/>
            </a:pPr>
            <a:r>
              <a:rPr lang="en-US" altLang="en-US" b="1"/>
              <a:t>Networking Equipment – </a:t>
            </a:r>
            <a:r>
              <a:rPr lang="en-US" altLang="en-US"/>
              <a:t>Routers, switches, and high-speed internet for seamless data communication.</a:t>
            </a:r>
            <a:endParaRPr lang="en-US" altLang="en-US"/>
          </a:p>
          <a:p>
            <a:pPr marL="457200" indent="-457200">
              <a:buAutoNum type="arabicPeriod"/>
            </a:pPr>
            <a:r>
              <a:rPr lang="en-US" altLang="en-US" b="1"/>
              <a:t>IoT Devices –</a:t>
            </a:r>
            <a:r>
              <a:rPr lang="en-US" altLang="en-US"/>
              <a:t> Smart sensors and patient monitoring systems for real-time data collection.</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Strategy</a:t>
            </a:r>
          </a:p>
        </p:txBody>
      </p:sp>
      <p:sp>
        <p:nvSpPr>
          <p:cNvPr id="3" name="Content Placeholder 2"/>
          <p:cNvSpPr>
            <a:spLocks noGrp="1"/>
          </p:cNvSpPr>
          <p:nvPr>
            <p:ph idx="1"/>
          </p:nvPr>
        </p:nvSpPr>
        <p:spPr>
          <a:xfrm>
            <a:off x="1176655" y="2518410"/>
            <a:ext cx="7309485" cy="3444875"/>
          </a:xfrm>
        </p:spPr>
        <p:txBody>
          <a:bodyPr>
            <a:noAutofit/>
          </a:bodyPr>
          <a:lstStyle/>
          <a:p>
            <a:pPr marL="0" indent="0">
              <a:buNone/>
            </a:pPr>
            <a:r>
              <a:rPr dirty="0"/>
              <a:t>• Database setup using SQL for patient records.</a:t>
            </a:r>
            <a:endParaRPr dirty="0"/>
          </a:p>
          <a:p>
            <a:pPr marL="0" indent="0">
              <a:buNone/>
            </a:pPr>
            <a:r>
              <a:rPr dirty="0"/>
              <a:t>• Integration with Business Intelligence tools for analysis.</a:t>
            </a:r>
            <a:endParaRPr dirty="0"/>
          </a:p>
          <a:p>
            <a:pPr marL="0" indent="0">
              <a:buNone/>
            </a:pPr>
            <a:r>
              <a:rPr dirty="0"/>
              <a:t>• Real-time dashboards for monitoring hospital operations.</a:t>
            </a:r>
            <a:endParaRPr dirty="0"/>
          </a:p>
          <a:p>
            <a:pPr marL="0" indent="0">
              <a:buNone/>
            </a:pPr>
            <a:r>
              <a:rPr dirty="0"/>
              <a:t>• Data analytics for improving treatment effectiveness.</a:t>
            </a:r>
            <a:endParaRPr dirty="0"/>
          </a:p>
          <a:p>
            <a:pPr marL="0" indent="0">
              <a:buNone/>
            </a:pPr>
            <a:r>
              <a:rPr dirty="0"/>
              <a:t>• Automated alerts for resource shortages.</a:t>
            </a:r>
            <a:endParaRPr dirty="0"/>
          </a:p>
          <a:p>
            <a:pPr marL="0" indent="0">
              <a:buNone/>
            </a:pPr>
            <a:r>
              <a:rPr dirty="0"/>
              <a:t>• Machine learning models for predictive healthcare analytics.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latin typeface="Times New Roman" panose="02020603050405020304" pitchFamily="18" charset="0"/>
                <a:cs typeface="Times New Roman" panose="02020603050405020304" pitchFamily="18" charset="0"/>
                <a:sym typeface="+mn-ea"/>
              </a:rPr>
              <a:t>    ADVANTAGES AND DISADVANTAGES</a:t>
            </a:r>
            <a:endParaRPr lang="en-US"/>
          </a:p>
        </p:txBody>
      </p:sp>
      <p:sp>
        <p:nvSpPr>
          <p:cNvPr id="3" name="Content Placeholder 2"/>
          <p:cNvSpPr>
            <a:spLocks noGrp="1"/>
          </p:cNvSpPr>
          <p:nvPr>
            <p:ph idx="1"/>
          </p:nvPr>
        </p:nvSpPr>
        <p:spPr>
          <a:xfrm>
            <a:off x="1176655" y="2489835"/>
            <a:ext cx="3471545" cy="3030220"/>
          </a:xfrm>
        </p:spPr>
        <p:txBody>
          <a:bodyPr>
            <a:normAutofit fontScale="80000"/>
          </a:bodyPr>
          <a:p>
            <a:pPr algn="just"/>
            <a:r>
              <a:rPr lang="en-US" altLang="en-US"/>
              <a:t>improves hospital efficiency</a:t>
            </a:r>
            <a:endParaRPr lang="en-US" altLang="en-US"/>
          </a:p>
          <a:p>
            <a:pPr algn="just"/>
            <a:r>
              <a:rPr lang="en-US" altLang="en-US"/>
              <a:t>Reduces patient wait time</a:t>
            </a:r>
            <a:endParaRPr lang="en-US" altLang="en-US"/>
          </a:p>
          <a:p>
            <a:pPr algn="just"/>
            <a:r>
              <a:rPr lang="en-US" altLang="en-US"/>
              <a:t>Enhances decision-making with data-driven insights</a:t>
            </a:r>
            <a:endParaRPr lang="en-US" altLang="en-US"/>
          </a:p>
          <a:p>
            <a:pPr algn="just"/>
            <a:r>
              <a:rPr lang="en-US" altLang="en-US"/>
              <a:t>Optimizes resource allocation</a:t>
            </a:r>
            <a:endParaRPr lang="en-US" altLang="en-US"/>
          </a:p>
          <a:p>
            <a:pPr algn="just"/>
            <a:r>
              <a:rPr lang="en-US" altLang="en-US"/>
              <a:t>Supports predictive analytics for better planning</a:t>
            </a:r>
            <a:endParaRPr lang="en-US" altLang="en-US"/>
          </a:p>
          <a:p>
            <a:pPr algn="just"/>
            <a:endParaRPr lang="en-US" altLang="en-US"/>
          </a:p>
        </p:txBody>
      </p:sp>
      <p:sp>
        <p:nvSpPr>
          <p:cNvPr id="4" name="Text Box 3"/>
          <p:cNvSpPr txBox="1"/>
          <p:nvPr/>
        </p:nvSpPr>
        <p:spPr>
          <a:xfrm>
            <a:off x="4807585" y="2378710"/>
            <a:ext cx="3168015" cy="3252470"/>
          </a:xfrm>
          <a:prstGeom prst="rect">
            <a:avLst/>
          </a:prstGeom>
          <a:noFill/>
        </p:spPr>
        <p:txBody>
          <a:bodyPr wrap="square" rtlCol="0">
            <a:noAutofit/>
          </a:bodyPr>
          <a:p>
            <a:pPr marL="285750" indent="-285750" algn="just">
              <a:buFont typeface="Arial" panose="020B0604020202020204" pitchFamily="34" charset="0"/>
              <a:buChar char="•"/>
            </a:pPr>
            <a:r>
              <a:rPr lang="en-US" altLang="en-US" sz="1900">
                <a:sym typeface="+mn-ea"/>
              </a:rPr>
              <a:t>High initial implementation cost</a:t>
            </a:r>
            <a:endParaRPr lang="en-US" altLang="en-US" sz="1900"/>
          </a:p>
          <a:p>
            <a:pPr marL="285750" indent="-285750" algn="just">
              <a:buFont typeface="Arial" panose="020B0604020202020204" pitchFamily="34" charset="0"/>
              <a:buChar char="•"/>
            </a:pPr>
            <a:r>
              <a:rPr lang="en-US" altLang="en-US" sz="1900">
                <a:sym typeface="+mn-ea"/>
              </a:rPr>
              <a:t>Requires training for healthcare staff</a:t>
            </a:r>
            <a:endParaRPr lang="en-US" altLang="en-US" sz="1900"/>
          </a:p>
          <a:p>
            <a:pPr marL="285750" indent="-285750" algn="just">
              <a:buFont typeface="Arial" panose="020B0604020202020204" pitchFamily="34" charset="0"/>
              <a:buChar char="•"/>
            </a:pPr>
            <a:r>
              <a:rPr lang="en-US" altLang="en-US" sz="1900">
                <a:sym typeface="+mn-ea"/>
              </a:rPr>
              <a:t>Dependency on data accuracy</a:t>
            </a:r>
            <a:endParaRPr lang="en-US" altLang="en-US" sz="1900"/>
          </a:p>
          <a:p>
            <a:pPr marL="285750" indent="-285750" algn="just">
              <a:buFont typeface="Arial" panose="020B0604020202020204" pitchFamily="34" charset="0"/>
              <a:buChar char="•"/>
            </a:pPr>
            <a:r>
              <a:rPr lang="en-US" altLang="en-US" sz="1900">
                <a:sym typeface="+mn-ea"/>
              </a:rPr>
              <a:t>Possible integration issues with existing hospital systems</a:t>
            </a:r>
            <a:endParaRPr lang="en-US" altLang="en-US" sz="1900"/>
          </a:p>
          <a:p>
            <a:pPr marL="285750" indent="-285750" algn="just">
              <a:buFont typeface="Arial" panose="020B0604020202020204" pitchFamily="34" charset="0"/>
              <a:buChar char="•"/>
            </a:pPr>
            <a:r>
              <a:rPr lang="en-US" altLang="en-US" sz="1900">
                <a:sym typeface="+mn-ea"/>
              </a:rPr>
              <a:t>Security and privacy concerns for patient data</a:t>
            </a:r>
            <a:endParaRPr lang="en-US" altLang="en-US" sz="1900"/>
          </a:p>
          <a:p>
            <a:pPr marL="285750" indent="-285750" algn="just">
              <a:buFont typeface="Arial" panose="020B0604020202020204" pitchFamily="34" charset="0"/>
              <a:buChar char="•"/>
            </a:pPr>
            <a:endParaRPr lang="en-US"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76935" y="669290"/>
            <a:ext cx="7338695" cy="55041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0</TotalTime>
  <Words>4009</Words>
  <Application>WPS Presentation</Application>
  <PresentationFormat>On-screen Show (4:3)</PresentationFormat>
  <Paragraphs>93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Garamond</vt:lpstr>
      <vt:lpstr>Microsoft YaHei</vt:lpstr>
      <vt:lpstr>Arial Unicode MS</vt:lpstr>
      <vt:lpstr>Calibri</vt:lpstr>
      <vt:lpstr>Times New Roman</vt:lpstr>
      <vt:lpstr>方正舒体</vt:lpstr>
      <vt:lpstr>Segoe Print</vt:lpstr>
      <vt:lpstr>Organic</vt:lpstr>
      <vt:lpstr>Decision Support System for Hospital Management</vt:lpstr>
      <vt:lpstr>PowerPoint 演示文稿</vt:lpstr>
      <vt:lpstr>Introduction</vt:lpstr>
      <vt:lpstr>System Overview</vt:lpstr>
      <vt:lpstr>PowerPoint 演示文稿</vt:lpstr>
      <vt:lpstr>PowerPoint 演示文稿</vt:lpstr>
      <vt:lpstr>Implementation Strategy</vt:lpstr>
      <vt:lpstr>PowerPoint 演示文稿</vt:lpstr>
      <vt:lpstr>PowerPoint 演示文稿</vt:lpstr>
      <vt:lpstr>Data Management with SQL</vt:lpstr>
      <vt:lpstr>Benefits of DSS in Healthcare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Manoj Kumar</cp:lastModifiedBy>
  <cp:revision>6</cp:revision>
  <dcterms:created xsi:type="dcterms:W3CDTF">2013-01-27T09:14:00Z</dcterms:created>
  <dcterms:modified xsi:type="dcterms:W3CDTF">2025-02-18T17:06:10Z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AE9785943AA94E6BB8FD5F06347D19D8_12</vt:lpwstr>
  </property>
  <property fmtid="{D5CDD505-2E9C-101B-9397-08002B2CF9AE}" pid="3" name="KSOProductBuildVer">
    <vt:lpwstr>1033-12.2.0.19805</vt:lpwstr>
  </property>
</Properties>
</file>