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7" r:id="rId20"/>
    <p:sldId id="278" r:id="rId21"/>
    <p:sldId id="279" r:id="rId22"/>
    <p:sldId id="280" r:id="rId23"/>
    <p:sldId id="281" r:id="rId24"/>
    <p:sldId id="282" r:id="rId25"/>
    <p:sldId id="283" r:id="rId26"/>
    <p:sldId id="284" r:id="rId27"/>
    <p:sldId id="275" r:id="rId28"/>
    <p:sldId id="276" r:id="rId29"/>
    <p:sldId id="285" r:id="rId30"/>
    <p:sldId id="286" r:id="rId31"/>
    <p:sldId id="287" r:id="rId32"/>
    <p:sldId id="28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3506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77603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8968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85869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74440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52817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94684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45698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86059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3620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1489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3765346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tutorialspoint.php/" TargetMode="External"/><Relationship Id="rId2" Type="http://schemas.openxmlformats.org/officeDocument/2006/relationships/hyperlink" Target="http://www.w3schools.com/" TargetMode="External"/><Relationship Id="rId1" Type="http://schemas.openxmlformats.org/officeDocument/2006/relationships/slideLayout" Target="../slideLayouts/slideLayout2.xml"/><Relationship Id="rId6" Type="http://schemas.openxmlformats.org/officeDocument/2006/relationships/hyperlink" Target="http://www.mysql.com/" TargetMode="External"/><Relationship Id="rId5" Type="http://schemas.openxmlformats.org/officeDocument/2006/relationships/hyperlink" Target="http://www.javatpoint.com/" TargetMode="External"/><Relationship Id="rId4" Type="http://schemas.openxmlformats.org/officeDocument/2006/relationships/hyperlink" Target="http://stackoverflow.co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636005"/>
            <a:ext cx="8565486" cy="677108"/>
          </a:xfrm>
          <a:prstGeom prst="rect">
            <a:avLst/>
          </a:prstGeom>
          <a:noFill/>
        </p:spPr>
        <p:txBody>
          <a:bodyPr wrap="none" rtlCol="0">
            <a:spAutoFit/>
          </a:bodyPr>
          <a:lstStyle/>
          <a:p>
            <a:r>
              <a:rPr lang="en-US" sz="3800" b="1" u="sng" dirty="0" smtClean="0">
                <a:solidFill>
                  <a:srgbClr val="0070C0"/>
                </a:solidFill>
                <a:latin typeface="Times New Roman" pitchFamily="18" charset="0"/>
                <a:cs typeface="Times New Roman" pitchFamily="18" charset="0"/>
              </a:rPr>
              <a:t>HOSPITAL MANAGEMENT SYSTEM</a:t>
            </a:r>
            <a:endParaRPr lang="en-US" sz="3800" b="1" u="sng" dirty="0">
              <a:solidFill>
                <a:srgbClr val="0070C0"/>
              </a:solidFill>
              <a:latin typeface="Times New Roman" pitchFamily="18" charset="0"/>
              <a:cs typeface="Times New Roman" pitchFamily="18" charset="0"/>
            </a:endParaRPr>
          </a:p>
        </p:txBody>
      </p:sp>
      <p:sp>
        <p:nvSpPr>
          <p:cNvPr id="5" name="TextBox 4"/>
          <p:cNvSpPr txBox="1"/>
          <p:nvPr/>
        </p:nvSpPr>
        <p:spPr>
          <a:xfrm>
            <a:off x="2202286" y="1981199"/>
            <a:ext cx="4955204" cy="1200329"/>
          </a:xfrm>
          <a:prstGeom prst="rect">
            <a:avLst/>
          </a:prstGeom>
          <a:noFill/>
        </p:spPr>
        <p:txBody>
          <a:bodyPr wrap="none" rtlCol="0">
            <a:spAutoFit/>
          </a:bodyPr>
          <a:lstStyle/>
          <a:p>
            <a:pPr algn="ctr"/>
            <a:r>
              <a:rPr lang="en-US" sz="2400" dirty="0" smtClean="0">
                <a:latin typeface="Times New Roman" pitchFamily="18" charset="0"/>
                <a:cs typeface="Times New Roman" pitchFamily="18" charset="0"/>
              </a:rPr>
              <a:t>Done by</a:t>
            </a:r>
          </a:p>
          <a:p>
            <a:pPr algn="ctr"/>
            <a:r>
              <a:rPr lang="en-US" sz="2400" b="1" dirty="0" smtClean="0">
                <a:latin typeface="Times New Roman" pitchFamily="18" charset="0"/>
                <a:cs typeface="Times New Roman" pitchFamily="18" charset="0"/>
              </a:rPr>
              <a:t>SIVA SHANMUGAM.N</a:t>
            </a:r>
          </a:p>
          <a:p>
            <a:pPr algn="ctr"/>
            <a:r>
              <a:rPr lang="en-GB" sz="2400" dirty="0">
                <a:latin typeface="Times New Roman" pitchFamily="18" charset="0"/>
                <a:cs typeface="Times New Roman" pitchFamily="18" charset="0"/>
              </a:rPr>
              <a:t> (REGISTER NUMBER</a:t>
            </a:r>
            <a:r>
              <a:rPr lang="en-GB" sz="2400">
                <a:latin typeface="Times New Roman" pitchFamily="18" charset="0"/>
                <a:cs typeface="Times New Roman" pitchFamily="18" charset="0"/>
              </a:rPr>
              <a:t>: </a:t>
            </a:r>
            <a:r>
              <a:rPr lang="en-GB" sz="2400" b="1" smtClean="0">
                <a:latin typeface="Times New Roman" pitchFamily="18" charset="0"/>
                <a:cs typeface="Times New Roman" pitchFamily="18" charset="0"/>
              </a:rPr>
              <a:t>21MIT439</a:t>
            </a:r>
            <a:r>
              <a:rPr lang="en-GB" sz="2400" smtClean="0">
                <a:latin typeface="Times New Roman" pitchFamily="18" charset="0"/>
                <a:cs typeface="Times New Roman" pitchFamily="18" charset="0"/>
              </a:rPr>
              <a:t>) </a:t>
            </a:r>
            <a:endParaRPr lang="en-GB" sz="2400" dirty="0">
              <a:latin typeface="Times New Roman" pitchFamily="18" charset="0"/>
              <a:cs typeface="Times New Roman" pitchFamily="18" charset="0"/>
            </a:endParaRPr>
          </a:p>
        </p:txBody>
      </p:sp>
      <p:sp>
        <p:nvSpPr>
          <p:cNvPr id="6" name="TextBox 5"/>
          <p:cNvSpPr txBox="1"/>
          <p:nvPr/>
        </p:nvSpPr>
        <p:spPr>
          <a:xfrm>
            <a:off x="702966" y="3581400"/>
            <a:ext cx="7953844" cy="2369880"/>
          </a:xfrm>
          <a:prstGeom prst="rect">
            <a:avLst/>
          </a:prstGeom>
          <a:noFill/>
        </p:spPr>
        <p:txBody>
          <a:bodyPr wrap="none" rtlCol="0">
            <a:spAutoFit/>
          </a:bodyPr>
          <a:lstStyle/>
          <a:p>
            <a:pPr algn="ctr"/>
            <a:r>
              <a:rPr lang="en-GB" sz="2400" dirty="0" smtClean="0">
                <a:latin typeface="Times New Roman" pitchFamily="18" charset="0"/>
                <a:cs typeface="Times New Roman" pitchFamily="18" charset="0"/>
              </a:rPr>
              <a:t>Under </a:t>
            </a:r>
            <a:r>
              <a:rPr lang="en-GB" sz="2400" dirty="0">
                <a:latin typeface="Times New Roman" pitchFamily="18" charset="0"/>
                <a:cs typeface="Times New Roman" pitchFamily="18" charset="0"/>
              </a:rPr>
              <a:t>the Guidance </a:t>
            </a:r>
            <a:r>
              <a:rPr lang="en-GB" sz="2400" dirty="0" smtClean="0">
                <a:latin typeface="Times New Roman" pitchFamily="18" charset="0"/>
                <a:cs typeface="Times New Roman" pitchFamily="18" charset="0"/>
              </a:rPr>
              <a:t>of</a:t>
            </a:r>
          </a:p>
          <a:p>
            <a:pPr algn="ctr"/>
            <a:r>
              <a:rPr lang="en-US" sz="2400" b="1" dirty="0" err="1">
                <a:latin typeface="Times New Roman" pitchFamily="18" charset="0"/>
                <a:cs typeface="Times New Roman" pitchFamily="18" charset="0"/>
              </a:rPr>
              <a:t>Dr.T.CHRISTOPHER</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M.Sc., M.C.A., M.Ed., M.Phil., Ph.D.</a:t>
            </a:r>
            <a:r>
              <a:rPr lang="en-GB" sz="2400" dirty="0" smtClean="0">
                <a:latin typeface="Times New Roman" pitchFamily="18" charset="0"/>
                <a:cs typeface="Times New Roman" pitchFamily="18" charset="0"/>
              </a:rPr>
              <a:t> </a:t>
            </a:r>
            <a:endParaRPr lang="en-GB" sz="2400" dirty="0">
              <a:latin typeface="Times New Roman" pitchFamily="18" charset="0"/>
              <a:cs typeface="Times New Roman" pitchFamily="18" charset="0"/>
            </a:endParaRPr>
          </a:p>
          <a:p>
            <a:pPr algn="ctr"/>
            <a:endParaRPr lang="en-GB" sz="2400" dirty="0" smtClean="0">
              <a:latin typeface="Times New Roman" pitchFamily="18" charset="0"/>
              <a:cs typeface="Times New Roman" pitchFamily="18" charset="0"/>
            </a:endParaRPr>
          </a:p>
          <a:p>
            <a:pPr algn="ctr"/>
            <a:endParaRPr lang="en-GB" sz="2400" dirty="0">
              <a:latin typeface="Times New Roman" pitchFamily="18" charset="0"/>
              <a:cs typeface="Times New Roman" pitchFamily="18" charset="0"/>
            </a:endParaRPr>
          </a:p>
          <a:p>
            <a:pPr algn="ctr"/>
            <a:r>
              <a:rPr lang="en-GB" sz="2400" dirty="0" smtClean="0">
                <a:latin typeface="Times New Roman" pitchFamily="18" charset="0"/>
                <a:cs typeface="Times New Roman" pitchFamily="18" charset="0"/>
              </a:rPr>
              <a:t>Date:</a:t>
            </a:r>
            <a:r>
              <a:rPr lang="en-GB" sz="2400" b="1" dirty="0" smtClean="0">
                <a:latin typeface="Times New Roman" pitchFamily="18" charset="0"/>
                <a:cs typeface="Times New Roman" pitchFamily="18" charset="0"/>
              </a:rPr>
              <a:t>03/05/2023</a:t>
            </a:r>
            <a:endParaRPr lang="en-US" sz="2400" b="1" dirty="0">
              <a:latin typeface="Times New Roman" pitchFamily="18" charset="0"/>
              <a:cs typeface="Times New Roman" pitchFamily="18" charset="0"/>
            </a:endParaRPr>
          </a:p>
          <a:p>
            <a:pPr algn="ct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8044381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marL="0" indent="0" algn="just">
              <a:buNone/>
            </a:pPr>
            <a:r>
              <a:rPr lang="en-GB" sz="1800" b="1" dirty="0">
                <a:latin typeface="Times New Roman" pitchFamily="18" charset="0"/>
                <a:cs typeface="Times New Roman" pitchFamily="18" charset="0"/>
              </a:rPr>
              <a:t>Table Name: doctors</a:t>
            </a:r>
            <a:endParaRPr lang="en-US" sz="1800" dirty="0">
              <a:latin typeface="Times New Roman" pitchFamily="18" charset="0"/>
              <a:cs typeface="Times New Roman" pitchFamily="18" charset="0"/>
            </a:endParaRPr>
          </a:p>
          <a:p>
            <a:pPr marL="0" indent="0" algn="just">
              <a:buNone/>
            </a:pPr>
            <a:r>
              <a:rPr lang="en-GB" sz="1800" b="1" dirty="0">
                <a:latin typeface="Times New Roman" pitchFamily="18" charset="0"/>
                <a:cs typeface="Times New Roman" pitchFamily="18" charset="0"/>
              </a:rPr>
              <a:t>Table Description : </a:t>
            </a:r>
            <a:r>
              <a:rPr lang="en-US" sz="1800" dirty="0">
                <a:latin typeface="Times New Roman" pitchFamily="18" charset="0"/>
                <a:cs typeface="Times New Roman" pitchFamily="18" charset="0"/>
              </a:rPr>
              <a:t>This table consist of all doctor personal details. Admin can add doctors and ID for separate.</a:t>
            </a:r>
          </a:p>
          <a:p>
            <a:pPr marL="0" indent="0">
              <a:buNone/>
            </a:pPr>
            <a:endParaRPr lang="en-US"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019111246"/>
              </p:ext>
            </p:extLst>
          </p:nvPr>
        </p:nvGraphicFramePr>
        <p:xfrm>
          <a:off x="2408872" y="1371600"/>
          <a:ext cx="4830128" cy="3982245"/>
        </p:xfrm>
        <a:graphic>
          <a:graphicData uri="http://schemas.openxmlformats.org/drawingml/2006/table">
            <a:tbl>
              <a:tblPr firstRow="1" firstCol="1" bandRow="1">
                <a:tableStyleId>{5C22544A-7EE6-4342-B048-85BDC9FD1C3A}</a:tableStyleId>
              </a:tblPr>
              <a:tblGrid>
                <a:gridCol w="697614"/>
                <a:gridCol w="1710715"/>
                <a:gridCol w="2421799"/>
              </a:tblGrid>
              <a:tr h="466504">
                <a:tc>
                  <a:txBody>
                    <a:bodyPr/>
                    <a:lstStyle/>
                    <a:p>
                      <a:pPr marL="0" marR="0" algn="ctr">
                        <a:lnSpc>
                          <a:spcPct val="115000"/>
                        </a:lnSpc>
                        <a:spcBef>
                          <a:spcPts val="0"/>
                        </a:spcBef>
                        <a:spcAft>
                          <a:spcPts val="0"/>
                        </a:spcAft>
                      </a:pPr>
                      <a:r>
                        <a:rPr lang="en-GB" sz="1600" dirty="0">
                          <a:effectLst/>
                          <a:latin typeface="Times New Roman" pitchFamily="18" charset="0"/>
                          <a:cs typeface="Times New Roman" pitchFamily="18" charset="0"/>
                        </a:rPr>
                        <a:t>#</a:t>
                      </a:r>
                      <a:endParaRPr lang="en-US" sz="11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Field Name</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Data Type</a:t>
                      </a:r>
                      <a:endParaRPr lang="en-US" sz="1100">
                        <a:effectLst/>
                        <a:latin typeface="Times New Roman" pitchFamily="18" charset="0"/>
                        <a:ea typeface="Calibri"/>
                        <a:cs typeface="Times New Roman" pitchFamily="18" charset="0"/>
                      </a:endParaRPr>
                    </a:p>
                  </a:txBody>
                  <a:tcPr marL="68580" marR="68580" marT="0" marB="0"/>
                </a:tc>
              </a:tr>
              <a:tr h="364721">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1</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Doctorid</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int(primarykey)</a:t>
                      </a:r>
                      <a:endParaRPr lang="en-US" sz="1100">
                        <a:effectLst/>
                        <a:latin typeface="Times New Roman" pitchFamily="18" charset="0"/>
                        <a:ea typeface="Calibri"/>
                        <a:cs typeface="Times New Roman" pitchFamily="18" charset="0"/>
                      </a:endParaRPr>
                    </a:p>
                  </a:txBody>
                  <a:tcPr marL="68580" marR="68580" marT="0" marB="0"/>
                </a:tc>
              </a:tr>
              <a:tr h="353695">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2</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Specialization</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varchar(25)</a:t>
                      </a:r>
                      <a:endParaRPr lang="en-US" sz="1100">
                        <a:effectLst/>
                        <a:latin typeface="Times New Roman" pitchFamily="18" charset="0"/>
                        <a:ea typeface="Calibri"/>
                        <a:cs typeface="Times New Roman" pitchFamily="18" charset="0"/>
                      </a:endParaRPr>
                    </a:p>
                  </a:txBody>
                  <a:tcPr marL="68580" marR="68580" marT="0" marB="0"/>
                </a:tc>
              </a:tr>
              <a:tr h="329097">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3</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DoctorName</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varchar(15)</a:t>
                      </a:r>
                      <a:endParaRPr lang="en-US" sz="1100">
                        <a:effectLst/>
                        <a:latin typeface="Times New Roman" pitchFamily="18" charset="0"/>
                        <a:ea typeface="Calibri"/>
                        <a:cs typeface="Times New Roman" pitchFamily="18" charset="0"/>
                      </a:endParaRPr>
                    </a:p>
                  </a:txBody>
                  <a:tcPr marL="68580" marR="68580" marT="0" marB="0"/>
                </a:tc>
              </a:tr>
              <a:tr h="369810">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4</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Address</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Longtext</a:t>
                      </a:r>
                      <a:endParaRPr lang="en-US" sz="1100">
                        <a:effectLst/>
                        <a:latin typeface="Times New Roman" pitchFamily="18" charset="0"/>
                        <a:ea typeface="Calibri"/>
                        <a:cs typeface="Times New Roman" pitchFamily="18" charset="0"/>
                      </a:endParaRPr>
                    </a:p>
                  </a:txBody>
                  <a:tcPr marL="68580" marR="68580" marT="0" marB="0"/>
                </a:tc>
              </a:tr>
              <a:tr h="350302">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5</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DocFees</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varchar(15)</a:t>
                      </a:r>
                      <a:endParaRPr lang="en-US" sz="1100">
                        <a:effectLst/>
                        <a:latin typeface="Times New Roman" pitchFamily="18" charset="0"/>
                        <a:ea typeface="Calibri"/>
                        <a:cs typeface="Times New Roman" pitchFamily="18" charset="0"/>
                      </a:endParaRPr>
                    </a:p>
                  </a:txBody>
                  <a:tcPr marL="68580" marR="68580" marT="0" marB="0"/>
                </a:tc>
              </a:tr>
              <a:tr h="356239">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6</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dirty="0">
                          <a:effectLst/>
                          <a:latin typeface="Times New Roman" pitchFamily="18" charset="0"/>
                          <a:cs typeface="Times New Roman" pitchFamily="18" charset="0"/>
                        </a:rPr>
                        <a:t>    </a:t>
                      </a:r>
                      <a:r>
                        <a:rPr lang="en-GB" sz="1400" dirty="0" err="1">
                          <a:effectLst/>
                          <a:latin typeface="Times New Roman" pitchFamily="18" charset="0"/>
                          <a:cs typeface="Times New Roman" pitchFamily="18" charset="0"/>
                        </a:rPr>
                        <a:t>Contactno</a:t>
                      </a:r>
                      <a:endParaRPr lang="en-US" sz="11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bigint(11)</a:t>
                      </a:r>
                      <a:endParaRPr lang="en-US" sz="1100">
                        <a:effectLst/>
                        <a:latin typeface="Times New Roman" pitchFamily="18" charset="0"/>
                        <a:ea typeface="Calibri"/>
                        <a:cs typeface="Times New Roman" pitchFamily="18" charset="0"/>
                      </a:endParaRPr>
                    </a:p>
                  </a:txBody>
                  <a:tcPr marL="68580" marR="68580" marT="0" marB="0"/>
                </a:tc>
              </a:tr>
              <a:tr h="337579">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7</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DocEmail</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varchar(20) (Foreign Key)</a:t>
                      </a:r>
                      <a:endParaRPr lang="en-US" sz="1100">
                        <a:effectLst/>
                        <a:latin typeface="Times New Roman" pitchFamily="18" charset="0"/>
                        <a:ea typeface="Calibri"/>
                        <a:cs typeface="Times New Roman" pitchFamily="18" charset="0"/>
                      </a:endParaRPr>
                    </a:p>
                  </a:txBody>
                  <a:tcPr marL="68580" marR="68580" marT="0" marB="0"/>
                </a:tc>
              </a:tr>
              <a:tr h="342668">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8</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dirty="0">
                          <a:effectLst/>
                          <a:latin typeface="Times New Roman" pitchFamily="18" charset="0"/>
                          <a:cs typeface="Times New Roman" pitchFamily="18" charset="0"/>
                        </a:rPr>
                        <a:t>    Password</a:t>
                      </a:r>
                      <a:endParaRPr lang="en-US" sz="11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varchar(10)</a:t>
                      </a:r>
                      <a:endParaRPr lang="en-US" sz="1100">
                        <a:effectLst/>
                        <a:latin typeface="Times New Roman" pitchFamily="18" charset="0"/>
                        <a:ea typeface="Calibri"/>
                        <a:cs typeface="Times New Roman" pitchFamily="18" charset="0"/>
                      </a:endParaRPr>
                    </a:p>
                  </a:txBody>
                  <a:tcPr marL="68580" marR="68580" marT="0" marB="0"/>
                </a:tc>
              </a:tr>
              <a:tr h="370658">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9  </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CreationDate</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Timestamp</a:t>
                      </a:r>
                      <a:endParaRPr lang="en-US" sz="1100">
                        <a:effectLst/>
                        <a:latin typeface="Times New Roman" pitchFamily="18" charset="0"/>
                        <a:ea typeface="Calibri"/>
                        <a:cs typeface="Times New Roman" pitchFamily="18" charset="0"/>
                      </a:endParaRPr>
                    </a:p>
                  </a:txBody>
                  <a:tcPr marL="68580" marR="68580" marT="0" marB="0"/>
                </a:tc>
              </a:tr>
              <a:tr h="340972">
                <a:tc>
                  <a:txBody>
                    <a:bodyPr/>
                    <a:lstStyle/>
                    <a:p>
                      <a:pPr marL="0" marR="0" algn="ctr">
                        <a:lnSpc>
                          <a:spcPct val="115000"/>
                        </a:lnSpc>
                        <a:spcBef>
                          <a:spcPts val="0"/>
                        </a:spcBef>
                        <a:spcAft>
                          <a:spcPts val="0"/>
                        </a:spcAft>
                      </a:pPr>
                      <a:r>
                        <a:rPr lang="en-GB" sz="1400" dirty="0">
                          <a:effectLst/>
                          <a:latin typeface="Times New Roman" pitchFamily="18" charset="0"/>
                          <a:cs typeface="Times New Roman" pitchFamily="18" charset="0"/>
                        </a:rPr>
                        <a:t>10</a:t>
                      </a:r>
                      <a:endParaRPr lang="en-US" sz="11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UpdationDate</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dirty="0">
                          <a:effectLst/>
                          <a:latin typeface="Times New Roman" pitchFamily="18" charset="0"/>
                          <a:cs typeface="Times New Roman" pitchFamily="18" charset="0"/>
                        </a:rPr>
                        <a:t>Timestamp</a:t>
                      </a:r>
                      <a:endParaRPr lang="en-US" sz="1100" dirty="0">
                        <a:effectLst/>
                        <a:latin typeface="Times New Roman" pitchFamily="18" charset="0"/>
                        <a:ea typeface="Calibri"/>
                        <a:cs typeface="Times New Roman" pitchFamily="18" charset="0"/>
                      </a:endParaRPr>
                    </a:p>
                  </a:txBody>
                  <a:tcPr marL="68580" marR="68580" marT="0" marB="0"/>
                </a:tc>
              </a:tr>
            </a:tbl>
          </a:graphicData>
        </a:graphic>
      </p:graphicFrame>
    </p:spTree>
    <p:extLst>
      <p:ext uri="{BB962C8B-B14F-4D97-AF65-F5344CB8AC3E}">
        <p14:creationId xmlns:p14="http://schemas.microsoft.com/office/powerpoint/2010/main" val="36465915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lstStyle/>
          <a:p>
            <a:pPr marL="0" indent="0" algn="just">
              <a:buNone/>
            </a:pPr>
            <a:r>
              <a:rPr lang="en-GB" sz="1800" b="1" dirty="0">
                <a:latin typeface="Times New Roman" pitchFamily="18" charset="0"/>
                <a:cs typeface="Times New Roman" pitchFamily="18" charset="0"/>
              </a:rPr>
              <a:t>Table Name: </a:t>
            </a:r>
            <a:r>
              <a:rPr lang="en-GB" sz="1800" b="1" dirty="0" err="1">
                <a:latin typeface="Times New Roman" pitchFamily="18" charset="0"/>
                <a:cs typeface="Times New Roman" pitchFamily="18" charset="0"/>
              </a:rPr>
              <a:t>doctorspecilization</a:t>
            </a:r>
            <a:endParaRPr lang="en-US" sz="1800" dirty="0">
              <a:latin typeface="Times New Roman" pitchFamily="18" charset="0"/>
              <a:cs typeface="Times New Roman" pitchFamily="18" charset="0"/>
            </a:endParaRPr>
          </a:p>
          <a:p>
            <a:pPr marL="0" indent="0" algn="just">
              <a:buNone/>
            </a:pPr>
            <a:r>
              <a:rPr lang="en-GB" sz="1800" b="1" dirty="0">
                <a:latin typeface="Times New Roman" pitchFamily="18" charset="0"/>
                <a:cs typeface="Times New Roman" pitchFamily="18" charset="0"/>
              </a:rPr>
              <a:t>Table Description : </a:t>
            </a:r>
            <a:r>
              <a:rPr lang="en-GB" sz="1800" dirty="0">
                <a:latin typeface="Times New Roman" pitchFamily="18" charset="0"/>
                <a:cs typeface="Times New Roman" pitchFamily="18" charset="0"/>
              </a:rPr>
              <a:t>This Table represent Doctor </a:t>
            </a:r>
            <a:r>
              <a:rPr lang="en-GB" sz="1800" dirty="0" err="1">
                <a:latin typeface="Times New Roman" pitchFamily="18" charset="0"/>
                <a:cs typeface="Times New Roman" pitchFamily="18" charset="0"/>
              </a:rPr>
              <a:t>Specilization</a:t>
            </a:r>
            <a:r>
              <a:rPr lang="en-GB" sz="1800" dirty="0">
                <a:latin typeface="Times New Roman" pitchFamily="18" charset="0"/>
                <a:cs typeface="Times New Roman" pitchFamily="18" charset="0"/>
              </a:rPr>
              <a:t>. The admin will add doctor </a:t>
            </a:r>
            <a:r>
              <a:rPr lang="en-GB" sz="1800" dirty="0" err="1">
                <a:latin typeface="Times New Roman" pitchFamily="18" charset="0"/>
                <a:cs typeface="Times New Roman" pitchFamily="18" charset="0"/>
              </a:rPr>
              <a:t>specilization</a:t>
            </a:r>
            <a:r>
              <a:rPr lang="en-GB" sz="1800" dirty="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06084566"/>
              </p:ext>
            </p:extLst>
          </p:nvPr>
        </p:nvGraphicFramePr>
        <p:xfrm>
          <a:off x="2590800" y="1219200"/>
          <a:ext cx="4326255" cy="1612265"/>
        </p:xfrm>
        <a:graphic>
          <a:graphicData uri="http://schemas.openxmlformats.org/drawingml/2006/table">
            <a:tbl>
              <a:tblPr firstRow="1" firstCol="1" bandRow="1">
                <a:tableStyleId>{5C22544A-7EE6-4342-B048-85BDC9FD1C3A}</a:tableStyleId>
              </a:tblPr>
              <a:tblGrid>
                <a:gridCol w="725805"/>
                <a:gridCol w="1657350"/>
                <a:gridCol w="1943100"/>
              </a:tblGrid>
              <a:tr h="394970">
                <a:tc>
                  <a:txBody>
                    <a:bodyPr/>
                    <a:lstStyle/>
                    <a:p>
                      <a:pPr marL="0" marR="0">
                        <a:lnSpc>
                          <a:spcPct val="115000"/>
                        </a:lnSpc>
                        <a:spcBef>
                          <a:spcPts val="0"/>
                        </a:spcBef>
                        <a:spcAft>
                          <a:spcPts val="0"/>
                        </a:spcAft>
                      </a:pPr>
                      <a:r>
                        <a:rPr lang="en-GB" sz="1600" dirty="0">
                          <a:effectLst/>
                          <a:latin typeface="Times New Roman" pitchFamily="18" charset="0"/>
                          <a:cs typeface="Times New Roman" pitchFamily="18" charset="0"/>
                        </a:rPr>
                        <a:t>    #</a:t>
                      </a:r>
                      <a:endParaRPr lang="en-US" sz="11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Field Name</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Data Type</a:t>
                      </a:r>
                      <a:endParaRPr lang="en-US" sz="1100">
                        <a:effectLst/>
                        <a:latin typeface="Times New Roman" pitchFamily="18" charset="0"/>
                        <a:ea typeface="Calibri"/>
                        <a:cs typeface="Times New Roman" pitchFamily="18" charset="0"/>
                      </a:endParaRPr>
                    </a:p>
                  </a:txBody>
                  <a:tcPr marL="68580" marR="68580" marT="0" marB="0"/>
                </a:tc>
              </a:tr>
              <a:tr h="284480">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1</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Id</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int(primarykey)</a:t>
                      </a:r>
                      <a:endParaRPr lang="en-US" sz="1100">
                        <a:effectLst/>
                        <a:latin typeface="Times New Roman" pitchFamily="18" charset="0"/>
                        <a:ea typeface="Calibri"/>
                        <a:cs typeface="Times New Roman" pitchFamily="18" charset="0"/>
                      </a:endParaRPr>
                    </a:p>
                  </a:txBody>
                  <a:tcPr marL="68580" marR="68580" marT="0" marB="0"/>
                </a:tc>
              </a:tr>
              <a:tr h="275590">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2</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Specialization</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varchar(20)(Foreign key)</a:t>
                      </a:r>
                      <a:endParaRPr lang="en-US" sz="1100">
                        <a:effectLst/>
                        <a:latin typeface="Times New Roman" pitchFamily="18" charset="0"/>
                        <a:ea typeface="Calibri"/>
                        <a:cs typeface="Times New Roman" pitchFamily="18" charset="0"/>
                      </a:endParaRPr>
                    </a:p>
                  </a:txBody>
                  <a:tcPr marL="68580" marR="68580" marT="0" marB="0"/>
                </a:tc>
              </a:tr>
              <a:tr h="294640">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3</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creationDate</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Timestamp</a:t>
                      </a:r>
                      <a:endParaRPr lang="en-US" sz="1100">
                        <a:effectLst/>
                        <a:latin typeface="Times New Roman" pitchFamily="18" charset="0"/>
                        <a:ea typeface="Calibri"/>
                        <a:cs typeface="Times New Roman" pitchFamily="18" charset="0"/>
                      </a:endParaRPr>
                    </a:p>
                  </a:txBody>
                  <a:tcPr marL="68580" marR="68580" marT="0" marB="0"/>
                </a:tc>
              </a:tr>
              <a:tr h="362585">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4</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dirty="0">
                          <a:effectLst/>
                          <a:latin typeface="Times New Roman" pitchFamily="18" charset="0"/>
                          <a:cs typeface="Times New Roman" pitchFamily="18" charset="0"/>
                        </a:rPr>
                        <a:t>    </a:t>
                      </a:r>
                      <a:r>
                        <a:rPr lang="en-GB" sz="1400" dirty="0" err="1">
                          <a:effectLst/>
                          <a:latin typeface="Times New Roman" pitchFamily="18" charset="0"/>
                          <a:cs typeface="Times New Roman" pitchFamily="18" charset="0"/>
                        </a:rPr>
                        <a:t>updationDate</a:t>
                      </a:r>
                      <a:endParaRPr lang="en-US" sz="11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dirty="0">
                          <a:effectLst/>
                          <a:latin typeface="Times New Roman" pitchFamily="18" charset="0"/>
                          <a:cs typeface="Times New Roman" pitchFamily="18" charset="0"/>
                        </a:rPr>
                        <a:t>Timestamp</a:t>
                      </a:r>
                      <a:endParaRPr lang="en-US" sz="1100" dirty="0">
                        <a:effectLst/>
                        <a:latin typeface="Times New Roman" pitchFamily="18" charset="0"/>
                        <a:ea typeface="Calibri"/>
                        <a:cs typeface="Times New Roman" pitchFamily="18" charset="0"/>
                      </a:endParaRPr>
                    </a:p>
                  </a:txBody>
                  <a:tcPr marL="68580" marR="68580" marT="0" marB="0"/>
                </a:tc>
              </a:tr>
            </a:tbl>
          </a:graphicData>
        </a:graphic>
      </p:graphicFrame>
      <p:sp>
        <p:nvSpPr>
          <p:cNvPr id="5" name="TextBox 4"/>
          <p:cNvSpPr txBox="1"/>
          <p:nvPr/>
        </p:nvSpPr>
        <p:spPr>
          <a:xfrm>
            <a:off x="533400" y="3048000"/>
            <a:ext cx="8153400" cy="1200329"/>
          </a:xfrm>
          <a:prstGeom prst="rect">
            <a:avLst/>
          </a:prstGeom>
          <a:noFill/>
        </p:spPr>
        <p:txBody>
          <a:bodyPr wrap="square" rtlCol="0">
            <a:spAutoFit/>
          </a:bodyPr>
          <a:lstStyle/>
          <a:p>
            <a:pPr algn="just"/>
            <a:r>
              <a:rPr lang="en-GB" b="1" dirty="0">
                <a:latin typeface="Times New Roman" pitchFamily="18" charset="0"/>
                <a:cs typeface="Times New Roman" pitchFamily="18" charset="0"/>
              </a:rPr>
              <a:t>Table Name: </a:t>
            </a:r>
            <a:r>
              <a:rPr lang="en-GB" b="1" dirty="0" err="1">
                <a:latin typeface="Times New Roman" pitchFamily="18" charset="0"/>
                <a:cs typeface="Times New Roman" pitchFamily="18" charset="0"/>
              </a:rPr>
              <a:t>doctorslog</a:t>
            </a:r>
            <a:endParaRPr lang="en-US" dirty="0">
              <a:latin typeface="Times New Roman" pitchFamily="18" charset="0"/>
              <a:cs typeface="Times New Roman" pitchFamily="18" charset="0"/>
            </a:endParaRPr>
          </a:p>
          <a:p>
            <a:pPr algn="just"/>
            <a:r>
              <a:rPr lang="en-GB" b="1" dirty="0">
                <a:latin typeface="Times New Roman" pitchFamily="18" charset="0"/>
                <a:cs typeface="Times New Roman" pitchFamily="18" charset="0"/>
              </a:rPr>
              <a:t>Table Description : </a:t>
            </a:r>
            <a:r>
              <a:rPr lang="en-US" dirty="0">
                <a:latin typeface="Times New Roman" pitchFamily="18" charset="0"/>
                <a:cs typeface="Times New Roman" pitchFamily="18" charset="0"/>
              </a:rPr>
              <a:t>This table is used to represent Doctor Log Session details. The admin can see the login and logout times of the doctor.</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725811789"/>
              </p:ext>
            </p:extLst>
          </p:nvPr>
        </p:nvGraphicFramePr>
        <p:xfrm>
          <a:off x="2590800" y="4248329"/>
          <a:ext cx="4326255" cy="1934210"/>
        </p:xfrm>
        <a:graphic>
          <a:graphicData uri="http://schemas.openxmlformats.org/drawingml/2006/table">
            <a:tbl>
              <a:tblPr firstRow="1" firstCol="1" bandRow="1">
                <a:tableStyleId>{5C22544A-7EE6-4342-B048-85BDC9FD1C3A}</a:tableStyleId>
              </a:tblPr>
              <a:tblGrid>
                <a:gridCol w="782955"/>
                <a:gridCol w="1428750"/>
                <a:gridCol w="2114550"/>
              </a:tblGrid>
              <a:tr h="353060">
                <a:tc>
                  <a:txBody>
                    <a:bodyPr/>
                    <a:lstStyle/>
                    <a:p>
                      <a:pPr marL="0" marR="0" algn="ctr">
                        <a:lnSpc>
                          <a:spcPct val="115000"/>
                        </a:lnSpc>
                        <a:spcBef>
                          <a:spcPts val="0"/>
                        </a:spcBef>
                        <a:spcAft>
                          <a:spcPts val="0"/>
                        </a:spcAft>
                      </a:pPr>
                      <a:r>
                        <a:rPr lang="en-GB" sz="1600" dirty="0">
                          <a:effectLst/>
                          <a:latin typeface="Times New Roman" pitchFamily="18" charset="0"/>
                          <a:cs typeface="Times New Roman" pitchFamily="18" charset="0"/>
                        </a:rPr>
                        <a:t>#</a:t>
                      </a:r>
                      <a:endParaRPr lang="en-US" sz="11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Field Name</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Data Type</a:t>
                      </a:r>
                      <a:endParaRPr lang="en-US" sz="1100">
                        <a:effectLst/>
                        <a:latin typeface="Times New Roman" pitchFamily="18" charset="0"/>
                        <a:ea typeface="Calibri"/>
                        <a:cs typeface="Times New Roman" pitchFamily="18" charset="0"/>
                      </a:endParaRPr>
                    </a:p>
                  </a:txBody>
                  <a:tcPr marL="68580" marR="68580" marT="0" marB="0"/>
                </a:tc>
              </a:tr>
              <a:tr h="275590">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1</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Id</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int(primarykey)</a:t>
                      </a:r>
                      <a:endParaRPr lang="en-US" sz="1100">
                        <a:effectLst/>
                        <a:latin typeface="Times New Roman" pitchFamily="18" charset="0"/>
                        <a:ea typeface="Calibri"/>
                        <a:cs typeface="Times New Roman" pitchFamily="18" charset="0"/>
                      </a:endParaRPr>
                    </a:p>
                  </a:txBody>
                  <a:tcPr marL="68580" marR="68580" marT="0" marB="0"/>
                </a:tc>
              </a:tr>
              <a:tr h="267335">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2</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Doctorid</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varchar(25)(Foreign key)</a:t>
                      </a:r>
                      <a:endParaRPr lang="en-US" sz="1100">
                        <a:effectLst/>
                        <a:latin typeface="Times New Roman" pitchFamily="18" charset="0"/>
                        <a:ea typeface="Calibri"/>
                        <a:cs typeface="Times New Roman" pitchFamily="18" charset="0"/>
                      </a:endParaRPr>
                    </a:p>
                  </a:txBody>
                  <a:tcPr marL="68580" marR="68580" marT="0" marB="0"/>
                </a:tc>
              </a:tr>
              <a:tr h="248920">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3</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dirty="0">
                          <a:effectLst/>
                          <a:latin typeface="Times New Roman" pitchFamily="18" charset="0"/>
                          <a:cs typeface="Times New Roman" pitchFamily="18" charset="0"/>
                        </a:rPr>
                        <a:t>  </a:t>
                      </a:r>
                      <a:r>
                        <a:rPr lang="en-GB" sz="1400" dirty="0" err="1">
                          <a:effectLst/>
                          <a:latin typeface="Times New Roman" pitchFamily="18" charset="0"/>
                          <a:cs typeface="Times New Roman" pitchFamily="18" charset="0"/>
                        </a:rPr>
                        <a:t>Doctorname</a:t>
                      </a:r>
                      <a:endParaRPr lang="en-US" sz="11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varchar(15)</a:t>
                      </a:r>
                      <a:endParaRPr lang="en-US" sz="1100">
                        <a:effectLst/>
                        <a:latin typeface="Times New Roman" pitchFamily="18" charset="0"/>
                        <a:ea typeface="Calibri"/>
                        <a:cs typeface="Times New Roman" pitchFamily="18" charset="0"/>
                      </a:endParaRPr>
                    </a:p>
                  </a:txBody>
                  <a:tcPr marL="68580" marR="68580" marT="0" marB="0"/>
                </a:tc>
              </a:tr>
              <a:tr h="264795">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4</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LoginTime</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Timestamp</a:t>
                      </a:r>
                      <a:endParaRPr lang="en-US" sz="1100">
                        <a:effectLst/>
                        <a:latin typeface="Times New Roman" pitchFamily="18" charset="0"/>
                        <a:ea typeface="Calibri"/>
                        <a:cs typeface="Times New Roman" pitchFamily="18" charset="0"/>
                      </a:endParaRPr>
                    </a:p>
                  </a:txBody>
                  <a:tcPr marL="68580" marR="68580" marT="0" marB="0"/>
                </a:tc>
              </a:tr>
              <a:tr h="269240">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5</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dirty="0">
                          <a:effectLst/>
                          <a:latin typeface="Times New Roman" pitchFamily="18" charset="0"/>
                          <a:cs typeface="Times New Roman" pitchFamily="18" charset="0"/>
                        </a:rPr>
                        <a:t>  Logout</a:t>
                      </a:r>
                      <a:endParaRPr lang="en-US" sz="11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varchar(20)</a:t>
                      </a:r>
                      <a:endParaRPr lang="en-US" sz="1100">
                        <a:effectLst/>
                        <a:latin typeface="Times New Roman" pitchFamily="18" charset="0"/>
                        <a:ea typeface="Calibri"/>
                        <a:cs typeface="Times New Roman" pitchFamily="18" charset="0"/>
                      </a:endParaRPr>
                    </a:p>
                  </a:txBody>
                  <a:tcPr marL="68580" marR="68580" marT="0" marB="0"/>
                </a:tc>
              </a:tr>
              <a:tr h="255270">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6</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Status</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dirty="0" err="1">
                          <a:effectLst/>
                          <a:latin typeface="Times New Roman" pitchFamily="18" charset="0"/>
                          <a:cs typeface="Times New Roman" pitchFamily="18" charset="0"/>
                        </a:rPr>
                        <a:t>int</a:t>
                      </a:r>
                      <a:r>
                        <a:rPr lang="en-GB" sz="1400" dirty="0">
                          <a:effectLst/>
                          <a:latin typeface="Times New Roman" pitchFamily="18" charset="0"/>
                          <a:cs typeface="Times New Roman" pitchFamily="18" charset="0"/>
                        </a:rPr>
                        <a:t>(11)</a:t>
                      </a:r>
                      <a:endParaRPr lang="en-US" sz="1100" dirty="0">
                        <a:effectLst/>
                        <a:latin typeface="Times New Roman" pitchFamily="18" charset="0"/>
                        <a:ea typeface="Calibri"/>
                        <a:cs typeface="Times New Roman" pitchFamily="18" charset="0"/>
                      </a:endParaRPr>
                    </a:p>
                  </a:txBody>
                  <a:tcPr marL="68580" marR="68580" marT="0" marB="0"/>
                </a:tc>
              </a:tr>
            </a:tbl>
          </a:graphicData>
        </a:graphic>
      </p:graphicFrame>
    </p:spTree>
    <p:extLst>
      <p:ext uri="{BB962C8B-B14F-4D97-AF65-F5344CB8AC3E}">
        <p14:creationId xmlns:p14="http://schemas.microsoft.com/office/powerpoint/2010/main" val="11754092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0" indent="0" algn="just">
              <a:buNone/>
            </a:pPr>
            <a:r>
              <a:rPr lang="en-GB" sz="1800" b="1" dirty="0">
                <a:latin typeface="Times New Roman" pitchFamily="18" charset="0"/>
                <a:cs typeface="Times New Roman" pitchFamily="18" charset="0"/>
              </a:rPr>
              <a:t>Table Name: appointment</a:t>
            </a:r>
            <a:endParaRPr lang="en-US" sz="1800" dirty="0">
              <a:latin typeface="Times New Roman" pitchFamily="18" charset="0"/>
              <a:cs typeface="Times New Roman" pitchFamily="18" charset="0"/>
            </a:endParaRPr>
          </a:p>
          <a:p>
            <a:pPr marL="0" indent="0" algn="just">
              <a:buNone/>
            </a:pPr>
            <a:r>
              <a:rPr lang="en-GB" sz="1800" b="1" dirty="0">
                <a:latin typeface="Times New Roman" pitchFamily="18" charset="0"/>
                <a:cs typeface="Times New Roman" pitchFamily="18" charset="0"/>
              </a:rPr>
              <a:t>Table Description : </a:t>
            </a:r>
            <a:r>
              <a:rPr lang="en-US" sz="1800" dirty="0">
                <a:latin typeface="Times New Roman" pitchFamily="18" charset="0"/>
                <a:cs typeface="Times New Roman" pitchFamily="18" charset="0"/>
              </a:rPr>
              <a:t>This table is used for enter the Patient appointment details. Only the </a:t>
            </a:r>
            <a:r>
              <a:rPr lang="en-US" sz="1800" dirty="0" smtClean="0">
                <a:latin typeface="Times New Roman" pitchFamily="18" charset="0"/>
                <a:cs typeface="Times New Roman" pitchFamily="18" charset="0"/>
              </a:rPr>
              <a:t>doctor </a:t>
            </a:r>
            <a:r>
              <a:rPr lang="en-US" sz="1800" dirty="0">
                <a:latin typeface="Times New Roman" pitchFamily="18" charset="0"/>
                <a:cs typeface="Times New Roman" pitchFamily="18" charset="0"/>
              </a:rPr>
              <a:t>has the authority to cancel a patient's appointment. </a:t>
            </a:r>
            <a:endParaRPr lang="en-US" sz="1800" dirty="0" smtClean="0">
              <a:latin typeface="Times New Roman" pitchFamily="18" charset="0"/>
              <a:cs typeface="Times New Roman" pitchFamily="18" charset="0"/>
            </a:endParaRPr>
          </a:p>
          <a:p>
            <a:pPr marL="0" indent="0" algn="just">
              <a:buNone/>
            </a:pPr>
            <a:endParaRPr lang="en-US" sz="18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23546045"/>
              </p:ext>
            </p:extLst>
          </p:nvPr>
        </p:nvGraphicFramePr>
        <p:xfrm>
          <a:off x="2438400" y="2209800"/>
          <a:ext cx="4326255" cy="3225800"/>
        </p:xfrm>
        <a:graphic>
          <a:graphicData uri="http://schemas.openxmlformats.org/drawingml/2006/table">
            <a:tbl>
              <a:tblPr firstRow="1" firstCol="1" bandRow="1">
                <a:tableStyleId>{5C22544A-7EE6-4342-B048-85BDC9FD1C3A}</a:tableStyleId>
              </a:tblPr>
              <a:tblGrid>
                <a:gridCol w="704850"/>
                <a:gridCol w="1678305"/>
                <a:gridCol w="1943100"/>
              </a:tblGrid>
              <a:tr h="354965">
                <a:tc>
                  <a:txBody>
                    <a:bodyPr/>
                    <a:lstStyle/>
                    <a:p>
                      <a:pPr marL="0" marR="0" algn="ctr">
                        <a:lnSpc>
                          <a:spcPct val="115000"/>
                        </a:lnSpc>
                        <a:spcBef>
                          <a:spcPts val="0"/>
                        </a:spcBef>
                        <a:spcAft>
                          <a:spcPts val="0"/>
                        </a:spcAft>
                      </a:pPr>
                      <a:r>
                        <a:rPr lang="en-GB" sz="1600" dirty="0">
                          <a:effectLst/>
                          <a:latin typeface="Times New Roman" pitchFamily="18" charset="0"/>
                          <a:cs typeface="Times New Roman" pitchFamily="18" charset="0"/>
                        </a:rPr>
                        <a:t>#</a:t>
                      </a:r>
                      <a:endParaRPr lang="en-US" sz="11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dirty="0">
                          <a:effectLst/>
                          <a:latin typeface="Times New Roman" pitchFamily="18" charset="0"/>
                          <a:cs typeface="Times New Roman" pitchFamily="18" charset="0"/>
                        </a:rPr>
                        <a:t>Field Name</a:t>
                      </a:r>
                      <a:endParaRPr lang="en-US" sz="11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Data Type</a:t>
                      </a:r>
                      <a:endParaRPr lang="en-US" sz="1100">
                        <a:effectLst/>
                        <a:latin typeface="Times New Roman" pitchFamily="18" charset="0"/>
                        <a:ea typeface="Calibri"/>
                        <a:cs typeface="Times New Roman" pitchFamily="18" charset="0"/>
                      </a:endParaRPr>
                    </a:p>
                  </a:txBody>
                  <a:tcPr marL="68580" marR="68580" marT="0" marB="0"/>
                </a:tc>
              </a:tr>
              <a:tr h="276225">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1</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Id</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int(primarykey)</a:t>
                      </a:r>
                      <a:endParaRPr lang="en-US" sz="1100">
                        <a:effectLst/>
                        <a:latin typeface="Times New Roman" pitchFamily="18" charset="0"/>
                        <a:ea typeface="Calibri"/>
                        <a:cs typeface="Times New Roman" pitchFamily="18" charset="0"/>
                      </a:endParaRPr>
                    </a:p>
                  </a:txBody>
                  <a:tcPr marL="68580" marR="68580" marT="0" marB="0"/>
                </a:tc>
              </a:tr>
              <a:tr h="268605">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2</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doctorSpecialization</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varchar(25)</a:t>
                      </a:r>
                      <a:endParaRPr lang="en-US" sz="1100">
                        <a:effectLst/>
                        <a:latin typeface="Times New Roman" pitchFamily="18" charset="0"/>
                        <a:ea typeface="Calibri"/>
                        <a:cs typeface="Times New Roman" pitchFamily="18" charset="0"/>
                      </a:endParaRPr>
                    </a:p>
                  </a:txBody>
                  <a:tcPr marL="68580" marR="68580" marT="0" marB="0"/>
                </a:tc>
              </a:tr>
              <a:tr h="250190">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3</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Doctorid</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dirty="0" err="1">
                          <a:effectLst/>
                          <a:latin typeface="Times New Roman" pitchFamily="18" charset="0"/>
                          <a:cs typeface="Times New Roman" pitchFamily="18" charset="0"/>
                        </a:rPr>
                        <a:t>int</a:t>
                      </a:r>
                      <a:r>
                        <a:rPr lang="en-GB" sz="1400" dirty="0">
                          <a:effectLst/>
                          <a:latin typeface="Times New Roman" pitchFamily="18" charset="0"/>
                          <a:cs typeface="Times New Roman" pitchFamily="18" charset="0"/>
                        </a:rPr>
                        <a:t>(11) (Foreign key)</a:t>
                      </a:r>
                      <a:endParaRPr lang="en-US" sz="1100" dirty="0">
                        <a:effectLst/>
                        <a:latin typeface="Times New Roman" pitchFamily="18" charset="0"/>
                        <a:ea typeface="Calibri"/>
                        <a:cs typeface="Times New Roman" pitchFamily="18" charset="0"/>
                      </a:endParaRPr>
                    </a:p>
                  </a:txBody>
                  <a:tcPr marL="68580" marR="68580" marT="0" marB="0"/>
                </a:tc>
              </a:tr>
              <a:tr h="266065">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4</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Patientid</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int(11) (Foreign key)</a:t>
                      </a:r>
                      <a:endParaRPr lang="en-US" sz="1100">
                        <a:effectLst/>
                        <a:latin typeface="Times New Roman" pitchFamily="18" charset="0"/>
                        <a:ea typeface="Calibri"/>
                        <a:cs typeface="Times New Roman" pitchFamily="18" charset="0"/>
                      </a:endParaRPr>
                    </a:p>
                  </a:txBody>
                  <a:tcPr marL="68580" marR="68580" marT="0" marB="0"/>
                </a:tc>
              </a:tr>
              <a:tr h="270510">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5</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cosultancyFees</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int(11)</a:t>
                      </a:r>
                      <a:endParaRPr lang="en-US" sz="1100">
                        <a:effectLst/>
                        <a:latin typeface="Times New Roman" pitchFamily="18" charset="0"/>
                        <a:ea typeface="Calibri"/>
                        <a:cs typeface="Times New Roman" pitchFamily="18" charset="0"/>
                      </a:endParaRPr>
                    </a:p>
                  </a:txBody>
                  <a:tcPr marL="68580" marR="68580" marT="0" marB="0"/>
                </a:tc>
              </a:tr>
              <a:tr h="256540">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6</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dirty="0">
                          <a:effectLst/>
                          <a:latin typeface="Times New Roman" pitchFamily="18" charset="0"/>
                          <a:cs typeface="Times New Roman" pitchFamily="18" charset="0"/>
                        </a:rPr>
                        <a:t>    </a:t>
                      </a:r>
                      <a:r>
                        <a:rPr lang="en-GB" sz="1400" dirty="0" err="1">
                          <a:effectLst/>
                          <a:latin typeface="Times New Roman" pitchFamily="18" charset="0"/>
                          <a:cs typeface="Times New Roman" pitchFamily="18" charset="0"/>
                        </a:rPr>
                        <a:t>appointmentDate</a:t>
                      </a:r>
                      <a:endParaRPr lang="en-US" sz="11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varchar(20)</a:t>
                      </a:r>
                      <a:endParaRPr lang="en-US" sz="1100">
                        <a:effectLst/>
                        <a:latin typeface="Times New Roman" pitchFamily="18" charset="0"/>
                        <a:ea typeface="Calibri"/>
                        <a:cs typeface="Times New Roman" pitchFamily="18" charset="0"/>
                      </a:endParaRPr>
                    </a:p>
                  </a:txBody>
                  <a:tcPr marL="68580" marR="68580" marT="0" marB="0"/>
                </a:tc>
              </a:tr>
              <a:tr h="256540">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7</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appointmentTime</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varchar(20)</a:t>
                      </a:r>
                      <a:endParaRPr lang="en-US" sz="1100">
                        <a:effectLst/>
                        <a:latin typeface="Times New Roman" pitchFamily="18" charset="0"/>
                        <a:ea typeface="Calibri"/>
                        <a:cs typeface="Times New Roman" pitchFamily="18" charset="0"/>
                      </a:endParaRPr>
                    </a:p>
                  </a:txBody>
                  <a:tcPr marL="68580" marR="68580" marT="0" marB="0"/>
                </a:tc>
              </a:tr>
              <a:tr h="256540">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8</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PostingDate</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Timestamp</a:t>
                      </a:r>
                      <a:endParaRPr lang="en-US" sz="1100">
                        <a:effectLst/>
                        <a:latin typeface="Times New Roman" pitchFamily="18" charset="0"/>
                        <a:ea typeface="Calibri"/>
                        <a:cs typeface="Times New Roman" pitchFamily="18" charset="0"/>
                      </a:endParaRPr>
                    </a:p>
                  </a:txBody>
                  <a:tcPr marL="68580" marR="68580" marT="0" marB="0"/>
                </a:tc>
              </a:tr>
              <a:tr h="256540">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9</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PatientStatus</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int(10)</a:t>
                      </a:r>
                      <a:endParaRPr lang="en-US" sz="1100">
                        <a:effectLst/>
                        <a:latin typeface="Times New Roman" pitchFamily="18" charset="0"/>
                        <a:ea typeface="Calibri"/>
                        <a:cs typeface="Times New Roman" pitchFamily="18" charset="0"/>
                      </a:endParaRPr>
                    </a:p>
                  </a:txBody>
                  <a:tcPr marL="68580" marR="68580" marT="0" marB="0"/>
                </a:tc>
              </a:tr>
              <a:tr h="256540">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10</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doctorStatus</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int(10)</a:t>
                      </a:r>
                      <a:endParaRPr lang="en-US" sz="1100">
                        <a:effectLst/>
                        <a:latin typeface="Times New Roman" pitchFamily="18" charset="0"/>
                        <a:ea typeface="Calibri"/>
                        <a:cs typeface="Times New Roman" pitchFamily="18" charset="0"/>
                      </a:endParaRPr>
                    </a:p>
                  </a:txBody>
                  <a:tcPr marL="68580" marR="68580" marT="0" marB="0"/>
                </a:tc>
              </a:tr>
              <a:tr h="256540">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11</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updationDate</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dirty="0">
                          <a:effectLst/>
                          <a:latin typeface="Times New Roman" pitchFamily="18" charset="0"/>
                          <a:cs typeface="Times New Roman" pitchFamily="18" charset="0"/>
                        </a:rPr>
                        <a:t>Timestamp</a:t>
                      </a:r>
                      <a:endParaRPr lang="en-US" sz="1100" dirty="0">
                        <a:effectLst/>
                        <a:latin typeface="Times New Roman" pitchFamily="18" charset="0"/>
                        <a:ea typeface="Calibri"/>
                        <a:cs typeface="Times New Roman" pitchFamily="18" charset="0"/>
                      </a:endParaRPr>
                    </a:p>
                  </a:txBody>
                  <a:tcPr marL="68580" marR="68580" marT="0" marB="0"/>
                </a:tc>
              </a:tr>
            </a:tbl>
          </a:graphicData>
        </a:graphic>
      </p:graphicFrame>
    </p:spTree>
    <p:extLst>
      <p:ext uri="{BB962C8B-B14F-4D97-AF65-F5344CB8AC3E}">
        <p14:creationId xmlns:p14="http://schemas.microsoft.com/office/powerpoint/2010/main" val="29077623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marL="0" indent="0" algn="just">
              <a:buNone/>
            </a:pPr>
            <a:r>
              <a:rPr lang="en-GB" sz="1800" b="1" dirty="0">
                <a:latin typeface="Times New Roman" pitchFamily="18" charset="0"/>
                <a:cs typeface="Times New Roman" pitchFamily="18" charset="0"/>
              </a:rPr>
              <a:t>Table Name: </a:t>
            </a:r>
            <a:r>
              <a:rPr lang="en-GB" sz="1800" b="1" dirty="0" err="1">
                <a:latin typeface="Times New Roman" pitchFamily="18" charset="0"/>
                <a:cs typeface="Times New Roman" pitchFamily="18" charset="0"/>
              </a:rPr>
              <a:t>tblpatient</a:t>
            </a:r>
            <a:endParaRPr lang="en-US" sz="1800" dirty="0">
              <a:latin typeface="Times New Roman" pitchFamily="18" charset="0"/>
              <a:cs typeface="Times New Roman" pitchFamily="18" charset="0"/>
            </a:endParaRPr>
          </a:p>
          <a:p>
            <a:pPr marL="0" indent="0" algn="just">
              <a:buNone/>
            </a:pPr>
            <a:r>
              <a:rPr lang="en-GB" sz="1800" b="1" dirty="0">
                <a:latin typeface="Times New Roman" pitchFamily="18" charset="0"/>
                <a:cs typeface="Times New Roman" pitchFamily="18" charset="0"/>
              </a:rPr>
              <a:t>Table Description : </a:t>
            </a:r>
            <a:r>
              <a:rPr lang="en-US" sz="1800" dirty="0">
                <a:latin typeface="Times New Roman" pitchFamily="18" charset="0"/>
                <a:cs typeface="Times New Roman" pitchFamily="18" charset="0"/>
              </a:rPr>
              <a:t>This table is used to doctors can enter the patients details. admin and doctor can manage the patient</a:t>
            </a:r>
            <a:r>
              <a:rPr lang="en-US" sz="1800" dirty="0" smtClean="0">
                <a:latin typeface="Times New Roman" pitchFamily="18" charset="0"/>
                <a:cs typeface="Times New Roman" pitchFamily="18" charset="0"/>
              </a:rPr>
              <a:t>.</a:t>
            </a:r>
          </a:p>
          <a:p>
            <a:pPr marL="0" indent="0" algn="just">
              <a:buNone/>
            </a:pPr>
            <a:endParaRPr lang="en-US" sz="18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52550302"/>
              </p:ext>
            </p:extLst>
          </p:nvPr>
        </p:nvGraphicFramePr>
        <p:xfrm>
          <a:off x="2455545" y="2294890"/>
          <a:ext cx="4326255" cy="3267710"/>
        </p:xfrm>
        <a:graphic>
          <a:graphicData uri="http://schemas.openxmlformats.org/drawingml/2006/table">
            <a:tbl>
              <a:tblPr firstRow="1" firstCol="1" bandRow="1">
                <a:tableStyleId>{5C22544A-7EE6-4342-B048-85BDC9FD1C3A}</a:tableStyleId>
              </a:tblPr>
              <a:tblGrid>
                <a:gridCol w="781050"/>
                <a:gridCol w="1430655"/>
                <a:gridCol w="2114550"/>
              </a:tblGrid>
              <a:tr h="359410">
                <a:tc>
                  <a:txBody>
                    <a:bodyPr/>
                    <a:lstStyle/>
                    <a:p>
                      <a:pPr marL="0" marR="0" algn="ctr">
                        <a:lnSpc>
                          <a:spcPct val="115000"/>
                        </a:lnSpc>
                        <a:spcBef>
                          <a:spcPts val="0"/>
                        </a:spcBef>
                        <a:spcAft>
                          <a:spcPts val="0"/>
                        </a:spcAft>
                      </a:pPr>
                      <a:r>
                        <a:rPr lang="en-GB" sz="1600" dirty="0">
                          <a:effectLst/>
                          <a:latin typeface="Times New Roman" pitchFamily="18" charset="0"/>
                          <a:cs typeface="Times New Roman" pitchFamily="18" charset="0"/>
                        </a:rPr>
                        <a:t>#</a:t>
                      </a:r>
                      <a:endParaRPr lang="en-US" sz="11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Field Name</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Data Type</a:t>
                      </a:r>
                      <a:endParaRPr lang="en-US" sz="1100">
                        <a:effectLst/>
                        <a:latin typeface="Times New Roman" pitchFamily="18" charset="0"/>
                        <a:ea typeface="Calibri"/>
                        <a:cs typeface="Times New Roman" pitchFamily="18" charset="0"/>
                      </a:endParaRPr>
                    </a:p>
                  </a:txBody>
                  <a:tcPr marL="68580" marR="68580" marT="0" marB="0"/>
                </a:tc>
              </a:tr>
              <a:tr h="280670">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1</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Patientid</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int(primarykey)</a:t>
                      </a:r>
                      <a:endParaRPr lang="en-US" sz="1100">
                        <a:effectLst/>
                        <a:latin typeface="Times New Roman" pitchFamily="18" charset="0"/>
                        <a:ea typeface="Calibri"/>
                        <a:cs typeface="Times New Roman" pitchFamily="18" charset="0"/>
                      </a:endParaRPr>
                    </a:p>
                  </a:txBody>
                  <a:tcPr marL="68580" marR="68580" marT="0" marB="0"/>
                </a:tc>
              </a:tr>
              <a:tr h="272415">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2</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Doctorid</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int(10) (Foreign key)</a:t>
                      </a:r>
                      <a:endParaRPr lang="en-US" sz="1100">
                        <a:effectLst/>
                        <a:latin typeface="Times New Roman" pitchFamily="18" charset="0"/>
                        <a:ea typeface="Calibri"/>
                        <a:cs typeface="Times New Roman" pitchFamily="18" charset="0"/>
                      </a:endParaRPr>
                    </a:p>
                  </a:txBody>
                  <a:tcPr marL="68580" marR="68580" marT="0" marB="0"/>
                </a:tc>
              </a:tr>
              <a:tr h="252730">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3</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PatientName</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varchar(15)</a:t>
                      </a:r>
                      <a:endParaRPr lang="en-US" sz="1100">
                        <a:effectLst/>
                        <a:latin typeface="Times New Roman" pitchFamily="18" charset="0"/>
                        <a:ea typeface="Calibri"/>
                        <a:cs typeface="Times New Roman" pitchFamily="18" charset="0"/>
                      </a:endParaRPr>
                    </a:p>
                  </a:txBody>
                  <a:tcPr marL="68580" marR="68580" marT="0" marB="0"/>
                </a:tc>
              </a:tr>
              <a:tr h="269875">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4</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dirty="0">
                          <a:effectLst/>
                          <a:latin typeface="Times New Roman" pitchFamily="18" charset="0"/>
                          <a:cs typeface="Times New Roman" pitchFamily="18" charset="0"/>
                        </a:rPr>
                        <a:t>  </a:t>
                      </a:r>
                      <a:r>
                        <a:rPr lang="en-GB" sz="1400" dirty="0" err="1">
                          <a:effectLst/>
                          <a:latin typeface="Times New Roman" pitchFamily="18" charset="0"/>
                          <a:cs typeface="Times New Roman" pitchFamily="18" charset="0"/>
                        </a:rPr>
                        <a:t>PatientContno</a:t>
                      </a:r>
                      <a:endParaRPr lang="en-US" sz="11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bigint(10)</a:t>
                      </a:r>
                      <a:endParaRPr lang="en-US" sz="1100">
                        <a:effectLst/>
                        <a:latin typeface="Times New Roman" pitchFamily="18" charset="0"/>
                        <a:ea typeface="Calibri"/>
                        <a:cs typeface="Times New Roman" pitchFamily="18" charset="0"/>
                      </a:endParaRPr>
                    </a:p>
                  </a:txBody>
                  <a:tcPr marL="68580" marR="68580" marT="0" marB="0"/>
                </a:tc>
              </a:tr>
              <a:tr h="274320">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5</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PatientEmail</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varchar(25) (Foreignkey)</a:t>
                      </a:r>
                      <a:endParaRPr lang="en-US" sz="1100">
                        <a:effectLst/>
                        <a:latin typeface="Times New Roman" pitchFamily="18" charset="0"/>
                        <a:ea typeface="Calibri"/>
                        <a:cs typeface="Times New Roman" pitchFamily="18" charset="0"/>
                      </a:endParaRPr>
                    </a:p>
                  </a:txBody>
                  <a:tcPr marL="68580" marR="68580" marT="0" marB="0"/>
                </a:tc>
              </a:tr>
              <a:tr h="259715">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6</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PatientGender</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varchar(20)</a:t>
                      </a:r>
                      <a:endParaRPr lang="en-US" sz="1100">
                        <a:effectLst/>
                        <a:latin typeface="Times New Roman" pitchFamily="18" charset="0"/>
                        <a:ea typeface="Calibri"/>
                        <a:cs typeface="Times New Roman" pitchFamily="18" charset="0"/>
                      </a:endParaRPr>
                    </a:p>
                  </a:txBody>
                  <a:tcPr marL="68580" marR="68580" marT="0" marB="0"/>
                </a:tc>
              </a:tr>
              <a:tr h="259715">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7</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PatientAdd</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Mediumtext</a:t>
                      </a:r>
                      <a:endParaRPr lang="en-US" sz="1100">
                        <a:effectLst/>
                        <a:latin typeface="Times New Roman" pitchFamily="18" charset="0"/>
                        <a:ea typeface="Calibri"/>
                        <a:cs typeface="Times New Roman" pitchFamily="18" charset="0"/>
                      </a:endParaRPr>
                    </a:p>
                  </a:txBody>
                  <a:tcPr marL="68580" marR="68580" marT="0" marB="0"/>
                </a:tc>
              </a:tr>
              <a:tr h="259715">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8</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PatientAge</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int(3)</a:t>
                      </a:r>
                      <a:endParaRPr lang="en-US" sz="1100">
                        <a:effectLst/>
                        <a:latin typeface="Times New Roman" pitchFamily="18" charset="0"/>
                        <a:ea typeface="Calibri"/>
                        <a:cs typeface="Times New Roman" pitchFamily="18" charset="0"/>
                      </a:endParaRPr>
                    </a:p>
                  </a:txBody>
                  <a:tcPr marL="68580" marR="68580" marT="0" marB="0"/>
                </a:tc>
              </a:tr>
              <a:tr h="259715">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9</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PatientMedhis</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Mediumtext</a:t>
                      </a:r>
                      <a:endParaRPr lang="en-US" sz="1100">
                        <a:effectLst/>
                        <a:latin typeface="Times New Roman" pitchFamily="18" charset="0"/>
                        <a:ea typeface="Calibri"/>
                        <a:cs typeface="Times New Roman" pitchFamily="18" charset="0"/>
                      </a:endParaRPr>
                    </a:p>
                  </a:txBody>
                  <a:tcPr marL="68580" marR="68580" marT="0" marB="0"/>
                </a:tc>
              </a:tr>
              <a:tr h="259715">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10</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CreationDate</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Timestamp</a:t>
                      </a:r>
                      <a:endParaRPr lang="en-US" sz="1100">
                        <a:effectLst/>
                        <a:latin typeface="Times New Roman" pitchFamily="18" charset="0"/>
                        <a:ea typeface="Calibri"/>
                        <a:cs typeface="Times New Roman" pitchFamily="18" charset="0"/>
                      </a:endParaRPr>
                    </a:p>
                  </a:txBody>
                  <a:tcPr marL="68580" marR="68580" marT="0" marB="0"/>
                </a:tc>
              </a:tr>
              <a:tr h="259715">
                <a:tc>
                  <a:txBody>
                    <a:bodyPr/>
                    <a:lstStyle/>
                    <a:p>
                      <a:pPr marL="0" marR="0" algn="ctr">
                        <a:lnSpc>
                          <a:spcPct val="115000"/>
                        </a:lnSpc>
                        <a:spcBef>
                          <a:spcPts val="0"/>
                        </a:spcBef>
                        <a:spcAft>
                          <a:spcPts val="0"/>
                        </a:spcAft>
                      </a:pPr>
                      <a:r>
                        <a:rPr lang="en-GB" sz="1400" dirty="0">
                          <a:effectLst/>
                          <a:latin typeface="Times New Roman" pitchFamily="18" charset="0"/>
                          <a:cs typeface="Times New Roman" pitchFamily="18" charset="0"/>
                        </a:rPr>
                        <a:t>11</a:t>
                      </a:r>
                      <a:endParaRPr lang="en-US" sz="11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UpdationDate</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dirty="0">
                          <a:effectLst/>
                          <a:latin typeface="Times New Roman" pitchFamily="18" charset="0"/>
                          <a:cs typeface="Times New Roman" pitchFamily="18" charset="0"/>
                        </a:rPr>
                        <a:t>Timestamp</a:t>
                      </a:r>
                      <a:endParaRPr lang="en-US" sz="1100" dirty="0">
                        <a:effectLst/>
                        <a:latin typeface="Times New Roman" pitchFamily="18" charset="0"/>
                        <a:ea typeface="Calibri"/>
                        <a:cs typeface="Times New Roman" pitchFamily="18" charset="0"/>
                      </a:endParaRPr>
                    </a:p>
                  </a:txBody>
                  <a:tcPr marL="68580" marR="68580" marT="0" marB="0"/>
                </a:tc>
              </a:tr>
            </a:tbl>
          </a:graphicData>
        </a:graphic>
      </p:graphicFrame>
    </p:spTree>
    <p:extLst>
      <p:ext uri="{BB962C8B-B14F-4D97-AF65-F5344CB8AC3E}">
        <p14:creationId xmlns:p14="http://schemas.microsoft.com/office/powerpoint/2010/main" val="30863598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indent="0" algn="just">
              <a:buNone/>
            </a:pPr>
            <a:r>
              <a:rPr lang="en-GB" sz="1800" b="1" dirty="0">
                <a:latin typeface="Times New Roman" pitchFamily="18" charset="0"/>
                <a:cs typeface="Times New Roman" pitchFamily="18" charset="0"/>
              </a:rPr>
              <a:t>Table Name: </a:t>
            </a:r>
            <a:r>
              <a:rPr lang="en-GB" sz="1800" b="1" dirty="0" err="1">
                <a:latin typeface="Times New Roman" pitchFamily="18" charset="0"/>
                <a:cs typeface="Times New Roman" pitchFamily="18" charset="0"/>
              </a:rPr>
              <a:t>tblmedicalhistory</a:t>
            </a:r>
            <a:endParaRPr lang="en-US" sz="1800" dirty="0">
              <a:latin typeface="Times New Roman" pitchFamily="18" charset="0"/>
              <a:cs typeface="Times New Roman" pitchFamily="18" charset="0"/>
            </a:endParaRPr>
          </a:p>
          <a:p>
            <a:pPr marL="0" indent="0" algn="just">
              <a:buNone/>
            </a:pPr>
            <a:r>
              <a:rPr lang="en-GB" sz="1800" b="1" dirty="0">
                <a:latin typeface="Times New Roman" pitchFamily="18" charset="0"/>
                <a:cs typeface="Times New Roman" pitchFamily="18" charset="0"/>
              </a:rPr>
              <a:t>Table Description :</a:t>
            </a:r>
            <a:r>
              <a:rPr lang="en-GB" sz="1800" dirty="0">
                <a:latin typeface="Times New Roman" pitchFamily="18" charset="0"/>
                <a:cs typeface="Times New Roman" pitchFamily="18" charset="0"/>
              </a:rPr>
              <a:t> </a:t>
            </a:r>
            <a:r>
              <a:rPr lang="en-US" sz="1800" dirty="0">
                <a:latin typeface="Times New Roman" pitchFamily="18" charset="0"/>
                <a:cs typeface="Times New Roman" pitchFamily="18" charset="0"/>
              </a:rPr>
              <a:t>This table is used to enter the patient's medical history details. The doctor only add the patient's medical history.</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45246989"/>
              </p:ext>
            </p:extLst>
          </p:nvPr>
        </p:nvGraphicFramePr>
        <p:xfrm>
          <a:off x="2408872" y="2441099"/>
          <a:ext cx="4326255" cy="2844165"/>
        </p:xfrm>
        <a:graphic>
          <a:graphicData uri="http://schemas.openxmlformats.org/drawingml/2006/table">
            <a:tbl>
              <a:tblPr firstRow="1" firstCol="1" bandRow="1">
                <a:tableStyleId>{5C22544A-7EE6-4342-B048-85BDC9FD1C3A}</a:tableStyleId>
              </a:tblPr>
              <a:tblGrid>
                <a:gridCol w="715010"/>
                <a:gridCol w="1496695"/>
                <a:gridCol w="2114550"/>
              </a:tblGrid>
              <a:tr h="372110">
                <a:tc>
                  <a:txBody>
                    <a:bodyPr/>
                    <a:lstStyle/>
                    <a:p>
                      <a:pPr marL="0" marR="0" algn="ctr">
                        <a:lnSpc>
                          <a:spcPct val="115000"/>
                        </a:lnSpc>
                        <a:spcBef>
                          <a:spcPts val="0"/>
                        </a:spcBef>
                        <a:spcAft>
                          <a:spcPts val="0"/>
                        </a:spcAft>
                      </a:pPr>
                      <a:r>
                        <a:rPr lang="en-GB" sz="1600">
                          <a:effectLst/>
                          <a:latin typeface="Times New Roman" pitchFamily="18" charset="0"/>
                          <a:cs typeface="Times New Roman" pitchFamily="18" charset="0"/>
                        </a:rPr>
                        <a:t>#</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Field Name</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Data Type</a:t>
                      </a:r>
                      <a:endParaRPr lang="en-US" sz="1100">
                        <a:effectLst/>
                        <a:latin typeface="Times New Roman" pitchFamily="18" charset="0"/>
                        <a:ea typeface="Calibri"/>
                        <a:cs typeface="Times New Roman" pitchFamily="18" charset="0"/>
                      </a:endParaRPr>
                    </a:p>
                  </a:txBody>
                  <a:tcPr marL="68580" marR="68580" marT="0" marB="0"/>
                </a:tc>
              </a:tr>
              <a:tr h="290195">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1</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Id</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int(primarykey)</a:t>
                      </a:r>
                      <a:endParaRPr lang="en-US" sz="1100">
                        <a:effectLst/>
                        <a:latin typeface="Times New Roman" pitchFamily="18" charset="0"/>
                        <a:ea typeface="Calibri"/>
                        <a:cs typeface="Times New Roman" pitchFamily="18" charset="0"/>
                      </a:endParaRPr>
                    </a:p>
                  </a:txBody>
                  <a:tcPr marL="68580" marR="68580" marT="0" marB="0"/>
                </a:tc>
              </a:tr>
              <a:tr h="281940">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2</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Patientid</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int(10)(Foreign key)</a:t>
                      </a:r>
                      <a:endParaRPr lang="en-US" sz="1100">
                        <a:effectLst/>
                        <a:latin typeface="Times New Roman" pitchFamily="18" charset="0"/>
                        <a:ea typeface="Calibri"/>
                        <a:cs typeface="Times New Roman" pitchFamily="18" charset="0"/>
                      </a:endParaRPr>
                    </a:p>
                  </a:txBody>
                  <a:tcPr marL="68580" marR="68580" marT="0" marB="0"/>
                </a:tc>
              </a:tr>
              <a:tr h="262255">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3</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BloodPressure</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varchar(15)</a:t>
                      </a:r>
                      <a:endParaRPr lang="en-US" sz="1100">
                        <a:effectLst/>
                        <a:latin typeface="Times New Roman" pitchFamily="18" charset="0"/>
                        <a:ea typeface="Calibri"/>
                        <a:cs typeface="Times New Roman" pitchFamily="18" charset="0"/>
                      </a:endParaRPr>
                    </a:p>
                  </a:txBody>
                  <a:tcPr marL="68580" marR="68580" marT="0" marB="0"/>
                </a:tc>
              </a:tr>
              <a:tr h="279400">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4</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BloodSugar</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varchar(15)</a:t>
                      </a:r>
                      <a:endParaRPr lang="en-US" sz="1100">
                        <a:effectLst/>
                        <a:latin typeface="Times New Roman" pitchFamily="18" charset="0"/>
                        <a:ea typeface="Calibri"/>
                        <a:cs typeface="Times New Roman" pitchFamily="18" charset="0"/>
                      </a:endParaRPr>
                    </a:p>
                  </a:txBody>
                  <a:tcPr marL="68580" marR="68580" marT="0" marB="0"/>
                </a:tc>
              </a:tr>
              <a:tr h="283845">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5</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Weight</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varchar(10)</a:t>
                      </a:r>
                      <a:endParaRPr lang="en-US" sz="1100">
                        <a:effectLst/>
                        <a:latin typeface="Times New Roman" pitchFamily="18" charset="0"/>
                        <a:ea typeface="Calibri"/>
                        <a:cs typeface="Times New Roman" pitchFamily="18" charset="0"/>
                      </a:endParaRPr>
                    </a:p>
                  </a:txBody>
                  <a:tcPr marL="68580" marR="68580" marT="0" marB="0"/>
                </a:tc>
              </a:tr>
              <a:tr h="268605">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6</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dirty="0">
                          <a:effectLst/>
                          <a:latin typeface="Times New Roman" pitchFamily="18" charset="0"/>
                          <a:cs typeface="Times New Roman" pitchFamily="18" charset="0"/>
                        </a:rPr>
                        <a:t>  Temperature</a:t>
                      </a:r>
                      <a:endParaRPr lang="en-US" sz="11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varchar(10)</a:t>
                      </a:r>
                      <a:endParaRPr lang="en-US" sz="1100">
                        <a:effectLst/>
                        <a:latin typeface="Times New Roman" pitchFamily="18" charset="0"/>
                        <a:ea typeface="Calibri"/>
                        <a:cs typeface="Times New Roman" pitchFamily="18" charset="0"/>
                      </a:endParaRPr>
                    </a:p>
                  </a:txBody>
                  <a:tcPr marL="68580" marR="68580" marT="0" marB="0"/>
                </a:tc>
              </a:tr>
              <a:tr h="268605">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7</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MedicalPres</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Mediumtext</a:t>
                      </a:r>
                      <a:endParaRPr lang="en-US" sz="1100">
                        <a:effectLst/>
                        <a:latin typeface="Times New Roman" pitchFamily="18" charset="0"/>
                        <a:ea typeface="Calibri"/>
                        <a:cs typeface="Times New Roman" pitchFamily="18" charset="0"/>
                      </a:endParaRPr>
                    </a:p>
                  </a:txBody>
                  <a:tcPr marL="68580" marR="68580" marT="0" marB="0"/>
                </a:tc>
              </a:tr>
              <a:tr h="268605">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8</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CreationDate</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Timestamp</a:t>
                      </a:r>
                      <a:endParaRPr lang="en-US" sz="1100">
                        <a:effectLst/>
                        <a:latin typeface="Times New Roman" pitchFamily="18" charset="0"/>
                        <a:ea typeface="Calibri"/>
                        <a:cs typeface="Times New Roman" pitchFamily="18" charset="0"/>
                      </a:endParaRPr>
                    </a:p>
                  </a:txBody>
                  <a:tcPr marL="68580" marR="68580" marT="0" marB="0"/>
                </a:tc>
              </a:tr>
              <a:tr h="268605">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9</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Nextvisit</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dirty="0">
                          <a:effectLst/>
                          <a:latin typeface="Times New Roman" pitchFamily="18" charset="0"/>
                          <a:cs typeface="Times New Roman" pitchFamily="18" charset="0"/>
                        </a:rPr>
                        <a:t>varchar(20)</a:t>
                      </a:r>
                      <a:endParaRPr lang="en-US" sz="1100" dirty="0">
                        <a:effectLst/>
                        <a:latin typeface="Times New Roman" pitchFamily="18" charset="0"/>
                        <a:ea typeface="Calibri"/>
                        <a:cs typeface="Times New Roman" pitchFamily="18" charset="0"/>
                      </a:endParaRPr>
                    </a:p>
                  </a:txBody>
                  <a:tcPr marL="68580" marR="68580" marT="0" marB="0"/>
                </a:tc>
              </a:tr>
            </a:tbl>
          </a:graphicData>
        </a:graphic>
      </p:graphicFrame>
    </p:spTree>
    <p:extLst>
      <p:ext uri="{BB962C8B-B14F-4D97-AF65-F5344CB8AC3E}">
        <p14:creationId xmlns:p14="http://schemas.microsoft.com/office/powerpoint/2010/main" val="30034698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0" indent="0" algn="just">
              <a:buNone/>
            </a:pPr>
            <a:r>
              <a:rPr lang="en-GB" sz="1800" b="1" dirty="0">
                <a:latin typeface="Times New Roman" pitchFamily="18" charset="0"/>
                <a:cs typeface="Times New Roman" pitchFamily="18" charset="0"/>
              </a:rPr>
              <a:t>Table Name: users</a:t>
            </a:r>
            <a:endParaRPr lang="en-US" sz="1800" dirty="0">
              <a:latin typeface="Times New Roman" pitchFamily="18" charset="0"/>
              <a:cs typeface="Times New Roman" pitchFamily="18" charset="0"/>
            </a:endParaRPr>
          </a:p>
          <a:p>
            <a:pPr marL="0" indent="0" algn="just">
              <a:buNone/>
            </a:pPr>
            <a:r>
              <a:rPr lang="en-GB" sz="1800" b="1" dirty="0">
                <a:latin typeface="Times New Roman" pitchFamily="18" charset="0"/>
                <a:cs typeface="Times New Roman" pitchFamily="18" charset="0"/>
              </a:rPr>
              <a:t>Table Description : </a:t>
            </a:r>
            <a:r>
              <a:rPr lang="en-US" sz="1800" dirty="0">
                <a:latin typeface="Times New Roman" pitchFamily="18" charset="0"/>
                <a:cs typeface="Times New Roman" pitchFamily="18" charset="0"/>
              </a:rPr>
              <a:t>This table is used to enter the patient's details of registration by own for booking an </a:t>
            </a:r>
            <a:r>
              <a:rPr lang="en-US" sz="1800" dirty="0" smtClean="0">
                <a:latin typeface="Times New Roman" pitchFamily="18" charset="0"/>
                <a:cs typeface="Times New Roman" pitchFamily="18" charset="0"/>
              </a:rPr>
              <a:t>appointment </a:t>
            </a:r>
            <a:r>
              <a:rPr lang="en-US" sz="1800" dirty="0">
                <a:latin typeface="Times New Roman" pitchFamily="18" charset="0"/>
                <a:cs typeface="Times New Roman" pitchFamily="18" charset="0"/>
              </a:rPr>
              <a:t>and the patients separate ID</a:t>
            </a:r>
            <a:r>
              <a:rPr lang="en-US" sz="1800" dirty="0" smtClean="0">
                <a:latin typeface="Times New Roman" pitchFamily="18" charset="0"/>
                <a:cs typeface="Times New Roman" pitchFamily="18" charset="0"/>
              </a:rPr>
              <a:t>.</a:t>
            </a:r>
          </a:p>
          <a:p>
            <a:pPr marL="0" indent="0" algn="just">
              <a:buNone/>
            </a:pPr>
            <a:endParaRPr lang="en-US" sz="18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568536986"/>
              </p:ext>
            </p:extLst>
          </p:nvPr>
        </p:nvGraphicFramePr>
        <p:xfrm>
          <a:off x="2117090" y="2477294"/>
          <a:ext cx="4909820" cy="2771775"/>
        </p:xfrm>
        <a:graphic>
          <a:graphicData uri="http://schemas.openxmlformats.org/drawingml/2006/table">
            <a:tbl>
              <a:tblPr firstRow="1" firstCol="1" bandRow="1">
                <a:tableStyleId>{5C22544A-7EE6-4342-B048-85BDC9FD1C3A}</a:tableStyleId>
              </a:tblPr>
              <a:tblGrid>
                <a:gridCol w="849630"/>
                <a:gridCol w="2082800"/>
                <a:gridCol w="1977390"/>
              </a:tblGrid>
              <a:tr h="362585">
                <a:tc>
                  <a:txBody>
                    <a:bodyPr/>
                    <a:lstStyle/>
                    <a:p>
                      <a:pPr marL="0" marR="0" algn="ctr">
                        <a:lnSpc>
                          <a:spcPct val="115000"/>
                        </a:lnSpc>
                        <a:spcBef>
                          <a:spcPts val="0"/>
                        </a:spcBef>
                        <a:spcAft>
                          <a:spcPts val="0"/>
                        </a:spcAft>
                      </a:pPr>
                      <a:r>
                        <a:rPr lang="en-GB" sz="1600" dirty="0">
                          <a:effectLst/>
                          <a:latin typeface="Times New Roman" pitchFamily="18" charset="0"/>
                          <a:cs typeface="Times New Roman" pitchFamily="18" charset="0"/>
                        </a:rPr>
                        <a:t>#</a:t>
                      </a:r>
                      <a:endParaRPr lang="en-US" sz="11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Field Name</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dirty="0">
                          <a:effectLst/>
                          <a:latin typeface="Times New Roman" pitchFamily="18" charset="0"/>
                          <a:cs typeface="Times New Roman" pitchFamily="18" charset="0"/>
                        </a:rPr>
                        <a:t>Data Type</a:t>
                      </a:r>
                      <a:endParaRPr lang="en-US" sz="1100" dirty="0">
                        <a:effectLst/>
                        <a:latin typeface="Times New Roman" pitchFamily="18" charset="0"/>
                        <a:ea typeface="Calibri"/>
                        <a:cs typeface="Times New Roman" pitchFamily="18" charset="0"/>
                      </a:endParaRPr>
                    </a:p>
                  </a:txBody>
                  <a:tcPr marL="68580" marR="68580" marT="0" marB="0"/>
                </a:tc>
              </a:tr>
              <a:tr h="282575">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1</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Patientid</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int(primarykey)</a:t>
                      </a:r>
                      <a:endParaRPr lang="en-US" sz="1100">
                        <a:effectLst/>
                        <a:latin typeface="Times New Roman" pitchFamily="18" charset="0"/>
                        <a:ea typeface="Calibri"/>
                        <a:cs typeface="Times New Roman" pitchFamily="18" charset="0"/>
                      </a:endParaRPr>
                    </a:p>
                  </a:txBody>
                  <a:tcPr marL="68580" marR="68580" marT="0" marB="0"/>
                </a:tc>
              </a:tr>
              <a:tr h="274320">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2</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FullName</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varchar(20)</a:t>
                      </a:r>
                      <a:endParaRPr lang="en-US" sz="1100">
                        <a:effectLst/>
                        <a:latin typeface="Times New Roman" pitchFamily="18" charset="0"/>
                        <a:ea typeface="Calibri"/>
                        <a:cs typeface="Times New Roman" pitchFamily="18" charset="0"/>
                      </a:endParaRPr>
                    </a:p>
                  </a:txBody>
                  <a:tcPr marL="68580" marR="68580" marT="0" marB="0"/>
                </a:tc>
              </a:tr>
              <a:tr h="255270">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3</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dirty="0">
                          <a:effectLst/>
                          <a:latin typeface="Times New Roman" pitchFamily="18" charset="0"/>
                          <a:cs typeface="Times New Roman" pitchFamily="18" charset="0"/>
                        </a:rPr>
                        <a:t>     Address</a:t>
                      </a:r>
                      <a:endParaRPr lang="en-US" sz="11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Longtext</a:t>
                      </a:r>
                      <a:endParaRPr lang="en-US" sz="1100">
                        <a:effectLst/>
                        <a:latin typeface="Times New Roman" pitchFamily="18" charset="0"/>
                        <a:ea typeface="Calibri"/>
                        <a:cs typeface="Times New Roman" pitchFamily="18" charset="0"/>
                      </a:endParaRPr>
                    </a:p>
                  </a:txBody>
                  <a:tcPr marL="68580" marR="68580" marT="0" marB="0"/>
                </a:tc>
              </a:tr>
              <a:tr h="271780">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4</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City</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varchar(20)</a:t>
                      </a:r>
                      <a:endParaRPr lang="en-US" sz="1100">
                        <a:effectLst/>
                        <a:latin typeface="Times New Roman" pitchFamily="18" charset="0"/>
                        <a:ea typeface="Calibri"/>
                        <a:cs typeface="Times New Roman" pitchFamily="18" charset="0"/>
                      </a:endParaRPr>
                    </a:p>
                  </a:txBody>
                  <a:tcPr marL="68580" marR="68580" marT="0" marB="0"/>
                </a:tc>
              </a:tr>
              <a:tr h="276225">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5</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dirty="0">
                          <a:effectLst/>
                          <a:latin typeface="Times New Roman" pitchFamily="18" charset="0"/>
                          <a:cs typeface="Times New Roman" pitchFamily="18" charset="0"/>
                        </a:rPr>
                        <a:t>     Gender</a:t>
                      </a:r>
                      <a:endParaRPr lang="en-US" sz="11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varchar(10)</a:t>
                      </a:r>
                      <a:endParaRPr lang="en-US" sz="1100">
                        <a:effectLst/>
                        <a:latin typeface="Times New Roman" pitchFamily="18" charset="0"/>
                        <a:ea typeface="Calibri"/>
                        <a:cs typeface="Times New Roman" pitchFamily="18" charset="0"/>
                      </a:endParaRPr>
                    </a:p>
                  </a:txBody>
                  <a:tcPr marL="68580" marR="68580" marT="0" marB="0"/>
                </a:tc>
              </a:tr>
              <a:tr h="262255">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6</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PatientEmail</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varchar(25)(Foreign key)</a:t>
                      </a:r>
                      <a:endParaRPr lang="en-US" sz="1100">
                        <a:effectLst/>
                        <a:latin typeface="Times New Roman" pitchFamily="18" charset="0"/>
                        <a:ea typeface="Calibri"/>
                        <a:cs typeface="Times New Roman" pitchFamily="18" charset="0"/>
                      </a:endParaRPr>
                    </a:p>
                  </a:txBody>
                  <a:tcPr marL="68580" marR="68580" marT="0" marB="0"/>
                </a:tc>
              </a:tr>
              <a:tr h="262255">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7</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Password</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varchar(20)</a:t>
                      </a:r>
                      <a:endParaRPr lang="en-US" sz="1100">
                        <a:effectLst/>
                        <a:latin typeface="Times New Roman" pitchFamily="18" charset="0"/>
                        <a:ea typeface="Calibri"/>
                        <a:cs typeface="Times New Roman" pitchFamily="18" charset="0"/>
                      </a:endParaRPr>
                    </a:p>
                  </a:txBody>
                  <a:tcPr marL="68580" marR="68580" marT="0" marB="0"/>
                </a:tc>
              </a:tr>
              <a:tr h="262255">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8</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RegDate</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Timestamp</a:t>
                      </a:r>
                      <a:endParaRPr lang="en-US" sz="1100">
                        <a:effectLst/>
                        <a:latin typeface="Times New Roman" pitchFamily="18" charset="0"/>
                        <a:ea typeface="Calibri"/>
                        <a:cs typeface="Times New Roman" pitchFamily="18" charset="0"/>
                      </a:endParaRPr>
                    </a:p>
                  </a:txBody>
                  <a:tcPr marL="68580" marR="68580" marT="0" marB="0"/>
                </a:tc>
              </a:tr>
              <a:tr h="262255">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9</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dirty="0">
                          <a:effectLst/>
                          <a:latin typeface="Times New Roman" pitchFamily="18" charset="0"/>
                          <a:cs typeface="Times New Roman" pitchFamily="18" charset="0"/>
                        </a:rPr>
                        <a:t>     </a:t>
                      </a:r>
                      <a:r>
                        <a:rPr lang="en-GB" sz="1400" dirty="0" err="1">
                          <a:effectLst/>
                          <a:latin typeface="Times New Roman" pitchFamily="18" charset="0"/>
                          <a:cs typeface="Times New Roman" pitchFamily="18" charset="0"/>
                        </a:rPr>
                        <a:t>updationDate</a:t>
                      </a:r>
                      <a:endParaRPr lang="en-US" sz="11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dirty="0">
                          <a:effectLst/>
                          <a:latin typeface="Times New Roman" pitchFamily="18" charset="0"/>
                          <a:cs typeface="Times New Roman" pitchFamily="18" charset="0"/>
                        </a:rPr>
                        <a:t>Timestamp</a:t>
                      </a:r>
                      <a:endParaRPr lang="en-US" sz="1100" dirty="0">
                        <a:effectLst/>
                        <a:latin typeface="Times New Roman" pitchFamily="18" charset="0"/>
                        <a:ea typeface="Calibri"/>
                        <a:cs typeface="Times New Roman" pitchFamily="18" charset="0"/>
                      </a:endParaRPr>
                    </a:p>
                  </a:txBody>
                  <a:tcPr marL="68580" marR="68580" marT="0" marB="0"/>
                </a:tc>
              </a:tr>
            </a:tbl>
          </a:graphicData>
        </a:graphic>
      </p:graphicFrame>
    </p:spTree>
    <p:extLst>
      <p:ext uri="{BB962C8B-B14F-4D97-AF65-F5344CB8AC3E}">
        <p14:creationId xmlns:p14="http://schemas.microsoft.com/office/powerpoint/2010/main" val="37060598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marL="0" indent="0" algn="just">
              <a:buNone/>
            </a:pPr>
            <a:r>
              <a:rPr lang="en-GB" sz="1800" b="1" dirty="0">
                <a:latin typeface="Times New Roman" pitchFamily="18" charset="0"/>
                <a:cs typeface="Times New Roman" pitchFamily="18" charset="0"/>
              </a:rPr>
              <a:t>Table Name: </a:t>
            </a:r>
            <a:r>
              <a:rPr lang="en-GB" sz="1800" b="1" dirty="0" err="1">
                <a:latin typeface="Times New Roman" pitchFamily="18" charset="0"/>
                <a:cs typeface="Times New Roman" pitchFamily="18" charset="0"/>
              </a:rPr>
              <a:t>userlog</a:t>
            </a:r>
            <a:endParaRPr lang="en-US" sz="1800" dirty="0">
              <a:latin typeface="Times New Roman" pitchFamily="18" charset="0"/>
              <a:cs typeface="Times New Roman" pitchFamily="18" charset="0"/>
            </a:endParaRPr>
          </a:p>
          <a:p>
            <a:pPr marL="0" indent="0" algn="just">
              <a:buNone/>
            </a:pPr>
            <a:r>
              <a:rPr lang="en-GB" sz="1800" b="1" dirty="0">
                <a:latin typeface="Times New Roman" pitchFamily="18" charset="0"/>
                <a:cs typeface="Times New Roman" pitchFamily="18" charset="0"/>
              </a:rPr>
              <a:t>Table Description :</a:t>
            </a:r>
            <a:r>
              <a:rPr lang="en-GB" sz="1800" dirty="0">
                <a:latin typeface="Times New Roman" pitchFamily="18" charset="0"/>
                <a:cs typeface="Times New Roman" pitchFamily="18" charset="0"/>
              </a:rPr>
              <a:t> </a:t>
            </a:r>
            <a:r>
              <a:rPr lang="en-US" sz="1800" dirty="0">
                <a:latin typeface="Times New Roman" pitchFamily="18" charset="0"/>
                <a:cs typeface="Times New Roman" pitchFamily="18" charset="0"/>
              </a:rPr>
              <a:t>This table is used to represent Patient Log Session details. The admin can see the login and logout times of each patient.</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14719863"/>
              </p:ext>
            </p:extLst>
          </p:nvPr>
        </p:nvGraphicFramePr>
        <p:xfrm>
          <a:off x="2100262" y="2833211"/>
          <a:ext cx="4943475" cy="2059940"/>
        </p:xfrm>
        <a:graphic>
          <a:graphicData uri="http://schemas.openxmlformats.org/drawingml/2006/table">
            <a:tbl>
              <a:tblPr firstRow="1" firstCol="1" bandRow="1">
                <a:tableStyleId>{5C22544A-7EE6-4342-B048-85BDC9FD1C3A}</a:tableStyleId>
              </a:tblPr>
              <a:tblGrid>
                <a:gridCol w="864235"/>
                <a:gridCol w="2118995"/>
                <a:gridCol w="1960245"/>
              </a:tblGrid>
              <a:tr h="375920">
                <a:tc>
                  <a:txBody>
                    <a:bodyPr/>
                    <a:lstStyle/>
                    <a:p>
                      <a:pPr marL="0" marR="0" algn="ctr">
                        <a:lnSpc>
                          <a:spcPct val="115000"/>
                        </a:lnSpc>
                        <a:spcBef>
                          <a:spcPts val="0"/>
                        </a:spcBef>
                        <a:spcAft>
                          <a:spcPts val="0"/>
                        </a:spcAft>
                      </a:pPr>
                      <a:r>
                        <a:rPr lang="en-GB" sz="1600">
                          <a:effectLst/>
                          <a:latin typeface="Times New Roman" pitchFamily="18" charset="0"/>
                          <a:cs typeface="Times New Roman" pitchFamily="18" charset="0"/>
                        </a:rPr>
                        <a:t>#</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Field Name</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Data Type</a:t>
                      </a:r>
                      <a:endParaRPr lang="en-US" sz="1100">
                        <a:effectLst/>
                        <a:latin typeface="Times New Roman" pitchFamily="18" charset="0"/>
                        <a:ea typeface="Calibri"/>
                        <a:cs typeface="Times New Roman" pitchFamily="18" charset="0"/>
                      </a:endParaRPr>
                    </a:p>
                  </a:txBody>
                  <a:tcPr marL="68580" marR="68580" marT="0" marB="0"/>
                </a:tc>
              </a:tr>
              <a:tr h="293370">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1</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Id</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int(primarykey)</a:t>
                      </a:r>
                      <a:endParaRPr lang="en-US" sz="1100">
                        <a:effectLst/>
                        <a:latin typeface="Times New Roman" pitchFamily="18" charset="0"/>
                        <a:ea typeface="Calibri"/>
                        <a:cs typeface="Times New Roman" pitchFamily="18" charset="0"/>
                      </a:endParaRPr>
                    </a:p>
                  </a:txBody>
                  <a:tcPr marL="68580" marR="68580" marT="0" marB="0"/>
                </a:tc>
              </a:tr>
              <a:tr h="285115">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2</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Patientid</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varchar(25)(Foreign key)</a:t>
                      </a:r>
                      <a:endParaRPr lang="en-US" sz="1100">
                        <a:effectLst/>
                        <a:latin typeface="Times New Roman" pitchFamily="18" charset="0"/>
                        <a:ea typeface="Calibri"/>
                        <a:cs typeface="Times New Roman" pitchFamily="18" charset="0"/>
                      </a:endParaRPr>
                    </a:p>
                  </a:txBody>
                  <a:tcPr marL="68580" marR="68580" marT="0" marB="0"/>
                </a:tc>
              </a:tr>
              <a:tr h="264795">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3</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Patientname</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varchar(15)</a:t>
                      </a:r>
                      <a:endParaRPr lang="en-US" sz="1100">
                        <a:effectLst/>
                        <a:latin typeface="Times New Roman" pitchFamily="18" charset="0"/>
                        <a:ea typeface="Calibri"/>
                        <a:cs typeface="Times New Roman" pitchFamily="18" charset="0"/>
                      </a:endParaRPr>
                    </a:p>
                  </a:txBody>
                  <a:tcPr marL="68580" marR="68580" marT="0" marB="0"/>
                </a:tc>
              </a:tr>
              <a:tr h="281940">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4</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loginTime</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Timestamp</a:t>
                      </a:r>
                      <a:endParaRPr lang="en-US" sz="1100">
                        <a:effectLst/>
                        <a:latin typeface="Times New Roman" pitchFamily="18" charset="0"/>
                        <a:ea typeface="Calibri"/>
                        <a:cs typeface="Times New Roman" pitchFamily="18" charset="0"/>
                      </a:endParaRPr>
                    </a:p>
                  </a:txBody>
                  <a:tcPr marL="68580" marR="68580" marT="0" marB="0"/>
                </a:tc>
              </a:tr>
              <a:tr h="287020">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5</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a:effectLst/>
                          <a:latin typeface="Times New Roman" pitchFamily="18" charset="0"/>
                          <a:cs typeface="Times New Roman" pitchFamily="18" charset="0"/>
                        </a:rPr>
                        <a:t>     Logout</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varchar(20)</a:t>
                      </a:r>
                      <a:endParaRPr lang="en-US" sz="1100">
                        <a:effectLst/>
                        <a:latin typeface="Times New Roman" pitchFamily="18" charset="0"/>
                        <a:ea typeface="Calibri"/>
                        <a:cs typeface="Times New Roman" pitchFamily="18" charset="0"/>
                      </a:endParaRPr>
                    </a:p>
                  </a:txBody>
                  <a:tcPr marL="68580" marR="68580" marT="0" marB="0"/>
                </a:tc>
              </a:tr>
              <a:tr h="271780">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6</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GB" sz="1400" dirty="0">
                          <a:effectLst/>
                          <a:latin typeface="Times New Roman" pitchFamily="18" charset="0"/>
                          <a:cs typeface="Times New Roman" pitchFamily="18" charset="0"/>
                        </a:rPr>
                        <a:t>     Status</a:t>
                      </a:r>
                      <a:endParaRPr lang="en-US" sz="11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dirty="0" err="1">
                          <a:effectLst/>
                          <a:latin typeface="Times New Roman" pitchFamily="18" charset="0"/>
                          <a:cs typeface="Times New Roman" pitchFamily="18" charset="0"/>
                        </a:rPr>
                        <a:t>int</a:t>
                      </a:r>
                      <a:r>
                        <a:rPr lang="en-GB" sz="1400" dirty="0">
                          <a:effectLst/>
                          <a:latin typeface="Times New Roman" pitchFamily="18" charset="0"/>
                          <a:cs typeface="Times New Roman" pitchFamily="18" charset="0"/>
                        </a:rPr>
                        <a:t>(11)</a:t>
                      </a:r>
                      <a:endParaRPr lang="en-US" sz="1100" dirty="0">
                        <a:effectLst/>
                        <a:latin typeface="Times New Roman" pitchFamily="18" charset="0"/>
                        <a:ea typeface="Calibri"/>
                        <a:cs typeface="Times New Roman" pitchFamily="18" charset="0"/>
                      </a:endParaRPr>
                    </a:p>
                  </a:txBody>
                  <a:tcPr marL="68580" marR="68580" marT="0" marB="0"/>
                </a:tc>
              </a:tr>
            </a:tbl>
          </a:graphicData>
        </a:graphic>
      </p:graphicFrame>
    </p:spTree>
    <p:extLst>
      <p:ext uri="{BB962C8B-B14F-4D97-AF65-F5344CB8AC3E}">
        <p14:creationId xmlns:p14="http://schemas.microsoft.com/office/powerpoint/2010/main" val="37414648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sz="3600" b="1" u="sng" dirty="0">
                <a:solidFill>
                  <a:srgbClr val="0070C0"/>
                </a:solidFill>
                <a:latin typeface="Times New Roman" pitchFamily="18" charset="0"/>
                <a:cs typeface="Times New Roman" pitchFamily="18" charset="0"/>
              </a:rPr>
              <a:t>MODULE DESCRIPTION</a:t>
            </a:r>
            <a:endParaRPr lang="en-US" sz="3600"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a:xfrm>
            <a:off x="381000" y="838200"/>
            <a:ext cx="8458200" cy="5791200"/>
          </a:xfrm>
        </p:spPr>
        <p:txBody>
          <a:bodyPr>
            <a:noAutofit/>
          </a:bodyPr>
          <a:lstStyle/>
          <a:p>
            <a:pPr marL="0" indent="0" algn="just">
              <a:buNone/>
            </a:pPr>
            <a:r>
              <a:rPr lang="en-GB" sz="1400" b="1" dirty="0">
                <a:solidFill>
                  <a:srgbClr val="0070C0"/>
                </a:solidFill>
                <a:latin typeface="Times New Roman" pitchFamily="18" charset="0"/>
                <a:cs typeface="Times New Roman" pitchFamily="18" charset="0"/>
              </a:rPr>
              <a:t>Project Modules</a:t>
            </a:r>
            <a:endParaRPr lang="en-US" sz="1400" dirty="0">
              <a:solidFill>
                <a:srgbClr val="0070C0"/>
              </a:solidFill>
              <a:latin typeface="Times New Roman" pitchFamily="18" charset="0"/>
              <a:cs typeface="Times New Roman" pitchFamily="18" charset="0"/>
            </a:endParaRPr>
          </a:p>
          <a:p>
            <a:pPr marL="0" indent="0" algn="just">
              <a:buNone/>
            </a:pPr>
            <a:r>
              <a:rPr lang="en-GB" sz="1400" dirty="0">
                <a:latin typeface="Times New Roman" pitchFamily="18" charset="0"/>
                <a:cs typeface="Times New Roman" pitchFamily="18" charset="0"/>
              </a:rPr>
              <a:t>	</a:t>
            </a:r>
            <a:r>
              <a:rPr lang="en-GB" sz="1400" dirty="0" smtClean="0">
                <a:latin typeface="Times New Roman" pitchFamily="18" charset="0"/>
                <a:cs typeface="Times New Roman" pitchFamily="18" charset="0"/>
              </a:rPr>
              <a:t>Hospital </a:t>
            </a:r>
            <a:r>
              <a:rPr lang="en-GB" sz="1400" dirty="0">
                <a:latin typeface="Times New Roman" pitchFamily="18" charset="0"/>
                <a:cs typeface="Times New Roman" pitchFamily="18" charset="0"/>
              </a:rPr>
              <a:t>Management System is a web application for the hospital which manages doctors and patients. In this project, we use PHP and MySQL database.</a:t>
            </a:r>
            <a:endParaRPr lang="en-US" sz="1400" dirty="0">
              <a:latin typeface="Times New Roman" pitchFamily="18" charset="0"/>
              <a:cs typeface="Times New Roman" pitchFamily="18" charset="0"/>
            </a:endParaRPr>
          </a:p>
          <a:p>
            <a:pPr algn="just"/>
            <a:r>
              <a:rPr lang="en-GB" sz="1400" dirty="0">
                <a:latin typeface="Times New Roman" pitchFamily="18" charset="0"/>
                <a:cs typeface="Times New Roman" pitchFamily="18" charset="0"/>
              </a:rPr>
              <a:t>The entire project mainly consists of 3 modules, which are</a:t>
            </a:r>
            <a:endParaRPr lang="en-US" sz="1400" dirty="0">
              <a:latin typeface="Times New Roman" pitchFamily="18" charset="0"/>
              <a:cs typeface="Times New Roman" pitchFamily="18" charset="0"/>
            </a:endParaRPr>
          </a:p>
          <a:p>
            <a:pPr lvl="0" algn="just"/>
            <a:r>
              <a:rPr lang="en-GB" sz="1400" dirty="0">
                <a:latin typeface="Times New Roman" pitchFamily="18" charset="0"/>
                <a:cs typeface="Times New Roman" pitchFamily="18" charset="0"/>
              </a:rPr>
              <a:t>Admin module</a:t>
            </a:r>
            <a:endParaRPr lang="en-US" sz="1400" dirty="0">
              <a:latin typeface="Times New Roman" pitchFamily="18" charset="0"/>
              <a:cs typeface="Times New Roman" pitchFamily="18" charset="0"/>
            </a:endParaRPr>
          </a:p>
          <a:p>
            <a:pPr lvl="0" algn="just"/>
            <a:r>
              <a:rPr lang="en-GB" sz="1400" dirty="0">
                <a:latin typeface="Times New Roman" pitchFamily="18" charset="0"/>
                <a:cs typeface="Times New Roman" pitchFamily="18" charset="0"/>
              </a:rPr>
              <a:t>User module</a:t>
            </a:r>
            <a:endParaRPr lang="en-US" sz="1400" dirty="0">
              <a:latin typeface="Times New Roman" pitchFamily="18" charset="0"/>
              <a:cs typeface="Times New Roman" pitchFamily="18" charset="0"/>
            </a:endParaRPr>
          </a:p>
          <a:p>
            <a:pPr lvl="0" algn="just"/>
            <a:r>
              <a:rPr lang="en-GB" sz="1400" dirty="0">
                <a:latin typeface="Times New Roman" pitchFamily="18" charset="0"/>
                <a:cs typeface="Times New Roman" pitchFamily="18" charset="0"/>
              </a:rPr>
              <a:t>Doctor module</a:t>
            </a:r>
            <a:endParaRPr lang="en-US" sz="1400" dirty="0">
              <a:latin typeface="Times New Roman" pitchFamily="18" charset="0"/>
              <a:cs typeface="Times New Roman" pitchFamily="18" charset="0"/>
            </a:endParaRPr>
          </a:p>
          <a:p>
            <a:pPr marL="0" indent="0" algn="just">
              <a:buNone/>
            </a:pPr>
            <a:r>
              <a:rPr lang="en-GB" sz="1400" b="1" dirty="0">
                <a:solidFill>
                  <a:srgbClr val="0070C0"/>
                </a:solidFill>
                <a:latin typeface="Times New Roman" pitchFamily="18" charset="0"/>
                <a:cs typeface="Times New Roman" pitchFamily="18" charset="0"/>
              </a:rPr>
              <a:t>Admin module :</a:t>
            </a:r>
            <a:endParaRPr lang="en-US" sz="1400" dirty="0">
              <a:solidFill>
                <a:srgbClr val="0070C0"/>
              </a:solidFill>
              <a:latin typeface="Times New Roman" pitchFamily="18" charset="0"/>
              <a:cs typeface="Times New Roman" pitchFamily="18" charset="0"/>
            </a:endParaRPr>
          </a:p>
          <a:p>
            <a:pPr marL="0" indent="0" algn="just">
              <a:buNone/>
            </a:pPr>
            <a:r>
              <a:rPr lang="en-GB" sz="1400" b="1" dirty="0" smtClean="0">
                <a:latin typeface="Times New Roman" pitchFamily="18" charset="0"/>
                <a:cs typeface="Times New Roman" pitchFamily="18" charset="0"/>
              </a:rPr>
              <a:t>  	</a:t>
            </a:r>
            <a:r>
              <a:rPr lang="en-GB" sz="1400" dirty="0" smtClean="0">
                <a:latin typeface="Times New Roman" pitchFamily="18" charset="0"/>
                <a:cs typeface="Times New Roman" pitchFamily="18" charset="0"/>
              </a:rPr>
              <a:t>Here </a:t>
            </a:r>
            <a:r>
              <a:rPr lang="en-GB" sz="1400" dirty="0">
                <a:latin typeface="Times New Roman" pitchFamily="18" charset="0"/>
                <a:cs typeface="Times New Roman" pitchFamily="18" charset="0"/>
              </a:rPr>
              <a:t>admin has to login by using their unique username and password. Admin is the only authorized person to access this module for security purpose. So other users don’t get rights to access this module for their purpose. Admin can also change their own password.</a:t>
            </a:r>
            <a:endParaRPr lang="en-US" sz="1400" dirty="0">
              <a:latin typeface="Times New Roman" pitchFamily="18" charset="0"/>
              <a:cs typeface="Times New Roman" pitchFamily="18" charset="0"/>
            </a:endParaRPr>
          </a:p>
          <a:p>
            <a:pPr lvl="0" algn="just">
              <a:buFont typeface="Wingdings" pitchFamily="2" charset="2"/>
              <a:buChar char="v"/>
            </a:pPr>
            <a:r>
              <a:rPr lang="en-GB" sz="1400" b="1" dirty="0">
                <a:latin typeface="Times New Roman" pitchFamily="18" charset="0"/>
                <a:cs typeface="Times New Roman" pitchFamily="18" charset="0"/>
              </a:rPr>
              <a:t>Dashboard:</a:t>
            </a:r>
            <a:r>
              <a:rPr lang="en-GB" sz="1400" dirty="0">
                <a:latin typeface="Times New Roman" pitchFamily="18" charset="0"/>
                <a:cs typeface="Times New Roman" pitchFamily="18" charset="0"/>
              </a:rPr>
              <a:t> In this section, admin can view the patients, doctors, appointments and new queries.</a:t>
            </a:r>
            <a:endParaRPr lang="en-US" sz="1400" dirty="0">
              <a:latin typeface="Times New Roman" pitchFamily="18" charset="0"/>
              <a:cs typeface="Times New Roman" pitchFamily="18" charset="0"/>
            </a:endParaRPr>
          </a:p>
          <a:p>
            <a:pPr lvl="0" algn="just">
              <a:buFont typeface="Wingdings" pitchFamily="2" charset="2"/>
              <a:buChar char="v"/>
            </a:pPr>
            <a:r>
              <a:rPr lang="en-GB" sz="1400" b="1" dirty="0">
                <a:latin typeface="Times New Roman" pitchFamily="18" charset="0"/>
                <a:cs typeface="Times New Roman" pitchFamily="18" charset="0"/>
              </a:rPr>
              <a:t>Doctors:</a:t>
            </a:r>
            <a:r>
              <a:rPr lang="en-GB" sz="1400" dirty="0">
                <a:latin typeface="Times New Roman" pitchFamily="18" charset="0"/>
                <a:cs typeface="Times New Roman" pitchFamily="18" charset="0"/>
              </a:rPr>
              <a:t> In this section, admin can add doctor’s specialization and mange doctors (Add/Update).</a:t>
            </a:r>
            <a:endParaRPr lang="en-US" sz="1400" dirty="0">
              <a:latin typeface="Times New Roman" pitchFamily="18" charset="0"/>
              <a:cs typeface="Times New Roman" pitchFamily="18" charset="0"/>
            </a:endParaRPr>
          </a:p>
          <a:p>
            <a:pPr lvl="0" algn="just">
              <a:buFont typeface="Wingdings" pitchFamily="2" charset="2"/>
              <a:buChar char="v"/>
            </a:pPr>
            <a:r>
              <a:rPr lang="en-GB" sz="1400" b="1" dirty="0">
                <a:latin typeface="Times New Roman" pitchFamily="18" charset="0"/>
                <a:cs typeface="Times New Roman" pitchFamily="18" charset="0"/>
              </a:rPr>
              <a:t>Users:</a:t>
            </a:r>
            <a:r>
              <a:rPr lang="en-GB" sz="1400" dirty="0">
                <a:latin typeface="Times New Roman" pitchFamily="18" charset="0"/>
                <a:cs typeface="Times New Roman" pitchFamily="18" charset="0"/>
              </a:rPr>
              <a:t> I</a:t>
            </a:r>
            <a:r>
              <a:rPr lang="en-US" sz="1400" dirty="0">
                <a:latin typeface="Times New Roman" pitchFamily="18" charset="0"/>
                <a:cs typeface="Times New Roman" pitchFamily="18" charset="0"/>
              </a:rPr>
              <a:t>n this section, admins can view user details (including those who take online appointments) and also have the right to delete irrelevant users.</a:t>
            </a:r>
          </a:p>
          <a:p>
            <a:pPr lvl="0" algn="just">
              <a:buFont typeface="Wingdings" pitchFamily="2" charset="2"/>
              <a:buChar char="v"/>
            </a:pPr>
            <a:r>
              <a:rPr lang="en-GB" sz="1400" b="1" dirty="0">
                <a:latin typeface="Times New Roman" pitchFamily="18" charset="0"/>
                <a:cs typeface="Times New Roman" pitchFamily="18" charset="0"/>
              </a:rPr>
              <a:t>Patients:</a:t>
            </a:r>
            <a:r>
              <a:rPr lang="en-GB" sz="1400" dirty="0">
                <a:latin typeface="Times New Roman" pitchFamily="18" charset="0"/>
                <a:cs typeface="Times New Roman" pitchFamily="18" charset="0"/>
              </a:rPr>
              <a:t> In this section, admin can view patient’s details.</a:t>
            </a:r>
            <a:endParaRPr lang="en-US" sz="1400" dirty="0">
              <a:latin typeface="Times New Roman" pitchFamily="18" charset="0"/>
              <a:cs typeface="Times New Roman" pitchFamily="18" charset="0"/>
            </a:endParaRPr>
          </a:p>
          <a:p>
            <a:pPr lvl="0" algn="just">
              <a:buFont typeface="Wingdings" pitchFamily="2" charset="2"/>
              <a:buChar char="v"/>
            </a:pPr>
            <a:r>
              <a:rPr lang="en-GB" sz="1400" b="1" dirty="0">
                <a:latin typeface="Times New Roman" pitchFamily="18" charset="0"/>
                <a:cs typeface="Times New Roman" pitchFamily="18" charset="0"/>
              </a:rPr>
              <a:t>Appointment History:</a:t>
            </a:r>
            <a:r>
              <a:rPr lang="en-GB" sz="1400" dirty="0">
                <a:latin typeface="Times New Roman" pitchFamily="18" charset="0"/>
                <a:cs typeface="Times New Roman" pitchFamily="18" charset="0"/>
              </a:rPr>
              <a:t> In this section, admin can view appointment history.</a:t>
            </a:r>
            <a:endParaRPr lang="en-US" sz="1400" dirty="0">
              <a:latin typeface="Times New Roman" pitchFamily="18" charset="0"/>
              <a:cs typeface="Times New Roman" pitchFamily="18" charset="0"/>
            </a:endParaRPr>
          </a:p>
          <a:p>
            <a:pPr lvl="0" algn="just">
              <a:buFont typeface="Wingdings" pitchFamily="2" charset="2"/>
              <a:buChar char="v"/>
            </a:pPr>
            <a:r>
              <a:rPr lang="en-GB" sz="1400" b="1" dirty="0">
                <a:latin typeface="Times New Roman" pitchFamily="18" charset="0"/>
                <a:cs typeface="Times New Roman" pitchFamily="18" charset="0"/>
              </a:rPr>
              <a:t>Contact us Queries:</a:t>
            </a:r>
            <a:r>
              <a:rPr lang="en-GB" sz="1400" dirty="0">
                <a:latin typeface="Times New Roman" pitchFamily="18" charset="0"/>
                <a:cs typeface="Times New Roman" pitchFamily="18" charset="0"/>
              </a:rPr>
              <a:t> In this section, admin can view queries that are send by users.</a:t>
            </a:r>
            <a:endParaRPr lang="en-US" sz="1400" dirty="0">
              <a:latin typeface="Times New Roman" pitchFamily="18" charset="0"/>
              <a:cs typeface="Times New Roman" pitchFamily="18" charset="0"/>
            </a:endParaRPr>
          </a:p>
          <a:p>
            <a:pPr lvl="0" algn="just">
              <a:buFont typeface="Wingdings" pitchFamily="2" charset="2"/>
              <a:buChar char="v"/>
            </a:pPr>
            <a:r>
              <a:rPr lang="en-GB" sz="1400" b="1" dirty="0">
                <a:latin typeface="Times New Roman" pitchFamily="18" charset="0"/>
                <a:cs typeface="Times New Roman" pitchFamily="18" charset="0"/>
              </a:rPr>
              <a:t>Doctor Session Logs:</a:t>
            </a:r>
            <a:r>
              <a:rPr lang="en-GB" sz="1400" dirty="0">
                <a:latin typeface="Times New Roman" pitchFamily="18" charset="0"/>
                <a:cs typeface="Times New Roman" pitchFamily="18" charset="0"/>
              </a:rPr>
              <a:t> In this section, admin can see login and logout time of doctor.</a:t>
            </a:r>
            <a:endParaRPr lang="en-US" sz="1400" dirty="0">
              <a:latin typeface="Times New Roman" pitchFamily="18" charset="0"/>
              <a:cs typeface="Times New Roman" pitchFamily="18" charset="0"/>
            </a:endParaRPr>
          </a:p>
          <a:p>
            <a:pPr lvl="0" algn="just">
              <a:buFont typeface="Wingdings" pitchFamily="2" charset="2"/>
              <a:buChar char="v"/>
            </a:pPr>
            <a:r>
              <a:rPr lang="en-GB" sz="1400" b="1" dirty="0">
                <a:latin typeface="Times New Roman" pitchFamily="18" charset="0"/>
                <a:cs typeface="Times New Roman" pitchFamily="18" charset="0"/>
              </a:rPr>
              <a:t>User Session Logs:</a:t>
            </a:r>
            <a:r>
              <a:rPr lang="en-GB" sz="1400" dirty="0">
                <a:latin typeface="Times New Roman" pitchFamily="18" charset="0"/>
                <a:cs typeface="Times New Roman" pitchFamily="18" charset="0"/>
              </a:rPr>
              <a:t> In this section, admin can see login and logout time of user.</a:t>
            </a:r>
            <a:endParaRPr lang="en-US" sz="1400" dirty="0">
              <a:latin typeface="Times New Roman" pitchFamily="18" charset="0"/>
              <a:cs typeface="Times New Roman" pitchFamily="18" charset="0"/>
            </a:endParaRPr>
          </a:p>
          <a:p>
            <a:pPr lvl="0" algn="just">
              <a:buFont typeface="Wingdings" pitchFamily="2" charset="2"/>
              <a:buChar char="v"/>
            </a:pPr>
            <a:r>
              <a:rPr lang="en-GB" sz="1400" b="1" dirty="0">
                <a:latin typeface="Times New Roman" pitchFamily="18" charset="0"/>
                <a:cs typeface="Times New Roman" pitchFamily="18" charset="0"/>
              </a:rPr>
              <a:t>Reports:</a:t>
            </a:r>
            <a:r>
              <a:rPr lang="en-GB" sz="1400" dirty="0">
                <a:latin typeface="Times New Roman" pitchFamily="18" charset="0"/>
                <a:cs typeface="Times New Roman" pitchFamily="18" charset="0"/>
              </a:rPr>
              <a:t> In this section, admin can view reports of patients in particular periods or on a particular date.</a:t>
            </a:r>
            <a:endParaRPr lang="en-US" sz="1400" dirty="0">
              <a:latin typeface="Times New Roman" pitchFamily="18" charset="0"/>
              <a:cs typeface="Times New Roman" pitchFamily="18" charset="0"/>
            </a:endParaRPr>
          </a:p>
          <a:p>
            <a:pPr lvl="0" algn="just">
              <a:buFont typeface="Wingdings" pitchFamily="2" charset="2"/>
              <a:buChar char="v"/>
            </a:pPr>
            <a:r>
              <a:rPr lang="en-GB" sz="1400" b="1" dirty="0">
                <a:latin typeface="Times New Roman" pitchFamily="18" charset="0"/>
                <a:cs typeface="Times New Roman" pitchFamily="18" charset="0"/>
              </a:rPr>
              <a:t>Patient Search:</a:t>
            </a:r>
            <a:r>
              <a:rPr lang="en-GB" sz="1400" dirty="0">
                <a:latin typeface="Times New Roman" pitchFamily="18" charset="0"/>
                <a:cs typeface="Times New Roman" pitchFamily="18" charset="0"/>
              </a:rPr>
              <a:t> In this section, admin can search patients with the help of patient’s name and mobile number.</a:t>
            </a:r>
            <a:endParaRPr lang="en-US" sz="1400" dirty="0">
              <a:latin typeface="Times New Roman" pitchFamily="18" charset="0"/>
              <a:cs typeface="Times New Roman" pitchFamily="18" charset="0"/>
            </a:endParaRPr>
          </a:p>
          <a:p>
            <a:pPr>
              <a:buFont typeface="Wingdings" pitchFamily="2" charset="2"/>
              <a:buChar char="v"/>
            </a:pP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6771271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867400"/>
          </a:xfrm>
        </p:spPr>
        <p:txBody>
          <a:bodyPr>
            <a:normAutofit/>
          </a:bodyPr>
          <a:lstStyle/>
          <a:p>
            <a:pPr marL="0" indent="0" algn="just">
              <a:buNone/>
            </a:pPr>
            <a:endParaRPr lang="en-GB" sz="1600" b="1" dirty="0" smtClean="0">
              <a:latin typeface="Times New Roman" pitchFamily="18" charset="0"/>
              <a:cs typeface="Times New Roman" pitchFamily="18" charset="0"/>
            </a:endParaRPr>
          </a:p>
          <a:p>
            <a:pPr marL="0" indent="0" algn="just">
              <a:buNone/>
            </a:pPr>
            <a:r>
              <a:rPr lang="en-GB" sz="1600" b="1" dirty="0" smtClean="0">
                <a:solidFill>
                  <a:srgbClr val="0070C0"/>
                </a:solidFill>
                <a:latin typeface="Times New Roman" pitchFamily="18" charset="0"/>
                <a:cs typeface="Times New Roman" pitchFamily="18" charset="0"/>
              </a:rPr>
              <a:t>User </a:t>
            </a:r>
            <a:r>
              <a:rPr lang="en-GB" sz="1600" b="1" dirty="0">
                <a:solidFill>
                  <a:srgbClr val="0070C0"/>
                </a:solidFill>
                <a:latin typeface="Times New Roman" pitchFamily="18" charset="0"/>
                <a:cs typeface="Times New Roman" pitchFamily="18" charset="0"/>
              </a:rPr>
              <a:t>module (Patient):</a:t>
            </a:r>
            <a:endParaRPr lang="en-US" sz="1600" dirty="0">
              <a:solidFill>
                <a:srgbClr val="0070C0"/>
              </a:solidFill>
              <a:latin typeface="Times New Roman" pitchFamily="18" charset="0"/>
              <a:cs typeface="Times New Roman" pitchFamily="18" charset="0"/>
            </a:endParaRPr>
          </a:p>
          <a:p>
            <a:pPr marL="0" indent="0" algn="just">
              <a:buNone/>
            </a:pPr>
            <a:r>
              <a:rPr lang="en-GB" sz="1600" dirty="0">
                <a:latin typeface="Times New Roman" pitchFamily="18" charset="0"/>
                <a:cs typeface="Times New Roman" pitchFamily="18" charset="0"/>
              </a:rPr>
              <a:t>Patient can update their profile, change the password and recover the password.</a:t>
            </a:r>
            <a:endParaRPr lang="en-US" sz="1600" dirty="0">
              <a:latin typeface="Times New Roman" pitchFamily="18" charset="0"/>
              <a:cs typeface="Times New Roman" pitchFamily="18" charset="0"/>
            </a:endParaRPr>
          </a:p>
          <a:p>
            <a:pPr lvl="0" algn="just"/>
            <a:r>
              <a:rPr lang="en-GB" sz="1600" b="1" dirty="0">
                <a:latin typeface="Times New Roman" pitchFamily="18" charset="0"/>
                <a:cs typeface="Times New Roman" pitchFamily="18" charset="0"/>
              </a:rPr>
              <a:t>Dashboard:</a:t>
            </a:r>
            <a:r>
              <a:rPr lang="en-GB" sz="1600" dirty="0">
                <a:latin typeface="Times New Roman" pitchFamily="18" charset="0"/>
                <a:cs typeface="Times New Roman" pitchFamily="18" charset="0"/>
              </a:rPr>
              <a:t> In this section, patients can view their profile, appointments and book appointment.</a:t>
            </a:r>
            <a:endParaRPr lang="en-US" sz="1600" dirty="0">
              <a:latin typeface="Times New Roman" pitchFamily="18" charset="0"/>
              <a:cs typeface="Times New Roman" pitchFamily="18" charset="0"/>
            </a:endParaRPr>
          </a:p>
          <a:p>
            <a:pPr lvl="0" algn="just"/>
            <a:r>
              <a:rPr lang="en-GB" sz="1600" b="1" dirty="0">
                <a:latin typeface="Times New Roman" pitchFamily="18" charset="0"/>
                <a:cs typeface="Times New Roman" pitchFamily="18" charset="0"/>
              </a:rPr>
              <a:t>Book Appointment</a:t>
            </a:r>
            <a:r>
              <a:rPr lang="en-GB" sz="1600" dirty="0">
                <a:latin typeface="Times New Roman" pitchFamily="18" charset="0"/>
                <a:cs typeface="Times New Roman" pitchFamily="18" charset="0"/>
              </a:rPr>
              <a:t>: In this section, Patient can book their appointment.</a:t>
            </a:r>
            <a:endParaRPr lang="en-US" sz="1600" dirty="0">
              <a:latin typeface="Times New Roman" pitchFamily="18" charset="0"/>
              <a:cs typeface="Times New Roman" pitchFamily="18" charset="0"/>
            </a:endParaRPr>
          </a:p>
          <a:p>
            <a:pPr lvl="0" algn="just"/>
            <a:r>
              <a:rPr lang="en-GB" sz="1600" b="1" dirty="0">
                <a:latin typeface="Times New Roman" pitchFamily="18" charset="0"/>
                <a:cs typeface="Times New Roman" pitchFamily="18" charset="0"/>
              </a:rPr>
              <a:t>Appointment History:</a:t>
            </a:r>
            <a:r>
              <a:rPr lang="en-GB" sz="1600" dirty="0">
                <a:latin typeface="Times New Roman" pitchFamily="18" charset="0"/>
                <a:cs typeface="Times New Roman" pitchFamily="18" charset="0"/>
              </a:rPr>
              <a:t> In this section, Patients can see their own appointment history.</a:t>
            </a:r>
            <a:endParaRPr lang="en-US" sz="1600" dirty="0">
              <a:latin typeface="Times New Roman" pitchFamily="18" charset="0"/>
              <a:cs typeface="Times New Roman" pitchFamily="18" charset="0"/>
            </a:endParaRPr>
          </a:p>
          <a:p>
            <a:pPr lvl="0" algn="just"/>
            <a:r>
              <a:rPr lang="en-GB" sz="1600" b="1" dirty="0">
                <a:latin typeface="Times New Roman" pitchFamily="18" charset="0"/>
                <a:cs typeface="Times New Roman" pitchFamily="18" charset="0"/>
              </a:rPr>
              <a:t>Medical History:</a:t>
            </a:r>
            <a:r>
              <a:rPr lang="en-GB" sz="1600" dirty="0">
                <a:latin typeface="Times New Roman" pitchFamily="18" charset="0"/>
                <a:cs typeface="Times New Roman" pitchFamily="18" charset="0"/>
              </a:rPr>
              <a:t> In this section, Patients can see their own medical history.</a:t>
            </a:r>
            <a:endParaRPr lang="en-US" sz="1600" dirty="0">
              <a:latin typeface="Times New Roman" pitchFamily="18" charset="0"/>
              <a:cs typeface="Times New Roman" pitchFamily="18" charset="0"/>
            </a:endParaRPr>
          </a:p>
          <a:p>
            <a:pPr marL="0" indent="0" algn="just">
              <a:buNone/>
            </a:pPr>
            <a:endParaRPr lang="en-GB" sz="1600" b="1" dirty="0" smtClean="0">
              <a:latin typeface="Times New Roman" pitchFamily="18" charset="0"/>
              <a:cs typeface="Times New Roman" pitchFamily="18" charset="0"/>
            </a:endParaRPr>
          </a:p>
          <a:p>
            <a:pPr marL="0" indent="0" algn="just">
              <a:buNone/>
            </a:pPr>
            <a:r>
              <a:rPr lang="en-GB" sz="1600" b="1" dirty="0">
                <a:latin typeface="Times New Roman" pitchFamily="18" charset="0"/>
                <a:cs typeface="Times New Roman" pitchFamily="18" charset="0"/>
              </a:rPr>
              <a:t> </a:t>
            </a:r>
            <a:endParaRPr lang="en-US" sz="1600" dirty="0">
              <a:solidFill>
                <a:srgbClr val="0070C0"/>
              </a:solidFill>
              <a:latin typeface="Times New Roman" pitchFamily="18" charset="0"/>
              <a:cs typeface="Times New Roman" pitchFamily="18" charset="0"/>
            </a:endParaRPr>
          </a:p>
          <a:p>
            <a:pPr marL="0" indent="0" algn="just">
              <a:buNone/>
            </a:pPr>
            <a:r>
              <a:rPr lang="en-GB" sz="1600" b="1" dirty="0">
                <a:solidFill>
                  <a:srgbClr val="0070C0"/>
                </a:solidFill>
                <a:latin typeface="Times New Roman" pitchFamily="18" charset="0"/>
                <a:cs typeface="Times New Roman" pitchFamily="18" charset="0"/>
              </a:rPr>
              <a:t>Doctor module :</a:t>
            </a:r>
            <a:endParaRPr lang="en-US" sz="1600" dirty="0">
              <a:solidFill>
                <a:srgbClr val="0070C0"/>
              </a:solidFill>
              <a:latin typeface="Times New Roman" pitchFamily="18" charset="0"/>
              <a:cs typeface="Times New Roman" pitchFamily="18" charset="0"/>
            </a:endParaRPr>
          </a:p>
          <a:p>
            <a:pPr algn="just"/>
            <a:r>
              <a:rPr lang="en-GB" sz="1600" dirty="0">
                <a:latin typeface="Times New Roman" pitchFamily="18" charset="0"/>
                <a:cs typeface="Times New Roman" pitchFamily="18" charset="0"/>
              </a:rPr>
              <a:t>Doctor can also update their profile, change the password and recover the password.</a:t>
            </a:r>
            <a:endParaRPr lang="en-US" sz="1600" dirty="0">
              <a:latin typeface="Times New Roman" pitchFamily="18" charset="0"/>
              <a:cs typeface="Times New Roman" pitchFamily="18" charset="0"/>
            </a:endParaRPr>
          </a:p>
          <a:p>
            <a:pPr lvl="0" algn="just"/>
            <a:r>
              <a:rPr lang="en-GB" sz="1600" b="1" dirty="0">
                <a:latin typeface="Times New Roman" pitchFamily="18" charset="0"/>
                <a:cs typeface="Times New Roman" pitchFamily="18" charset="0"/>
              </a:rPr>
              <a:t>Dashboard:</a:t>
            </a:r>
            <a:r>
              <a:rPr lang="en-GB" sz="1600" dirty="0">
                <a:latin typeface="Times New Roman" pitchFamily="18" charset="0"/>
                <a:cs typeface="Times New Roman" pitchFamily="18" charset="0"/>
              </a:rPr>
              <a:t> In this section, doctor can view their own profile and online appointments.</a:t>
            </a:r>
            <a:endParaRPr lang="en-US" sz="1600" dirty="0">
              <a:latin typeface="Times New Roman" pitchFamily="18" charset="0"/>
              <a:cs typeface="Times New Roman" pitchFamily="18" charset="0"/>
            </a:endParaRPr>
          </a:p>
          <a:p>
            <a:pPr lvl="0" algn="just"/>
            <a:r>
              <a:rPr lang="en-GB" sz="1600" b="1" dirty="0">
                <a:latin typeface="Times New Roman" pitchFamily="18" charset="0"/>
                <a:cs typeface="Times New Roman" pitchFamily="18" charset="0"/>
              </a:rPr>
              <a:t>Appointment History:</a:t>
            </a:r>
            <a:r>
              <a:rPr lang="en-GB" sz="1600" dirty="0">
                <a:latin typeface="Times New Roman" pitchFamily="18" charset="0"/>
                <a:cs typeface="Times New Roman" pitchFamily="18" charset="0"/>
              </a:rPr>
              <a:t> In this section, doctor can see patient’s appointment history.</a:t>
            </a:r>
            <a:endParaRPr lang="en-US" sz="1600" dirty="0">
              <a:latin typeface="Times New Roman" pitchFamily="18" charset="0"/>
              <a:cs typeface="Times New Roman" pitchFamily="18" charset="0"/>
            </a:endParaRPr>
          </a:p>
          <a:p>
            <a:pPr lvl="0" algn="just"/>
            <a:r>
              <a:rPr lang="en-GB" sz="1600" b="1" dirty="0">
                <a:latin typeface="Times New Roman" pitchFamily="18" charset="0"/>
                <a:cs typeface="Times New Roman" pitchFamily="18" charset="0"/>
              </a:rPr>
              <a:t>Patients:</a:t>
            </a:r>
            <a:r>
              <a:rPr lang="en-GB" sz="1600" dirty="0">
                <a:latin typeface="Times New Roman" pitchFamily="18" charset="0"/>
                <a:cs typeface="Times New Roman" pitchFamily="18" charset="0"/>
              </a:rPr>
              <a:t> In this section, doctor can manage patients (Add/Update).</a:t>
            </a:r>
            <a:endParaRPr lang="en-US" sz="1600" dirty="0">
              <a:latin typeface="Times New Roman" pitchFamily="18" charset="0"/>
              <a:cs typeface="Times New Roman" pitchFamily="18" charset="0"/>
            </a:endParaRPr>
          </a:p>
          <a:p>
            <a:pPr lvl="0" algn="just"/>
            <a:r>
              <a:rPr lang="en-GB" sz="1600" b="1" dirty="0">
                <a:latin typeface="Times New Roman" pitchFamily="18" charset="0"/>
                <a:cs typeface="Times New Roman" pitchFamily="18" charset="0"/>
              </a:rPr>
              <a:t>Search:</a:t>
            </a:r>
            <a:r>
              <a:rPr lang="en-GB" sz="1600" dirty="0">
                <a:latin typeface="Times New Roman" pitchFamily="18" charset="0"/>
                <a:cs typeface="Times New Roman" pitchFamily="18" charset="0"/>
              </a:rPr>
              <a:t> In </a:t>
            </a:r>
            <a:r>
              <a:rPr lang="en-US" sz="1600" dirty="0">
                <a:latin typeface="Times New Roman" pitchFamily="18" charset="0"/>
                <a:cs typeface="Times New Roman" pitchFamily="18" charset="0"/>
              </a:rPr>
              <a:t>this section, doctors can search for patients with the help of the patient's name and mobile number.</a:t>
            </a:r>
          </a:p>
          <a:p>
            <a:pPr marL="0" indent="0" algn="just">
              <a:buNone/>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8869107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u="sng" dirty="0" smtClean="0">
                <a:solidFill>
                  <a:srgbClr val="0070C0"/>
                </a:solidFill>
                <a:latin typeface="Times New Roman" pitchFamily="18" charset="0"/>
                <a:cs typeface="Times New Roman" pitchFamily="18" charset="0"/>
              </a:rPr>
              <a:t>SCREEN SHOTS</a:t>
            </a:r>
            <a:endParaRPr lang="en-US" sz="3600" u="sng"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257800"/>
          </a:xfrm>
        </p:spPr>
        <p:txBody>
          <a:bodyPr/>
          <a:lstStyle/>
          <a:p>
            <a:pPr marL="0" indent="0">
              <a:buNone/>
            </a:pPr>
            <a:r>
              <a:rPr lang="en-US" sz="1800" b="1" dirty="0">
                <a:latin typeface="Times New Roman" pitchFamily="18" charset="0"/>
                <a:cs typeface="Times New Roman" pitchFamily="18" charset="0"/>
              </a:rPr>
              <a:t>HOME PAGE</a:t>
            </a:r>
            <a:endParaRPr lang="en-US" sz="1800" dirty="0">
              <a:latin typeface="Times New Roman" pitchFamily="18" charset="0"/>
              <a:cs typeface="Times New Roman" pitchFamily="18" charset="0"/>
            </a:endParaRPr>
          </a:p>
          <a:p>
            <a:pPr marL="0" indent="0">
              <a:buNone/>
            </a:pPr>
            <a:endParaRPr lang="en-US" dirty="0"/>
          </a:p>
        </p:txBody>
      </p:sp>
      <p:pic>
        <p:nvPicPr>
          <p:cNvPr id="7" name="Picture 6"/>
          <p:cNvPicPr/>
          <p:nvPr/>
        </p:nvPicPr>
        <p:blipFill rotWithShape="1">
          <a:blip r:embed="rId2"/>
          <a:srcRect b="5310"/>
          <a:stretch/>
        </p:blipFill>
        <p:spPr bwMode="auto">
          <a:xfrm>
            <a:off x="1708467" y="2031365"/>
            <a:ext cx="5727065" cy="279527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366543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IN" b="1" u="sng" dirty="0" smtClean="0">
                <a:solidFill>
                  <a:srgbClr val="0070C0"/>
                </a:solidFill>
                <a:latin typeface="Times New Roman" pitchFamily="18" charset="0"/>
                <a:cs typeface="Times New Roman" pitchFamily="18" charset="0"/>
              </a:rPr>
              <a:t>SYNOPSIS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v"/>
            </a:pPr>
            <a:r>
              <a:rPr lang="en-IN" dirty="0" smtClean="0">
                <a:latin typeface="Times New Roman" pitchFamily="18" charset="0"/>
                <a:cs typeface="Times New Roman" pitchFamily="18" charset="0"/>
              </a:rPr>
              <a:t>Introduction</a:t>
            </a:r>
            <a:endParaRPr lang="en-IN" dirty="0">
              <a:latin typeface="Times New Roman" pitchFamily="18" charset="0"/>
              <a:cs typeface="Times New Roman" pitchFamily="18" charset="0"/>
            </a:endParaRPr>
          </a:p>
          <a:p>
            <a:pPr>
              <a:buFont typeface="Wingdings" pitchFamily="2" charset="2"/>
              <a:buChar char="v"/>
            </a:pPr>
            <a:r>
              <a:rPr lang="en-IN" dirty="0">
                <a:latin typeface="Times New Roman" pitchFamily="18" charset="0"/>
                <a:cs typeface="Times New Roman" pitchFamily="18" charset="0"/>
              </a:rPr>
              <a:t>Existing System</a:t>
            </a:r>
          </a:p>
          <a:p>
            <a:pPr>
              <a:buFont typeface="Wingdings" pitchFamily="2" charset="2"/>
              <a:buChar char="v"/>
            </a:pPr>
            <a:r>
              <a:rPr lang="en-IN" dirty="0">
                <a:latin typeface="Times New Roman" pitchFamily="18" charset="0"/>
                <a:cs typeface="Times New Roman" pitchFamily="18" charset="0"/>
              </a:rPr>
              <a:t>Proposed System</a:t>
            </a:r>
          </a:p>
          <a:p>
            <a:pPr>
              <a:buFont typeface="Wingdings" pitchFamily="2" charset="2"/>
              <a:buChar char="v"/>
            </a:pPr>
            <a:r>
              <a:rPr lang="en-IN" dirty="0">
                <a:latin typeface="Times New Roman" pitchFamily="18" charset="0"/>
                <a:cs typeface="Times New Roman" pitchFamily="18" charset="0"/>
              </a:rPr>
              <a:t>System Specification</a:t>
            </a:r>
          </a:p>
          <a:p>
            <a:pPr>
              <a:buFont typeface="Wingdings" pitchFamily="2" charset="2"/>
              <a:buChar char="v"/>
            </a:pPr>
            <a:r>
              <a:rPr lang="en-IN" dirty="0">
                <a:latin typeface="Times New Roman" pitchFamily="18" charset="0"/>
                <a:cs typeface="Times New Roman" pitchFamily="18" charset="0"/>
              </a:rPr>
              <a:t>Table Design</a:t>
            </a:r>
          </a:p>
          <a:p>
            <a:pPr>
              <a:buFont typeface="Wingdings" pitchFamily="2" charset="2"/>
              <a:buChar char="v"/>
            </a:pPr>
            <a:r>
              <a:rPr lang="en-IN" dirty="0">
                <a:latin typeface="Times New Roman" pitchFamily="18" charset="0"/>
                <a:cs typeface="Times New Roman" pitchFamily="18" charset="0"/>
              </a:rPr>
              <a:t>Module Description</a:t>
            </a:r>
          </a:p>
          <a:p>
            <a:pPr>
              <a:buFont typeface="Wingdings" pitchFamily="2" charset="2"/>
              <a:buChar char="v"/>
            </a:pPr>
            <a:r>
              <a:rPr lang="en-IN" dirty="0">
                <a:latin typeface="Times New Roman" pitchFamily="18" charset="0"/>
                <a:cs typeface="Times New Roman" pitchFamily="18" charset="0"/>
              </a:rPr>
              <a:t>Screenshots</a:t>
            </a:r>
          </a:p>
          <a:p>
            <a:pPr>
              <a:buFont typeface="Wingdings" pitchFamily="2" charset="2"/>
              <a:buChar char="v"/>
            </a:pPr>
            <a:r>
              <a:rPr lang="en-IN" dirty="0">
                <a:latin typeface="Times New Roman" pitchFamily="18" charset="0"/>
                <a:cs typeface="Times New Roman" pitchFamily="18" charset="0"/>
              </a:rPr>
              <a:t>Dataflow </a:t>
            </a:r>
            <a:r>
              <a:rPr lang="en-IN" dirty="0" smtClean="0">
                <a:latin typeface="Times New Roman" pitchFamily="18" charset="0"/>
                <a:cs typeface="Times New Roman" pitchFamily="18" charset="0"/>
              </a:rPr>
              <a:t>Diagram</a:t>
            </a:r>
            <a:endParaRPr lang="en-IN" dirty="0">
              <a:latin typeface="Times New Roman" pitchFamily="18" charset="0"/>
              <a:cs typeface="Times New Roman" pitchFamily="18" charset="0"/>
            </a:endParaRPr>
          </a:p>
          <a:p>
            <a:pPr>
              <a:buFont typeface="Wingdings" pitchFamily="2" charset="2"/>
              <a:buChar char="v"/>
            </a:pPr>
            <a:r>
              <a:rPr lang="en-IN" dirty="0">
                <a:latin typeface="Times New Roman" pitchFamily="18" charset="0"/>
                <a:cs typeface="Times New Roman" pitchFamily="18" charset="0"/>
              </a:rPr>
              <a:t>Conclusion</a:t>
            </a:r>
          </a:p>
          <a:p>
            <a:pPr>
              <a:buFont typeface="Wingdings" pitchFamily="2" charset="2"/>
              <a:buChar char="v"/>
            </a:pPr>
            <a:r>
              <a:rPr lang="en-IN" dirty="0">
                <a:latin typeface="Times New Roman" pitchFamily="18" charset="0"/>
                <a:cs typeface="Times New Roman" pitchFamily="18" charset="0"/>
              </a:rPr>
              <a:t>Future Enhancement</a:t>
            </a:r>
          </a:p>
          <a:p>
            <a:pPr>
              <a:buFont typeface="Wingdings" pitchFamily="2" charset="2"/>
              <a:buChar char="v"/>
            </a:pPr>
            <a:r>
              <a:rPr lang="en-IN" dirty="0" smtClean="0">
                <a:latin typeface="Times New Roman" pitchFamily="18" charset="0"/>
                <a:cs typeface="Times New Roman" pitchFamily="18" charset="0"/>
              </a:rPr>
              <a:t>Bibliography</a:t>
            </a:r>
            <a:endParaRPr lang="en-IN" dirty="0">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26096858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381000"/>
            <a:ext cx="1693605" cy="369332"/>
          </a:xfrm>
          <a:prstGeom prst="rect">
            <a:avLst/>
          </a:prstGeom>
          <a:noFill/>
        </p:spPr>
        <p:txBody>
          <a:bodyPr wrap="none" rtlCol="0">
            <a:spAutoFit/>
          </a:bodyPr>
          <a:lstStyle/>
          <a:p>
            <a:r>
              <a:rPr lang="en-US" b="1" dirty="0">
                <a:latin typeface="Times New Roman" pitchFamily="18" charset="0"/>
                <a:cs typeface="Times New Roman" pitchFamily="18" charset="0"/>
              </a:rPr>
              <a:t>LOGIN PAGE </a:t>
            </a:r>
            <a:endParaRPr lang="en-US" dirty="0">
              <a:latin typeface="Times New Roman" pitchFamily="18" charset="0"/>
              <a:cs typeface="Times New Roman" pitchFamily="18" charset="0"/>
            </a:endParaRPr>
          </a:p>
        </p:txBody>
      </p:sp>
      <p:pic>
        <p:nvPicPr>
          <p:cNvPr id="6" name="Picture 5"/>
          <p:cNvPicPr/>
          <p:nvPr/>
        </p:nvPicPr>
        <p:blipFill rotWithShape="1">
          <a:blip r:embed="rId2"/>
          <a:srcRect l="-128" r="128" b="5030"/>
          <a:stretch/>
        </p:blipFill>
        <p:spPr bwMode="auto">
          <a:xfrm>
            <a:off x="1399308" y="990599"/>
            <a:ext cx="4696691" cy="2253229"/>
          </a:xfrm>
          <a:prstGeom prst="rect">
            <a:avLst/>
          </a:prstGeom>
          <a:ln>
            <a:noFill/>
          </a:ln>
          <a:extLst>
            <a:ext uri="{53640926-AAD7-44D8-BBD7-CCE9431645EC}">
              <a14:shadowObscured xmlns:a14="http://schemas.microsoft.com/office/drawing/2010/main"/>
            </a:ext>
          </a:extLst>
        </p:spPr>
      </p:pic>
      <p:sp>
        <p:nvSpPr>
          <p:cNvPr id="7" name="TextBox 6"/>
          <p:cNvSpPr txBox="1"/>
          <p:nvPr/>
        </p:nvSpPr>
        <p:spPr>
          <a:xfrm>
            <a:off x="381000" y="3389807"/>
            <a:ext cx="1819729" cy="369332"/>
          </a:xfrm>
          <a:prstGeom prst="rect">
            <a:avLst/>
          </a:prstGeom>
          <a:noFill/>
        </p:spPr>
        <p:txBody>
          <a:bodyPr wrap="none" rtlCol="0">
            <a:spAutoFit/>
          </a:bodyPr>
          <a:lstStyle/>
          <a:p>
            <a:r>
              <a:rPr lang="en-US" b="1" dirty="0">
                <a:latin typeface="Times New Roman" pitchFamily="18" charset="0"/>
                <a:cs typeface="Times New Roman" pitchFamily="18" charset="0"/>
              </a:rPr>
              <a:t>ADMIN </a:t>
            </a:r>
            <a:r>
              <a:rPr lang="en-US" b="1" dirty="0" smtClean="0">
                <a:latin typeface="Times New Roman" pitchFamily="18" charset="0"/>
                <a:cs typeface="Times New Roman" pitchFamily="18" charset="0"/>
              </a:rPr>
              <a:t>LOGIN</a:t>
            </a:r>
            <a:endParaRPr lang="en-US" dirty="0">
              <a:latin typeface="Times New Roman" pitchFamily="18" charset="0"/>
              <a:cs typeface="Times New Roman" pitchFamily="18" charset="0"/>
            </a:endParaRPr>
          </a:p>
        </p:txBody>
      </p:sp>
      <p:pic>
        <p:nvPicPr>
          <p:cNvPr id="8" name="Picture 7"/>
          <p:cNvPicPr/>
          <p:nvPr/>
        </p:nvPicPr>
        <p:blipFill rotWithShape="1">
          <a:blip r:embed="rId3"/>
          <a:srcRect b="11997"/>
          <a:stretch/>
        </p:blipFill>
        <p:spPr bwMode="auto">
          <a:xfrm>
            <a:off x="1447800" y="3962400"/>
            <a:ext cx="4724400" cy="2438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521492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381000"/>
            <a:ext cx="2020746" cy="369332"/>
          </a:xfrm>
          <a:prstGeom prst="rect">
            <a:avLst/>
          </a:prstGeom>
          <a:noFill/>
        </p:spPr>
        <p:txBody>
          <a:bodyPr wrap="none" rtlCol="0">
            <a:spAutoFit/>
          </a:bodyPr>
          <a:lstStyle/>
          <a:p>
            <a:r>
              <a:rPr lang="en-US" b="1" dirty="0">
                <a:latin typeface="Times New Roman" pitchFamily="18" charset="0"/>
                <a:cs typeface="Times New Roman" pitchFamily="18" charset="0"/>
              </a:rPr>
              <a:t>DOCTOR </a:t>
            </a:r>
            <a:r>
              <a:rPr lang="en-US" b="1" dirty="0" smtClean="0">
                <a:latin typeface="Times New Roman" pitchFamily="18" charset="0"/>
                <a:cs typeface="Times New Roman" pitchFamily="18" charset="0"/>
              </a:rPr>
              <a:t>LOGIN</a:t>
            </a:r>
            <a:endParaRPr lang="en-US" dirty="0">
              <a:latin typeface="Times New Roman" pitchFamily="18" charset="0"/>
              <a:cs typeface="Times New Roman" pitchFamily="18" charset="0"/>
            </a:endParaRPr>
          </a:p>
        </p:txBody>
      </p:sp>
      <p:pic>
        <p:nvPicPr>
          <p:cNvPr id="5" name="Picture 4"/>
          <p:cNvPicPr/>
          <p:nvPr/>
        </p:nvPicPr>
        <p:blipFill rotWithShape="1">
          <a:blip r:embed="rId2"/>
          <a:srcRect b="13673"/>
          <a:stretch/>
        </p:blipFill>
        <p:spPr bwMode="auto">
          <a:xfrm>
            <a:off x="1543773" y="914400"/>
            <a:ext cx="5081588" cy="2466109"/>
          </a:xfrm>
          <a:prstGeom prst="rect">
            <a:avLst/>
          </a:prstGeom>
          <a:ln>
            <a:noFill/>
          </a:ln>
          <a:extLst>
            <a:ext uri="{53640926-AAD7-44D8-BBD7-CCE9431645EC}">
              <a14:shadowObscured xmlns:a14="http://schemas.microsoft.com/office/drawing/2010/main"/>
            </a:ext>
          </a:extLst>
        </p:spPr>
      </p:pic>
      <p:sp>
        <p:nvSpPr>
          <p:cNvPr id="6" name="TextBox 5"/>
          <p:cNvSpPr txBox="1"/>
          <p:nvPr/>
        </p:nvSpPr>
        <p:spPr>
          <a:xfrm>
            <a:off x="591470" y="3288268"/>
            <a:ext cx="1999330" cy="369332"/>
          </a:xfrm>
          <a:prstGeom prst="rect">
            <a:avLst/>
          </a:prstGeom>
          <a:noFill/>
        </p:spPr>
        <p:txBody>
          <a:bodyPr wrap="none" rtlCol="0">
            <a:spAutoFit/>
          </a:bodyPr>
          <a:lstStyle/>
          <a:p>
            <a:r>
              <a:rPr lang="en-US" b="1" dirty="0">
                <a:latin typeface="Times New Roman" pitchFamily="18" charset="0"/>
                <a:cs typeface="Times New Roman" pitchFamily="18" charset="0"/>
              </a:rPr>
              <a:t>PATIENT </a:t>
            </a:r>
            <a:r>
              <a:rPr lang="en-US" b="1" dirty="0" smtClean="0">
                <a:latin typeface="Times New Roman" pitchFamily="18" charset="0"/>
                <a:cs typeface="Times New Roman" pitchFamily="18" charset="0"/>
              </a:rPr>
              <a:t>LOGIN</a:t>
            </a:r>
            <a:endParaRPr lang="en-US" dirty="0">
              <a:latin typeface="Times New Roman" pitchFamily="18" charset="0"/>
              <a:cs typeface="Times New Roman" pitchFamily="18" charset="0"/>
            </a:endParaRPr>
          </a:p>
        </p:txBody>
      </p:sp>
      <p:pic>
        <p:nvPicPr>
          <p:cNvPr id="7" name="Picture 6"/>
          <p:cNvPicPr/>
          <p:nvPr/>
        </p:nvPicPr>
        <p:blipFill rotWithShape="1">
          <a:blip r:embed="rId3"/>
          <a:srcRect b="6420"/>
          <a:stretch/>
        </p:blipFill>
        <p:spPr bwMode="auto">
          <a:xfrm>
            <a:off x="1543773" y="3804133"/>
            <a:ext cx="5081588" cy="267286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117751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381000"/>
            <a:ext cx="2706895" cy="369332"/>
          </a:xfrm>
          <a:prstGeom prst="rect">
            <a:avLst/>
          </a:prstGeom>
          <a:noFill/>
        </p:spPr>
        <p:txBody>
          <a:bodyPr wrap="none" rtlCol="0">
            <a:spAutoFit/>
          </a:bodyPr>
          <a:lstStyle/>
          <a:p>
            <a:r>
              <a:rPr lang="en-US" b="1" dirty="0">
                <a:latin typeface="Times New Roman" pitchFamily="18" charset="0"/>
                <a:cs typeface="Times New Roman" pitchFamily="18" charset="0"/>
              </a:rPr>
              <a:t>BOOK APPOINTMENT </a:t>
            </a:r>
            <a:endParaRPr lang="en-US" dirty="0">
              <a:latin typeface="Times New Roman" pitchFamily="18" charset="0"/>
              <a:cs typeface="Times New Roman" pitchFamily="18" charset="0"/>
            </a:endParaRPr>
          </a:p>
        </p:txBody>
      </p:sp>
      <p:pic>
        <p:nvPicPr>
          <p:cNvPr id="5" name="Picture 4"/>
          <p:cNvPicPr/>
          <p:nvPr/>
        </p:nvPicPr>
        <p:blipFill rotWithShape="1">
          <a:blip r:embed="rId2"/>
          <a:srcRect b="7160"/>
          <a:stretch/>
        </p:blipFill>
        <p:spPr bwMode="auto">
          <a:xfrm>
            <a:off x="1667827" y="838200"/>
            <a:ext cx="4504373" cy="2350796"/>
          </a:xfrm>
          <a:prstGeom prst="rect">
            <a:avLst/>
          </a:prstGeom>
          <a:ln>
            <a:noFill/>
          </a:ln>
          <a:extLst>
            <a:ext uri="{53640926-AAD7-44D8-BBD7-CCE9431645EC}">
              <a14:shadowObscured xmlns:a14="http://schemas.microsoft.com/office/drawing/2010/main"/>
            </a:ext>
          </a:extLst>
        </p:spPr>
      </p:pic>
      <p:sp>
        <p:nvSpPr>
          <p:cNvPr id="6" name="TextBox 5"/>
          <p:cNvSpPr txBox="1"/>
          <p:nvPr/>
        </p:nvSpPr>
        <p:spPr>
          <a:xfrm>
            <a:off x="533400" y="3352800"/>
            <a:ext cx="3008131" cy="369332"/>
          </a:xfrm>
          <a:prstGeom prst="rect">
            <a:avLst/>
          </a:prstGeom>
          <a:noFill/>
        </p:spPr>
        <p:txBody>
          <a:bodyPr wrap="none" rtlCol="0">
            <a:spAutoFit/>
          </a:bodyPr>
          <a:lstStyle/>
          <a:p>
            <a:r>
              <a:rPr lang="en-US" b="1" dirty="0">
                <a:latin typeface="Times New Roman" pitchFamily="18" charset="0"/>
                <a:cs typeface="Times New Roman" pitchFamily="18" charset="0"/>
              </a:rPr>
              <a:t>PATIENT </a:t>
            </a:r>
            <a:r>
              <a:rPr lang="en-US" b="1" dirty="0" smtClean="0">
                <a:latin typeface="Times New Roman" pitchFamily="18" charset="0"/>
                <a:cs typeface="Times New Roman" pitchFamily="18" charset="0"/>
              </a:rPr>
              <a:t>REGISTRATION</a:t>
            </a:r>
            <a:endParaRPr lang="en-US" dirty="0">
              <a:latin typeface="Times New Roman" pitchFamily="18" charset="0"/>
              <a:cs typeface="Times New Roman" pitchFamily="18" charset="0"/>
            </a:endParaRPr>
          </a:p>
        </p:txBody>
      </p:sp>
      <p:pic>
        <p:nvPicPr>
          <p:cNvPr id="7" name="Picture 6"/>
          <p:cNvPicPr/>
          <p:nvPr/>
        </p:nvPicPr>
        <p:blipFill rotWithShape="1">
          <a:blip r:embed="rId3"/>
          <a:srcRect b="5185"/>
          <a:stretch/>
        </p:blipFill>
        <p:spPr bwMode="auto">
          <a:xfrm>
            <a:off x="1647045" y="3898252"/>
            <a:ext cx="4753755" cy="257874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188690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381000"/>
            <a:ext cx="2807307" cy="369332"/>
          </a:xfrm>
          <a:prstGeom prst="rect">
            <a:avLst/>
          </a:prstGeom>
          <a:noFill/>
        </p:spPr>
        <p:txBody>
          <a:bodyPr wrap="none" rtlCol="0">
            <a:spAutoFit/>
          </a:bodyPr>
          <a:lstStyle/>
          <a:p>
            <a:r>
              <a:rPr lang="en-US" b="1" dirty="0">
                <a:latin typeface="Times New Roman" pitchFamily="18" charset="0"/>
                <a:cs typeface="Times New Roman" pitchFamily="18" charset="0"/>
              </a:rPr>
              <a:t>DOCTOR </a:t>
            </a:r>
            <a:r>
              <a:rPr lang="en-US" b="1" dirty="0" smtClean="0">
                <a:latin typeface="Times New Roman" pitchFamily="18" charset="0"/>
                <a:cs typeface="Times New Roman" pitchFamily="18" charset="0"/>
              </a:rPr>
              <a:t>ADD-PATIENT</a:t>
            </a:r>
            <a:endParaRPr lang="en-US" dirty="0">
              <a:latin typeface="Times New Roman" pitchFamily="18" charset="0"/>
              <a:cs typeface="Times New Roman" pitchFamily="18" charset="0"/>
            </a:endParaRPr>
          </a:p>
        </p:txBody>
      </p:sp>
      <p:pic>
        <p:nvPicPr>
          <p:cNvPr id="5" name="Picture 4"/>
          <p:cNvPicPr/>
          <p:nvPr/>
        </p:nvPicPr>
        <p:blipFill rotWithShape="1">
          <a:blip r:embed="rId2"/>
          <a:srcRect b="5679"/>
          <a:stretch/>
        </p:blipFill>
        <p:spPr bwMode="auto">
          <a:xfrm>
            <a:off x="1629409" y="762000"/>
            <a:ext cx="5034325" cy="2438400"/>
          </a:xfrm>
          <a:prstGeom prst="rect">
            <a:avLst/>
          </a:prstGeom>
          <a:ln>
            <a:noFill/>
          </a:ln>
          <a:extLst>
            <a:ext uri="{53640926-AAD7-44D8-BBD7-CCE9431645EC}">
              <a14:shadowObscured xmlns:a14="http://schemas.microsoft.com/office/drawing/2010/main"/>
            </a:ext>
          </a:extLst>
        </p:spPr>
      </p:pic>
      <p:sp>
        <p:nvSpPr>
          <p:cNvPr id="6" name="TextBox 5"/>
          <p:cNvSpPr txBox="1"/>
          <p:nvPr/>
        </p:nvSpPr>
        <p:spPr>
          <a:xfrm>
            <a:off x="533400" y="3429000"/>
            <a:ext cx="5073568" cy="369332"/>
          </a:xfrm>
          <a:prstGeom prst="rect">
            <a:avLst/>
          </a:prstGeom>
          <a:noFill/>
        </p:spPr>
        <p:txBody>
          <a:bodyPr wrap="none" rtlCol="0">
            <a:spAutoFit/>
          </a:bodyPr>
          <a:lstStyle/>
          <a:p>
            <a:r>
              <a:rPr lang="en-US" b="1" dirty="0">
                <a:latin typeface="Times New Roman" pitchFamily="18" charset="0"/>
                <a:cs typeface="Times New Roman" pitchFamily="18" charset="0"/>
              </a:rPr>
              <a:t>DOCTOR ADD-PATIENT MEDICAL </a:t>
            </a:r>
            <a:r>
              <a:rPr lang="en-US" b="1" dirty="0" smtClean="0">
                <a:latin typeface="Times New Roman" pitchFamily="18" charset="0"/>
                <a:cs typeface="Times New Roman" pitchFamily="18" charset="0"/>
              </a:rPr>
              <a:t>HISTORY</a:t>
            </a:r>
            <a:endParaRPr lang="en-US" dirty="0">
              <a:latin typeface="Times New Roman" pitchFamily="18" charset="0"/>
              <a:cs typeface="Times New Roman" pitchFamily="18" charset="0"/>
            </a:endParaRPr>
          </a:p>
        </p:txBody>
      </p:sp>
      <p:pic>
        <p:nvPicPr>
          <p:cNvPr id="7" name="Picture 6"/>
          <p:cNvPicPr/>
          <p:nvPr/>
        </p:nvPicPr>
        <p:blipFill rotWithShape="1">
          <a:blip r:embed="rId3"/>
          <a:srcRect b="5679"/>
          <a:stretch/>
        </p:blipFill>
        <p:spPr bwMode="auto">
          <a:xfrm>
            <a:off x="1500545" y="4038601"/>
            <a:ext cx="5052655" cy="23622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512794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381000"/>
            <a:ext cx="2623539" cy="369332"/>
          </a:xfrm>
          <a:prstGeom prst="rect">
            <a:avLst/>
          </a:prstGeom>
          <a:noFill/>
        </p:spPr>
        <p:txBody>
          <a:bodyPr wrap="none" rtlCol="0">
            <a:spAutoFit/>
          </a:bodyPr>
          <a:lstStyle/>
          <a:p>
            <a:r>
              <a:rPr lang="en-US" b="1" dirty="0">
                <a:latin typeface="Times New Roman" pitchFamily="18" charset="0"/>
                <a:cs typeface="Times New Roman" pitchFamily="18" charset="0"/>
              </a:rPr>
              <a:t>ADMIN ADD-DOCTOR</a:t>
            </a:r>
            <a:endParaRPr lang="en-US" dirty="0">
              <a:latin typeface="Times New Roman" pitchFamily="18" charset="0"/>
              <a:cs typeface="Times New Roman" pitchFamily="18" charset="0"/>
            </a:endParaRPr>
          </a:p>
        </p:txBody>
      </p:sp>
      <p:pic>
        <p:nvPicPr>
          <p:cNvPr id="5" name="Picture 4"/>
          <p:cNvPicPr/>
          <p:nvPr/>
        </p:nvPicPr>
        <p:blipFill rotWithShape="1">
          <a:blip r:embed="rId2"/>
          <a:srcRect b="5432"/>
          <a:stretch/>
        </p:blipFill>
        <p:spPr bwMode="auto">
          <a:xfrm>
            <a:off x="1371601" y="795871"/>
            <a:ext cx="4953000" cy="2633129"/>
          </a:xfrm>
          <a:prstGeom prst="rect">
            <a:avLst/>
          </a:prstGeom>
          <a:ln>
            <a:noFill/>
          </a:ln>
          <a:extLst>
            <a:ext uri="{53640926-AAD7-44D8-BBD7-CCE9431645EC}">
              <a14:shadowObscured xmlns:a14="http://schemas.microsoft.com/office/drawing/2010/main"/>
            </a:ext>
          </a:extLst>
        </p:spPr>
      </p:pic>
      <p:sp>
        <p:nvSpPr>
          <p:cNvPr id="6" name="TextBox 5"/>
          <p:cNvSpPr txBox="1"/>
          <p:nvPr/>
        </p:nvSpPr>
        <p:spPr>
          <a:xfrm>
            <a:off x="533400" y="3505200"/>
            <a:ext cx="4056239" cy="369332"/>
          </a:xfrm>
          <a:prstGeom prst="rect">
            <a:avLst/>
          </a:prstGeom>
          <a:noFill/>
        </p:spPr>
        <p:txBody>
          <a:bodyPr wrap="none" rtlCol="0">
            <a:spAutoFit/>
          </a:bodyPr>
          <a:lstStyle/>
          <a:p>
            <a:r>
              <a:rPr lang="en-US" b="1" dirty="0">
                <a:latin typeface="Times New Roman" pitchFamily="18" charset="0"/>
                <a:cs typeface="Times New Roman" pitchFamily="18" charset="0"/>
              </a:rPr>
              <a:t>PATIENT </a:t>
            </a:r>
            <a:r>
              <a:rPr lang="en-US" b="1" dirty="0" smtClean="0">
                <a:latin typeface="Times New Roman" pitchFamily="18" charset="0"/>
                <a:cs typeface="Times New Roman" pitchFamily="18" charset="0"/>
              </a:rPr>
              <a:t>APPOINTMENT-HISTORY</a:t>
            </a:r>
            <a:endParaRPr lang="en-US" dirty="0">
              <a:latin typeface="Times New Roman" pitchFamily="18" charset="0"/>
              <a:cs typeface="Times New Roman" pitchFamily="18" charset="0"/>
            </a:endParaRPr>
          </a:p>
        </p:txBody>
      </p:sp>
      <p:pic>
        <p:nvPicPr>
          <p:cNvPr id="7" name="Picture 6"/>
          <p:cNvPicPr/>
          <p:nvPr/>
        </p:nvPicPr>
        <p:blipFill rotWithShape="1">
          <a:blip r:embed="rId3"/>
          <a:srcRect b="15062"/>
          <a:stretch/>
        </p:blipFill>
        <p:spPr bwMode="auto">
          <a:xfrm>
            <a:off x="1364673" y="3956262"/>
            <a:ext cx="4959927" cy="23683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211737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81000"/>
            <a:ext cx="3474606" cy="369332"/>
          </a:xfrm>
          <a:prstGeom prst="rect">
            <a:avLst/>
          </a:prstGeom>
          <a:noFill/>
        </p:spPr>
        <p:txBody>
          <a:bodyPr wrap="none" rtlCol="0">
            <a:spAutoFit/>
          </a:bodyPr>
          <a:lstStyle/>
          <a:p>
            <a:r>
              <a:rPr lang="en-US" b="1" dirty="0">
                <a:latin typeface="Times New Roman" pitchFamily="18" charset="0"/>
                <a:cs typeface="Times New Roman" pitchFamily="18" charset="0"/>
              </a:rPr>
              <a:t>PATIENT </a:t>
            </a:r>
            <a:r>
              <a:rPr lang="en-US" b="1" dirty="0" smtClean="0">
                <a:latin typeface="Times New Roman" pitchFamily="18" charset="0"/>
                <a:cs typeface="Times New Roman" pitchFamily="18" charset="0"/>
              </a:rPr>
              <a:t>MEDICAL-HISTORY</a:t>
            </a:r>
            <a:endParaRPr lang="en-US" dirty="0">
              <a:latin typeface="Times New Roman" pitchFamily="18" charset="0"/>
              <a:cs typeface="Times New Roman" pitchFamily="18" charset="0"/>
            </a:endParaRPr>
          </a:p>
        </p:txBody>
      </p:sp>
      <p:pic>
        <p:nvPicPr>
          <p:cNvPr id="5" name="Picture 4"/>
          <p:cNvPicPr/>
          <p:nvPr/>
        </p:nvPicPr>
        <p:blipFill rotWithShape="1">
          <a:blip r:embed="rId2"/>
          <a:srcRect b="17409"/>
          <a:stretch/>
        </p:blipFill>
        <p:spPr bwMode="auto">
          <a:xfrm>
            <a:off x="1524000" y="820892"/>
            <a:ext cx="5289499" cy="2455708"/>
          </a:xfrm>
          <a:prstGeom prst="rect">
            <a:avLst/>
          </a:prstGeom>
          <a:ln>
            <a:noFill/>
          </a:ln>
          <a:extLst>
            <a:ext uri="{53640926-AAD7-44D8-BBD7-CCE9431645EC}">
              <a14:shadowObscured xmlns:a14="http://schemas.microsoft.com/office/drawing/2010/main"/>
            </a:ext>
          </a:extLst>
        </p:spPr>
      </p:pic>
      <p:sp>
        <p:nvSpPr>
          <p:cNvPr id="6" name="TextBox 5"/>
          <p:cNvSpPr txBox="1"/>
          <p:nvPr/>
        </p:nvSpPr>
        <p:spPr>
          <a:xfrm>
            <a:off x="457200" y="3276600"/>
            <a:ext cx="3281732" cy="369332"/>
          </a:xfrm>
          <a:prstGeom prst="rect">
            <a:avLst/>
          </a:prstGeom>
          <a:noFill/>
        </p:spPr>
        <p:txBody>
          <a:bodyPr wrap="none" rtlCol="0">
            <a:spAutoFit/>
          </a:bodyPr>
          <a:lstStyle/>
          <a:p>
            <a:r>
              <a:rPr lang="en-US" b="1" dirty="0">
                <a:latin typeface="Times New Roman" pitchFamily="18" charset="0"/>
                <a:cs typeface="Times New Roman" pitchFamily="18" charset="0"/>
              </a:rPr>
              <a:t>DOCTOR </a:t>
            </a:r>
            <a:r>
              <a:rPr lang="en-US" b="1" dirty="0" smtClean="0">
                <a:latin typeface="Times New Roman" pitchFamily="18" charset="0"/>
                <a:cs typeface="Times New Roman" pitchFamily="18" charset="0"/>
              </a:rPr>
              <a:t>SEARCH-PATIENT</a:t>
            </a:r>
            <a:endParaRPr lang="en-US" dirty="0">
              <a:latin typeface="Times New Roman" pitchFamily="18" charset="0"/>
              <a:cs typeface="Times New Roman" pitchFamily="18" charset="0"/>
            </a:endParaRPr>
          </a:p>
        </p:txBody>
      </p:sp>
      <p:pic>
        <p:nvPicPr>
          <p:cNvPr id="7" name="Picture 6"/>
          <p:cNvPicPr/>
          <p:nvPr/>
        </p:nvPicPr>
        <p:blipFill rotWithShape="1">
          <a:blip r:embed="rId3"/>
          <a:srcRect b="19236"/>
          <a:stretch/>
        </p:blipFill>
        <p:spPr bwMode="auto">
          <a:xfrm>
            <a:off x="1539875" y="3902980"/>
            <a:ext cx="5333736" cy="24216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732745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457200"/>
            <a:ext cx="4861652" cy="369332"/>
          </a:xfrm>
          <a:prstGeom prst="rect">
            <a:avLst/>
          </a:prstGeom>
          <a:noFill/>
        </p:spPr>
        <p:txBody>
          <a:bodyPr wrap="none" rtlCol="0">
            <a:spAutoFit/>
          </a:bodyPr>
          <a:lstStyle/>
          <a:p>
            <a:r>
              <a:rPr lang="en-US" b="1" dirty="0">
                <a:latin typeface="Times New Roman" pitchFamily="18" charset="0"/>
                <a:cs typeface="Times New Roman" pitchFamily="18" charset="0"/>
              </a:rPr>
              <a:t>ADMIN VIEWS BETWEEN DATE </a:t>
            </a:r>
            <a:r>
              <a:rPr lang="en-US" b="1" dirty="0" smtClean="0">
                <a:latin typeface="Times New Roman" pitchFamily="18" charset="0"/>
                <a:cs typeface="Times New Roman" pitchFamily="18" charset="0"/>
              </a:rPr>
              <a:t>REPORTS</a:t>
            </a:r>
            <a:endParaRPr lang="en-US" dirty="0">
              <a:latin typeface="Times New Roman" pitchFamily="18" charset="0"/>
              <a:cs typeface="Times New Roman" pitchFamily="18" charset="0"/>
            </a:endParaRPr>
          </a:p>
        </p:txBody>
      </p:sp>
      <p:pic>
        <p:nvPicPr>
          <p:cNvPr id="5" name="Picture 4"/>
          <p:cNvPicPr/>
          <p:nvPr/>
        </p:nvPicPr>
        <p:blipFill rotWithShape="1">
          <a:blip r:embed="rId2"/>
          <a:srcRect b="12085"/>
          <a:stretch/>
        </p:blipFill>
        <p:spPr bwMode="auto">
          <a:xfrm>
            <a:off x="1540510" y="817418"/>
            <a:ext cx="4976299" cy="2459182"/>
          </a:xfrm>
          <a:prstGeom prst="rect">
            <a:avLst/>
          </a:prstGeom>
          <a:ln>
            <a:noFill/>
          </a:ln>
          <a:extLst>
            <a:ext uri="{53640926-AAD7-44D8-BBD7-CCE9431645EC}">
              <a14:shadowObscured xmlns:a14="http://schemas.microsoft.com/office/drawing/2010/main"/>
            </a:ext>
          </a:extLst>
        </p:spPr>
      </p:pic>
      <p:sp>
        <p:nvSpPr>
          <p:cNvPr id="6" name="TextBox 5"/>
          <p:cNvSpPr txBox="1"/>
          <p:nvPr/>
        </p:nvSpPr>
        <p:spPr>
          <a:xfrm>
            <a:off x="381000" y="3429000"/>
            <a:ext cx="4557786" cy="369332"/>
          </a:xfrm>
          <a:prstGeom prst="rect">
            <a:avLst/>
          </a:prstGeom>
          <a:noFill/>
        </p:spPr>
        <p:txBody>
          <a:bodyPr wrap="none" rtlCol="0">
            <a:spAutoFit/>
          </a:bodyPr>
          <a:lstStyle/>
          <a:p>
            <a:r>
              <a:rPr lang="en-US" b="1" dirty="0">
                <a:latin typeface="Times New Roman" pitchFamily="18" charset="0"/>
                <a:cs typeface="Times New Roman" pitchFamily="18" charset="0"/>
              </a:rPr>
              <a:t>ADMIN VIEWS NEXTVISIT OF </a:t>
            </a:r>
            <a:r>
              <a:rPr lang="en-US" b="1" dirty="0" smtClean="0">
                <a:latin typeface="Times New Roman" pitchFamily="18" charset="0"/>
                <a:cs typeface="Times New Roman" pitchFamily="18" charset="0"/>
              </a:rPr>
              <a:t>PATIENT</a:t>
            </a:r>
            <a:endParaRPr lang="en-US" dirty="0">
              <a:latin typeface="Times New Roman" pitchFamily="18" charset="0"/>
              <a:cs typeface="Times New Roman" pitchFamily="18" charset="0"/>
            </a:endParaRPr>
          </a:p>
        </p:txBody>
      </p:sp>
      <p:pic>
        <p:nvPicPr>
          <p:cNvPr id="7" name="Picture 6"/>
          <p:cNvPicPr/>
          <p:nvPr/>
        </p:nvPicPr>
        <p:blipFill rotWithShape="1">
          <a:blip r:embed="rId3"/>
          <a:srcRect b="6420"/>
          <a:stretch/>
        </p:blipFill>
        <p:spPr bwMode="auto">
          <a:xfrm>
            <a:off x="1585278" y="3915410"/>
            <a:ext cx="5014893" cy="263779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568471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GB" sz="3600" b="1" u="sng" dirty="0">
                <a:solidFill>
                  <a:srgbClr val="0070C0"/>
                </a:solidFill>
                <a:latin typeface="Times New Roman" pitchFamily="18" charset="0"/>
                <a:cs typeface="Times New Roman" pitchFamily="18" charset="0"/>
              </a:rPr>
              <a:t>DATAFLOW DIAGRAM</a:t>
            </a:r>
            <a:endParaRPr lang="en-US" sz="3600" u="sng"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4983163"/>
          </a:xfrm>
        </p:spPr>
        <p:txBody>
          <a:bodyPr>
            <a:normAutofit/>
          </a:bodyPr>
          <a:lstStyle/>
          <a:p>
            <a:pPr marL="0" indent="0" algn="just">
              <a:buNone/>
            </a:pPr>
            <a:r>
              <a:rPr lang="en-GB" sz="1800" b="1" dirty="0">
                <a:latin typeface="Times New Roman" pitchFamily="18" charset="0"/>
                <a:cs typeface="Times New Roman" pitchFamily="18" charset="0"/>
              </a:rPr>
              <a:t>DFD OF HOSPITAL MANAGEMENT SYATEM LEVEL-0</a:t>
            </a:r>
            <a:endParaRPr lang="en-US" sz="1800" dirty="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The Patient can interact with the Hospital System to make appointments, view medical records, and receive medical care. The Administrator can interact with the Hospital System to manage patient records, schedule appointments, and manage financial transactions. The medical staff can interact with the Hospital System to manage patient care, record medical data, </a:t>
            </a:r>
            <a:r>
              <a:rPr lang="en-US" sz="1800" dirty="0" smtClean="0">
                <a:latin typeface="Times New Roman" pitchFamily="18" charset="0"/>
                <a:cs typeface="Times New Roman" pitchFamily="18" charset="0"/>
              </a:rPr>
              <a:t>and </a:t>
            </a:r>
            <a:r>
              <a:rPr lang="en-US" sz="1800" dirty="0">
                <a:latin typeface="Times New Roman" pitchFamily="18" charset="0"/>
                <a:cs typeface="Times New Roman" pitchFamily="18" charset="0"/>
              </a:rPr>
              <a:t>view patient records</a:t>
            </a:r>
            <a:r>
              <a:rPr lang="en-US" sz="1800" dirty="0" smtClean="0">
                <a:latin typeface="Times New Roman" pitchFamily="18" charset="0"/>
                <a:cs typeface="Times New Roman" pitchFamily="18" charset="0"/>
              </a:rPr>
              <a:t>.</a:t>
            </a:r>
          </a:p>
          <a:p>
            <a:pPr marL="0" indent="0" algn="just">
              <a:buNone/>
            </a:pPr>
            <a:endParaRPr lang="en-US" sz="1800" dirty="0">
              <a:latin typeface="Times New Roman" pitchFamily="18" charset="0"/>
              <a:cs typeface="Times New Roman" pitchFamily="18" charset="0"/>
            </a:endParaRPr>
          </a:p>
        </p:txBody>
      </p:sp>
      <p:pic>
        <p:nvPicPr>
          <p:cNvPr id="9221"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34606" t="33333" r="13963" b="24054"/>
          <a:stretch/>
        </p:blipFill>
        <p:spPr bwMode="auto">
          <a:xfrm>
            <a:off x="1447800" y="3124200"/>
            <a:ext cx="6691746" cy="311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16978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1577" t="22223" r="8304" b="7936"/>
          <a:stretch/>
        </p:blipFill>
        <p:spPr bwMode="auto">
          <a:xfrm>
            <a:off x="1066800" y="533400"/>
            <a:ext cx="71628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447800" y="164068"/>
            <a:ext cx="6086153" cy="369332"/>
          </a:xfrm>
          <a:prstGeom prst="rect">
            <a:avLst/>
          </a:prstGeom>
          <a:noFill/>
        </p:spPr>
        <p:txBody>
          <a:bodyPr wrap="none" rtlCol="0">
            <a:spAutoFit/>
          </a:bodyPr>
          <a:lstStyle/>
          <a:p>
            <a:pPr algn="ctr"/>
            <a:r>
              <a:rPr lang="en-GB" b="1" dirty="0">
                <a:latin typeface="Times New Roman" pitchFamily="18" charset="0"/>
                <a:cs typeface="Times New Roman" pitchFamily="18" charset="0"/>
              </a:rPr>
              <a:t>DFD OF HOSPITAL MANAGEMENT SYATEM </a:t>
            </a:r>
            <a:r>
              <a:rPr lang="en-GB" b="1" dirty="0" smtClean="0">
                <a:latin typeface="Times New Roman" pitchFamily="18" charset="0"/>
                <a:cs typeface="Times New Roman" pitchFamily="18" charset="0"/>
              </a:rPr>
              <a:t>LEVEL-1</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9423762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lvl="0"/>
            <a:r>
              <a:rPr lang="en-GB" sz="3600" b="1" u="sng" dirty="0" smtClean="0">
                <a:solidFill>
                  <a:srgbClr val="0070C0"/>
                </a:solidFill>
                <a:latin typeface="Times New Roman" pitchFamily="18" charset="0"/>
                <a:cs typeface="Times New Roman" pitchFamily="18" charset="0"/>
              </a:rPr>
              <a:t>CONCLUSION</a:t>
            </a:r>
            <a:endParaRPr lang="en-US" sz="3600" u="sng"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105400"/>
          </a:xfrm>
        </p:spPr>
        <p:txBody>
          <a:bodyPr>
            <a:normAutofit fontScale="62500" lnSpcReduction="20000"/>
          </a:bodyPr>
          <a:lstStyle/>
          <a:p>
            <a:pPr algn="just">
              <a:lnSpc>
                <a:spcPct val="120000"/>
              </a:lnSpc>
            </a:pPr>
            <a:r>
              <a:rPr lang="en-GB" dirty="0"/>
              <a:t>Hospital management system is all about the modernizing a hospital through use of technology. Computer help in it and take over the manual system for quick and easy functioning. This hospital management system is a quite the reliable and is proven on many stages. All the basic requirements of the hospital are provided in the hospital in order to manage it perfectly and large amount of data can </a:t>
            </a:r>
            <a:r>
              <a:rPr lang="en-GB" dirty="0" err="1"/>
              <a:t>aslo</a:t>
            </a:r>
            <a:r>
              <a:rPr lang="en-GB" dirty="0"/>
              <a:t> be stored. It gives many facilities like searching for the detail of patient and creation of test reposts. So it’s a important system for </a:t>
            </a:r>
            <a:r>
              <a:rPr lang="en-GB" dirty="0" err="1"/>
              <a:t>morden</a:t>
            </a:r>
            <a:r>
              <a:rPr lang="en-GB" dirty="0"/>
              <a:t> days</a:t>
            </a:r>
            <a:r>
              <a:rPr lang="en-GB" dirty="0" smtClean="0"/>
              <a:t>.</a:t>
            </a:r>
          </a:p>
          <a:p>
            <a:pPr marL="0" indent="0" algn="just">
              <a:lnSpc>
                <a:spcPct val="120000"/>
              </a:lnSpc>
              <a:buNone/>
            </a:pPr>
            <a:endParaRPr lang="en-US" dirty="0"/>
          </a:p>
          <a:p>
            <a:pPr algn="just">
              <a:lnSpc>
                <a:spcPct val="120000"/>
              </a:lnSpc>
            </a:pPr>
            <a:r>
              <a:rPr lang="en-US" dirty="0"/>
              <a:t>Since we are entering details of the patients electronically in the” Hospital Management System”, data will be secured. Using this application we can retrieve patient’s history with a single click. Thus processing information will be faster. It guarantees accurate maintenance of Patient details. It easily reduces the book keeping task and thus reduces the human effort and increases accuracy speed.</a:t>
            </a:r>
          </a:p>
          <a:p>
            <a:pPr marL="0" indent="0" algn="just">
              <a:buNone/>
            </a:pPr>
            <a:endParaRPr lang="en-US" dirty="0"/>
          </a:p>
        </p:txBody>
      </p:sp>
    </p:spTree>
    <p:extLst>
      <p:ext uri="{BB962C8B-B14F-4D97-AF65-F5344CB8AC3E}">
        <p14:creationId xmlns:p14="http://schemas.microsoft.com/office/powerpoint/2010/main" val="34364166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IN" sz="3600" b="1" u="sng" dirty="0">
                <a:solidFill>
                  <a:srgbClr val="0070C0"/>
                </a:solidFill>
                <a:latin typeface="Times New Roman" pitchFamily="18" charset="0"/>
                <a:cs typeface="Times New Roman" pitchFamily="18" charset="0"/>
              </a:rPr>
              <a:t>INTRODUCTION</a:t>
            </a:r>
            <a:endParaRPr lang="en-US" sz="3600"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5029200"/>
          </a:xfrm>
        </p:spPr>
        <p:txBody>
          <a:bodyPr>
            <a:normAutofit fontScale="70000" lnSpcReduction="20000"/>
          </a:bodyPr>
          <a:lstStyle/>
          <a:p>
            <a:pPr marL="0" indent="0">
              <a:buNone/>
            </a:pPr>
            <a:r>
              <a:rPr lang="en-GB" b="1" dirty="0">
                <a:latin typeface="Times New Roman" pitchFamily="18" charset="0"/>
                <a:cs typeface="Times New Roman" pitchFamily="18" charset="0"/>
              </a:rPr>
              <a:t>OVERVIEW OF THE PROJECT</a:t>
            </a:r>
            <a:endParaRPr lang="en-US" dirty="0">
              <a:latin typeface="Times New Roman" pitchFamily="18" charset="0"/>
              <a:cs typeface="Times New Roman" pitchFamily="18" charset="0"/>
            </a:endParaRPr>
          </a:p>
          <a:p>
            <a:pPr marL="0" indent="0">
              <a:buNone/>
            </a:pPr>
            <a:endParaRPr lang="en-US" dirty="0"/>
          </a:p>
          <a:p>
            <a:pPr algn="just"/>
            <a:r>
              <a:rPr lang="en-US" dirty="0">
                <a:latin typeface="Times New Roman" pitchFamily="18" charset="0"/>
                <a:cs typeface="Times New Roman" pitchFamily="18" charset="0"/>
              </a:rPr>
              <a:t>Hospital Management System In PHP is web based application. The project Hospital Management system includes registration of patients, storing their details into the system. The web application has the facility to give a unique id for every patient and stores the details of every patient. It includes a search facility to know the current status of each patient . Patient can select availability of a doctor and using the id of </a:t>
            </a:r>
            <a:r>
              <a:rPr lang="en-US" dirty="0" err="1">
                <a:latin typeface="Times New Roman" pitchFamily="18" charset="0"/>
                <a:cs typeface="Times New Roman" pitchFamily="18" charset="0"/>
              </a:rPr>
              <a:t>specilization</a:t>
            </a:r>
            <a:r>
              <a:rPr lang="en-US" dirty="0">
                <a:latin typeface="Times New Roman" pitchFamily="18" charset="0"/>
                <a:cs typeface="Times New Roman" pitchFamily="18" charset="0"/>
              </a:rPr>
              <a:t>. </a:t>
            </a:r>
          </a:p>
          <a:p>
            <a:pPr marL="0" indent="0" algn="just">
              <a:buNone/>
            </a:pP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 Hospital Management System can be entered using a username and password. It is accessible either by an administrator .Only they can add data into the database. The data can be retrieved easily. The interface is very user-friendly. The data are well protected for personal use and make the data processing very fast.</a:t>
            </a:r>
          </a:p>
          <a:p>
            <a:pPr marL="0" indent="0" algn="just">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8881211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GB" sz="3600" b="1" u="sng" dirty="0">
                <a:solidFill>
                  <a:srgbClr val="0070C0"/>
                </a:solidFill>
                <a:latin typeface="Times New Roman" pitchFamily="18" charset="0"/>
                <a:cs typeface="Times New Roman" pitchFamily="18" charset="0"/>
              </a:rPr>
              <a:t>FUTURE ENHANCEMENT</a:t>
            </a:r>
            <a:endParaRPr lang="en-US" sz="3600" u="sng"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4983163"/>
          </a:xfrm>
        </p:spPr>
        <p:txBody>
          <a:bodyPr>
            <a:normAutofit fontScale="62500" lnSpcReduction="20000"/>
          </a:bodyPr>
          <a:lstStyle/>
          <a:p>
            <a:pPr algn="just">
              <a:lnSpc>
                <a:spcPct val="120000"/>
              </a:lnSpc>
            </a:pPr>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application avoids the manual work and the problems concern with it. It is an easy way to obtain the information regarding the various travel services that are present in our system.</a:t>
            </a:r>
          </a:p>
          <a:p>
            <a:pPr algn="just">
              <a:lnSpc>
                <a:spcPct val="120000"/>
              </a:lnSpc>
            </a:pPr>
            <a:r>
              <a:rPr lang="en-US" dirty="0" smtClean="0">
                <a:latin typeface="Times New Roman" pitchFamily="18" charset="0"/>
                <a:cs typeface="Times New Roman" pitchFamily="18" charset="0"/>
              </a:rPr>
              <a:t>Well </a:t>
            </a:r>
            <a:r>
              <a:rPr lang="en-US" dirty="0">
                <a:latin typeface="Times New Roman" pitchFamily="18" charset="0"/>
                <a:cs typeface="Times New Roman" pitchFamily="18" charset="0"/>
              </a:rPr>
              <a:t>I have worked hard in order to present an improved website better than the existing one’s regarding the information about the various activities. Still, we found out that the project can be done in a better way. Primarily, In this system patient login and then go to reception. By using this patient will send request for consulting the doctor. Reception will set the date for doctor appointments. After that doctor see his appointments and see the patients, surgeries also done.</a:t>
            </a:r>
          </a:p>
          <a:p>
            <a:pPr algn="just">
              <a:lnSpc>
                <a:spcPct val="120000"/>
              </a:lnSpc>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next enhancement is, we will develop online services. That mean, if patient have any problems he can send his problem to the doctor through internet from his home then doctor will send reply to him.</a:t>
            </a: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5746111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IN" sz="3600" b="1" u="sng" dirty="0" smtClean="0">
                <a:solidFill>
                  <a:srgbClr val="0070C0"/>
                </a:solidFill>
                <a:latin typeface="Times New Roman" pitchFamily="18" charset="0"/>
                <a:cs typeface="Times New Roman" pitchFamily="18" charset="0"/>
              </a:rPr>
              <a:t>BIBLIOGRAPHY</a:t>
            </a:r>
            <a:endParaRPr lang="en-US" sz="3600"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normAutofit fontScale="55000" lnSpcReduction="20000"/>
          </a:bodyPr>
          <a:lstStyle/>
          <a:p>
            <a:pPr marL="0" indent="0" algn="just">
              <a:buNone/>
            </a:pPr>
            <a:r>
              <a:rPr lang="en-GB" b="1" dirty="0">
                <a:latin typeface="Times New Roman" pitchFamily="18" charset="0"/>
                <a:cs typeface="Times New Roman" pitchFamily="18" charset="0"/>
              </a:rPr>
              <a:t>REFERENCE </a:t>
            </a:r>
            <a:r>
              <a:rPr lang="en-GB" b="1" dirty="0" smtClean="0">
                <a:latin typeface="Times New Roman" pitchFamily="18" charset="0"/>
                <a:cs typeface="Times New Roman" pitchFamily="18" charset="0"/>
              </a:rPr>
              <a:t>BOOKS</a:t>
            </a:r>
          </a:p>
          <a:p>
            <a:pPr marL="0" indent="0" algn="just">
              <a:buNone/>
            </a:pPr>
            <a:endParaRPr lang="en-US" dirty="0">
              <a:latin typeface="Times New Roman" pitchFamily="18" charset="0"/>
              <a:cs typeface="Times New Roman" pitchFamily="18" charset="0"/>
            </a:endParaRPr>
          </a:p>
          <a:p>
            <a:pPr algn="just">
              <a:lnSpc>
                <a:spcPct val="120000"/>
              </a:lnSpc>
              <a:buFont typeface="Wingdings" pitchFamily="2" charset="2"/>
              <a:buChar char="v"/>
            </a:pPr>
            <a:r>
              <a:rPr lang="en-GB" dirty="0" smtClean="0">
                <a:latin typeface="Times New Roman" pitchFamily="18" charset="0"/>
                <a:cs typeface="Times New Roman" pitchFamily="18" charset="0"/>
              </a:rPr>
              <a:t>[</a:t>
            </a:r>
            <a:r>
              <a:rPr lang="en-GB" dirty="0">
                <a:latin typeface="Times New Roman" pitchFamily="18" charset="0"/>
                <a:cs typeface="Times New Roman" pitchFamily="18" charset="0"/>
              </a:rPr>
              <a:t>1] Luke Welling, Laura Thomson “PHP &amp; MySQL Web Development”- 2008.</a:t>
            </a:r>
            <a:endParaRPr lang="en-US" dirty="0">
              <a:latin typeface="Times New Roman" pitchFamily="18" charset="0"/>
              <a:cs typeface="Times New Roman" pitchFamily="18" charset="0"/>
            </a:endParaRPr>
          </a:p>
          <a:p>
            <a:pPr algn="just">
              <a:lnSpc>
                <a:spcPct val="120000"/>
              </a:lnSpc>
              <a:buFont typeface="Wingdings" pitchFamily="2" charset="2"/>
              <a:buChar char="v"/>
            </a:pPr>
            <a:r>
              <a:rPr lang="en-GB" dirty="0">
                <a:latin typeface="Times New Roman" pitchFamily="18" charset="0"/>
                <a:cs typeface="Times New Roman" pitchFamily="18" charset="0"/>
              </a:rPr>
              <a:t>[2] Lynn </a:t>
            </a:r>
            <a:r>
              <a:rPr lang="en-GB" dirty="0" err="1">
                <a:latin typeface="Times New Roman" pitchFamily="18" charset="0"/>
                <a:cs typeface="Times New Roman" pitchFamily="18" charset="0"/>
              </a:rPr>
              <a:t>Beighley</a:t>
            </a:r>
            <a:r>
              <a:rPr lang="en-GB" dirty="0">
                <a:latin typeface="Times New Roman" pitchFamily="18" charset="0"/>
                <a:cs typeface="Times New Roman" pitchFamily="18" charset="0"/>
              </a:rPr>
              <a:t> and Michael </a:t>
            </a:r>
            <a:r>
              <a:rPr lang="en-GB" dirty="0" err="1">
                <a:latin typeface="Times New Roman" pitchFamily="18" charset="0"/>
                <a:cs typeface="Times New Roman" pitchFamily="18" charset="0"/>
              </a:rPr>
              <a:t>Morrison“Head</a:t>
            </a:r>
            <a:r>
              <a:rPr lang="en-GB" dirty="0">
                <a:latin typeface="Times New Roman" pitchFamily="18" charset="0"/>
                <a:cs typeface="Times New Roman" pitchFamily="18" charset="0"/>
              </a:rPr>
              <a:t> First PHP &amp; MySQL”-2009.</a:t>
            </a:r>
            <a:endParaRPr lang="en-US" dirty="0">
              <a:latin typeface="Times New Roman" pitchFamily="18" charset="0"/>
              <a:cs typeface="Times New Roman" pitchFamily="18" charset="0"/>
            </a:endParaRPr>
          </a:p>
          <a:p>
            <a:pPr algn="just">
              <a:lnSpc>
                <a:spcPct val="120000"/>
              </a:lnSpc>
              <a:buFont typeface="Wingdings" pitchFamily="2" charset="2"/>
              <a:buChar char="v"/>
            </a:pPr>
            <a:r>
              <a:rPr lang="en-GB" dirty="0">
                <a:latin typeface="Times New Roman" pitchFamily="18" charset="0"/>
                <a:cs typeface="Times New Roman" pitchFamily="18" charset="0"/>
              </a:rPr>
              <a:t>[3] Janet </a:t>
            </a:r>
            <a:r>
              <a:rPr lang="en-GB" dirty="0" err="1">
                <a:latin typeface="Times New Roman" pitchFamily="18" charset="0"/>
                <a:cs typeface="Times New Roman" pitchFamily="18" charset="0"/>
              </a:rPr>
              <a:t>Valade</a:t>
            </a:r>
            <a:r>
              <a:rPr lang="en-GB" dirty="0">
                <a:latin typeface="Times New Roman" pitchFamily="18" charset="0"/>
                <a:cs typeface="Times New Roman" pitchFamily="18" charset="0"/>
              </a:rPr>
              <a:t> “PHP &amp;MySQL for Dummies”-2004.</a:t>
            </a:r>
            <a:endParaRPr lang="en-US" dirty="0">
              <a:latin typeface="Times New Roman" pitchFamily="18" charset="0"/>
              <a:cs typeface="Times New Roman" pitchFamily="18" charset="0"/>
            </a:endParaRPr>
          </a:p>
          <a:p>
            <a:pPr algn="just">
              <a:lnSpc>
                <a:spcPct val="120000"/>
              </a:lnSpc>
              <a:buFont typeface="Wingdings" pitchFamily="2" charset="2"/>
              <a:buChar char="v"/>
            </a:pPr>
            <a:r>
              <a:rPr lang="en-GB" dirty="0">
                <a:latin typeface="Times New Roman" pitchFamily="18" charset="0"/>
                <a:cs typeface="Times New Roman" pitchFamily="18" charset="0"/>
              </a:rPr>
              <a:t>[4] Mike </a:t>
            </a:r>
            <a:r>
              <a:rPr lang="en-GB" dirty="0" err="1">
                <a:latin typeface="Times New Roman" pitchFamily="18" charset="0"/>
                <a:cs typeface="Times New Roman" pitchFamily="18" charset="0"/>
              </a:rPr>
              <a:t>Murach</a:t>
            </a:r>
            <a:r>
              <a:rPr lang="en-GB" dirty="0">
                <a:latin typeface="Times New Roman" pitchFamily="18" charset="0"/>
                <a:cs typeface="Times New Roman" pitchFamily="18" charset="0"/>
              </a:rPr>
              <a:t> “</a:t>
            </a:r>
            <a:r>
              <a:rPr lang="en-GB" dirty="0" err="1">
                <a:latin typeface="Times New Roman" pitchFamily="18" charset="0"/>
                <a:cs typeface="Times New Roman" pitchFamily="18" charset="0"/>
              </a:rPr>
              <a:t>Murach’s</a:t>
            </a:r>
            <a:r>
              <a:rPr lang="en-GB" dirty="0">
                <a:latin typeface="Times New Roman" pitchFamily="18" charset="0"/>
                <a:cs typeface="Times New Roman" pitchFamily="18" charset="0"/>
              </a:rPr>
              <a:t> PHP and MySQL”-2014.</a:t>
            </a:r>
            <a:endParaRPr lang="en-US" dirty="0">
              <a:latin typeface="Times New Roman" pitchFamily="18" charset="0"/>
              <a:cs typeface="Times New Roman" pitchFamily="18" charset="0"/>
            </a:endParaRPr>
          </a:p>
          <a:p>
            <a:pPr algn="just">
              <a:lnSpc>
                <a:spcPct val="120000"/>
              </a:lnSpc>
              <a:buFont typeface="Wingdings" pitchFamily="2" charset="2"/>
              <a:buChar char="v"/>
            </a:pPr>
            <a:r>
              <a:rPr lang="en-GB" dirty="0">
                <a:latin typeface="Times New Roman" pitchFamily="18" charset="0"/>
                <a:cs typeface="Times New Roman" pitchFamily="18" charset="0"/>
              </a:rPr>
              <a:t>[5] Jon </a:t>
            </a:r>
            <a:r>
              <a:rPr lang="en-GB" dirty="0" err="1">
                <a:latin typeface="Times New Roman" pitchFamily="18" charset="0"/>
                <a:cs typeface="Times New Roman" pitchFamily="18" charset="0"/>
              </a:rPr>
              <a:t>Duckett</a:t>
            </a:r>
            <a:r>
              <a:rPr lang="en-GB" dirty="0">
                <a:latin typeface="Times New Roman" pitchFamily="18" charset="0"/>
                <a:cs typeface="Times New Roman" pitchFamily="18" charset="0"/>
              </a:rPr>
              <a:t> “PHP &amp; MySQL Server -Side Web Development”-2022</a:t>
            </a:r>
            <a:r>
              <a:rPr lang="en-GB" dirty="0" smtClean="0">
                <a:latin typeface="Times New Roman" pitchFamily="18" charset="0"/>
                <a:cs typeface="Times New Roman" pitchFamily="18" charset="0"/>
              </a:rPr>
              <a:t>.</a:t>
            </a:r>
          </a:p>
          <a:p>
            <a:pPr marL="0" indent="0" algn="just">
              <a:buNone/>
            </a:pPr>
            <a:endParaRPr lang="en-US" dirty="0">
              <a:latin typeface="Times New Roman" pitchFamily="18" charset="0"/>
              <a:cs typeface="Times New Roman" pitchFamily="18" charset="0"/>
            </a:endParaRPr>
          </a:p>
          <a:p>
            <a:pPr marL="0" indent="0" algn="just">
              <a:buNone/>
            </a:pPr>
            <a:r>
              <a:rPr lang="en-GB" b="1" dirty="0">
                <a:latin typeface="Times New Roman" pitchFamily="18" charset="0"/>
                <a:cs typeface="Times New Roman" pitchFamily="18" charset="0"/>
              </a:rPr>
              <a:t>REFERENCE </a:t>
            </a:r>
            <a:r>
              <a:rPr lang="en-GB" b="1" dirty="0" smtClean="0">
                <a:latin typeface="Times New Roman" pitchFamily="18" charset="0"/>
                <a:cs typeface="Times New Roman" pitchFamily="18" charset="0"/>
              </a:rPr>
              <a:t>WEBSITES</a:t>
            </a:r>
          </a:p>
          <a:p>
            <a:pPr marL="0" indent="0" algn="just">
              <a:buNone/>
            </a:pPr>
            <a:endParaRPr lang="en-US" dirty="0">
              <a:latin typeface="Times New Roman" pitchFamily="18" charset="0"/>
              <a:cs typeface="Times New Roman" pitchFamily="18" charset="0"/>
            </a:endParaRPr>
          </a:p>
          <a:p>
            <a:pPr algn="just">
              <a:lnSpc>
                <a:spcPct val="120000"/>
              </a:lnSpc>
              <a:buFont typeface="Wingdings" pitchFamily="2" charset="2"/>
              <a:buChar char="v"/>
            </a:pP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1]</a:t>
            </a:r>
            <a:r>
              <a:rPr lang="en-US" b="1" u="sng" dirty="0">
                <a:latin typeface="Times New Roman" pitchFamily="18" charset="0"/>
                <a:cs typeface="Times New Roman" pitchFamily="18" charset="0"/>
              </a:rPr>
              <a:t> </a:t>
            </a:r>
            <a:r>
              <a:rPr lang="en-GB" b="1" u="sng" dirty="0">
                <a:latin typeface="Times New Roman" pitchFamily="18" charset="0"/>
                <a:cs typeface="Times New Roman" pitchFamily="18" charset="0"/>
                <a:hlinkClick r:id="rId2"/>
              </a:rPr>
              <a:t>http://www.w3schools.com</a:t>
            </a:r>
            <a:endParaRPr lang="en-US" dirty="0">
              <a:latin typeface="Times New Roman" pitchFamily="18" charset="0"/>
              <a:cs typeface="Times New Roman" pitchFamily="18" charset="0"/>
            </a:endParaRPr>
          </a:p>
          <a:p>
            <a:pPr algn="just">
              <a:lnSpc>
                <a:spcPct val="120000"/>
              </a:lnSpc>
              <a:buFont typeface="Wingdings" pitchFamily="2" charset="2"/>
              <a:buChar char="v"/>
            </a:pP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2]</a:t>
            </a:r>
            <a:r>
              <a:rPr lang="en-GB" b="1" u="sng" dirty="0">
                <a:latin typeface="Times New Roman" pitchFamily="18" charset="0"/>
                <a:cs typeface="Times New Roman" pitchFamily="18" charset="0"/>
                <a:hlinkClick r:id="rId3"/>
              </a:rPr>
              <a:t>www.tutorialspoint.php</a:t>
            </a:r>
            <a:endParaRPr lang="en-US" dirty="0">
              <a:latin typeface="Times New Roman" pitchFamily="18" charset="0"/>
              <a:cs typeface="Times New Roman" pitchFamily="18" charset="0"/>
            </a:endParaRPr>
          </a:p>
          <a:p>
            <a:pPr algn="just">
              <a:lnSpc>
                <a:spcPct val="120000"/>
              </a:lnSpc>
              <a:buFont typeface="Wingdings" pitchFamily="2" charset="2"/>
              <a:buChar char="v"/>
            </a:pP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3]</a:t>
            </a:r>
            <a:r>
              <a:rPr lang="en-GB" b="1" u="sng" dirty="0">
                <a:latin typeface="Times New Roman" pitchFamily="18" charset="0"/>
                <a:cs typeface="Times New Roman" pitchFamily="18" charset="0"/>
                <a:hlinkClick r:id="rId4"/>
              </a:rPr>
              <a:t>http://stackoverflow.com</a:t>
            </a:r>
            <a:endParaRPr lang="en-US" dirty="0">
              <a:latin typeface="Times New Roman" pitchFamily="18" charset="0"/>
              <a:cs typeface="Times New Roman" pitchFamily="18" charset="0"/>
            </a:endParaRPr>
          </a:p>
          <a:p>
            <a:pPr algn="just">
              <a:lnSpc>
                <a:spcPct val="120000"/>
              </a:lnSpc>
              <a:buFont typeface="Wingdings" pitchFamily="2" charset="2"/>
              <a:buChar char="v"/>
            </a:pPr>
            <a:r>
              <a:rPr lang="en-US" dirty="0">
                <a:latin typeface="Times New Roman" pitchFamily="18" charset="0"/>
                <a:cs typeface="Times New Roman" pitchFamily="18" charset="0"/>
              </a:rPr>
              <a:t>[4] </a:t>
            </a:r>
            <a:r>
              <a:rPr lang="en-GB" b="1" u="sng" dirty="0">
                <a:latin typeface="Times New Roman" pitchFamily="18" charset="0"/>
                <a:cs typeface="Times New Roman" pitchFamily="18" charset="0"/>
                <a:hlinkClick r:id="rId5"/>
              </a:rPr>
              <a:t>http://www.javatpoint.com</a:t>
            </a:r>
            <a:endParaRPr lang="en-US" dirty="0">
              <a:latin typeface="Times New Roman" pitchFamily="18" charset="0"/>
              <a:cs typeface="Times New Roman" pitchFamily="18" charset="0"/>
            </a:endParaRPr>
          </a:p>
          <a:p>
            <a:pPr algn="just">
              <a:lnSpc>
                <a:spcPct val="120000"/>
              </a:lnSpc>
              <a:buFont typeface="Wingdings" pitchFamily="2" charset="2"/>
              <a:buChar char="v"/>
            </a:pPr>
            <a:r>
              <a:rPr lang="en-US" dirty="0">
                <a:latin typeface="Times New Roman" pitchFamily="18" charset="0"/>
                <a:cs typeface="Times New Roman" pitchFamily="18" charset="0"/>
              </a:rPr>
              <a:t>[5]</a:t>
            </a:r>
            <a:r>
              <a:rPr lang="en-US" b="1" dirty="0">
                <a:latin typeface="Times New Roman" pitchFamily="18" charset="0"/>
                <a:cs typeface="Times New Roman" pitchFamily="18" charset="0"/>
              </a:rPr>
              <a:t> </a:t>
            </a:r>
            <a:r>
              <a:rPr lang="en-GB" b="1" u="sng" dirty="0">
                <a:latin typeface="Times New Roman" pitchFamily="18" charset="0"/>
                <a:cs typeface="Times New Roman" pitchFamily="18" charset="0"/>
                <a:hlinkClick r:id="rId6"/>
              </a:rPr>
              <a:t>http://www.mysql.com</a:t>
            </a:r>
            <a:endParaRPr lang="en-US" dirty="0">
              <a:latin typeface="Times New Roman" pitchFamily="18" charset="0"/>
              <a:cs typeface="Times New Roman" pitchFamily="18" charset="0"/>
            </a:endParaRPr>
          </a:p>
          <a:p>
            <a:pPr marL="0" indent="0" algn="just">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6265558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lstStyle/>
          <a:p>
            <a:r>
              <a:rPr lang="en-US" b="1" dirty="0" smtClean="0">
                <a:solidFill>
                  <a:srgbClr val="0070C0"/>
                </a:solidFill>
                <a:latin typeface="Times New Roman" pitchFamily="18" charset="0"/>
                <a:cs typeface="Times New Roman" pitchFamily="18" charset="0"/>
              </a:rPr>
              <a:t>THANK YOU</a:t>
            </a:r>
            <a:endParaRPr lang="en-US" b="1"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2153722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IN" sz="3600" b="1" u="sng" dirty="0">
                <a:solidFill>
                  <a:srgbClr val="0070C0"/>
                </a:solidFill>
                <a:latin typeface="Times New Roman" pitchFamily="18" charset="0"/>
                <a:cs typeface="Times New Roman" pitchFamily="18" charset="0"/>
              </a:rPr>
              <a:t>EXISTING SYSTEM</a:t>
            </a:r>
            <a:endParaRPr lang="en-US" sz="3600"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rmAutofit/>
          </a:bodyPr>
          <a:lstStyle/>
          <a:p>
            <a:pPr marL="0" indent="0" algn="just">
              <a:buNone/>
            </a:pPr>
            <a:r>
              <a:rPr lang="en-US" sz="2400" dirty="0">
                <a:latin typeface="Times New Roman" pitchFamily="18" charset="0"/>
                <a:cs typeface="Times New Roman" pitchFamily="18" charset="0"/>
              </a:rPr>
              <a:t>Hospitals currently use a manual system for the management and </a:t>
            </a:r>
            <a:r>
              <a:rPr lang="en-US" sz="2400" dirty="0" err="1">
                <a:latin typeface="Times New Roman" pitchFamily="18" charset="0"/>
                <a:cs typeface="Times New Roman" pitchFamily="18" charset="0"/>
              </a:rPr>
              <a:t>maintainance</a:t>
            </a:r>
            <a:r>
              <a:rPr lang="en-US" sz="2400" dirty="0">
                <a:latin typeface="Times New Roman" pitchFamily="18" charset="0"/>
                <a:cs typeface="Times New Roman" pitchFamily="18" charset="0"/>
              </a:rPr>
              <a:t> of critical information. The current system requires numerous paper forms, with data stores spread through out the hospital management infrastructure. Often information is incomplete or does not follow management standards. Forms are often lost in transit between departments requiring a comprehensive auditing process to ensure that no vital information is lost. Multiple copies of the same information exist in the hospital and may lead to inconsistencies in data in various data stores.</a:t>
            </a:r>
          </a:p>
          <a:p>
            <a:pPr marL="0" indent="0">
              <a:buNone/>
            </a:pPr>
            <a:endParaRPr lang="en-US" dirty="0"/>
          </a:p>
        </p:txBody>
      </p:sp>
    </p:spTree>
    <p:extLst>
      <p:ext uri="{BB962C8B-B14F-4D97-AF65-F5344CB8AC3E}">
        <p14:creationId xmlns:p14="http://schemas.microsoft.com/office/powerpoint/2010/main" val="283461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GB" sz="3600" dirty="0">
                <a:solidFill>
                  <a:srgbClr val="0070C0"/>
                </a:solidFill>
                <a:latin typeface="Times New Roman" pitchFamily="18" charset="0"/>
                <a:cs typeface="Times New Roman" pitchFamily="18" charset="0"/>
              </a:rPr>
              <a:t>DISADVANTAGES OF </a:t>
            </a:r>
            <a:r>
              <a:rPr lang="en-GB" sz="3600" dirty="0" smtClean="0">
                <a:solidFill>
                  <a:srgbClr val="0070C0"/>
                </a:solidFill>
                <a:latin typeface="Times New Roman" pitchFamily="18" charset="0"/>
                <a:cs typeface="Times New Roman" pitchFamily="18" charset="0"/>
              </a:rPr>
              <a:t>EXISTING SYSTEM</a:t>
            </a:r>
            <a:endParaRPr lang="en-US" sz="3600"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1">
              <a:buFont typeface="Wingdings" pitchFamily="2" charset="2"/>
              <a:buChar char="Ø"/>
            </a:pPr>
            <a:r>
              <a:rPr lang="en-GB" sz="2400" dirty="0">
                <a:latin typeface="Times New Roman" pitchFamily="18" charset="0"/>
                <a:cs typeface="Times New Roman" pitchFamily="18" charset="0"/>
              </a:rPr>
              <a:t>Manual process for earlier system.</a:t>
            </a:r>
            <a:endParaRPr lang="en-US" sz="2400" dirty="0">
              <a:latin typeface="Times New Roman" pitchFamily="18" charset="0"/>
              <a:cs typeface="Times New Roman" pitchFamily="18" charset="0"/>
            </a:endParaRPr>
          </a:p>
          <a:p>
            <a:pPr lvl="1">
              <a:buFont typeface="Wingdings" pitchFamily="2" charset="2"/>
              <a:buChar char="Ø"/>
            </a:pPr>
            <a:r>
              <a:rPr lang="en-GB" sz="2400" dirty="0">
                <a:latin typeface="Times New Roman" pitchFamily="18" charset="0"/>
                <a:cs typeface="Times New Roman" pitchFamily="18" charset="0"/>
              </a:rPr>
              <a:t>Time Consuming for all process</a:t>
            </a:r>
            <a:endParaRPr lang="en-US" sz="2400" dirty="0">
              <a:latin typeface="Times New Roman" pitchFamily="18" charset="0"/>
              <a:cs typeface="Times New Roman" pitchFamily="18" charset="0"/>
            </a:endParaRPr>
          </a:p>
          <a:p>
            <a:pPr lvl="1">
              <a:buFont typeface="Wingdings" pitchFamily="2" charset="2"/>
              <a:buChar char="Ø"/>
            </a:pPr>
            <a:r>
              <a:rPr lang="en-GB" sz="2400" dirty="0">
                <a:latin typeface="Times New Roman" pitchFamily="18" charset="0"/>
                <a:cs typeface="Times New Roman" pitchFamily="18" charset="0"/>
              </a:rPr>
              <a:t>Less Efficient</a:t>
            </a:r>
            <a:endParaRPr lang="en-US" sz="2400" dirty="0">
              <a:latin typeface="Times New Roman" pitchFamily="18" charset="0"/>
              <a:cs typeface="Times New Roman" pitchFamily="18" charset="0"/>
            </a:endParaRPr>
          </a:p>
          <a:p>
            <a:pPr lvl="1">
              <a:buFont typeface="Wingdings" pitchFamily="2" charset="2"/>
              <a:buChar char="Ø"/>
            </a:pPr>
            <a:r>
              <a:rPr lang="en-GB" sz="2400" dirty="0">
                <a:latin typeface="Times New Roman" pitchFamily="18" charset="0"/>
                <a:cs typeface="Times New Roman" pitchFamily="18" charset="0"/>
              </a:rPr>
              <a:t>Less Accurate Not User Friendly</a:t>
            </a:r>
            <a:endParaRPr lang="en-US" sz="2400" dirty="0">
              <a:latin typeface="Times New Roman" pitchFamily="18" charset="0"/>
              <a:cs typeface="Times New Roman" pitchFamily="18" charset="0"/>
            </a:endParaRPr>
          </a:p>
          <a:p>
            <a:pPr lvl="1">
              <a:buFont typeface="Wingdings" pitchFamily="2" charset="2"/>
              <a:buChar char="Ø"/>
            </a:pPr>
            <a:r>
              <a:rPr lang="en-GB" sz="2400" dirty="0">
                <a:latin typeface="Times New Roman" pitchFamily="18" charset="0"/>
                <a:cs typeface="Times New Roman" pitchFamily="18" charset="0"/>
              </a:rPr>
              <a:t>Right information is not retrieved at right time.</a:t>
            </a:r>
            <a:endParaRPr lang="en-US" sz="2400" dirty="0">
              <a:latin typeface="Times New Roman" pitchFamily="18" charset="0"/>
              <a:cs typeface="Times New Roman" pitchFamily="18" charset="0"/>
            </a:endParaRPr>
          </a:p>
          <a:p>
            <a:pPr lvl="1">
              <a:buFont typeface="Wingdings" pitchFamily="2" charset="2"/>
              <a:buChar char="Ø"/>
            </a:pPr>
            <a:r>
              <a:rPr lang="en-GB" sz="2400" dirty="0">
                <a:latin typeface="Times New Roman" pitchFamily="18" charset="0"/>
                <a:cs typeface="Times New Roman" pitchFamily="18" charset="0"/>
              </a:rPr>
              <a:t>Need for more resources</a:t>
            </a:r>
            <a:endParaRPr lang="en-US" sz="2400" dirty="0">
              <a:latin typeface="Times New Roman" pitchFamily="18" charset="0"/>
              <a:cs typeface="Times New Roman" pitchFamily="18" charset="0"/>
            </a:endParaRPr>
          </a:p>
          <a:p>
            <a:pPr lvl="1">
              <a:buFont typeface="Wingdings" pitchFamily="2" charset="2"/>
              <a:buChar char="Ø"/>
            </a:pPr>
            <a:r>
              <a:rPr lang="en-GB" sz="2400" dirty="0">
                <a:latin typeface="Times New Roman" pitchFamily="18" charset="0"/>
                <a:cs typeface="Times New Roman" pitchFamily="18" charset="0"/>
              </a:rPr>
              <a:t>There is chance to lose record details.</a:t>
            </a:r>
            <a:endParaRPr lang="en-US" sz="2400" dirty="0">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4011038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IN" sz="3600" b="1" u="sng" dirty="0">
                <a:solidFill>
                  <a:srgbClr val="0070C0"/>
                </a:solidFill>
                <a:latin typeface="Times New Roman" pitchFamily="18" charset="0"/>
                <a:cs typeface="Times New Roman" pitchFamily="18" charset="0"/>
              </a:rPr>
              <a:t>PROPOSED SYSTEM</a:t>
            </a:r>
            <a:endParaRPr lang="en-US" sz="3600"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4678363"/>
          </a:xfrm>
        </p:spPr>
        <p:txBody>
          <a:bodyPr>
            <a:normAutofit/>
          </a:bodyPr>
          <a:lstStyle/>
          <a:p>
            <a:pPr marL="0" indent="0" algn="just">
              <a:buNone/>
            </a:pPr>
            <a:r>
              <a:rPr lang="en-GB" sz="2600" dirty="0">
                <a:latin typeface="Times New Roman" pitchFamily="18" charset="0"/>
                <a:cs typeface="Times New Roman" pitchFamily="18" charset="0"/>
              </a:rPr>
              <a:t>The  Hospital Management System is designed for any hospital to replace their existing manual paper based system. The new system is to control the information of patients. Its reduced time consume, </a:t>
            </a:r>
            <a:r>
              <a:rPr lang="en-GB" sz="2600" dirty="0" err="1">
                <a:latin typeface="Times New Roman" pitchFamily="18" charset="0"/>
                <a:cs typeface="Times New Roman" pitchFamily="18" charset="0"/>
              </a:rPr>
              <a:t>Informations</a:t>
            </a:r>
            <a:r>
              <a:rPr lang="en-GB" sz="2600" dirty="0">
                <a:latin typeface="Times New Roman" pitchFamily="18" charset="0"/>
                <a:cs typeface="Times New Roman" pitchFamily="18" charset="0"/>
              </a:rPr>
              <a:t> are retrieved at right time, not </a:t>
            </a:r>
            <a:r>
              <a:rPr lang="en-GB" sz="2600" dirty="0" err="1">
                <a:latin typeface="Times New Roman" pitchFamily="18" charset="0"/>
                <a:cs typeface="Times New Roman" pitchFamily="18" charset="0"/>
              </a:rPr>
              <a:t>neet</a:t>
            </a:r>
            <a:r>
              <a:rPr lang="en-GB" sz="2600" dirty="0">
                <a:latin typeface="Times New Roman" pitchFamily="18" charset="0"/>
                <a:cs typeface="Times New Roman" pitchFamily="18" charset="0"/>
              </a:rPr>
              <a:t> more manual resources and There is no chance to lose record details. These services are to be provided in an efficient, cost effective manner, with the goal of reducing the time and resources currently required for such tasks .</a:t>
            </a:r>
            <a:endParaRPr lang="en-US" sz="2600" dirty="0">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16029930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smtClean="0">
                <a:solidFill>
                  <a:srgbClr val="0070C0"/>
                </a:solidFill>
                <a:latin typeface="Times New Roman" pitchFamily="18" charset="0"/>
                <a:cs typeface="Times New Roman" pitchFamily="18" charset="0"/>
              </a:rPr>
              <a:t>ADVANTAGES OF PROPOSED SYSTEM</a:t>
            </a:r>
            <a:endParaRPr lang="en-US" sz="3200"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334000"/>
          </a:xfrm>
        </p:spPr>
        <p:txBody>
          <a:bodyPr>
            <a:noAutofit/>
          </a:bodyPr>
          <a:lstStyle/>
          <a:p>
            <a:pPr lvl="0" algn="just"/>
            <a:r>
              <a:rPr lang="en-US" sz="2100" b="1" dirty="0" smtClean="0">
                <a:latin typeface="Times New Roman" pitchFamily="18" charset="0"/>
                <a:cs typeface="Times New Roman" pitchFamily="18" charset="0"/>
              </a:rPr>
              <a:t>APPOINTMENT </a:t>
            </a:r>
            <a:r>
              <a:rPr lang="en-US" sz="2100" b="1" dirty="0">
                <a:latin typeface="Times New Roman" pitchFamily="18" charset="0"/>
                <a:cs typeface="Times New Roman" pitchFamily="18" charset="0"/>
              </a:rPr>
              <a:t>MANAGEMENT:</a:t>
            </a:r>
            <a:r>
              <a:rPr lang="en-US" sz="2100" dirty="0">
                <a:latin typeface="Times New Roman" pitchFamily="18" charset="0"/>
                <a:cs typeface="Times New Roman" pitchFamily="18" charset="0"/>
              </a:rPr>
              <a:t> For hospitals having their own site, appointment widgets will be integrated onto the site. Patients visiting the hospital’s website can book online appointments with ease.</a:t>
            </a:r>
          </a:p>
          <a:p>
            <a:pPr lvl="0" algn="just"/>
            <a:r>
              <a:rPr lang="en-US" sz="2100" b="1" dirty="0">
                <a:latin typeface="Times New Roman" pitchFamily="18" charset="0"/>
                <a:cs typeface="Times New Roman" pitchFamily="18" charset="0"/>
              </a:rPr>
              <a:t>DATA SECURITY: </a:t>
            </a:r>
            <a:r>
              <a:rPr lang="en-US" sz="2100" dirty="0">
                <a:latin typeface="Times New Roman" pitchFamily="18" charset="0"/>
                <a:cs typeface="Times New Roman" pitchFamily="18" charset="0"/>
              </a:rPr>
              <a:t>Hospital Management System ensures high data security with data encryption. Besides, the authorized access ensures privacy. On the other hand, with secure logins, data storage proves safer. </a:t>
            </a:r>
            <a:endParaRPr lang="en-US" sz="2100" b="1" dirty="0">
              <a:latin typeface="Times New Roman" pitchFamily="18" charset="0"/>
              <a:cs typeface="Times New Roman" pitchFamily="18" charset="0"/>
            </a:endParaRPr>
          </a:p>
          <a:p>
            <a:pPr lvl="0" algn="just"/>
            <a:r>
              <a:rPr lang="en-US" sz="2100" b="1" dirty="0">
                <a:latin typeface="Times New Roman" pitchFamily="18" charset="0"/>
                <a:cs typeface="Times New Roman" pitchFamily="18" charset="0"/>
              </a:rPr>
              <a:t>COST EFFECTIVE: </a:t>
            </a:r>
            <a:r>
              <a:rPr lang="en-US" sz="2100" dirty="0">
                <a:latin typeface="Times New Roman" pitchFamily="18" charset="0"/>
                <a:cs typeface="Times New Roman" pitchFamily="18" charset="0"/>
              </a:rPr>
              <a:t>HMS not only saves time in the hospital but also is cost-effective in decreasing the number of people working on the system of manual entry of data and paperwork. The implementation of his will decrease the human intervention into the system thereby avoiding human-caused errors.</a:t>
            </a:r>
          </a:p>
          <a:p>
            <a:pPr lvl="0" algn="just"/>
            <a:r>
              <a:rPr lang="en-US" sz="2100" b="1" dirty="0">
                <a:latin typeface="Times New Roman" pitchFamily="18" charset="0"/>
                <a:cs typeface="Times New Roman" pitchFamily="18" charset="0"/>
              </a:rPr>
              <a:t>PATIENT MANAGEMENT:</a:t>
            </a:r>
            <a:r>
              <a:rPr lang="en-US" sz="2100" dirty="0">
                <a:latin typeface="Times New Roman" pitchFamily="18" charset="0"/>
                <a:cs typeface="Times New Roman" pitchFamily="18" charset="0"/>
              </a:rPr>
              <a:t> This module includes features such as patient registration, appointment scheduling, patient check-in, and medical record management</a:t>
            </a:r>
            <a:r>
              <a:rPr lang="en-US" sz="2100" dirty="0" smtClean="0">
                <a:latin typeface="Times New Roman" pitchFamily="18" charset="0"/>
                <a:cs typeface="Times New Roman" pitchFamily="18" charset="0"/>
              </a:rPr>
              <a:t>.</a:t>
            </a:r>
          </a:p>
          <a:p>
            <a:pPr lvl="0" algn="just"/>
            <a:endParaRPr lang="en-US" sz="2100" dirty="0" smtClean="0">
              <a:latin typeface="Times New Roman" pitchFamily="18" charset="0"/>
              <a:cs typeface="Times New Roman" pitchFamily="18" charset="0"/>
            </a:endParaRPr>
          </a:p>
          <a:p>
            <a:pPr marL="0" indent="0">
              <a:buNone/>
            </a:pPr>
            <a:endParaRPr lang="en-US" sz="2200" dirty="0"/>
          </a:p>
        </p:txBody>
      </p:sp>
    </p:spTree>
    <p:extLst>
      <p:ext uri="{BB962C8B-B14F-4D97-AF65-F5344CB8AC3E}">
        <p14:creationId xmlns:p14="http://schemas.microsoft.com/office/powerpoint/2010/main" val="25321805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IN" sz="3600" b="1" u="sng" dirty="0">
                <a:solidFill>
                  <a:srgbClr val="0070C0"/>
                </a:solidFill>
                <a:latin typeface="Times New Roman" pitchFamily="18" charset="0"/>
                <a:cs typeface="Times New Roman" pitchFamily="18" charset="0"/>
              </a:rPr>
              <a:t>SYSTEM SPECIFICATION</a:t>
            </a:r>
            <a:endParaRPr lang="en-US" sz="3600"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534400" cy="5181600"/>
          </a:xfrm>
        </p:spPr>
        <p:txBody>
          <a:bodyPr>
            <a:normAutofit fontScale="92500" lnSpcReduction="10000"/>
          </a:bodyPr>
          <a:lstStyle/>
          <a:p>
            <a:pPr marL="0" indent="0">
              <a:buNone/>
            </a:pPr>
            <a:r>
              <a:rPr lang="en-US" sz="2400" u="sng" dirty="0" smtClean="0">
                <a:latin typeface="Times New Roman" pitchFamily="18" charset="0"/>
                <a:cs typeface="Times New Roman" pitchFamily="18" charset="0"/>
              </a:rPr>
              <a:t>HARDWARE SPECIFICATION</a:t>
            </a:r>
          </a:p>
          <a:p>
            <a:pPr lvl="2"/>
            <a:r>
              <a:rPr lang="en-GB" dirty="0"/>
              <a:t>Processor			  : AMD PRO   2.50 GHz</a:t>
            </a:r>
            <a:endParaRPr lang="en-US" sz="1800" dirty="0"/>
          </a:p>
          <a:p>
            <a:pPr lvl="2"/>
            <a:r>
              <a:rPr lang="en-GB" dirty="0"/>
              <a:t>System RAM			  : 4 GB</a:t>
            </a:r>
            <a:endParaRPr lang="en-US" sz="1800" dirty="0"/>
          </a:p>
          <a:p>
            <a:pPr lvl="2"/>
            <a:r>
              <a:rPr lang="en-GB" dirty="0"/>
              <a:t>Hard disk Drive		  : 400 GB and above</a:t>
            </a:r>
            <a:endParaRPr lang="en-US" sz="1800" dirty="0"/>
          </a:p>
          <a:p>
            <a:pPr lvl="2"/>
            <a:r>
              <a:rPr lang="en-GB" dirty="0"/>
              <a:t>Keyboard			  : 82 buttons</a:t>
            </a:r>
            <a:endParaRPr lang="en-US" sz="1800" dirty="0"/>
          </a:p>
          <a:p>
            <a:pPr lvl="2"/>
            <a:r>
              <a:rPr lang="en-GB" dirty="0"/>
              <a:t>Monitor			</a:t>
            </a:r>
            <a:r>
              <a:rPr lang="en-GB" dirty="0" smtClean="0"/>
              <a:t>  </a:t>
            </a:r>
            <a:r>
              <a:rPr lang="en-GB" dirty="0"/>
              <a:t>: 14” colour monitor</a:t>
            </a:r>
            <a:endParaRPr lang="en-US" sz="1800" dirty="0"/>
          </a:p>
          <a:p>
            <a:pPr marL="0" indent="0">
              <a:buNone/>
            </a:pPr>
            <a:r>
              <a:rPr lang="en-US" sz="2400" u="sng" dirty="0" smtClean="0">
                <a:latin typeface="Times New Roman" pitchFamily="18" charset="0"/>
                <a:cs typeface="Times New Roman" pitchFamily="18" charset="0"/>
              </a:rPr>
              <a:t>SOFTWARE SPECIFICATION</a:t>
            </a:r>
          </a:p>
          <a:p>
            <a:pPr lvl="2"/>
            <a:r>
              <a:rPr lang="en-GB" dirty="0"/>
              <a:t>Technology Implemented    </a:t>
            </a:r>
            <a:r>
              <a:rPr lang="en-GB" dirty="0" smtClean="0"/>
              <a:t> </a:t>
            </a:r>
            <a:r>
              <a:rPr lang="en-GB" dirty="0"/>
              <a:t>: Apache Server</a:t>
            </a:r>
            <a:endParaRPr lang="en-US" sz="1800" dirty="0"/>
          </a:p>
          <a:p>
            <a:pPr lvl="2"/>
            <a:r>
              <a:rPr lang="en-GB" dirty="0"/>
              <a:t>Language </a:t>
            </a:r>
            <a:r>
              <a:rPr lang="en-GB" dirty="0" smtClean="0"/>
              <a:t>Used</a:t>
            </a:r>
            <a:r>
              <a:rPr lang="en-GB" dirty="0"/>
              <a:t>	</a:t>
            </a:r>
            <a:r>
              <a:rPr lang="en-GB" dirty="0" smtClean="0"/>
              <a:t>           </a:t>
            </a:r>
            <a:r>
              <a:rPr lang="en-GB" dirty="0"/>
              <a:t>: PHP 5.62(Developed in Core PHP)</a:t>
            </a:r>
            <a:endParaRPr lang="en-US" sz="1800" dirty="0"/>
          </a:p>
          <a:p>
            <a:pPr lvl="2"/>
            <a:r>
              <a:rPr lang="en-GB" dirty="0"/>
              <a:t>Database	 </a:t>
            </a:r>
            <a:r>
              <a:rPr lang="en-GB" dirty="0" smtClean="0"/>
              <a:t>                         </a:t>
            </a:r>
            <a:r>
              <a:rPr lang="en-GB" dirty="0"/>
              <a:t>: MY SQL</a:t>
            </a:r>
            <a:endParaRPr lang="en-US" sz="1800" dirty="0"/>
          </a:p>
          <a:p>
            <a:pPr lvl="2"/>
            <a:r>
              <a:rPr lang="en-GB" dirty="0"/>
              <a:t>User Interface Design	    </a:t>
            </a:r>
            <a:r>
              <a:rPr lang="en-GB" dirty="0" smtClean="0"/>
              <a:t>        </a:t>
            </a:r>
            <a:r>
              <a:rPr lang="en-GB" dirty="0"/>
              <a:t>: </a:t>
            </a:r>
            <a:r>
              <a:rPr lang="en-GB" sz="2000" dirty="0"/>
              <a:t>HTML,CSS,BOOTSRAP,JAVASCRIPT</a:t>
            </a:r>
            <a:endParaRPr lang="en-US" sz="1800" dirty="0"/>
          </a:p>
          <a:p>
            <a:pPr lvl="2"/>
            <a:r>
              <a:rPr lang="en-GB" dirty="0"/>
              <a:t>Web Browser		</a:t>
            </a:r>
            <a:r>
              <a:rPr lang="en-GB" dirty="0" smtClean="0"/>
              <a:t>          </a:t>
            </a:r>
            <a:r>
              <a:rPr lang="en-GB" dirty="0"/>
              <a:t>: Mozilla,GoogleChrome,IE8,OPERA</a:t>
            </a:r>
            <a:endParaRPr lang="en-US" sz="1800" dirty="0"/>
          </a:p>
          <a:p>
            <a:pPr lvl="2"/>
            <a:r>
              <a:rPr lang="en-GB" dirty="0"/>
              <a:t>Software		</a:t>
            </a:r>
            <a:r>
              <a:rPr lang="en-GB" dirty="0" smtClean="0"/>
              <a:t>           : </a:t>
            </a:r>
            <a:r>
              <a:rPr lang="en-GB" dirty="0"/>
              <a:t>XAMPP</a:t>
            </a:r>
            <a:endParaRPr lang="en-US" sz="1800" dirty="0"/>
          </a:p>
          <a:p>
            <a:pPr marL="0" indent="0">
              <a:buNone/>
            </a:pPr>
            <a:endParaRPr lang="en-US" sz="2400" u="sng"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7353897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IN" sz="3600" b="1" u="sng" dirty="0">
                <a:solidFill>
                  <a:srgbClr val="0070C0"/>
                </a:solidFill>
                <a:latin typeface="Times New Roman" pitchFamily="18" charset="0"/>
                <a:cs typeface="Times New Roman" pitchFamily="18" charset="0"/>
              </a:rPr>
              <a:t>TABLE DESIGN</a:t>
            </a:r>
            <a:endParaRPr lang="en-US" sz="3600" b="1" dirty="0">
              <a:solidFill>
                <a:srgbClr val="0070C0"/>
              </a:solidFill>
              <a:latin typeface="Times New Roman" pitchFamily="18" charset="0"/>
              <a:cs typeface="Times New Roman" pitchFamily="18" charset="0"/>
            </a:endParaRPr>
          </a:p>
        </p:txBody>
      </p:sp>
      <p:sp>
        <p:nvSpPr>
          <p:cNvPr id="8" name="TextBox 7"/>
          <p:cNvSpPr txBox="1"/>
          <p:nvPr/>
        </p:nvSpPr>
        <p:spPr>
          <a:xfrm>
            <a:off x="533400" y="1447800"/>
            <a:ext cx="8229601" cy="1477328"/>
          </a:xfrm>
          <a:prstGeom prst="rect">
            <a:avLst/>
          </a:prstGeom>
          <a:noFill/>
        </p:spPr>
        <p:txBody>
          <a:bodyPr wrap="square" rtlCol="0">
            <a:spAutoFit/>
          </a:bodyPr>
          <a:lstStyle/>
          <a:p>
            <a:pPr algn="just"/>
            <a:r>
              <a:rPr lang="en-GB" b="1" dirty="0">
                <a:latin typeface="Times New Roman" pitchFamily="18" charset="0"/>
                <a:cs typeface="Times New Roman" pitchFamily="18" charset="0"/>
              </a:rPr>
              <a:t>Table Name: admin</a:t>
            </a:r>
            <a:endParaRPr lang="en-US" dirty="0">
              <a:latin typeface="Times New Roman" pitchFamily="18" charset="0"/>
              <a:cs typeface="Times New Roman" pitchFamily="18" charset="0"/>
            </a:endParaRPr>
          </a:p>
          <a:p>
            <a:pPr algn="just"/>
            <a:r>
              <a:rPr lang="en-GB" b="1" dirty="0">
                <a:latin typeface="Times New Roman" pitchFamily="18" charset="0"/>
                <a:cs typeface="Times New Roman" pitchFamily="18" charset="0"/>
              </a:rPr>
              <a:t>Table Description : </a:t>
            </a:r>
            <a:r>
              <a:rPr lang="en-GB" dirty="0">
                <a:latin typeface="Times New Roman" pitchFamily="18" charset="0"/>
                <a:cs typeface="Times New Roman" pitchFamily="18" charset="0"/>
              </a:rPr>
              <a:t>This Table is represent Admin module. If you give Correct username and password it will login Successfully. Otherwise the system says invalid username or </a:t>
            </a:r>
            <a:r>
              <a:rPr lang="en-GB" dirty="0" smtClean="0">
                <a:latin typeface="Times New Roman" pitchFamily="18" charset="0"/>
                <a:cs typeface="Times New Roman" pitchFamily="18" charset="0"/>
              </a:rPr>
              <a:t>Password.</a:t>
            </a:r>
            <a:endParaRPr lang="en-US" dirty="0">
              <a:latin typeface="Times New Roman" pitchFamily="18" charset="0"/>
              <a:cs typeface="Times New Roman" pitchFamily="18" charset="0"/>
            </a:endParaRPr>
          </a:p>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869381427"/>
              </p:ext>
            </p:extLst>
          </p:nvPr>
        </p:nvGraphicFramePr>
        <p:xfrm>
          <a:off x="1976061" y="3177598"/>
          <a:ext cx="4996816" cy="1798224"/>
        </p:xfrm>
        <a:graphic>
          <a:graphicData uri="http://schemas.openxmlformats.org/drawingml/2006/table">
            <a:tbl>
              <a:tblPr firstRow="1" firstCol="1" bandRow="1">
                <a:tableStyleId>{5C22544A-7EE6-4342-B048-85BDC9FD1C3A}</a:tableStyleId>
              </a:tblPr>
              <a:tblGrid>
                <a:gridCol w="734440"/>
                <a:gridCol w="1763968"/>
                <a:gridCol w="2498408"/>
              </a:tblGrid>
              <a:tr h="473084">
                <a:tc>
                  <a:txBody>
                    <a:bodyPr/>
                    <a:lstStyle/>
                    <a:p>
                      <a:pPr marL="0" marR="0" algn="ctr">
                        <a:lnSpc>
                          <a:spcPct val="115000"/>
                        </a:lnSpc>
                        <a:spcBef>
                          <a:spcPts val="0"/>
                        </a:spcBef>
                        <a:spcAft>
                          <a:spcPts val="0"/>
                        </a:spcAft>
                      </a:pPr>
                      <a:r>
                        <a:rPr lang="en-GB" sz="1600" dirty="0">
                          <a:effectLst/>
                          <a:latin typeface="Times New Roman" pitchFamily="18" charset="0"/>
                          <a:cs typeface="Times New Roman" pitchFamily="18" charset="0"/>
                        </a:rPr>
                        <a:t>#</a:t>
                      </a:r>
                      <a:endParaRPr lang="en-US" sz="1100" dirty="0">
                        <a:effectLst/>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GB" sz="1400">
                          <a:effectLst/>
                          <a:latin typeface="Times New Roman" pitchFamily="18" charset="0"/>
                          <a:cs typeface="Times New Roman" pitchFamily="18" charset="0"/>
                        </a:rPr>
                        <a:t>Field Name</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GB" sz="1400" dirty="0">
                          <a:effectLst/>
                          <a:latin typeface="Times New Roman" pitchFamily="18" charset="0"/>
                          <a:cs typeface="Times New Roman" pitchFamily="18" charset="0"/>
                        </a:rPr>
                        <a:t>Data Type</a:t>
                      </a:r>
                      <a:endParaRPr lang="en-US" sz="1100" dirty="0">
                        <a:effectLst/>
                        <a:latin typeface="Times New Roman" pitchFamily="18" charset="0"/>
                        <a:ea typeface="Calibri"/>
                        <a:cs typeface="Times New Roman" pitchFamily="18" charset="0"/>
                      </a:endParaRPr>
                    </a:p>
                  </a:txBody>
                  <a:tcPr marL="68580" marR="68580" marT="0" marB="0"/>
                </a:tc>
              </a:tr>
              <a:tr h="349342">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1</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GB" sz="1400">
                          <a:effectLst/>
                          <a:latin typeface="Times New Roman" pitchFamily="18" charset="0"/>
                          <a:cs typeface="Times New Roman" pitchFamily="18" charset="0"/>
                        </a:rPr>
                        <a:t>    Id</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int(primarykey)</a:t>
                      </a:r>
                      <a:endParaRPr lang="en-US" sz="1100">
                        <a:effectLst/>
                        <a:latin typeface="Times New Roman" pitchFamily="18" charset="0"/>
                        <a:ea typeface="Calibri"/>
                        <a:cs typeface="Times New Roman" pitchFamily="18" charset="0"/>
                      </a:endParaRPr>
                    </a:p>
                  </a:txBody>
                  <a:tcPr marL="68580" marR="68580" marT="0" marB="0"/>
                </a:tc>
              </a:tr>
              <a:tr h="325266">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2</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GB" sz="1400" dirty="0">
                          <a:effectLst/>
                          <a:latin typeface="Times New Roman" pitchFamily="18" charset="0"/>
                          <a:cs typeface="Times New Roman" pitchFamily="18" charset="0"/>
                        </a:rPr>
                        <a:t>    Username</a:t>
                      </a:r>
                      <a:endParaRPr lang="en-US" sz="11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varchar(20)(Foreign Key)</a:t>
                      </a:r>
                      <a:endParaRPr lang="en-US" sz="1100">
                        <a:effectLst/>
                        <a:latin typeface="Times New Roman" pitchFamily="18" charset="0"/>
                        <a:ea typeface="Calibri"/>
                        <a:cs typeface="Times New Roman" pitchFamily="18" charset="0"/>
                      </a:endParaRPr>
                    </a:p>
                  </a:txBody>
                  <a:tcPr marL="68580" marR="68580" marT="0" marB="0"/>
                </a:tc>
              </a:tr>
              <a:tr h="325266">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3</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GB" sz="1400">
                          <a:effectLst/>
                          <a:latin typeface="Times New Roman" pitchFamily="18" charset="0"/>
                          <a:cs typeface="Times New Roman" pitchFamily="18" charset="0"/>
                        </a:rPr>
                        <a:t>    Password</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varchar(20)</a:t>
                      </a:r>
                      <a:endParaRPr lang="en-US" sz="1100">
                        <a:effectLst/>
                        <a:latin typeface="Times New Roman" pitchFamily="18" charset="0"/>
                        <a:ea typeface="Calibri"/>
                        <a:cs typeface="Times New Roman" pitchFamily="18" charset="0"/>
                      </a:endParaRPr>
                    </a:p>
                  </a:txBody>
                  <a:tcPr marL="68580" marR="68580" marT="0" marB="0"/>
                </a:tc>
              </a:tr>
              <a:tr h="325266">
                <a:tc>
                  <a:txBody>
                    <a:bodyPr/>
                    <a:lstStyle/>
                    <a:p>
                      <a:pPr marL="0" marR="0" algn="ctr">
                        <a:lnSpc>
                          <a:spcPct val="115000"/>
                        </a:lnSpc>
                        <a:spcBef>
                          <a:spcPts val="0"/>
                        </a:spcBef>
                        <a:spcAft>
                          <a:spcPts val="0"/>
                        </a:spcAft>
                      </a:pPr>
                      <a:r>
                        <a:rPr lang="en-GB" sz="1400">
                          <a:effectLst/>
                          <a:latin typeface="Times New Roman" pitchFamily="18" charset="0"/>
                          <a:cs typeface="Times New Roman" pitchFamily="18" charset="0"/>
                        </a:rPr>
                        <a:t>4</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GB" sz="1400">
                          <a:effectLst/>
                          <a:latin typeface="Times New Roman" pitchFamily="18" charset="0"/>
                          <a:cs typeface="Times New Roman" pitchFamily="18" charset="0"/>
                        </a:rPr>
                        <a:t>    Updationdate</a:t>
                      </a:r>
                      <a:endParaRPr lang="en-US" sz="11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GB" sz="1400" dirty="0">
                          <a:effectLst/>
                          <a:latin typeface="Times New Roman" pitchFamily="18" charset="0"/>
                          <a:cs typeface="Times New Roman" pitchFamily="18" charset="0"/>
                        </a:rPr>
                        <a:t>varchar(20)</a:t>
                      </a:r>
                      <a:endParaRPr lang="en-US" sz="1100" dirty="0">
                        <a:effectLst/>
                        <a:latin typeface="Times New Roman" pitchFamily="18" charset="0"/>
                        <a:ea typeface="Calibri"/>
                        <a:cs typeface="Times New Roman" pitchFamily="18" charset="0"/>
                      </a:endParaRPr>
                    </a:p>
                  </a:txBody>
                  <a:tcPr marL="68580" marR="68580" marT="0" marB="0"/>
                </a:tc>
              </a:tr>
            </a:tbl>
          </a:graphicData>
        </a:graphic>
      </p:graphicFrame>
      <p:sp>
        <p:nvSpPr>
          <p:cNvPr id="10" name="Rectangle 3"/>
          <p:cNvSpPr>
            <a:spLocks noChangeArrowheads="1"/>
          </p:cNvSpPr>
          <p:nvPr/>
        </p:nvSpPr>
        <p:spPr bwMode="auto">
          <a:xfrm>
            <a:off x="2393950" y="31845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911526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235</TotalTime>
  <Words>1809</Words>
  <Application>Microsoft Office PowerPoint</Application>
  <PresentationFormat>On-screen Show (4:3)</PresentationFormat>
  <Paragraphs>393</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PowerPoint Presentation</vt:lpstr>
      <vt:lpstr>SYNOPSIS</vt:lpstr>
      <vt:lpstr>INTRODUCTION</vt:lpstr>
      <vt:lpstr>EXISTING SYSTEM</vt:lpstr>
      <vt:lpstr>DISADVANTAGES OF EXISTING SYSTEM</vt:lpstr>
      <vt:lpstr>PROPOSED SYSTEM</vt:lpstr>
      <vt:lpstr>ADVANTAGES OF PROPOSED SYSTEM</vt:lpstr>
      <vt:lpstr>SYSTEM SPECIFICATION</vt:lpstr>
      <vt:lpstr>TABLE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 DESCRIPTION</vt:lpstr>
      <vt:lpstr>PowerPoint Presentation</vt:lpstr>
      <vt:lpstr>SCREEN 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DATAFLOW DIAGRAM</vt:lpstr>
      <vt:lpstr>PowerPoint Presentation</vt:lpstr>
      <vt:lpstr>CONCLUSION</vt:lpstr>
      <vt:lpstr>FUTURE ENHANCEMENT</vt:lpstr>
      <vt:lpstr>BIBLIOGRAPHY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ELCOT</cp:lastModifiedBy>
  <cp:revision>21</cp:revision>
  <dcterms:created xsi:type="dcterms:W3CDTF">2006-08-16T00:00:00Z</dcterms:created>
  <dcterms:modified xsi:type="dcterms:W3CDTF">2023-05-02T10:09:50Z</dcterms:modified>
</cp:coreProperties>
</file>