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5" r:id="rId4"/>
    <p:sldId id="258" r:id="rId5"/>
    <p:sldId id="259" r:id="rId6"/>
    <p:sldId id="260"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9" d="100"/>
          <a:sy n="69" d="100"/>
        </p:scale>
        <p:origin x="78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7417" y="1010678"/>
            <a:ext cx="7197726" cy="2421464"/>
          </a:xfrm>
        </p:spPr>
        <p:txBody>
          <a:bodyPr/>
          <a:lstStyle/>
          <a:p>
            <a:r>
              <a:rPr lang="en-US" dirty="0"/>
              <a:t>Predicting House Prices using Machine Learning</a:t>
            </a:r>
            <a:endParaRPr lang="en-IN" dirty="0"/>
          </a:p>
        </p:txBody>
      </p:sp>
      <p:sp>
        <p:nvSpPr>
          <p:cNvPr id="3" name="Subtitle 2"/>
          <p:cNvSpPr>
            <a:spLocks noGrp="1"/>
          </p:cNvSpPr>
          <p:nvPr>
            <p:ph type="subTitle" idx="1"/>
          </p:nvPr>
        </p:nvSpPr>
        <p:spPr>
          <a:xfrm>
            <a:off x="4153988" y="3745652"/>
            <a:ext cx="7332708" cy="2041194"/>
          </a:xfrm>
        </p:spPr>
        <p:txBody>
          <a:bodyPr>
            <a:normAutofit/>
          </a:bodyPr>
          <a:lstStyle/>
          <a:p>
            <a:pPr algn="l" fontAlgn="base"/>
            <a:r>
              <a:rPr lang="en-US" dirty="0" smtClean="0">
                <a:solidFill>
                  <a:schemeClr val="accent3">
                    <a:lumMod val="20000"/>
                    <a:lumOff val="80000"/>
                  </a:schemeClr>
                </a:solidFill>
                <a:latin typeface="Calibri Light" panose="020F0302020204030204" pitchFamily="34" charset="0"/>
              </a:rPr>
              <a:t>Phase 4 </a:t>
            </a:r>
          </a:p>
          <a:p>
            <a:pPr algn="l" fontAlgn="base"/>
            <a:r>
              <a:rPr lang="en-US" dirty="0" smtClean="0">
                <a:solidFill>
                  <a:schemeClr val="accent3">
                    <a:lumMod val="20000"/>
                    <a:lumOff val="80000"/>
                  </a:schemeClr>
                </a:solidFill>
                <a:latin typeface="Calibri Light" panose="020F0302020204030204" pitchFamily="34" charset="0"/>
              </a:rPr>
              <a:t>building </a:t>
            </a:r>
            <a:r>
              <a:rPr lang="en-US" dirty="0">
                <a:solidFill>
                  <a:schemeClr val="accent3">
                    <a:lumMod val="20000"/>
                    <a:lumOff val="80000"/>
                  </a:schemeClr>
                </a:solidFill>
                <a:latin typeface="Calibri Light" panose="020F0302020204030204" pitchFamily="34" charset="0"/>
              </a:rPr>
              <a:t>the house price prediction model by </a:t>
            </a:r>
            <a:endParaRPr lang="en-US" dirty="0">
              <a:solidFill>
                <a:schemeClr val="accent3">
                  <a:lumMod val="20000"/>
                  <a:lumOff val="80000"/>
                </a:schemeClr>
              </a:solidFill>
              <a:latin typeface="Segoe UI" panose="020B0502040204020203" pitchFamily="34" charset="0"/>
            </a:endParaRPr>
          </a:p>
          <a:p>
            <a:pPr algn="l" fontAlgn="base">
              <a:buFont typeface="Arial" panose="020B0604020202020204" pitchFamily="34" charset="0"/>
              <a:buChar char="•"/>
            </a:pPr>
            <a:r>
              <a:rPr lang="en-US" dirty="0">
                <a:solidFill>
                  <a:schemeClr val="accent3">
                    <a:lumMod val="20000"/>
                    <a:lumOff val="80000"/>
                  </a:schemeClr>
                </a:solidFill>
                <a:latin typeface="Calibri Light" panose="020F0302020204030204" pitchFamily="34" charset="0"/>
              </a:rPr>
              <a:t>Feature selection </a:t>
            </a:r>
          </a:p>
          <a:p>
            <a:pPr algn="l" fontAlgn="base">
              <a:buFont typeface="Arial" panose="020B0604020202020204" pitchFamily="34" charset="0"/>
              <a:buChar char="•"/>
            </a:pPr>
            <a:r>
              <a:rPr lang="en-US" dirty="0">
                <a:solidFill>
                  <a:schemeClr val="accent3">
                    <a:lumMod val="20000"/>
                    <a:lumOff val="80000"/>
                  </a:schemeClr>
                </a:solidFill>
                <a:latin typeface="Calibri Light" panose="020F0302020204030204" pitchFamily="34" charset="0"/>
              </a:rPr>
              <a:t>Model training </a:t>
            </a:r>
          </a:p>
          <a:p>
            <a:pPr algn="l" fontAlgn="base">
              <a:buFont typeface="Arial" panose="020B0604020202020204" pitchFamily="34" charset="0"/>
              <a:buChar char="•"/>
            </a:pPr>
            <a:r>
              <a:rPr lang="en-US" dirty="0">
                <a:solidFill>
                  <a:schemeClr val="accent3">
                    <a:lumMod val="20000"/>
                    <a:lumOff val="80000"/>
                  </a:schemeClr>
                </a:solidFill>
                <a:latin typeface="Calibri Light" panose="020F0302020204030204" pitchFamily="34" charset="0"/>
              </a:rPr>
              <a:t>Evaluation. </a:t>
            </a:r>
            <a:endParaRPr lang="en-US" sz="2400" dirty="0">
              <a:solidFill>
                <a:schemeClr val="accent3">
                  <a:lumMod val="20000"/>
                  <a:lumOff val="80000"/>
                </a:schemeClr>
              </a:solidFill>
              <a:latin typeface="Open Sans"/>
            </a:endParaRPr>
          </a:p>
        </p:txBody>
      </p:sp>
    </p:spTree>
    <p:extLst>
      <p:ext uri="{BB962C8B-B14F-4D97-AF65-F5344CB8AC3E}">
        <p14:creationId xmlns:p14="http://schemas.microsoft.com/office/powerpoint/2010/main" val="347816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52400"/>
            <a:ext cx="9341123" cy="265611"/>
          </a:xfrm>
        </p:spPr>
        <p:txBody>
          <a:bodyPr>
            <a:normAutofit fontScale="90000"/>
          </a:bodyPr>
          <a:lstStyle/>
          <a:p>
            <a:r>
              <a:rPr lang="en-IN" dirty="0"/>
              <a:t>SAMPLE CODE </a:t>
            </a:r>
          </a:p>
        </p:txBody>
      </p:sp>
      <p:sp>
        <p:nvSpPr>
          <p:cNvPr id="3" name="Content Placeholder 2"/>
          <p:cNvSpPr>
            <a:spLocks noGrp="1"/>
          </p:cNvSpPr>
          <p:nvPr>
            <p:ph idx="1"/>
          </p:nvPr>
        </p:nvSpPr>
        <p:spPr>
          <a:xfrm>
            <a:off x="783773" y="418011"/>
            <a:ext cx="10137959" cy="6361612"/>
          </a:xfrm>
        </p:spPr>
        <p:txBody>
          <a:bodyPr>
            <a:normAutofit fontScale="77500" lnSpcReduction="20000"/>
          </a:bodyPr>
          <a:lstStyle/>
          <a:p>
            <a:r>
              <a:rPr lang="en-IN" dirty="0"/>
              <a:t>import pandas as </a:t>
            </a:r>
            <a:r>
              <a:rPr lang="en-IN" dirty="0" err="1"/>
              <a:t>pd</a:t>
            </a:r>
            <a:endParaRPr lang="en-IN" dirty="0"/>
          </a:p>
          <a:p>
            <a:r>
              <a:rPr lang="en-IN" dirty="0"/>
              <a:t>import </a:t>
            </a:r>
            <a:r>
              <a:rPr lang="en-IN" dirty="0" err="1"/>
              <a:t>numpy</a:t>
            </a:r>
            <a:r>
              <a:rPr lang="en-IN" dirty="0"/>
              <a:t> as np</a:t>
            </a:r>
          </a:p>
          <a:p>
            <a:r>
              <a:rPr lang="en-IN" dirty="0"/>
              <a:t>import </a:t>
            </a:r>
            <a:r>
              <a:rPr lang="en-IN" dirty="0" err="1"/>
              <a:t>seaborn</a:t>
            </a:r>
            <a:r>
              <a:rPr lang="en-IN" dirty="0"/>
              <a:t> as </a:t>
            </a:r>
            <a:r>
              <a:rPr lang="en-IN" dirty="0" err="1"/>
              <a:t>sns</a:t>
            </a:r>
            <a:endParaRPr lang="en-IN" dirty="0"/>
          </a:p>
          <a:p>
            <a:r>
              <a:rPr lang="en-IN" dirty="0"/>
              <a:t>import </a:t>
            </a:r>
            <a:r>
              <a:rPr lang="en-IN" dirty="0" err="1"/>
              <a:t>matplotlib.pyplot</a:t>
            </a:r>
            <a:r>
              <a:rPr lang="en-IN" dirty="0"/>
              <a:t> as </a:t>
            </a:r>
            <a:r>
              <a:rPr lang="en-IN" dirty="0" err="1"/>
              <a:t>plt</a:t>
            </a:r>
            <a:endParaRPr lang="en-IN" dirty="0"/>
          </a:p>
          <a:p>
            <a:r>
              <a:rPr lang="en-IN" dirty="0"/>
              <a:t>%</a:t>
            </a:r>
            <a:r>
              <a:rPr lang="en-IN" dirty="0" err="1"/>
              <a:t>matplotlib</a:t>
            </a:r>
            <a:r>
              <a:rPr lang="en-IN" dirty="0"/>
              <a:t> inline</a:t>
            </a:r>
          </a:p>
          <a:p>
            <a:r>
              <a:rPr lang="en-IN" dirty="0" err="1"/>
              <a:t>HouseDF</a:t>
            </a:r>
            <a:r>
              <a:rPr lang="en-IN" dirty="0"/>
              <a:t> = </a:t>
            </a:r>
            <a:r>
              <a:rPr lang="en-IN" dirty="0" err="1"/>
              <a:t>pd.read_csv</a:t>
            </a:r>
            <a:r>
              <a:rPr lang="en-IN" dirty="0"/>
              <a:t>('USA_Housing.csv')</a:t>
            </a:r>
          </a:p>
          <a:p>
            <a:r>
              <a:rPr lang="en-IN" dirty="0" err="1"/>
              <a:t>HouseDF.head</a:t>
            </a:r>
            <a:r>
              <a:rPr lang="en-IN" dirty="0"/>
              <a:t>()</a:t>
            </a:r>
          </a:p>
          <a:p>
            <a:r>
              <a:rPr lang="en-IN" dirty="0" err="1"/>
              <a:t>HouseDF</a:t>
            </a:r>
            <a:r>
              <a:rPr lang="en-IN" dirty="0"/>
              <a:t>=</a:t>
            </a:r>
            <a:r>
              <a:rPr lang="en-IN" dirty="0" err="1"/>
              <a:t>HouseDF.reset_index</a:t>
            </a:r>
            <a:r>
              <a:rPr lang="en-IN" dirty="0"/>
              <a:t>()</a:t>
            </a:r>
          </a:p>
          <a:p>
            <a:r>
              <a:rPr lang="en-IN" dirty="0" err="1"/>
              <a:t>HouseDF.head</a:t>
            </a:r>
            <a:r>
              <a:rPr lang="en-IN" dirty="0"/>
              <a:t>()</a:t>
            </a:r>
          </a:p>
          <a:p>
            <a:r>
              <a:rPr lang="en-IN" dirty="0"/>
              <a:t>HouseDF.info()</a:t>
            </a:r>
          </a:p>
          <a:p>
            <a:r>
              <a:rPr lang="en-IN" dirty="0" err="1"/>
              <a:t>HouseDF.describe</a:t>
            </a:r>
            <a:r>
              <a:rPr lang="en-IN" dirty="0"/>
              <a:t>()</a:t>
            </a:r>
          </a:p>
          <a:p>
            <a:r>
              <a:rPr lang="en-IN" dirty="0" err="1"/>
              <a:t>HouseDF.columns</a:t>
            </a:r>
            <a:endParaRPr lang="en-IN" dirty="0"/>
          </a:p>
          <a:p>
            <a:r>
              <a:rPr lang="en-IN" dirty="0" err="1" smtClean="0"/>
              <a:t>sns.pairplot</a:t>
            </a:r>
            <a:r>
              <a:rPr lang="en-IN" dirty="0" smtClean="0"/>
              <a:t>(House</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a:t>
            </a:r>
            <a:r>
              <a:rPr lang="en-IN" dirty="0" err="1"/>
              <a:t>y,test_size</a:t>
            </a:r>
            <a:r>
              <a:rPr lang="en-IN" dirty="0"/>
              <a:t>=0.4,random_state=101)</a:t>
            </a:r>
          </a:p>
          <a:p>
            <a:r>
              <a:rPr lang="en-IN" dirty="0"/>
              <a:t>from </a:t>
            </a:r>
            <a:r>
              <a:rPr lang="en-IN" dirty="0" err="1"/>
              <a:t>sklearn.linear_model</a:t>
            </a:r>
            <a:r>
              <a:rPr lang="en-IN" dirty="0"/>
              <a:t> import </a:t>
            </a:r>
            <a:r>
              <a:rPr lang="en-IN" dirty="0" err="1"/>
              <a:t>minmaxscaler</a:t>
            </a:r>
            <a:endParaRPr lang="en-IN" dirty="0"/>
          </a:p>
          <a:p>
            <a:r>
              <a:rPr lang="en-IN" dirty="0"/>
              <a:t>lm = </a:t>
            </a:r>
            <a:r>
              <a:rPr lang="en-IN" dirty="0" err="1"/>
              <a:t>minmaxscaler</a:t>
            </a:r>
            <a:r>
              <a:rPr lang="en-IN" dirty="0"/>
              <a:t>(</a:t>
            </a:r>
            <a:r>
              <a:rPr lang="en-IN" dirty="0" err="1"/>
              <a:t>feature_range</a:t>
            </a:r>
            <a:r>
              <a:rPr lang="en-IN" dirty="0"/>
              <a:t>=(0,1))</a:t>
            </a:r>
          </a:p>
          <a:p>
            <a:r>
              <a:rPr lang="en-IN" dirty="0" err="1"/>
              <a:t>lm.fit_transform</a:t>
            </a:r>
            <a:r>
              <a:rPr lang="en-IN" dirty="0"/>
              <a:t>(</a:t>
            </a:r>
            <a:r>
              <a:rPr lang="en-IN" dirty="0" err="1"/>
              <a:t>X_train,y_train</a:t>
            </a:r>
            <a:r>
              <a:rPr lang="en-IN" dirty="0"/>
              <a:t>)</a:t>
            </a:r>
          </a:p>
          <a:p>
            <a:r>
              <a:rPr lang="en-IN" dirty="0"/>
              <a:t>print(</a:t>
            </a:r>
            <a:r>
              <a:rPr lang="en-IN" dirty="0" err="1"/>
              <a:t>lm.intercept</a:t>
            </a:r>
            <a:r>
              <a:rPr lang="en-IN" dirty="0"/>
              <a:t>_)</a:t>
            </a:r>
          </a:p>
          <a:p>
            <a:r>
              <a:rPr lang="en-IN" dirty="0" err="1"/>
              <a:t>coeff_df</a:t>
            </a:r>
            <a:r>
              <a:rPr lang="en-IN" dirty="0"/>
              <a:t> = </a:t>
            </a:r>
            <a:r>
              <a:rPr lang="en-IN" dirty="0" err="1"/>
              <a:t>pd.DataFrame</a:t>
            </a:r>
            <a:r>
              <a:rPr lang="en-IN" dirty="0"/>
              <a:t>(lm.</a:t>
            </a:r>
            <a:r>
              <a:rPr lang="en-IN" dirty="0" err="1"/>
              <a:t>coef</a:t>
            </a:r>
            <a:r>
              <a:rPr lang="en-IN" dirty="0"/>
              <a:t>_,</a:t>
            </a:r>
            <a:r>
              <a:rPr lang="en-IN" dirty="0" err="1"/>
              <a:t>X.columns,columns</a:t>
            </a:r>
            <a:r>
              <a:rPr lang="en-IN" dirty="0"/>
              <a:t>=['Coefficient’])</a:t>
            </a:r>
          </a:p>
          <a:p>
            <a:r>
              <a:rPr lang="en-IN" dirty="0" err="1"/>
              <a:t>coeff_d</a:t>
            </a:r>
            <a:endParaRPr lang="en-IN" dirty="0"/>
          </a:p>
        </p:txBody>
      </p:sp>
    </p:spTree>
    <p:extLst>
      <p:ext uri="{BB962C8B-B14F-4D97-AF65-F5344CB8AC3E}">
        <p14:creationId xmlns:p14="http://schemas.microsoft.com/office/powerpoint/2010/main" val="398795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29490"/>
            <a:ext cx="207819" cy="131618"/>
          </a:xfrm>
        </p:spPr>
        <p:txBody>
          <a:bodyPr>
            <a:normAutofit fontScale="90000"/>
          </a:bodyPr>
          <a:lstStyle/>
          <a:p>
            <a:r>
              <a:rPr lang="en-US" dirty="0" smtClean="0"/>
              <a:t>.</a:t>
            </a:r>
            <a:endParaRPr lang="en-IN" dirty="0"/>
          </a:p>
        </p:txBody>
      </p:sp>
      <p:sp>
        <p:nvSpPr>
          <p:cNvPr id="3" name="Content Placeholder 2"/>
          <p:cNvSpPr>
            <a:spLocks noGrp="1"/>
          </p:cNvSpPr>
          <p:nvPr>
            <p:ph idx="1"/>
          </p:nvPr>
        </p:nvSpPr>
        <p:spPr>
          <a:xfrm>
            <a:off x="644236" y="-318653"/>
            <a:ext cx="9788237" cy="7356763"/>
          </a:xfrm>
        </p:spPr>
        <p:txBody>
          <a:bodyPr>
            <a:normAutofit/>
          </a:bodyPr>
          <a:lstStyle/>
          <a:p>
            <a:r>
              <a:rPr lang="en-IN" dirty="0"/>
              <a:t>from </a:t>
            </a:r>
            <a:r>
              <a:rPr lang="en-IN" dirty="0" err="1"/>
              <a:t>keras.layersimport</a:t>
            </a:r>
            <a:r>
              <a:rPr lang="en-IN" dirty="0"/>
              <a:t> </a:t>
            </a:r>
            <a:r>
              <a:rPr lang="en-IN" dirty="0" err="1"/>
              <a:t>Dense,Dropout,LSTM</a:t>
            </a:r>
            <a:endParaRPr lang="en-IN" dirty="0"/>
          </a:p>
          <a:p>
            <a:r>
              <a:rPr lang="en-IN" dirty="0"/>
              <a:t>from </a:t>
            </a:r>
            <a:r>
              <a:rPr lang="en-IN" dirty="0" err="1"/>
              <a:t>keras.models</a:t>
            </a:r>
            <a:r>
              <a:rPr lang="en-IN" dirty="0"/>
              <a:t> import Sequential</a:t>
            </a:r>
          </a:p>
          <a:p>
            <a:r>
              <a:rPr lang="en-IN" dirty="0" err="1" smtClean="0"/>
              <a:t>model.add</a:t>
            </a:r>
            <a:r>
              <a:rPr lang="en-IN" dirty="0" smtClean="0"/>
              <a:t>(LSTM(units </a:t>
            </a:r>
            <a:r>
              <a:rPr lang="en-IN" dirty="0"/>
              <a:t>= 50,activation = '</a:t>
            </a:r>
            <a:r>
              <a:rPr lang="en-IN" dirty="0" err="1"/>
              <a:t>relu</a:t>
            </a:r>
            <a:r>
              <a:rPr lang="en-IN" dirty="0"/>
              <a:t>',</a:t>
            </a:r>
            <a:r>
              <a:rPr lang="en-IN" dirty="0" err="1"/>
              <a:t>return_sequences</a:t>
            </a:r>
            <a:r>
              <a:rPr lang="en-IN" dirty="0"/>
              <a:t> = </a:t>
            </a:r>
            <a:r>
              <a:rPr lang="en-IN" dirty="0" err="1" smtClean="0"/>
              <a:t>True,in</a:t>
            </a:r>
            <a:endParaRPr lang="en-IN" dirty="0"/>
          </a:p>
          <a:p>
            <a:r>
              <a:rPr lang="en-IN" dirty="0" smtClean="0"/>
              <a:t>model = Sequential()</a:t>
            </a:r>
          </a:p>
          <a:p>
            <a:r>
              <a:rPr lang="en-IN" dirty="0" err="1" smtClean="0"/>
              <a:t>model.add</a:t>
            </a:r>
            <a:r>
              <a:rPr lang="en-IN" dirty="0" smtClean="0"/>
              <a:t>(Dropout(0.4</a:t>
            </a:r>
            <a:r>
              <a:rPr lang="en-IN" dirty="0"/>
              <a:t>))</a:t>
            </a:r>
          </a:p>
          <a:p>
            <a:r>
              <a:rPr lang="en-IN" dirty="0" err="1"/>
              <a:t>model.add</a:t>
            </a:r>
            <a:r>
              <a:rPr lang="en-IN" dirty="0"/>
              <a:t>(LSTM(units = 120,activation = '</a:t>
            </a:r>
            <a:r>
              <a:rPr lang="en-IN" dirty="0" err="1"/>
              <a:t>relu</a:t>
            </a:r>
            <a:r>
              <a:rPr lang="en-IN" dirty="0"/>
              <a:t>'))</a:t>
            </a:r>
          </a:p>
          <a:p>
            <a:r>
              <a:rPr lang="en-IN" dirty="0" err="1"/>
              <a:t>model.add</a:t>
            </a:r>
            <a:r>
              <a:rPr lang="en-IN" dirty="0"/>
              <a:t>(Dropout(0.5))</a:t>
            </a:r>
          </a:p>
          <a:p>
            <a:r>
              <a:rPr lang="en-IN" dirty="0" err="1"/>
              <a:t>model.add</a:t>
            </a:r>
            <a:r>
              <a:rPr lang="en-IN" dirty="0"/>
              <a:t>(Dense(units = 1))</a:t>
            </a:r>
          </a:p>
          <a:p>
            <a:r>
              <a:rPr lang="en-IN" dirty="0" err="1"/>
              <a:t>model.compile</a:t>
            </a:r>
            <a:r>
              <a:rPr lang="en-IN" dirty="0"/>
              <a:t>(optimizer='</a:t>
            </a:r>
            <a:r>
              <a:rPr lang="en-IN" dirty="0" err="1"/>
              <a:t>adam</a:t>
            </a:r>
            <a:r>
              <a:rPr lang="en-IN" dirty="0"/>
              <a:t>', loss = '</a:t>
            </a:r>
            <a:r>
              <a:rPr lang="en-IN" dirty="0" err="1"/>
              <a:t>mean_squared_error</a:t>
            </a:r>
            <a:r>
              <a:rPr lang="en-IN" dirty="0"/>
              <a:t>’)</a:t>
            </a:r>
          </a:p>
          <a:p>
            <a:r>
              <a:rPr lang="en-IN" dirty="0" err="1"/>
              <a:t>model.fit</a:t>
            </a:r>
            <a:r>
              <a:rPr lang="en-IN" dirty="0"/>
              <a:t>(</a:t>
            </a:r>
            <a:r>
              <a:rPr lang="en-IN" dirty="0" err="1"/>
              <a:t>x_train</a:t>
            </a:r>
            <a:r>
              <a:rPr lang="en-IN" dirty="0"/>
              <a:t>, </a:t>
            </a:r>
            <a:r>
              <a:rPr lang="en-IN" dirty="0" err="1"/>
              <a:t>y_train,epochs</a:t>
            </a:r>
            <a:r>
              <a:rPr lang="en-IN" dirty="0"/>
              <a:t>=50)</a:t>
            </a:r>
          </a:p>
          <a:p>
            <a:r>
              <a:rPr lang="en-IN" dirty="0"/>
              <a:t>print(</a:t>
            </a:r>
            <a:r>
              <a:rPr lang="en-IN" dirty="0" err="1"/>
              <a:t>lm.intercept</a:t>
            </a:r>
            <a:r>
              <a:rPr lang="en-IN" dirty="0"/>
              <a:t>_)</a:t>
            </a:r>
          </a:p>
          <a:p>
            <a:r>
              <a:rPr lang="en-IN" dirty="0" err="1"/>
              <a:t>coeff_df</a:t>
            </a:r>
            <a:r>
              <a:rPr lang="en-IN" dirty="0"/>
              <a:t> = </a:t>
            </a:r>
            <a:r>
              <a:rPr lang="en-IN" dirty="0" err="1"/>
              <a:t>pd.DataFrame</a:t>
            </a:r>
            <a:r>
              <a:rPr lang="en-IN" dirty="0"/>
              <a:t>(lm.</a:t>
            </a:r>
            <a:r>
              <a:rPr lang="en-IN" dirty="0" err="1"/>
              <a:t>coef</a:t>
            </a:r>
            <a:r>
              <a:rPr lang="en-IN" dirty="0"/>
              <a:t>_,</a:t>
            </a:r>
            <a:r>
              <a:rPr lang="en-IN" dirty="0" err="1"/>
              <a:t>X.columns,columns</a:t>
            </a:r>
            <a:r>
              <a:rPr lang="en-IN" dirty="0"/>
              <a:t>=['Coefficient’])</a:t>
            </a:r>
          </a:p>
          <a:p>
            <a:r>
              <a:rPr lang="en-IN" dirty="0" err="1"/>
              <a:t>coeff_df</a:t>
            </a:r>
            <a:endParaRPr lang="en-IN" dirty="0"/>
          </a:p>
          <a:p>
            <a:r>
              <a:rPr lang="en-IN" dirty="0"/>
              <a:t>predictions = </a:t>
            </a:r>
            <a:r>
              <a:rPr lang="en-IN" dirty="0" err="1"/>
              <a:t>lm.predict</a:t>
            </a:r>
            <a:r>
              <a:rPr lang="en-IN" dirty="0"/>
              <a:t>(</a:t>
            </a:r>
            <a:r>
              <a:rPr lang="en-IN" dirty="0" err="1"/>
              <a:t>X_test</a:t>
            </a:r>
            <a:r>
              <a:rPr lang="en-IN" dirty="0"/>
              <a:t>)</a:t>
            </a:r>
          </a:p>
          <a:p>
            <a:r>
              <a:rPr lang="en-IN" dirty="0" smtClean="0"/>
              <a:t>scale </a:t>
            </a:r>
            <a:r>
              <a:rPr lang="en-IN" dirty="0" err="1" smtClean="0"/>
              <a:t>sns.distplot</a:t>
            </a:r>
            <a:r>
              <a:rPr lang="en-IN" dirty="0"/>
              <a:t>((</a:t>
            </a:r>
            <a:r>
              <a:rPr lang="en-IN" dirty="0" err="1"/>
              <a:t>y_test</a:t>
            </a:r>
            <a:r>
              <a:rPr lang="en-IN" dirty="0"/>
              <a:t>-predictions),bins=50</a:t>
            </a:r>
          </a:p>
        </p:txBody>
      </p:sp>
    </p:spTree>
    <p:extLst>
      <p:ext uri="{BB962C8B-B14F-4D97-AF65-F5344CB8AC3E}">
        <p14:creationId xmlns:p14="http://schemas.microsoft.com/office/powerpoint/2010/main" val="405495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07" y="-290946"/>
            <a:ext cx="103908" cy="969819"/>
          </a:xfrm>
        </p:spPr>
        <p:txBody>
          <a:bodyPr/>
          <a:lstStyle/>
          <a:p>
            <a:r>
              <a:rPr lang="en-US" dirty="0" smtClean="0"/>
              <a:t>‘</a:t>
            </a:r>
            <a:endParaRPr lang="en-IN" dirty="0"/>
          </a:p>
        </p:txBody>
      </p:sp>
      <p:sp>
        <p:nvSpPr>
          <p:cNvPr id="3" name="Content Placeholder 2"/>
          <p:cNvSpPr>
            <a:spLocks noGrp="1"/>
          </p:cNvSpPr>
          <p:nvPr>
            <p:ph idx="1"/>
          </p:nvPr>
        </p:nvSpPr>
        <p:spPr>
          <a:xfrm>
            <a:off x="1052945" y="-1052945"/>
            <a:ext cx="10304609" cy="7301345"/>
          </a:xfrm>
        </p:spPr>
        <p:txBody>
          <a:bodyPr>
            <a:normAutofit/>
          </a:bodyPr>
          <a:lstStyle/>
          <a:p>
            <a:r>
              <a:rPr lang="en-IN" dirty="0" err="1"/>
              <a:t>plt.figure</a:t>
            </a:r>
            <a:r>
              <a:rPr lang="en-IN" dirty="0"/>
              <a:t>(</a:t>
            </a:r>
            <a:r>
              <a:rPr lang="en-IN" dirty="0" err="1"/>
              <a:t>figsize</a:t>
            </a:r>
            <a:r>
              <a:rPr lang="en-IN" dirty="0"/>
              <a:t>=(12,6))</a:t>
            </a:r>
          </a:p>
          <a:p>
            <a:r>
              <a:rPr lang="en-IN" dirty="0" err="1"/>
              <a:t>plt.plot</a:t>
            </a:r>
            <a:r>
              <a:rPr lang="en-IN" dirty="0"/>
              <a:t>(</a:t>
            </a:r>
            <a:r>
              <a:rPr lang="en-IN" dirty="0" err="1"/>
              <a:t>y_test,'b',label</a:t>
            </a:r>
            <a:r>
              <a:rPr lang="en-IN" dirty="0"/>
              <a:t> = 'Original Price')</a:t>
            </a:r>
          </a:p>
          <a:p>
            <a:r>
              <a:rPr lang="en-IN" dirty="0" err="1"/>
              <a:t>plt.plot</a:t>
            </a:r>
            <a:r>
              <a:rPr lang="en-IN" dirty="0"/>
              <a:t>(</a:t>
            </a:r>
            <a:r>
              <a:rPr lang="en-IN" dirty="0" err="1"/>
              <a:t>y_predicted,'r',label</a:t>
            </a:r>
            <a:r>
              <a:rPr lang="en-IN" dirty="0"/>
              <a:t> = 'Predicted Price')</a:t>
            </a:r>
          </a:p>
          <a:p>
            <a:r>
              <a:rPr lang="en-IN" dirty="0" err="1"/>
              <a:t>plt.xlabel</a:t>
            </a:r>
            <a:r>
              <a:rPr lang="en-IN" dirty="0"/>
              <a:t>('Time')</a:t>
            </a:r>
          </a:p>
          <a:p>
            <a:r>
              <a:rPr lang="en-IN" dirty="0" err="1"/>
              <a:t>plt.ylabel</a:t>
            </a:r>
            <a:r>
              <a:rPr lang="en-IN" dirty="0"/>
              <a:t>('Price')</a:t>
            </a:r>
          </a:p>
          <a:p>
            <a:r>
              <a:rPr lang="en-IN" dirty="0" err="1"/>
              <a:t>plt.legend</a:t>
            </a:r>
            <a:r>
              <a:rPr lang="en-IN" dirty="0"/>
              <a:t>()</a:t>
            </a:r>
          </a:p>
          <a:p>
            <a:r>
              <a:rPr lang="en-IN" dirty="0" err="1"/>
              <a:t>plt.show</a:t>
            </a:r>
            <a:r>
              <a:rPr lang="en-IN" dirty="0"/>
              <a:t>()</a:t>
            </a:r>
          </a:p>
          <a:p>
            <a:r>
              <a:rPr lang="en-IN" dirty="0"/>
              <a:t>from </a:t>
            </a:r>
            <a:r>
              <a:rPr lang="en-IN" dirty="0" err="1"/>
              <a:t>sklearn</a:t>
            </a:r>
            <a:r>
              <a:rPr lang="en-IN" dirty="0"/>
              <a:t> import metrics</a:t>
            </a:r>
          </a:p>
          <a:p>
            <a:r>
              <a:rPr lang="en-IN" dirty="0"/>
              <a:t>print('MAE:', </a:t>
            </a:r>
            <a:r>
              <a:rPr lang="en-IN" dirty="0" err="1"/>
              <a:t>metrics.mean_absolute_error</a:t>
            </a:r>
            <a:r>
              <a:rPr lang="en-IN" dirty="0"/>
              <a:t>(</a:t>
            </a:r>
            <a:r>
              <a:rPr lang="en-IN" dirty="0" err="1"/>
              <a:t>y_test</a:t>
            </a:r>
            <a:r>
              <a:rPr lang="en-IN" dirty="0"/>
              <a:t>, predictions))</a:t>
            </a:r>
          </a:p>
          <a:p>
            <a:r>
              <a:rPr lang="en-IN" dirty="0"/>
              <a:t>print('MSE:', </a:t>
            </a:r>
            <a:r>
              <a:rPr lang="en-IN" dirty="0" err="1"/>
              <a:t>metrics.mean_squared_error</a:t>
            </a:r>
            <a:r>
              <a:rPr lang="en-IN" dirty="0"/>
              <a:t>(</a:t>
            </a:r>
            <a:r>
              <a:rPr lang="en-IN" dirty="0" err="1"/>
              <a:t>y_test</a:t>
            </a:r>
            <a:r>
              <a:rPr lang="en-IN" dirty="0"/>
              <a:t>, predictions))</a:t>
            </a:r>
          </a:p>
          <a:p>
            <a:r>
              <a:rPr lang="en-IN" dirty="0"/>
              <a:t>print('RMSE:', </a:t>
            </a:r>
            <a:r>
              <a:rPr lang="en-IN" dirty="0" err="1"/>
              <a:t>np.sqrt</a:t>
            </a:r>
            <a:r>
              <a:rPr lang="en-IN" dirty="0"/>
              <a:t>(</a:t>
            </a:r>
            <a:r>
              <a:rPr lang="en-IN" dirty="0" err="1"/>
              <a:t>metrics.mean_squared_error</a:t>
            </a:r>
            <a:r>
              <a:rPr lang="en-IN" dirty="0"/>
              <a:t>(</a:t>
            </a:r>
            <a:r>
              <a:rPr lang="en-IN" dirty="0" err="1"/>
              <a:t>y_test</a:t>
            </a:r>
            <a:r>
              <a:rPr lang="en-IN" dirty="0"/>
              <a:t>, predictions)))</a:t>
            </a:r>
          </a:p>
        </p:txBody>
      </p:sp>
    </p:spTree>
    <p:extLst>
      <p:ext uri="{BB962C8B-B14F-4D97-AF65-F5344CB8AC3E}">
        <p14:creationId xmlns:p14="http://schemas.microsoft.com/office/powerpoint/2010/main" val="373701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255"/>
            <a:ext cx="12309763" cy="401782"/>
          </a:xfrm>
        </p:spPr>
        <p:txBody>
          <a:bodyPr>
            <a:normAutofit fontScale="90000"/>
          </a:bodyPr>
          <a:lstStyle/>
          <a:p>
            <a:r>
              <a:rPr lang="en-US" dirty="0"/>
              <a:t>PREDICTED VALUE OF HOUSE PRICE BASED ON TEST SAMPLE DATA</a:t>
            </a:r>
            <a:endParaRPr lang="en-IN" dirty="0"/>
          </a:p>
        </p:txBody>
      </p:sp>
      <p:pic>
        <p:nvPicPr>
          <p:cNvPr id="4" name="Content Placeholder 3"/>
          <p:cNvPicPr>
            <a:picLocks noGrp="1" noChangeAspect="1"/>
          </p:cNvPicPr>
          <p:nvPr>
            <p:ph idx="1"/>
          </p:nvPr>
        </p:nvPicPr>
        <p:blipFill rotWithShape="1">
          <a:blip r:embed="rId2"/>
          <a:srcRect l="34629" t="35608" r="9786" b="11112"/>
          <a:stretch/>
        </p:blipFill>
        <p:spPr>
          <a:xfrm>
            <a:off x="1261429" y="1191489"/>
            <a:ext cx="9378861" cy="4724402"/>
          </a:xfrm>
          <a:prstGeom prst="rect">
            <a:avLst/>
          </a:prstGeom>
        </p:spPr>
      </p:pic>
    </p:spTree>
    <p:extLst>
      <p:ext uri="{BB962C8B-B14F-4D97-AF65-F5344CB8AC3E}">
        <p14:creationId xmlns:p14="http://schemas.microsoft.com/office/powerpoint/2010/main" val="209689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6" y="-374073"/>
            <a:ext cx="4232563" cy="1456267"/>
          </a:xfrm>
        </p:spPr>
        <p:txBody>
          <a:bodyPr/>
          <a:lstStyle/>
          <a:p>
            <a:r>
              <a:rPr lang="en-IN" dirty="0"/>
              <a:t>Data Visualization </a:t>
            </a:r>
            <a:endParaRPr lang="en-IN" dirty="0"/>
          </a:p>
        </p:txBody>
      </p:sp>
      <p:sp>
        <p:nvSpPr>
          <p:cNvPr id="3" name="Content Placeholder 2"/>
          <p:cNvSpPr>
            <a:spLocks noGrp="1"/>
          </p:cNvSpPr>
          <p:nvPr>
            <p:ph idx="1"/>
          </p:nvPr>
        </p:nvSpPr>
        <p:spPr>
          <a:xfrm>
            <a:off x="1032166" y="-1967345"/>
            <a:ext cx="10533206" cy="8049491"/>
          </a:xfrm>
        </p:spPr>
        <p:txBody>
          <a:bodyPr/>
          <a:lstStyle/>
          <a:p>
            <a:r>
              <a:rPr lang="en-US" dirty="0"/>
              <a:t>Data visualization is the graphical representation of information and data. By </a:t>
            </a:r>
          </a:p>
          <a:p>
            <a:r>
              <a:rPr lang="en-US" dirty="0"/>
              <a:t>using visual elements like charts, graphs, and maps, data visualization tools provide an </a:t>
            </a:r>
          </a:p>
          <a:p>
            <a:r>
              <a:rPr lang="en-US" dirty="0"/>
              <a:t>accessible way to see and understand trends, outliers, and patterns in data. In the </a:t>
            </a:r>
          </a:p>
          <a:p>
            <a:r>
              <a:rPr lang="en-US" dirty="0"/>
              <a:t>world of Big Data, data visualization tools and technologies are essential to </a:t>
            </a:r>
            <a:r>
              <a:rPr lang="en-US" dirty="0" err="1"/>
              <a:t>analyse</a:t>
            </a:r>
            <a:r>
              <a:rPr lang="en-US" dirty="0"/>
              <a:t> </a:t>
            </a:r>
          </a:p>
          <a:p>
            <a:r>
              <a:rPr lang="en-US" dirty="0"/>
              <a:t>massive amounts of information and make data-driven </a:t>
            </a:r>
            <a:r>
              <a:rPr lang="en-US" dirty="0" err="1"/>
              <a:t>decisio</a:t>
            </a:r>
            <a:endParaRPr lang="en-US" dirty="0"/>
          </a:p>
          <a:p>
            <a:pPr marL="0" indent="0">
              <a:buNone/>
            </a:pPr>
            <a:endParaRPr lang="en-IN" dirty="0"/>
          </a:p>
        </p:txBody>
      </p:sp>
      <p:pic>
        <p:nvPicPr>
          <p:cNvPr id="4" name="Picture 3"/>
          <p:cNvPicPr>
            <a:picLocks noChangeAspect="1"/>
          </p:cNvPicPr>
          <p:nvPr/>
        </p:nvPicPr>
        <p:blipFill rotWithShape="1">
          <a:blip r:embed="rId2"/>
          <a:srcRect l="6112" t="35928" r="44632" b="13736"/>
          <a:stretch/>
        </p:blipFill>
        <p:spPr>
          <a:xfrm>
            <a:off x="3034146" y="2881746"/>
            <a:ext cx="6317673" cy="3629891"/>
          </a:xfrm>
          <a:prstGeom prst="rect">
            <a:avLst/>
          </a:prstGeom>
        </p:spPr>
      </p:pic>
    </p:spTree>
    <p:extLst>
      <p:ext uri="{BB962C8B-B14F-4D97-AF65-F5344CB8AC3E}">
        <p14:creationId xmlns:p14="http://schemas.microsoft.com/office/powerpoint/2010/main" val="119306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5" cy="1551709"/>
          </a:xfrm>
        </p:spPr>
        <p:txBody>
          <a:bodyPr/>
          <a:lstStyle/>
          <a:p>
            <a:r>
              <a:rPr lang="en-US" dirty="0" smtClean="0"/>
              <a:t>pro</a:t>
            </a:r>
            <a:r>
              <a:rPr lang="en-US" b="1" dirty="0" smtClean="0"/>
              <a:t>gram</a:t>
            </a:r>
            <a:endParaRPr lang="en-IN" dirty="0"/>
          </a:p>
        </p:txBody>
      </p:sp>
      <p:pic>
        <p:nvPicPr>
          <p:cNvPr id="4" name="Content Placeholder 3"/>
          <p:cNvPicPr>
            <a:picLocks noGrp="1" noChangeAspect="1"/>
          </p:cNvPicPr>
          <p:nvPr>
            <p:ph idx="1"/>
          </p:nvPr>
        </p:nvPicPr>
        <p:blipFill rotWithShape="1">
          <a:blip r:embed="rId2"/>
          <a:srcRect l="26872" t="33839" r="30019" b="36969"/>
          <a:stretch/>
        </p:blipFill>
        <p:spPr>
          <a:xfrm>
            <a:off x="512879" y="1357746"/>
            <a:ext cx="10853559" cy="5306290"/>
          </a:xfrm>
          <a:prstGeom prst="rect">
            <a:avLst/>
          </a:prstGeom>
        </p:spPr>
      </p:pic>
    </p:spTree>
    <p:extLst>
      <p:ext uri="{BB962C8B-B14F-4D97-AF65-F5344CB8AC3E}">
        <p14:creationId xmlns:p14="http://schemas.microsoft.com/office/powerpoint/2010/main" val="220953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9273"/>
          </a:xfrm>
        </p:spPr>
        <p:txBody>
          <a:bodyPr>
            <a:normAutofit fontScale="90000"/>
          </a:bodyPr>
          <a:lstStyle/>
          <a:p>
            <a:r>
              <a:rPr lang="en-US" dirty="0" smtClean="0"/>
              <a:t>.</a:t>
            </a:r>
            <a:endParaRPr lang="en-IN" dirty="0"/>
          </a:p>
        </p:txBody>
      </p:sp>
      <p:pic>
        <p:nvPicPr>
          <p:cNvPr id="4" name="Content Placeholder 3"/>
          <p:cNvPicPr>
            <a:picLocks noGrp="1" noChangeAspect="1"/>
          </p:cNvPicPr>
          <p:nvPr>
            <p:ph idx="1"/>
          </p:nvPr>
        </p:nvPicPr>
        <p:blipFill rotWithShape="1">
          <a:blip r:embed="rId2"/>
          <a:srcRect l="22581" t="41743" r="27236" b="31481"/>
          <a:stretch/>
        </p:blipFill>
        <p:spPr>
          <a:xfrm>
            <a:off x="685801" y="1246908"/>
            <a:ext cx="11176000" cy="3352800"/>
          </a:xfrm>
          <a:prstGeom prst="rect">
            <a:avLst/>
          </a:prstGeom>
        </p:spPr>
      </p:pic>
    </p:spTree>
    <p:extLst>
      <p:ext uri="{BB962C8B-B14F-4D97-AF65-F5344CB8AC3E}">
        <p14:creationId xmlns:p14="http://schemas.microsoft.com/office/powerpoint/2010/main" val="349394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509"/>
            <a:ext cx="10131425" cy="1456267"/>
          </a:xfrm>
        </p:spPr>
        <p:txBody>
          <a:bodyPr/>
          <a:lstStyle/>
          <a:p>
            <a:r>
              <a:rPr lang="en-US" dirty="0" smtClean="0"/>
              <a:t>Data processing</a:t>
            </a:r>
            <a:endParaRPr lang="en-IN" dirty="0"/>
          </a:p>
        </p:txBody>
      </p:sp>
      <p:pic>
        <p:nvPicPr>
          <p:cNvPr id="4" name="Content Placeholder 3"/>
          <p:cNvPicPr>
            <a:picLocks noGrp="1" noChangeAspect="1"/>
          </p:cNvPicPr>
          <p:nvPr>
            <p:ph idx="1"/>
          </p:nvPr>
        </p:nvPicPr>
        <p:blipFill rotWithShape="1">
          <a:blip r:embed="rId2"/>
          <a:srcRect l="26228" t="37635" r="42618" b="31060"/>
          <a:stretch/>
        </p:blipFill>
        <p:spPr>
          <a:xfrm>
            <a:off x="1624878" y="887124"/>
            <a:ext cx="8752176" cy="4100512"/>
          </a:xfrm>
          <a:prstGeom prst="rect">
            <a:avLst/>
          </a:prstGeom>
        </p:spPr>
      </p:pic>
    </p:spTree>
    <p:extLst>
      <p:ext uri="{BB962C8B-B14F-4D97-AF65-F5344CB8AC3E}">
        <p14:creationId xmlns:p14="http://schemas.microsoft.com/office/powerpoint/2010/main" val="250514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263237"/>
            <a:ext cx="1967346" cy="1371600"/>
          </a:xfrm>
        </p:spPr>
        <p:txBody>
          <a:bodyPr/>
          <a:lstStyle/>
          <a:p>
            <a:r>
              <a:rPr lang="en-US" dirty="0" smtClean="0"/>
              <a:t>output</a:t>
            </a:r>
            <a:endParaRPr lang="en-IN" dirty="0"/>
          </a:p>
        </p:txBody>
      </p:sp>
      <p:sp>
        <p:nvSpPr>
          <p:cNvPr id="3" name="Content Placeholder 2"/>
          <p:cNvSpPr>
            <a:spLocks noGrp="1"/>
          </p:cNvSpPr>
          <p:nvPr>
            <p:ph idx="1"/>
          </p:nvPr>
        </p:nvSpPr>
        <p:spPr>
          <a:xfrm>
            <a:off x="1634837" y="-1478203"/>
            <a:ext cx="11412971" cy="8636770"/>
          </a:xfrm>
        </p:spPr>
        <p:txBody>
          <a:bodyPr/>
          <a:lstStyle/>
          <a:p>
            <a:pPr marL="0" indent="0">
              <a:buNone/>
            </a:pPr>
            <a:endParaRPr lang="en-IN" dirty="0"/>
          </a:p>
          <a:p>
            <a:endParaRPr lang="en-IN" dirty="0"/>
          </a:p>
          <a:p>
            <a:r>
              <a:rPr lang="en-IN" dirty="0"/>
              <a:t>Categorical variables : 4</a:t>
            </a:r>
          </a:p>
          <a:p>
            <a:r>
              <a:rPr lang="en-IN" dirty="0"/>
              <a:t>Integer variables : 6</a:t>
            </a:r>
          </a:p>
          <a:p>
            <a:r>
              <a:rPr lang="en-IN" dirty="0"/>
              <a:t>Float variables : 3</a:t>
            </a:r>
          </a:p>
        </p:txBody>
      </p:sp>
    </p:spTree>
    <p:extLst>
      <p:ext uri="{BB962C8B-B14F-4D97-AF65-F5344CB8AC3E}">
        <p14:creationId xmlns:p14="http://schemas.microsoft.com/office/powerpoint/2010/main" val="327731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290946"/>
            <a:ext cx="3830781" cy="568036"/>
          </a:xfrm>
        </p:spPr>
        <p:txBody>
          <a:bodyPr>
            <a:normAutofit fontScale="90000"/>
          </a:bodyPr>
          <a:lstStyle/>
          <a:p>
            <a:r>
              <a:rPr lang="en-US" dirty="0" smtClean="0"/>
              <a:t>conclusion</a:t>
            </a:r>
            <a:endParaRPr lang="en-IN" dirty="0"/>
          </a:p>
        </p:txBody>
      </p:sp>
      <p:sp>
        <p:nvSpPr>
          <p:cNvPr id="3" name="Content Placeholder 2"/>
          <p:cNvSpPr>
            <a:spLocks noGrp="1"/>
          </p:cNvSpPr>
          <p:nvPr>
            <p:ph idx="1"/>
          </p:nvPr>
        </p:nvSpPr>
        <p:spPr>
          <a:xfrm>
            <a:off x="1163782" y="-1177636"/>
            <a:ext cx="9653444" cy="7772399"/>
          </a:xfrm>
        </p:spPr>
        <p:txBody>
          <a:bodyPr/>
          <a:lstStyle/>
          <a:p>
            <a:r>
              <a:rPr lang="en-US" dirty="0"/>
              <a:t>Thus the machine learning model to predict the house price based </a:t>
            </a:r>
            <a:r>
              <a:rPr lang="en-US" dirty="0" err="1"/>
              <a:t>ongiven</a:t>
            </a:r>
            <a:r>
              <a:rPr lang="en-US" dirty="0"/>
              <a:t> dataset is executed</a:t>
            </a:r>
          </a:p>
          <a:p>
            <a:r>
              <a:rPr lang="en-US" dirty="0"/>
              <a:t>successfully using </a:t>
            </a:r>
            <a:r>
              <a:rPr lang="en-US" dirty="0" err="1"/>
              <a:t>xg</a:t>
            </a:r>
            <a:r>
              <a:rPr lang="en-US" dirty="0"/>
              <a:t> </a:t>
            </a:r>
            <a:r>
              <a:rPr lang="en-US" dirty="0" err="1"/>
              <a:t>regressor</a:t>
            </a:r>
            <a:r>
              <a:rPr lang="en-US" dirty="0"/>
              <a:t> (a upgraded/slighted boosted form of regular linear regression,</a:t>
            </a:r>
          </a:p>
          <a:p>
            <a:r>
              <a:rPr lang="en-US" dirty="0"/>
              <a:t>this gives lesser error). This model further helps people understand whether this place is more</a:t>
            </a:r>
          </a:p>
          <a:p>
            <a:r>
              <a:rPr lang="en-US" dirty="0"/>
              <a:t>suited for them based on </a:t>
            </a:r>
            <a:r>
              <a:rPr lang="en-US" dirty="0" err="1"/>
              <a:t>heatmap</a:t>
            </a:r>
            <a:r>
              <a:rPr lang="en-US" dirty="0"/>
              <a:t> correlation. It also helps people looking to sell a house at</a:t>
            </a:r>
          </a:p>
          <a:p>
            <a:r>
              <a:rPr lang="en-US" dirty="0"/>
              <a:t>best time for greater profit. Any house price in any location can be predicted with minimum</a:t>
            </a:r>
          </a:p>
          <a:p>
            <a:r>
              <a:rPr lang="en-US" dirty="0" err="1"/>
              <a:t>errorby</a:t>
            </a:r>
            <a:r>
              <a:rPr lang="en-US" dirty="0"/>
              <a:t> giving appropriate dataset</a:t>
            </a:r>
            <a:endParaRPr lang="en-IN" dirty="0"/>
          </a:p>
        </p:txBody>
      </p:sp>
    </p:spTree>
    <p:extLst>
      <p:ext uri="{BB962C8B-B14F-4D97-AF65-F5344CB8AC3E}">
        <p14:creationId xmlns:p14="http://schemas.microsoft.com/office/powerpoint/2010/main" val="254651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823" y="332863"/>
            <a:ext cx="10131425" cy="607664"/>
          </a:xfrm>
        </p:spPr>
        <p:txBody>
          <a:bodyPr>
            <a:normAutofit fontScale="90000"/>
          </a:bodyPr>
          <a:lstStyle/>
          <a:p>
            <a:r>
              <a:rPr lang="en-US" dirty="0" smtClean="0"/>
              <a:t>introduction</a:t>
            </a:r>
            <a:endParaRPr lang="en-IN" dirty="0"/>
          </a:p>
        </p:txBody>
      </p:sp>
      <p:sp>
        <p:nvSpPr>
          <p:cNvPr id="3" name="Content Placeholder 2"/>
          <p:cNvSpPr>
            <a:spLocks noGrp="1"/>
          </p:cNvSpPr>
          <p:nvPr>
            <p:ph idx="1"/>
          </p:nvPr>
        </p:nvSpPr>
        <p:spPr>
          <a:xfrm>
            <a:off x="740823" y="332863"/>
            <a:ext cx="10699858" cy="5976497"/>
          </a:xfrm>
        </p:spPr>
        <p:txBody>
          <a:bodyPr/>
          <a:lstStyle/>
          <a:p>
            <a:r>
              <a:rPr lang="en-US" dirty="0"/>
              <a:t>The machine learning model is given the test data but without the price of the properties in order to predict the price for them given the various features for the properties. </a:t>
            </a:r>
            <a:endParaRPr lang="en-US" dirty="0" smtClean="0"/>
          </a:p>
          <a:p>
            <a:r>
              <a:rPr lang="en-US" dirty="0" smtClean="0"/>
              <a:t>The </a:t>
            </a:r>
            <a:r>
              <a:rPr lang="en-US" dirty="0"/>
              <a:t>predicted price is then compared to the </a:t>
            </a:r>
            <a:r>
              <a:rPr lang="en-US" dirty="0"/>
              <a:t>an the case of house price prediction, we can use historical data on various features of a house, such as its location, size, and amenities, to train a machine-learning model</a:t>
            </a:r>
            <a:r>
              <a:rPr lang="en-US" dirty="0" smtClean="0"/>
              <a:t>.</a:t>
            </a:r>
          </a:p>
          <a:p>
            <a:r>
              <a:rPr lang="en-US" dirty="0" smtClean="0"/>
              <a:t> </a:t>
            </a:r>
            <a:r>
              <a:rPr lang="en-US" dirty="0"/>
              <a:t>Once the model is trained, it can analyze new data on a given house and make a prediction of its market </a:t>
            </a:r>
            <a:r>
              <a:rPr lang="en-US" dirty="0" err="1"/>
              <a:t>value.ctual</a:t>
            </a:r>
            <a:r>
              <a:rPr lang="en-US" dirty="0"/>
              <a:t> </a:t>
            </a:r>
            <a:r>
              <a:rPr lang="en-US" dirty="0"/>
              <a:t>price n the case of house price prediction, we can use historical data on various features of a house, </a:t>
            </a:r>
            <a:endParaRPr lang="en-US" dirty="0" smtClean="0"/>
          </a:p>
          <a:p>
            <a:r>
              <a:rPr lang="en-US" dirty="0" smtClean="0"/>
              <a:t>such </a:t>
            </a:r>
            <a:r>
              <a:rPr lang="en-US" dirty="0"/>
              <a:t>as its location, size, and amenities, to train a machine-learning model. Once the model is trained, it can analyze new data on a given house and make a prediction of its market </a:t>
            </a:r>
            <a:r>
              <a:rPr lang="en-US" dirty="0" err="1"/>
              <a:t>value.</a:t>
            </a:r>
            <a:r>
              <a:rPr lang="en-US" dirty="0" err="1" smtClean="0"/>
              <a:t>n</a:t>
            </a:r>
            <a:r>
              <a:rPr lang="en-US" dirty="0" smtClean="0"/>
              <a:t> </a:t>
            </a:r>
            <a:r>
              <a:rPr lang="en-US" dirty="0"/>
              <a:t>the test data.</a:t>
            </a:r>
            <a:endParaRPr lang="en-IN" dirty="0"/>
          </a:p>
        </p:txBody>
      </p:sp>
    </p:spTree>
    <p:extLst>
      <p:ext uri="{BB962C8B-B14F-4D97-AF65-F5344CB8AC3E}">
        <p14:creationId xmlns:p14="http://schemas.microsoft.com/office/powerpoint/2010/main" val="380913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submitted by</a:t>
            </a:r>
            <a:endParaRPr lang="en-IN" dirty="0"/>
          </a:p>
        </p:txBody>
      </p:sp>
      <p:sp>
        <p:nvSpPr>
          <p:cNvPr id="3" name="Content Placeholder 2"/>
          <p:cNvSpPr>
            <a:spLocks noGrp="1"/>
          </p:cNvSpPr>
          <p:nvPr>
            <p:ph idx="1"/>
          </p:nvPr>
        </p:nvSpPr>
        <p:spPr>
          <a:xfrm>
            <a:off x="2888673" y="1061412"/>
            <a:ext cx="10131425" cy="3649133"/>
          </a:xfrm>
        </p:spPr>
        <p:txBody>
          <a:bodyPr>
            <a:normAutofit/>
          </a:bodyPr>
          <a:lstStyle/>
          <a:p>
            <a:pPr marL="0" indent="0">
              <a:buNone/>
            </a:pPr>
            <a:r>
              <a:rPr lang="en-US" sz="5400" dirty="0" err="1" smtClean="0"/>
              <a:t>Sivananthan</a:t>
            </a:r>
            <a:r>
              <a:rPr lang="en-US" sz="5400" dirty="0" smtClean="0"/>
              <a:t> R</a:t>
            </a:r>
          </a:p>
          <a:p>
            <a:pPr marL="0" indent="0">
              <a:buNone/>
            </a:pPr>
            <a:r>
              <a:rPr lang="en-US" sz="5400" dirty="0" smtClean="0"/>
              <a:t>822421106066</a:t>
            </a:r>
            <a:endParaRPr lang="en-IN" sz="5400" dirty="0"/>
          </a:p>
        </p:txBody>
      </p:sp>
    </p:spTree>
    <p:extLst>
      <p:ext uri="{BB962C8B-B14F-4D97-AF65-F5344CB8AC3E}">
        <p14:creationId xmlns:p14="http://schemas.microsoft.com/office/powerpoint/2010/main" val="354189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pic>
        <p:nvPicPr>
          <p:cNvPr id="5" name="Content Placeholder 4"/>
          <p:cNvPicPr>
            <a:picLocks noGrp="1" noChangeAspect="1"/>
          </p:cNvPicPr>
          <p:nvPr>
            <p:ph idx="1"/>
          </p:nvPr>
        </p:nvPicPr>
        <p:blipFill>
          <a:blip r:embed="rId2"/>
          <a:stretch>
            <a:fillRect/>
          </a:stretch>
        </p:blipFill>
        <p:spPr>
          <a:xfrm>
            <a:off x="0" y="0"/>
            <a:ext cx="12192000" cy="7439181"/>
          </a:xfrm>
          <a:prstGeom prst="rect">
            <a:avLst/>
          </a:prstGeom>
        </p:spPr>
      </p:pic>
    </p:spTree>
    <p:extLst>
      <p:ext uri="{BB962C8B-B14F-4D97-AF65-F5344CB8AC3E}">
        <p14:creationId xmlns:p14="http://schemas.microsoft.com/office/powerpoint/2010/main" val="21723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165464"/>
            <a:ext cx="9733009" cy="644434"/>
          </a:xfrm>
        </p:spPr>
        <p:txBody>
          <a:bodyPr/>
          <a:lstStyle/>
          <a:p>
            <a:r>
              <a:rPr lang="en-US" dirty="0" smtClean="0">
                <a:solidFill>
                  <a:schemeClr val="bg1"/>
                </a:solidFill>
              </a:rPr>
              <a:t>Basic features selection</a:t>
            </a:r>
            <a:endParaRPr lang="en-IN" dirty="0">
              <a:solidFill>
                <a:schemeClr val="bg1"/>
              </a:solidFill>
            </a:endParaRPr>
          </a:p>
        </p:txBody>
      </p:sp>
      <p:sp>
        <p:nvSpPr>
          <p:cNvPr id="3" name="Content Placeholder 2"/>
          <p:cNvSpPr>
            <a:spLocks noGrp="1"/>
          </p:cNvSpPr>
          <p:nvPr>
            <p:ph idx="1"/>
          </p:nvPr>
        </p:nvSpPr>
        <p:spPr>
          <a:xfrm>
            <a:off x="705393" y="809899"/>
            <a:ext cx="10490655" cy="5625736"/>
          </a:xfrm>
        </p:spPr>
        <p:txBody>
          <a:bodyPr>
            <a:normAutofit/>
          </a:bodyPr>
          <a:lstStyle/>
          <a:p>
            <a:r>
              <a:rPr lang="en-US" dirty="0"/>
              <a:t>Feature Selection is an important technique that is used to handle high-dimensional input data</a:t>
            </a:r>
          </a:p>
          <a:p>
            <a:r>
              <a:rPr lang="en-US" dirty="0"/>
              <a:t>and overfitting caused by a curse of dimensionality by selecting a relevant feature subset based</a:t>
            </a:r>
          </a:p>
          <a:p>
            <a:r>
              <a:rPr lang="en-US" dirty="0"/>
              <a:t>on mutual information criterion [36]. Moreover, feature selection has many advantages, such</a:t>
            </a:r>
          </a:p>
          <a:p>
            <a:r>
              <a:rPr lang="en-US" dirty="0"/>
              <a:t>as improve the prediction performance by reducing dimensionality in the dataset. It speeds up</a:t>
            </a:r>
          </a:p>
          <a:p>
            <a:r>
              <a:rPr lang="en-US" dirty="0"/>
              <a:t>the learning process and leads to a better understanding of the considered problem. However,</a:t>
            </a:r>
          </a:p>
          <a:p>
            <a:r>
              <a:rPr lang="en-US" dirty="0"/>
              <a:t>there are many useful methods for feature selection, such as Mutual Information (MI) and</a:t>
            </a:r>
          </a:p>
          <a:p>
            <a:r>
              <a:rPr lang="en-US" dirty="0"/>
              <a:t>Conditional Mutual Information (CMI) [37]. Mutual information is used for quantifying the</a:t>
            </a:r>
          </a:p>
          <a:p>
            <a:r>
              <a:rPr lang="en-US" dirty="0"/>
              <a:t>mutual dependence of random variables, and it can be considered as the amount of information</a:t>
            </a:r>
          </a:p>
          <a:p>
            <a:r>
              <a:rPr lang="en-US" dirty="0"/>
              <a:t>shared by two variables. MI is given as:</a:t>
            </a:r>
          </a:p>
          <a:p>
            <a:r>
              <a:rPr lang="en-US" dirty="0"/>
              <a:t>𝐼(𝑋; 𝑌) = ∑ ∑ 𝑝(𝑥𝑦)𝑙𝑜𝑔</a:t>
            </a:r>
          </a:p>
          <a:p>
            <a:r>
              <a:rPr lang="en-US" dirty="0"/>
              <a:t>𝑝(𝑥𝑦)</a:t>
            </a:r>
          </a:p>
          <a:p>
            <a:r>
              <a:rPr lang="en-US" dirty="0"/>
              <a:t>𝑦 𝑝(𝑥)𝑝(𝑦) 𝑥∈𝑋 ∈𝑌</a:t>
            </a:r>
          </a:p>
          <a:p>
            <a:r>
              <a:rPr lang="en-US" dirty="0"/>
              <a:t>(12)</a:t>
            </a:r>
          </a:p>
          <a:p>
            <a:r>
              <a:rPr lang="en-US" dirty="0"/>
              <a:t>Where 𝑥 ∈ 𝑋 and 𝑦 ∈ 𝑌 are the possible value assignments of 𝑋 and 𝑌, and 𝑙𝑜𝑔 </a:t>
            </a:r>
            <a:r>
              <a:rPr lang="en-US" dirty="0" err="1"/>
              <a:t>i</a:t>
            </a:r>
            <a:endParaRPr lang="en-IN" dirty="0"/>
          </a:p>
        </p:txBody>
      </p:sp>
    </p:spTree>
    <p:extLst>
      <p:ext uri="{BB962C8B-B14F-4D97-AF65-F5344CB8AC3E}">
        <p14:creationId xmlns:p14="http://schemas.microsoft.com/office/powerpoint/2010/main" val="281753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5" y="165464"/>
            <a:ext cx="10007329" cy="670560"/>
          </a:xfrm>
        </p:spPr>
        <p:txBody>
          <a:bodyPr/>
          <a:lstStyle/>
          <a:p>
            <a:r>
              <a:rPr lang="en-US" dirty="0" smtClean="0"/>
              <a:t>evaluation</a:t>
            </a:r>
            <a:endParaRPr lang="en-IN" dirty="0"/>
          </a:p>
        </p:txBody>
      </p:sp>
      <p:sp>
        <p:nvSpPr>
          <p:cNvPr id="3" name="Content Placeholder 2"/>
          <p:cNvSpPr>
            <a:spLocks noGrp="1"/>
          </p:cNvSpPr>
          <p:nvPr>
            <p:ph idx="1"/>
          </p:nvPr>
        </p:nvSpPr>
        <p:spPr>
          <a:xfrm>
            <a:off x="522515" y="165464"/>
            <a:ext cx="10817226" cy="6692536"/>
          </a:xfrm>
        </p:spPr>
        <p:txBody>
          <a:bodyPr>
            <a:normAutofit/>
          </a:bodyPr>
          <a:lstStyle/>
          <a:p>
            <a:r>
              <a:rPr lang="en-US" dirty="0"/>
              <a:t>Several evaluation metrics measure the performance of machine learning algorithms such as</a:t>
            </a:r>
          </a:p>
          <a:p>
            <a:r>
              <a:rPr lang="en-US" dirty="0"/>
              <a:t>Mean Squared Error (MSE), Root Mean Squared Error (RMSE), R-Squared, and Mean</a:t>
            </a:r>
          </a:p>
          <a:p>
            <a:r>
              <a:rPr lang="en-US" dirty="0"/>
              <a:t>Absolute Error (MAE). However, in this study, the performance of the algorithms is measured</a:t>
            </a:r>
          </a:p>
          <a:p>
            <a:r>
              <a:rPr lang="en-US" dirty="0"/>
              <a:t>by using RMSE and R-Squared.</a:t>
            </a:r>
          </a:p>
          <a:p>
            <a:r>
              <a:rPr lang="en-US" dirty="0"/>
              <a:t>Root Mean Square Error (RMSE) is used as an evaluation metric in machine learning to</a:t>
            </a:r>
          </a:p>
          <a:p>
            <a:r>
              <a:rPr lang="en-US" dirty="0"/>
              <a:t>measure the performance of the model. However, RMSE is similar to the Mean Square Error</a:t>
            </a:r>
          </a:p>
          <a:p>
            <a:r>
              <a:rPr lang="en-US" dirty="0"/>
              <a:t>(MAE). Where all errors in MAE have the same weight, but RMSE </a:t>
            </a:r>
            <a:r>
              <a:rPr lang="en-US" dirty="0" err="1"/>
              <a:t>penalises</a:t>
            </a:r>
            <a:r>
              <a:rPr lang="en-US" dirty="0"/>
              <a:t> the variance,</a:t>
            </a:r>
          </a:p>
          <a:p>
            <a:r>
              <a:rPr lang="en-US" dirty="0"/>
              <a:t>which means it gives more weight to the errors that have large absolute values than that have</a:t>
            </a:r>
          </a:p>
          <a:p>
            <a:r>
              <a:rPr lang="en-US" dirty="0"/>
              <a:t>small absolute values. Therefore, when RMSE and MAE are calculated, RMSE is always</a:t>
            </a:r>
          </a:p>
          <a:p>
            <a:r>
              <a:rPr lang="en-US" dirty="0"/>
              <a:t>bigger than MAE. RMSE is more sensitive to the errors than MAE; therefore, using RMSE for</a:t>
            </a:r>
          </a:p>
          <a:p>
            <a:r>
              <a:rPr lang="en-US" dirty="0"/>
              <a:t>measuring the performance is better than MAE [38]. RMSE can be calculated as the square</a:t>
            </a:r>
          </a:p>
          <a:p>
            <a:r>
              <a:rPr lang="en-US" dirty="0"/>
              <a:t>root of the sum of squared </a:t>
            </a:r>
            <a:r>
              <a:rPr lang="en-US" dirty="0" smtClean="0"/>
              <a:t>errors</a:t>
            </a:r>
            <a:endParaRPr lang="en-US" dirty="0"/>
          </a:p>
          <a:p>
            <a:pPr marL="0" indent="0">
              <a:buNone/>
            </a:pPr>
            <a:endParaRPr lang="en-US" dirty="0"/>
          </a:p>
        </p:txBody>
      </p:sp>
    </p:spTree>
    <p:extLst>
      <p:ext uri="{BB962C8B-B14F-4D97-AF65-F5344CB8AC3E}">
        <p14:creationId xmlns:p14="http://schemas.microsoft.com/office/powerpoint/2010/main" val="327107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779419"/>
            <a:ext cx="5551715" cy="644192"/>
          </a:xfrm>
        </p:spPr>
        <p:txBody>
          <a:bodyPr>
            <a:normAutofit fontScale="90000"/>
          </a:bodyPr>
          <a:lstStyle/>
          <a:p>
            <a:r>
              <a:rPr lang="en-US" dirty="0" smtClean="0"/>
              <a:t>Expression for </a:t>
            </a:r>
            <a:r>
              <a:rPr lang="en-US" dirty="0" err="1" smtClean="0"/>
              <a:t>evalvation</a:t>
            </a:r>
            <a:endParaRPr lang="en-IN" dirty="0"/>
          </a:p>
        </p:txBody>
      </p:sp>
      <p:sp>
        <p:nvSpPr>
          <p:cNvPr id="3" name="Content Placeholder 2"/>
          <p:cNvSpPr>
            <a:spLocks noGrp="1"/>
          </p:cNvSpPr>
          <p:nvPr>
            <p:ph idx="1"/>
          </p:nvPr>
        </p:nvSpPr>
        <p:spPr>
          <a:xfrm>
            <a:off x="339634" y="1253793"/>
            <a:ext cx="10477593" cy="4885750"/>
          </a:xfrm>
        </p:spPr>
        <p:txBody>
          <a:bodyPr/>
          <a:lstStyle/>
          <a:p>
            <a:r>
              <a:rPr lang="en-US" dirty="0"/>
              <a:t>𝑅𝑀𝑆𝐸 = √ ∑ (𝑦𝑖 − 𝑦̂𝑖 ) 𝑛 2 𝑖=1 𝑛 (14) It can be observed from the equation when the sum of squared errors is closer to zero, RMSE is closer to zero. Therefore, when RMSE is zero, it means there are no errors between the actual value 𝑦 and the predicted value 𝑦 ̂</a:t>
            </a:r>
            <a:r>
              <a:rPr lang="en-US" dirty="0" smtClean="0"/>
              <a:t>.</a:t>
            </a:r>
          </a:p>
          <a:p>
            <a:r>
              <a:rPr lang="en-US" dirty="0" smtClean="0"/>
              <a:t> </a:t>
            </a:r>
            <a:r>
              <a:rPr lang="en-US" dirty="0"/>
              <a:t>R-Squared or as known as coefficient determination is a statistical measurement that is used in machine learning to measure how close the data are to the fitted regression line. R-Squared takes the value between 0 and 1. Where 1 indicates the prefect score and 0 is imperfect. </a:t>
            </a:r>
            <a:endParaRPr lang="en-US" dirty="0" smtClean="0"/>
          </a:p>
          <a:p>
            <a:r>
              <a:rPr lang="en-US" dirty="0" smtClean="0"/>
              <a:t>In </a:t>
            </a:r>
            <a:r>
              <a:rPr lang="en-US" dirty="0"/>
              <a:t>addition, R-Squared is calculated by measuring the deviations of the observations from their predicted values over the measurement of the deviations of the observations from their mean. R-Squared can be presented as: 𝑅 2 = 1 − ∑ (𝑦𝑖 − 𝑦̂𝑖 ) 2 𝑖 ∑ (𝑦𝑖 − 𝑦̅) 2 𝑖 (15) 18 Where 𝑦 is the model, 𝑦̅ is the mean of the model, and 𝑦 ̂is the prediction model of 𝑦</a:t>
            </a:r>
            <a:r>
              <a:rPr lang="en-US" dirty="0" smtClean="0"/>
              <a:t>.</a:t>
            </a:r>
          </a:p>
          <a:p>
            <a:r>
              <a:rPr lang="en-US" dirty="0" smtClean="0"/>
              <a:t> </a:t>
            </a:r>
            <a:r>
              <a:rPr lang="en-US" dirty="0"/>
              <a:t>It can be observed when the sum of squared errors ∑ (𝑦𝑖 − 𝑦̂𝑖 ) 2 𝑖 Is closer to zero and R-Squared is</a:t>
            </a:r>
            <a:endParaRPr lang="en-IN" dirty="0"/>
          </a:p>
        </p:txBody>
      </p:sp>
    </p:spTree>
    <p:extLst>
      <p:ext uri="{BB962C8B-B14F-4D97-AF65-F5344CB8AC3E}">
        <p14:creationId xmlns:p14="http://schemas.microsoft.com/office/powerpoint/2010/main" val="280753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13" y="195942"/>
            <a:ext cx="10131425" cy="550576"/>
          </a:xfrm>
        </p:spPr>
        <p:txBody>
          <a:bodyPr>
            <a:normAutofit fontScale="90000"/>
          </a:bodyPr>
          <a:lstStyle/>
          <a:p>
            <a:r>
              <a:rPr lang="en-US" dirty="0" smtClean="0"/>
              <a:t>Flow chart</a:t>
            </a:r>
            <a:endParaRPr lang="en-IN" dirty="0"/>
          </a:p>
        </p:txBody>
      </p:sp>
      <p:pic>
        <p:nvPicPr>
          <p:cNvPr id="1026" name="Picture 2" descr="IJGI | Free Full-Text | A Map-Based Recommendation System and House Price  Prediction Model for Real Esta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784" y="1005839"/>
            <a:ext cx="8765987" cy="572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36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04" y="0"/>
            <a:ext cx="7791993" cy="1456267"/>
          </a:xfrm>
        </p:spPr>
        <p:txBody>
          <a:bodyPr/>
          <a:lstStyle/>
          <a:p>
            <a:r>
              <a:rPr lang="en-US" dirty="0" smtClean="0"/>
              <a:t>Process step in house </a:t>
            </a:r>
            <a:r>
              <a:rPr lang="en-US" dirty="0" err="1" smtClean="0"/>
              <a:t>pridiction</a:t>
            </a:r>
            <a:endParaRPr lang="en-IN" dirty="0"/>
          </a:p>
        </p:txBody>
      </p:sp>
      <p:pic>
        <p:nvPicPr>
          <p:cNvPr id="2050" name="Picture 2" descr="Using Data to Predict House Price with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7538" y="1456267"/>
            <a:ext cx="9221255" cy="460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2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5" y="274321"/>
            <a:ext cx="6426928" cy="1031966"/>
          </a:xfrm>
        </p:spPr>
        <p:txBody>
          <a:bodyPr>
            <a:normAutofit fontScale="90000"/>
          </a:bodyPr>
          <a:lstStyle/>
          <a:p>
            <a:r>
              <a:rPr lang="en-IN" b="1" dirty="0"/>
              <a:t>Exploratory Data Analysis</a:t>
            </a:r>
            <a:br>
              <a:rPr lang="en-IN" b="1" dirty="0"/>
            </a:br>
            <a:endParaRPr lang="en-IN" dirty="0"/>
          </a:p>
        </p:txBody>
      </p:sp>
      <p:sp>
        <p:nvSpPr>
          <p:cNvPr id="3" name="Content Placeholder 2"/>
          <p:cNvSpPr>
            <a:spLocks noGrp="1"/>
          </p:cNvSpPr>
          <p:nvPr>
            <p:ph idx="1"/>
          </p:nvPr>
        </p:nvSpPr>
        <p:spPr>
          <a:xfrm>
            <a:off x="966651" y="-2174965"/>
            <a:ext cx="10569031" cy="7354388"/>
          </a:xfrm>
        </p:spPr>
        <p:txBody>
          <a:bodyPr/>
          <a:lstStyle/>
          <a:p>
            <a:r>
              <a:rPr lang="en-US" dirty="0"/>
              <a:t>For this dataset, the first step of EDA is to check the distribution of Sale Price on train data-set. It’s observed in the histogram that the data is rightly skewed  with a skewness of 1.88 and kurtosis as 6.53 which needs a log-transformation to correct the distribution in feature-engineering step.</a:t>
            </a:r>
            <a:endParaRPr lang="en-IN" dirty="0"/>
          </a:p>
        </p:txBody>
      </p:sp>
      <p:pic>
        <p:nvPicPr>
          <p:cNvPr id="4" name="Picture 3"/>
          <p:cNvPicPr>
            <a:picLocks noChangeAspect="1"/>
          </p:cNvPicPr>
          <p:nvPr/>
        </p:nvPicPr>
        <p:blipFill>
          <a:blip r:embed="rId2"/>
          <a:stretch>
            <a:fillRect/>
          </a:stretch>
        </p:blipFill>
        <p:spPr>
          <a:xfrm>
            <a:off x="1867987" y="2301834"/>
            <a:ext cx="8489269" cy="3631152"/>
          </a:xfrm>
          <a:prstGeom prst="rect">
            <a:avLst/>
          </a:prstGeom>
        </p:spPr>
      </p:pic>
    </p:spTree>
    <p:extLst>
      <p:ext uri="{BB962C8B-B14F-4D97-AF65-F5344CB8AC3E}">
        <p14:creationId xmlns:p14="http://schemas.microsoft.com/office/powerpoint/2010/main" val="46646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084" y="361406"/>
            <a:ext cx="9065623" cy="1336766"/>
          </a:xfrm>
        </p:spPr>
        <p:txBody>
          <a:bodyPr/>
          <a:lstStyle/>
          <a:p>
            <a:r>
              <a:rPr lang="en-US" dirty="0" smtClean="0"/>
              <a:t>Scatter plot </a:t>
            </a:r>
            <a:r>
              <a:rPr lang="en-US" b="1" dirty="0" smtClean="0"/>
              <a:t>for</a:t>
            </a:r>
            <a:r>
              <a:rPr lang="en-US" dirty="0" smtClean="0"/>
              <a:t> </a:t>
            </a:r>
            <a:r>
              <a:rPr lang="en-US" dirty="0" err="1" smtClean="0"/>
              <a:t>yaerbuilt</a:t>
            </a:r>
            <a:r>
              <a:rPr lang="en-US" dirty="0" smtClean="0"/>
              <a:t> vs scale price</a:t>
            </a:r>
            <a:endParaRPr lang="en-IN" dirty="0"/>
          </a:p>
        </p:txBody>
      </p:sp>
      <p:pic>
        <p:nvPicPr>
          <p:cNvPr id="3074" name="Picture 2" descr="Using Data to Predict House Price with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735" y="2011680"/>
            <a:ext cx="9689485" cy="415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547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82</TotalTime>
  <Words>1190</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Open Sans</vt:lpstr>
      <vt:lpstr>Segoe UI</vt:lpstr>
      <vt:lpstr>Celestial</vt:lpstr>
      <vt:lpstr>Predicting House Prices using Machine Learning</vt:lpstr>
      <vt:lpstr>introduction</vt:lpstr>
      <vt:lpstr>Basic features selection</vt:lpstr>
      <vt:lpstr>evaluation</vt:lpstr>
      <vt:lpstr>Expression for evalvation</vt:lpstr>
      <vt:lpstr>Flow chart</vt:lpstr>
      <vt:lpstr>Process step in house pridiction</vt:lpstr>
      <vt:lpstr>Exploratory Data Analysis </vt:lpstr>
      <vt:lpstr>Scatter plot for yaerbuilt vs scale price</vt:lpstr>
      <vt:lpstr>SAMPLE CODE </vt:lpstr>
      <vt:lpstr>.</vt:lpstr>
      <vt:lpstr>‘</vt:lpstr>
      <vt:lpstr>PREDICTED VALUE OF HOUSE PRICE BASED ON TEST SAMPLE DATA</vt:lpstr>
      <vt:lpstr>Data Visualization </vt:lpstr>
      <vt:lpstr>program</vt:lpstr>
      <vt:lpstr>.</vt:lpstr>
      <vt:lpstr>Data processing</vt:lpstr>
      <vt:lpstr>output</vt:lpstr>
      <vt:lpstr>conclusion</vt:lpstr>
      <vt:lpstr>Project submitted by</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using Machine Learning</dc:title>
  <dc:creator>a</dc:creator>
  <cp:lastModifiedBy>a</cp:lastModifiedBy>
  <cp:revision>9</cp:revision>
  <dcterms:created xsi:type="dcterms:W3CDTF">2023-10-20T08:03:14Z</dcterms:created>
  <dcterms:modified xsi:type="dcterms:W3CDTF">2023-10-20T09:25:47Z</dcterms:modified>
</cp:coreProperties>
</file>