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3"/>
  </p:notesMasterIdLst>
  <p:sldIdLst>
    <p:sldId id="256" r:id="rId2"/>
    <p:sldId id="257" r:id="rId3"/>
    <p:sldId id="258" r:id="rId4"/>
    <p:sldId id="301" r:id="rId5"/>
    <p:sldId id="303" r:id="rId6"/>
    <p:sldId id="302" r:id="rId7"/>
    <p:sldId id="305" r:id="rId8"/>
    <p:sldId id="306" r:id="rId9"/>
    <p:sldId id="307" r:id="rId10"/>
    <p:sldId id="309" r:id="rId11"/>
    <p:sldId id="310" r:id="rId12"/>
  </p:sldIdLst>
  <p:sldSz cx="9144000" cy="5143500" type="screen16x9"/>
  <p:notesSz cx="6858000" cy="9144000"/>
  <p:embeddedFontLst>
    <p:embeddedFont>
      <p:font typeface="Abadi" panose="020B0604020104020204" pitchFamily="34" charset="0"/>
      <p:regular r:id="rId14"/>
    </p:embeddedFont>
    <p:embeddedFont>
      <p:font typeface="Amasis MT Pro Black" panose="02040A04050005020304" pitchFamily="18" charset="0"/>
      <p:bold r:id="rId15"/>
      <p:boldItalic r:id="rId16"/>
    </p:embeddedFont>
    <p:embeddedFont>
      <p:font typeface="Cambria" panose="02040503050406030204" pitchFamily="18" charset="0"/>
      <p:regular r:id="rId17"/>
      <p:bold r:id="rId18"/>
      <p:italic r:id="rId19"/>
      <p:boldItalic r:id="rId20"/>
    </p:embeddedFont>
    <p:embeddedFont>
      <p:font typeface="Fira Sans Extra Condensed Medium" panose="020B0604020202020204" charset="0"/>
      <p:regular r:id="rId21"/>
      <p:bold r:id="rId22"/>
      <p:italic r:id="rId23"/>
      <p:boldItalic r:id="rId24"/>
    </p:embeddedFont>
    <p:embeddedFont>
      <p:font typeface="Hind Vadodara Light" panose="02000000000000000000" pitchFamily="2" charset="0"/>
      <p:regular r:id="rId25"/>
      <p:bold r:id="rId26"/>
    </p:embeddedFont>
    <p:embeddedFont>
      <p:font typeface="Nunito Light" pitchFamily="2" charset="0"/>
      <p:regular r:id="rId27"/>
      <p:italic r:id="rId28"/>
    </p:embeddedFont>
    <p:embeddedFont>
      <p:font typeface="Raleway" pitchFamily="2" charset="0"/>
      <p:regular r:id="rId29"/>
      <p:bold r:id="rId30"/>
      <p:italic r:id="rId31"/>
      <p:boldItalic r:id="rId32"/>
    </p:embeddedFont>
    <p:embeddedFont>
      <p:font typeface="Roboto Condensed Light" panose="02000000000000000000" pitchFamily="2" charset="0"/>
      <p:regular r:id="rId33"/>
      <p:italic r:id="rId34"/>
    </p:embeddedFont>
    <p:embeddedFont>
      <p:font typeface="Teko Light" panose="020B0604020202020204"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9AA0A6"/>
          </p15:clr>
        </p15:guide>
        <p15:guide id="2" orient="horz" pos="284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5610B3-6D58-4224-8F84-4514CEE0F1E4}">
  <a:tblStyle styleId="{425610B3-6D58-4224-8F84-4514CEE0F1E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81076" autoAdjust="0"/>
  </p:normalViewPr>
  <p:slideViewPr>
    <p:cSldViewPr snapToGrid="0">
      <p:cViewPr varScale="1">
        <p:scale>
          <a:sx n="77" d="100"/>
          <a:sy n="77" d="100"/>
        </p:scale>
        <p:origin x="1146" y="78"/>
      </p:cViewPr>
      <p:guideLst>
        <p:guide pos="2880"/>
        <p:guide orient="horz" pos="284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9" Type="http://schemas.openxmlformats.org/officeDocument/2006/relationships/theme" Target="theme/theme1.xml"/><Relationship Id="rId21" Type="http://schemas.openxmlformats.org/officeDocument/2006/relationships/font" Target="fonts/font8.fntdata"/><Relationship Id="rId34" Type="http://schemas.openxmlformats.org/officeDocument/2006/relationships/font" Target="fonts/font2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font" Target="fonts/font23.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font" Target="fonts/font2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3da1a43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63da1a43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63da1a4385_0_16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63da1a4385_0_16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0c12e5f0d_1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0c12e5f0d_1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572433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5830636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481725" y="1331450"/>
            <a:ext cx="4180500" cy="17451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5200"/>
              <a:buNone/>
              <a:defRPr sz="6000"/>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a:endParaRPr/>
          </a:p>
        </p:txBody>
      </p:sp>
      <p:sp>
        <p:nvSpPr>
          <p:cNvPr id="10" name="Google Shape;10;p2"/>
          <p:cNvSpPr txBox="1">
            <a:spLocks noGrp="1"/>
          </p:cNvSpPr>
          <p:nvPr>
            <p:ph type="subTitle" idx="1"/>
          </p:nvPr>
        </p:nvSpPr>
        <p:spPr>
          <a:xfrm>
            <a:off x="3335000" y="3257551"/>
            <a:ext cx="2473800" cy="477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subTitle" idx="1"/>
          </p:nvPr>
        </p:nvSpPr>
        <p:spPr>
          <a:xfrm flipH="1">
            <a:off x="546575" y="2518225"/>
            <a:ext cx="8050800" cy="188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434343"/>
              </a:buClr>
              <a:buSzPts val="1200"/>
              <a:buFont typeface="Raleway"/>
              <a:buAutoNum type="arabicPeriod"/>
              <a:defRPr sz="1200"/>
            </a:lvl1pPr>
            <a:lvl2pPr lvl="1" algn="ctr" rtl="0">
              <a:lnSpc>
                <a:spcPct val="100000"/>
              </a:lnSpc>
              <a:spcBef>
                <a:spcPts val="0"/>
              </a:spcBef>
              <a:spcAft>
                <a:spcPts val="0"/>
              </a:spcAft>
              <a:buClr>
                <a:srgbClr val="434343"/>
              </a:buClr>
              <a:buSzPts val="1200"/>
              <a:buFont typeface="Roboto Condensed Light"/>
              <a:buAutoNum type="alphaLcPeriod"/>
              <a:defRPr sz="1200"/>
            </a:lvl2pPr>
            <a:lvl3pPr lvl="2" algn="ctr" rtl="0">
              <a:lnSpc>
                <a:spcPct val="100000"/>
              </a:lnSpc>
              <a:spcBef>
                <a:spcPts val="0"/>
              </a:spcBef>
              <a:spcAft>
                <a:spcPts val="0"/>
              </a:spcAft>
              <a:buClr>
                <a:srgbClr val="434343"/>
              </a:buClr>
              <a:buSzPts val="1200"/>
              <a:buFont typeface="Roboto Condensed Light"/>
              <a:buAutoNum type="romanLcPeriod"/>
              <a:defRPr sz="1200"/>
            </a:lvl3pPr>
            <a:lvl4pPr lvl="3" algn="ctr" rtl="0">
              <a:lnSpc>
                <a:spcPct val="100000"/>
              </a:lnSpc>
              <a:spcBef>
                <a:spcPts val="0"/>
              </a:spcBef>
              <a:spcAft>
                <a:spcPts val="0"/>
              </a:spcAft>
              <a:buClr>
                <a:srgbClr val="434343"/>
              </a:buClr>
              <a:buSzPts val="1200"/>
              <a:buFont typeface="Roboto Condensed Light"/>
              <a:buAutoNum type="arabicPeriod"/>
              <a:defRPr sz="1200"/>
            </a:lvl4pPr>
            <a:lvl5pPr lvl="4" algn="ctr" rtl="0">
              <a:lnSpc>
                <a:spcPct val="100000"/>
              </a:lnSpc>
              <a:spcBef>
                <a:spcPts val="0"/>
              </a:spcBef>
              <a:spcAft>
                <a:spcPts val="0"/>
              </a:spcAft>
              <a:buClr>
                <a:srgbClr val="434343"/>
              </a:buClr>
              <a:buSzPts val="1200"/>
              <a:buFont typeface="Roboto Condensed Light"/>
              <a:buAutoNum type="alphaLcPeriod"/>
              <a:defRPr sz="1200"/>
            </a:lvl5pPr>
            <a:lvl6pPr lvl="5" algn="ctr" rtl="0">
              <a:lnSpc>
                <a:spcPct val="100000"/>
              </a:lnSpc>
              <a:spcBef>
                <a:spcPts val="0"/>
              </a:spcBef>
              <a:spcAft>
                <a:spcPts val="0"/>
              </a:spcAft>
              <a:buClr>
                <a:srgbClr val="434343"/>
              </a:buClr>
              <a:buSzPts val="1200"/>
              <a:buFont typeface="Roboto Condensed Light"/>
              <a:buAutoNum type="romanLcPeriod"/>
              <a:defRPr sz="1200"/>
            </a:lvl6pPr>
            <a:lvl7pPr lvl="6" algn="ctr" rtl="0">
              <a:lnSpc>
                <a:spcPct val="100000"/>
              </a:lnSpc>
              <a:spcBef>
                <a:spcPts val="0"/>
              </a:spcBef>
              <a:spcAft>
                <a:spcPts val="0"/>
              </a:spcAft>
              <a:buClr>
                <a:srgbClr val="434343"/>
              </a:buClr>
              <a:buSzPts val="1200"/>
              <a:buFont typeface="Roboto Condensed Light"/>
              <a:buAutoNum type="arabicPeriod"/>
              <a:defRPr sz="1200"/>
            </a:lvl7pPr>
            <a:lvl8pPr lvl="7" algn="ctr" rtl="0">
              <a:lnSpc>
                <a:spcPct val="100000"/>
              </a:lnSpc>
              <a:spcBef>
                <a:spcPts val="0"/>
              </a:spcBef>
              <a:spcAft>
                <a:spcPts val="0"/>
              </a:spcAft>
              <a:buClr>
                <a:srgbClr val="434343"/>
              </a:buClr>
              <a:buSzPts val="1200"/>
              <a:buFont typeface="Roboto Condensed Light"/>
              <a:buAutoNum type="alphaLcPeriod"/>
              <a:defRPr sz="1200"/>
            </a:lvl8pPr>
            <a:lvl9pPr lvl="8" algn="ctr"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8" name="Google Shape;28;p7"/>
          <p:cNvSpPr txBox="1">
            <a:spLocks noGrp="1"/>
          </p:cNvSpPr>
          <p:nvPr>
            <p:ph type="title"/>
          </p:nvPr>
        </p:nvSpPr>
        <p:spPr>
          <a:xfrm>
            <a:off x="2421000" y="283608"/>
            <a:ext cx="4302000" cy="630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600"/>
            </a:lvl1pPr>
            <a:lvl2pPr lvl="1" algn="ctr" rtl="0">
              <a:spcBef>
                <a:spcPts val="0"/>
              </a:spcBef>
              <a:spcAft>
                <a:spcPts val="0"/>
              </a:spcAft>
              <a:buNone/>
              <a:defRPr sz="3600">
                <a:solidFill>
                  <a:schemeClr val="accent2"/>
                </a:solidFill>
              </a:defRPr>
            </a:lvl2pPr>
            <a:lvl3pPr lvl="2" algn="ctr" rtl="0">
              <a:spcBef>
                <a:spcPts val="0"/>
              </a:spcBef>
              <a:spcAft>
                <a:spcPts val="0"/>
              </a:spcAft>
              <a:buNone/>
              <a:defRPr sz="3600">
                <a:solidFill>
                  <a:schemeClr val="accent2"/>
                </a:solidFill>
              </a:defRPr>
            </a:lvl3pPr>
            <a:lvl4pPr lvl="3" algn="ctr" rtl="0">
              <a:spcBef>
                <a:spcPts val="0"/>
              </a:spcBef>
              <a:spcAft>
                <a:spcPts val="0"/>
              </a:spcAft>
              <a:buNone/>
              <a:defRPr sz="3600">
                <a:solidFill>
                  <a:schemeClr val="accent2"/>
                </a:solidFill>
              </a:defRPr>
            </a:lvl4pPr>
            <a:lvl5pPr lvl="4" algn="ctr" rtl="0">
              <a:spcBef>
                <a:spcPts val="0"/>
              </a:spcBef>
              <a:spcAft>
                <a:spcPts val="0"/>
              </a:spcAft>
              <a:buNone/>
              <a:defRPr sz="3600">
                <a:solidFill>
                  <a:schemeClr val="accent2"/>
                </a:solidFill>
              </a:defRPr>
            </a:lvl5pPr>
            <a:lvl6pPr lvl="5" algn="ctr" rtl="0">
              <a:spcBef>
                <a:spcPts val="0"/>
              </a:spcBef>
              <a:spcAft>
                <a:spcPts val="0"/>
              </a:spcAft>
              <a:buNone/>
              <a:defRPr sz="3600">
                <a:solidFill>
                  <a:schemeClr val="accent2"/>
                </a:solidFill>
              </a:defRPr>
            </a:lvl6pPr>
            <a:lvl7pPr lvl="6" algn="ctr" rtl="0">
              <a:spcBef>
                <a:spcPts val="0"/>
              </a:spcBef>
              <a:spcAft>
                <a:spcPts val="0"/>
              </a:spcAft>
              <a:buNone/>
              <a:defRPr sz="3600">
                <a:solidFill>
                  <a:schemeClr val="accent2"/>
                </a:solidFill>
              </a:defRPr>
            </a:lvl7pPr>
            <a:lvl8pPr lvl="7" algn="ctr" rtl="0">
              <a:spcBef>
                <a:spcPts val="0"/>
              </a:spcBef>
              <a:spcAft>
                <a:spcPts val="0"/>
              </a:spcAft>
              <a:buNone/>
              <a:defRPr sz="3600">
                <a:solidFill>
                  <a:schemeClr val="accent2"/>
                </a:solidFill>
              </a:defRPr>
            </a:lvl8pPr>
            <a:lvl9pPr lvl="8" algn="ctr" rtl="0">
              <a:spcBef>
                <a:spcPts val="0"/>
              </a:spcBef>
              <a:spcAft>
                <a:spcPts val="0"/>
              </a:spcAft>
              <a:buNone/>
              <a:defRPr sz="3600">
                <a:solidFill>
                  <a:schemeClr val="accen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2208600" y="1016100"/>
            <a:ext cx="4726800" cy="3111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500">
                <a:solidFill>
                  <a:schemeClr val="accen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625025" y="35533"/>
            <a:ext cx="4045200" cy="14823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7200">
                <a:solidFill>
                  <a:schemeClr val="accent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9"/>
          <p:cNvSpPr txBox="1">
            <a:spLocks noGrp="1"/>
          </p:cNvSpPr>
          <p:nvPr>
            <p:ph type="subTitle" idx="1"/>
          </p:nvPr>
        </p:nvSpPr>
        <p:spPr>
          <a:xfrm>
            <a:off x="625025" y="1331190"/>
            <a:ext cx="3375300" cy="143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9">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Google Shape;40;p12"/>
          <p:cNvSpPr txBox="1">
            <a:spLocks noGrp="1"/>
          </p:cNvSpPr>
          <p:nvPr>
            <p:ph type="ctrTitle"/>
          </p:nvPr>
        </p:nvSpPr>
        <p:spPr>
          <a:xfrm flipH="1">
            <a:off x="773250" y="1735721"/>
            <a:ext cx="25041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1"/>
                </a:solidFill>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41" name="Google Shape;41;p12"/>
          <p:cNvSpPr txBox="1">
            <a:spLocks noGrp="1"/>
          </p:cNvSpPr>
          <p:nvPr>
            <p:ph type="subTitle" idx="1"/>
          </p:nvPr>
        </p:nvSpPr>
        <p:spPr>
          <a:xfrm flipH="1">
            <a:off x="773250" y="2243946"/>
            <a:ext cx="2504100" cy="74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 name="Google Shape;42;p12"/>
          <p:cNvSpPr txBox="1">
            <a:spLocks noGrp="1"/>
          </p:cNvSpPr>
          <p:nvPr>
            <p:ph type="title" idx="2" hasCustomPrompt="1"/>
          </p:nvPr>
        </p:nvSpPr>
        <p:spPr>
          <a:xfrm>
            <a:off x="1760724" y="1238601"/>
            <a:ext cx="5292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3600"/>
            </a:lvl1pPr>
            <a:lvl2pPr lvl="1"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
        <p:nvSpPr>
          <p:cNvPr id="43" name="Google Shape;43;p12"/>
          <p:cNvSpPr txBox="1">
            <a:spLocks noGrp="1"/>
          </p:cNvSpPr>
          <p:nvPr>
            <p:ph type="ctrTitle" idx="3"/>
          </p:nvPr>
        </p:nvSpPr>
        <p:spPr>
          <a:xfrm flipH="1">
            <a:off x="3379651" y="1735789"/>
            <a:ext cx="23847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1"/>
                </a:solidFill>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44" name="Google Shape;44;p12"/>
          <p:cNvSpPr txBox="1">
            <a:spLocks noGrp="1"/>
          </p:cNvSpPr>
          <p:nvPr>
            <p:ph type="subTitle" idx="4"/>
          </p:nvPr>
        </p:nvSpPr>
        <p:spPr>
          <a:xfrm flipH="1">
            <a:off x="3277350" y="2243949"/>
            <a:ext cx="2589300" cy="74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12"/>
          <p:cNvSpPr txBox="1">
            <a:spLocks noGrp="1"/>
          </p:cNvSpPr>
          <p:nvPr>
            <p:ph type="title" idx="5" hasCustomPrompt="1"/>
          </p:nvPr>
        </p:nvSpPr>
        <p:spPr>
          <a:xfrm>
            <a:off x="4098299" y="1238612"/>
            <a:ext cx="9474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3600"/>
            </a:lvl1pPr>
            <a:lvl2pPr lvl="1"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
        <p:nvSpPr>
          <p:cNvPr id="46" name="Google Shape;46;p12"/>
          <p:cNvSpPr txBox="1">
            <a:spLocks noGrp="1"/>
          </p:cNvSpPr>
          <p:nvPr>
            <p:ph type="ctrTitle" idx="6"/>
          </p:nvPr>
        </p:nvSpPr>
        <p:spPr>
          <a:xfrm flipH="1">
            <a:off x="5792712" y="1742097"/>
            <a:ext cx="24531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1"/>
                </a:solidFill>
              </a:defRPr>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47" name="Google Shape;47;p12"/>
          <p:cNvSpPr txBox="1">
            <a:spLocks noGrp="1"/>
          </p:cNvSpPr>
          <p:nvPr>
            <p:ph type="subTitle" idx="7"/>
          </p:nvPr>
        </p:nvSpPr>
        <p:spPr>
          <a:xfrm flipH="1">
            <a:off x="5724613" y="2243940"/>
            <a:ext cx="2589300" cy="74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48" name="Google Shape;48;p12"/>
          <p:cNvSpPr txBox="1">
            <a:spLocks noGrp="1"/>
          </p:cNvSpPr>
          <p:nvPr>
            <p:ph type="title" idx="8" hasCustomPrompt="1"/>
          </p:nvPr>
        </p:nvSpPr>
        <p:spPr>
          <a:xfrm>
            <a:off x="6492612" y="1239070"/>
            <a:ext cx="10533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3600"/>
            </a:lvl1pPr>
            <a:lvl2pPr lvl="1"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
        <p:nvSpPr>
          <p:cNvPr id="49" name="Google Shape;49;p12"/>
          <p:cNvSpPr txBox="1">
            <a:spLocks noGrp="1"/>
          </p:cNvSpPr>
          <p:nvPr>
            <p:ph type="ctrTitle" idx="9"/>
          </p:nvPr>
        </p:nvSpPr>
        <p:spPr>
          <a:xfrm flipH="1">
            <a:off x="2042356" y="3407989"/>
            <a:ext cx="24531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1"/>
                </a:solidFill>
              </a:defRPr>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50" name="Google Shape;50;p12"/>
          <p:cNvSpPr txBox="1">
            <a:spLocks noGrp="1"/>
          </p:cNvSpPr>
          <p:nvPr>
            <p:ph type="subTitle" idx="13"/>
          </p:nvPr>
        </p:nvSpPr>
        <p:spPr>
          <a:xfrm flipH="1">
            <a:off x="2042356" y="3918766"/>
            <a:ext cx="24531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51" name="Google Shape;51;p12"/>
          <p:cNvSpPr txBox="1">
            <a:spLocks noGrp="1"/>
          </p:cNvSpPr>
          <p:nvPr>
            <p:ph type="title" idx="14" hasCustomPrompt="1"/>
          </p:nvPr>
        </p:nvSpPr>
        <p:spPr>
          <a:xfrm>
            <a:off x="2795206" y="2903084"/>
            <a:ext cx="9474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3600"/>
            </a:lvl1pPr>
            <a:lvl2pPr lvl="1"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
        <p:nvSpPr>
          <p:cNvPr id="52" name="Google Shape;52;p12"/>
          <p:cNvSpPr txBox="1">
            <a:spLocks noGrp="1"/>
          </p:cNvSpPr>
          <p:nvPr>
            <p:ph type="ctrTitle" idx="15"/>
          </p:nvPr>
        </p:nvSpPr>
        <p:spPr>
          <a:xfrm flipH="1">
            <a:off x="4571146" y="3407989"/>
            <a:ext cx="24531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1"/>
                </a:solidFill>
              </a:defRPr>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53" name="Google Shape;53;p12"/>
          <p:cNvSpPr txBox="1">
            <a:spLocks noGrp="1"/>
          </p:cNvSpPr>
          <p:nvPr>
            <p:ph type="subTitle" idx="16"/>
          </p:nvPr>
        </p:nvSpPr>
        <p:spPr>
          <a:xfrm flipH="1">
            <a:off x="4605346" y="3918766"/>
            <a:ext cx="23847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54" name="Google Shape;54;p12"/>
          <p:cNvSpPr txBox="1">
            <a:spLocks noGrp="1"/>
          </p:cNvSpPr>
          <p:nvPr>
            <p:ph type="title" idx="17" hasCustomPrompt="1"/>
          </p:nvPr>
        </p:nvSpPr>
        <p:spPr>
          <a:xfrm>
            <a:off x="5323996" y="2903084"/>
            <a:ext cx="9474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3600"/>
            </a:lvl1pPr>
            <a:lvl2pPr lvl="1"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
        <p:nvSpPr>
          <p:cNvPr id="55" name="Google Shape;55;p12"/>
          <p:cNvSpPr txBox="1">
            <a:spLocks noGrp="1"/>
          </p:cNvSpPr>
          <p:nvPr>
            <p:ph type="title" idx="18"/>
          </p:nvPr>
        </p:nvSpPr>
        <p:spPr>
          <a:xfrm>
            <a:off x="2421000" y="283608"/>
            <a:ext cx="4302000" cy="630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600"/>
            </a:lvl1pPr>
            <a:lvl2pPr lvl="1" algn="ctr" rtl="0">
              <a:spcBef>
                <a:spcPts val="0"/>
              </a:spcBef>
              <a:spcAft>
                <a:spcPts val="0"/>
              </a:spcAft>
              <a:buNone/>
              <a:defRPr sz="3600">
                <a:solidFill>
                  <a:schemeClr val="accent2"/>
                </a:solidFill>
              </a:defRPr>
            </a:lvl2pPr>
            <a:lvl3pPr lvl="2" algn="ctr" rtl="0">
              <a:spcBef>
                <a:spcPts val="0"/>
              </a:spcBef>
              <a:spcAft>
                <a:spcPts val="0"/>
              </a:spcAft>
              <a:buNone/>
              <a:defRPr sz="3600">
                <a:solidFill>
                  <a:schemeClr val="accent2"/>
                </a:solidFill>
              </a:defRPr>
            </a:lvl3pPr>
            <a:lvl4pPr lvl="3" algn="ctr" rtl="0">
              <a:spcBef>
                <a:spcPts val="0"/>
              </a:spcBef>
              <a:spcAft>
                <a:spcPts val="0"/>
              </a:spcAft>
              <a:buNone/>
              <a:defRPr sz="3600">
                <a:solidFill>
                  <a:schemeClr val="accent2"/>
                </a:solidFill>
              </a:defRPr>
            </a:lvl4pPr>
            <a:lvl5pPr lvl="4" algn="ctr" rtl="0">
              <a:spcBef>
                <a:spcPts val="0"/>
              </a:spcBef>
              <a:spcAft>
                <a:spcPts val="0"/>
              </a:spcAft>
              <a:buNone/>
              <a:defRPr sz="3600">
                <a:solidFill>
                  <a:schemeClr val="accent2"/>
                </a:solidFill>
              </a:defRPr>
            </a:lvl5pPr>
            <a:lvl6pPr lvl="5" algn="ctr" rtl="0">
              <a:spcBef>
                <a:spcPts val="0"/>
              </a:spcBef>
              <a:spcAft>
                <a:spcPts val="0"/>
              </a:spcAft>
              <a:buNone/>
              <a:defRPr sz="3600">
                <a:solidFill>
                  <a:schemeClr val="accent2"/>
                </a:solidFill>
              </a:defRPr>
            </a:lvl6pPr>
            <a:lvl7pPr lvl="6" algn="ctr" rtl="0">
              <a:spcBef>
                <a:spcPts val="0"/>
              </a:spcBef>
              <a:spcAft>
                <a:spcPts val="0"/>
              </a:spcAft>
              <a:buNone/>
              <a:defRPr sz="3600">
                <a:solidFill>
                  <a:schemeClr val="accent2"/>
                </a:solidFill>
              </a:defRPr>
            </a:lvl7pPr>
            <a:lvl8pPr lvl="7" algn="ctr" rtl="0">
              <a:spcBef>
                <a:spcPts val="0"/>
              </a:spcBef>
              <a:spcAft>
                <a:spcPts val="0"/>
              </a:spcAft>
              <a:buNone/>
              <a:defRPr sz="3600">
                <a:solidFill>
                  <a:schemeClr val="accent2"/>
                </a:solidFill>
              </a:defRPr>
            </a:lvl8pPr>
            <a:lvl9pPr lvl="8" algn="ctr" rtl="0">
              <a:spcBef>
                <a:spcPts val="0"/>
              </a:spcBef>
              <a:spcAft>
                <a:spcPts val="0"/>
              </a:spcAft>
              <a:buNone/>
              <a:defRPr sz="3600">
                <a:solidFill>
                  <a:schemeClr val="accent2"/>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Header 4">
  <p:cSld name="CUSTOM_6_1_1_1">
    <p:bg>
      <p:bgPr>
        <a:blipFill>
          <a:blip r:embed="rId2">
            <a:alphaModFix/>
          </a:blip>
          <a:stretch>
            <a:fillRect/>
          </a:stretch>
        </a:blipFill>
        <a:effectLst/>
      </p:bgPr>
    </p:bg>
    <p:spTree>
      <p:nvGrpSpPr>
        <p:cNvPr id="1" name="Shape 108"/>
        <p:cNvGrpSpPr/>
        <p:nvPr/>
      </p:nvGrpSpPr>
      <p:grpSpPr>
        <a:xfrm>
          <a:off x="0" y="0"/>
          <a:ext cx="0" cy="0"/>
          <a:chOff x="0" y="0"/>
          <a:chExt cx="0" cy="0"/>
        </a:xfrm>
      </p:grpSpPr>
      <p:sp>
        <p:nvSpPr>
          <p:cNvPr id="109" name="Google Shape;109;p20"/>
          <p:cNvSpPr txBox="1">
            <a:spLocks noGrp="1"/>
          </p:cNvSpPr>
          <p:nvPr>
            <p:ph type="ctrTitle"/>
          </p:nvPr>
        </p:nvSpPr>
        <p:spPr>
          <a:xfrm flipH="1">
            <a:off x="4847211" y="2553180"/>
            <a:ext cx="3690300" cy="453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6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 name="Google Shape;110;p20"/>
          <p:cNvSpPr txBox="1">
            <a:spLocks noGrp="1"/>
          </p:cNvSpPr>
          <p:nvPr>
            <p:ph type="subTitle" idx="1"/>
          </p:nvPr>
        </p:nvSpPr>
        <p:spPr>
          <a:xfrm flipH="1">
            <a:off x="5977611" y="2837721"/>
            <a:ext cx="25599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11" name="Google Shape;111;p20"/>
          <p:cNvSpPr txBox="1">
            <a:spLocks noGrp="1"/>
          </p:cNvSpPr>
          <p:nvPr>
            <p:ph type="title" idx="2" hasCustomPrompt="1"/>
          </p:nvPr>
        </p:nvSpPr>
        <p:spPr>
          <a:xfrm flipH="1">
            <a:off x="2133750" y="2079350"/>
            <a:ext cx="20001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7200">
                <a:solidFill>
                  <a:schemeClr val="lt1"/>
                </a:solidFill>
              </a:defRPr>
            </a:lvl1pPr>
            <a:lvl2pPr lvl="1"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11">
    <p:bg>
      <p:bgPr>
        <a:solidFill>
          <a:schemeClr val="lt2"/>
        </a:solidFill>
        <a:effectLst/>
      </p:bgPr>
    </p:bg>
    <p:spTree>
      <p:nvGrpSpPr>
        <p:cNvPr id="1" name="Shape 11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1pPr>
            <a:lvl2pPr lvl="1">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2pPr>
            <a:lvl3pPr lvl="2">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3pPr>
            <a:lvl4pPr lvl="3">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4pPr>
            <a:lvl5pPr lvl="4">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5pPr>
            <a:lvl6pPr lvl="5">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6pPr>
            <a:lvl7pPr lvl="6">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7pPr>
            <a:lvl8pPr lvl="7">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8pPr>
            <a:lvl9pPr lvl="8">
              <a:spcBef>
                <a:spcPts val="0"/>
              </a:spcBef>
              <a:spcAft>
                <a:spcPts val="0"/>
              </a:spcAft>
              <a:buClr>
                <a:schemeClr val="dk1"/>
              </a:buClr>
              <a:buSzPts val="2400"/>
              <a:buFont typeface="Teko Light"/>
              <a:buNone/>
              <a:defRPr sz="2400">
                <a:solidFill>
                  <a:schemeClr val="dk1"/>
                </a:solidFill>
                <a:latin typeface="Teko Light"/>
                <a:ea typeface="Teko Light"/>
                <a:cs typeface="Teko Light"/>
                <a:sym typeface="Teko Ligh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Hind Vadodara Light"/>
              <a:buChar char="●"/>
              <a:defRPr sz="1800">
                <a:solidFill>
                  <a:schemeClr val="dk1"/>
                </a:solidFill>
                <a:latin typeface="Hind Vadodara Light"/>
                <a:ea typeface="Hind Vadodara Light"/>
                <a:cs typeface="Hind Vadodara Light"/>
                <a:sym typeface="Hind Vadodara Light"/>
              </a:defRPr>
            </a:lvl1pPr>
            <a:lvl2pPr marL="914400" lvl="1" indent="-317500">
              <a:lnSpc>
                <a:spcPct val="115000"/>
              </a:lnSpc>
              <a:spcBef>
                <a:spcPts val="1600"/>
              </a:spcBef>
              <a:spcAft>
                <a:spcPts val="0"/>
              </a:spcAft>
              <a:buClr>
                <a:schemeClr val="dk1"/>
              </a:buClr>
              <a:buSzPts val="1400"/>
              <a:buFont typeface="Hind Vadodara Light"/>
              <a:buChar char="○"/>
              <a:defRPr>
                <a:solidFill>
                  <a:schemeClr val="dk1"/>
                </a:solidFill>
                <a:latin typeface="Hind Vadodara Light"/>
                <a:ea typeface="Hind Vadodara Light"/>
                <a:cs typeface="Hind Vadodara Light"/>
                <a:sym typeface="Hind Vadodara Light"/>
              </a:defRPr>
            </a:lvl2pPr>
            <a:lvl3pPr marL="1371600" lvl="2"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3pPr>
            <a:lvl4pPr marL="1828800" lvl="3"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4pPr>
            <a:lvl5pPr marL="2286000" lvl="4"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5pPr>
            <a:lvl6pPr marL="2743200" lvl="5"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6pPr>
            <a:lvl7pPr marL="3200400" lvl="6"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7pPr>
            <a:lvl8pPr marL="3657600" lvl="7" indent="-304800">
              <a:lnSpc>
                <a:spcPct val="115000"/>
              </a:lnSpc>
              <a:spcBef>
                <a:spcPts val="1600"/>
              </a:spcBef>
              <a:spcAft>
                <a:spcPts val="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8pPr>
            <a:lvl9pPr marL="4114800" lvl="8" indent="-304800">
              <a:lnSpc>
                <a:spcPct val="115000"/>
              </a:lnSpc>
              <a:spcBef>
                <a:spcPts val="1600"/>
              </a:spcBef>
              <a:spcAft>
                <a:spcPts val="1600"/>
              </a:spcAft>
              <a:buClr>
                <a:schemeClr val="dk1"/>
              </a:buClr>
              <a:buSzPts val="1200"/>
              <a:buFont typeface="Hind Vadodara Light"/>
              <a:buChar char="■"/>
              <a:defRPr sz="1200">
                <a:solidFill>
                  <a:schemeClr val="dk1"/>
                </a:solidFill>
                <a:latin typeface="Hind Vadodara Light"/>
                <a:ea typeface="Hind Vadodara Light"/>
                <a:cs typeface="Hind Vadodara Light"/>
                <a:sym typeface="Hind Vadodara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5" r:id="rId4"/>
    <p:sldLayoutId id="2147483658" r:id="rId5"/>
    <p:sldLayoutId id="2147483666" r:id="rId6"/>
    <p:sldLayoutId id="2147483669" r:id="rId7"/>
    <p:sldLayoutId id="214748367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7"/>
          <p:cNvSpPr txBox="1">
            <a:spLocks noGrp="1"/>
          </p:cNvSpPr>
          <p:nvPr>
            <p:ph type="ctrTitle"/>
          </p:nvPr>
        </p:nvSpPr>
        <p:spPr>
          <a:xfrm>
            <a:off x="1669312" y="1331451"/>
            <a:ext cx="5773479" cy="210286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SEMICONDUCTORS</a:t>
            </a:r>
            <a:br>
              <a:rPr lang="en" dirty="0"/>
            </a:br>
            <a:r>
              <a:rPr lang="en" sz="4800" dirty="0"/>
              <a:t>FERMI DIRAC DISTRIBUTION</a:t>
            </a:r>
            <a:endParaRPr sz="4800" dirty="0"/>
          </a:p>
        </p:txBody>
      </p:sp>
      <p:sp>
        <p:nvSpPr>
          <p:cNvPr id="130" name="Google Shape;130;p27"/>
          <p:cNvSpPr txBox="1">
            <a:spLocks noGrp="1"/>
          </p:cNvSpPr>
          <p:nvPr>
            <p:ph type="subTitle" idx="1"/>
          </p:nvPr>
        </p:nvSpPr>
        <p:spPr>
          <a:xfrm>
            <a:off x="138223" y="3965944"/>
            <a:ext cx="1998921" cy="8293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accent3">
                    <a:lumMod val="75000"/>
                  </a:schemeClr>
                </a:solidFill>
                <a:latin typeface="Amasis MT Pro Black" panose="02040A04050005020304" pitchFamily="18" charset="0"/>
                <a:ea typeface="NSimSun" panose="02010609030101010101" pitchFamily="49" charset="-122"/>
              </a:rPr>
              <a:t>BY:</a:t>
            </a:r>
          </a:p>
          <a:p>
            <a:pPr marL="0" lvl="0" indent="0" algn="l" rtl="0">
              <a:spcBef>
                <a:spcPts val="0"/>
              </a:spcBef>
              <a:spcAft>
                <a:spcPts val="0"/>
              </a:spcAft>
              <a:buNone/>
            </a:pPr>
            <a:r>
              <a:rPr lang="en-US" sz="2000" dirty="0">
                <a:solidFill>
                  <a:schemeClr val="accent3">
                    <a:lumMod val="75000"/>
                  </a:schemeClr>
                </a:solidFill>
                <a:latin typeface="Amasis MT Pro Black" panose="02040A04050005020304" pitchFamily="18" charset="0"/>
                <a:ea typeface="NSimSun" panose="02010609030101010101" pitchFamily="49" charset="-122"/>
              </a:rPr>
              <a:t>DIYA DINESH</a:t>
            </a:r>
          </a:p>
          <a:p>
            <a:pPr marL="0" lvl="0" indent="0" algn="l" rtl="0">
              <a:spcBef>
                <a:spcPts val="0"/>
              </a:spcBef>
              <a:spcAft>
                <a:spcPts val="0"/>
              </a:spcAft>
              <a:buNone/>
            </a:pPr>
            <a:r>
              <a:rPr lang="en-US" sz="2000" dirty="0">
                <a:solidFill>
                  <a:schemeClr val="accent3">
                    <a:lumMod val="75000"/>
                  </a:schemeClr>
                </a:solidFill>
                <a:latin typeface="Amasis MT Pro Black" panose="02040A04050005020304" pitchFamily="18" charset="0"/>
                <a:ea typeface="NSimSun" panose="02010609030101010101" pitchFamily="49" charset="-122"/>
              </a:rPr>
              <a:t>E0321057</a:t>
            </a:r>
            <a:endParaRPr sz="2000" dirty="0">
              <a:solidFill>
                <a:schemeClr val="accent3">
                  <a:lumMod val="75000"/>
                </a:schemeClr>
              </a:solidFill>
              <a:latin typeface="Amasis MT Pro Black" panose="02040A04050005020304" pitchFamily="18" charset="0"/>
              <a:ea typeface="NSimSun" panose="02010609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6B6E5D-9285-4834-84DD-2D28A1808C11}"/>
              </a:ext>
            </a:extLst>
          </p:cNvPr>
          <p:cNvSpPr>
            <a:spLocks noGrp="1"/>
          </p:cNvSpPr>
          <p:nvPr>
            <p:ph type="title" idx="2"/>
          </p:nvPr>
        </p:nvSpPr>
        <p:spPr>
          <a:xfrm flipH="1">
            <a:off x="285007" y="226799"/>
            <a:ext cx="3397580" cy="577800"/>
          </a:xfrm>
        </p:spPr>
        <p:txBody>
          <a:bodyPr/>
          <a:lstStyle/>
          <a:p>
            <a:r>
              <a:rPr lang="en-US" u="sng" dirty="0">
                <a:solidFill>
                  <a:schemeClr val="tx1">
                    <a:lumMod val="75000"/>
                  </a:schemeClr>
                </a:solidFill>
              </a:rPr>
              <a:t>CONCLUSION</a:t>
            </a:r>
            <a:endParaRPr lang="en-IN" u="sng" dirty="0">
              <a:solidFill>
                <a:schemeClr val="tx1">
                  <a:lumMod val="75000"/>
                </a:schemeClr>
              </a:solidFill>
            </a:endParaRPr>
          </a:p>
        </p:txBody>
      </p:sp>
      <p:sp>
        <p:nvSpPr>
          <p:cNvPr id="5" name="TextBox 4">
            <a:extLst>
              <a:ext uri="{FF2B5EF4-FFF2-40B4-BE49-F238E27FC236}">
                <a16:creationId xmlns:a16="http://schemas.microsoft.com/office/drawing/2014/main" id="{E9D51CEF-D4A5-4E1B-9699-99F732C0AF5A}"/>
              </a:ext>
            </a:extLst>
          </p:cNvPr>
          <p:cNvSpPr txBox="1"/>
          <p:nvPr/>
        </p:nvSpPr>
        <p:spPr>
          <a:xfrm>
            <a:off x="4156362" y="804599"/>
            <a:ext cx="4797629" cy="4401205"/>
          </a:xfrm>
          <a:prstGeom prst="rect">
            <a:avLst/>
          </a:prstGeom>
          <a:noFill/>
        </p:spPr>
        <p:txBody>
          <a:bodyPr wrap="square" rtlCol="0">
            <a:spAutoFit/>
          </a:bodyPr>
          <a:lstStyle/>
          <a:p>
            <a:pPr marL="342900" indent="-342900">
              <a:buClr>
                <a:schemeClr val="accent4"/>
              </a:buClr>
              <a:buFont typeface="Wingdings" panose="05000000000000000000" pitchFamily="2" charset="2"/>
              <a:buChar char="v"/>
            </a:pPr>
            <a:r>
              <a:rPr kumimoji="0" lang="en-US" sz="2000" b="0" i="0" u="none" strike="noStrike" kern="0" cap="none" spc="0" normalizeH="0" baseline="0" noProof="0" dirty="0">
                <a:ln>
                  <a:noFill/>
                </a:ln>
                <a:solidFill>
                  <a:srgbClr val="383536"/>
                </a:solidFill>
                <a:effectLst/>
                <a:uLnTx/>
                <a:uFillTx/>
                <a:latin typeface="Cambria" panose="02040503050406030204" pitchFamily="18" charset="0"/>
                <a:ea typeface="Cambria" panose="02040503050406030204" pitchFamily="18" charset="0"/>
                <a:cs typeface="Teko Light"/>
                <a:sym typeface="Teko Light"/>
              </a:rPr>
              <a:t>When the temperature(T) = 0k and E&lt;EF, the probability of the energy level is 1.</a:t>
            </a:r>
          </a:p>
          <a:p>
            <a:pPr marL="342900" indent="-342900">
              <a:buClr>
                <a:schemeClr val="accent4"/>
              </a:buClr>
              <a:buFont typeface="Wingdings" panose="05000000000000000000" pitchFamily="2" charset="2"/>
              <a:buChar char="v"/>
            </a:pPr>
            <a:r>
              <a:rPr kumimoji="0" lang="en-IN" sz="2000" b="0" i="0" u="none" strike="noStrike" kern="0" cap="none" spc="0" normalizeH="0" baseline="0" noProof="0" dirty="0">
                <a:ln>
                  <a:noFill/>
                </a:ln>
                <a:solidFill>
                  <a:srgbClr val="383536"/>
                </a:solidFill>
                <a:effectLst/>
                <a:uLnTx/>
                <a:uFillTx/>
                <a:latin typeface="Cambria" panose="02040503050406030204" pitchFamily="18" charset="0"/>
                <a:ea typeface="Cambria" panose="02040503050406030204" pitchFamily="18" charset="0"/>
                <a:cs typeface="Teko Light"/>
                <a:sym typeface="Teko Light"/>
              </a:rPr>
              <a:t>When the temperature(T) = 0k and E&gt;EF, then the probability of the energy level is 1.</a:t>
            </a:r>
          </a:p>
          <a:p>
            <a:pPr marL="342900" indent="-342900">
              <a:buClr>
                <a:schemeClr val="accent4"/>
              </a:buClr>
              <a:buFont typeface="Wingdings" panose="05000000000000000000" pitchFamily="2" charset="2"/>
              <a:buChar char="v"/>
            </a:pPr>
            <a:r>
              <a:rPr kumimoji="0" lang="en-US" sz="2000" b="0" i="0" u="none" strike="noStrike" kern="0" cap="none" spc="0" normalizeH="0" baseline="0" noProof="0" dirty="0">
                <a:ln>
                  <a:noFill/>
                </a:ln>
                <a:solidFill>
                  <a:srgbClr val="383536"/>
                </a:solidFill>
                <a:effectLst/>
                <a:uLnTx/>
                <a:uFillTx/>
                <a:latin typeface="Cambria" panose="02040503050406030204" pitchFamily="18" charset="0"/>
                <a:ea typeface="Cambria" panose="02040503050406030204" pitchFamily="18" charset="0"/>
                <a:cs typeface="Teko Light"/>
                <a:sym typeface="Teko Light"/>
              </a:rPr>
              <a:t>When solids are in elec­tri­cal con­tact and in ther­mal equi­lib­rium, their (elec­tro)chem­i­cal po­ten­tials / Fermi lev­els line up.</a:t>
            </a:r>
          </a:p>
          <a:p>
            <a:pPr marL="342900" indent="-342900">
              <a:buClr>
                <a:schemeClr val="accent4"/>
              </a:buClr>
              <a:buFont typeface="Wingdings" panose="05000000000000000000" pitchFamily="2" charset="2"/>
              <a:buChar char="v"/>
            </a:pPr>
            <a:r>
              <a:rPr kumimoji="0" lang="en-US" sz="2000" b="0" i="0" u="none" strike="noStrike" kern="0" cap="none" spc="0" normalizeH="0" baseline="0" noProof="0" dirty="0">
                <a:ln>
                  <a:noFill/>
                </a:ln>
                <a:solidFill>
                  <a:srgbClr val="383536"/>
                </a:solidFill>
                <a:effectLst/>
                <a:uLnTx/>
                <a:uFillTx/>
                <a:latin typeface="Cambria" panose="02040503050406030204" pitchFamily="18" charset="0"/>
                <a:ea typeface="Cambria" panose="02040503050406030204" pitchFamily="18" charset="0"/>
                <a:cs typeface="Teko Light"/>
                <a:sym typeface="Teko Light"/>
              </a:rPr>
              <a:t>Be­cause of the small num­ber of elec­trons in­volved, the ef­fect on the heat ca­pac­ity can usu­ally be ig­nored.</a:t>
            </a:r>
            <a:br>
              <a:rPr kumimoji="0" lang="en-US" sz="2000" b="0" i="0" u="none" strike="noStrike" kern="0" cap="none" spc="0" normalizeH="0" baseline="0" noProof="0" dirty="0">
                <a:ln>
                  <a:noFill/>
                </a:ln>
                <a:solidFill>
                  <a:srgbClr val="383536"/>
                </a:solidFill>
                <a:effectLst/>
                <a:uLnTx/>
                <a:uFillTx/>
                <a:latin typeface="Cambria" panose="02040503050406030204" pitchFamily="18" charset="0"/>
                <a:ea typeface="Cambria" panose="02040503050406030204" pitchFamily="18" charset="0"/>
                <a:cs typeface="Teko Light"/>
                <a:sym typeface="Teko Light"/>
              </a:rPr>
            </a:br>
            <a:endParaRPr lang="en-IN" sz="2000" dirty="0"/>
          </a:p>
        </p:txBody>
      </p:sp>
    </p:spTree>
    <p:extLst>
      <p:ext uri="{BB962C8B-B14F-4D97-AF65-F5344CB8AC3E}">
        <p14:creationId xmlns:p14="http://schemas.microsoft.com/office/powerpoint/2010/main" val="111149030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733B8-7804-4DAD-A940-576D14D3FFC4}"/>
              </a:ext>
            </a:extLst>
          </p:cNvPr>
          <p:cNvSpPr>
            <a:spLocks noGrp="1"/>
          </p:cNvSpPr>
          <p:nvPr>
            <p:ph type="title"/>
          </p:nvPr>
        </p:nvSpPr>
        <p:spPr/>
        <p:txBody>
          <a:bodyPr/>
          <a:lstStyle/>
          <a:p>
            <a:r>
              <a:rPr lang="en-US" sz="11500" dirty="0"/>
              <a:t>THANK YOU</a:t>
            </a:r>
            <a:endParaRPr lang="en-IN" sz="11500" dirty="0"/>
          </a:p>
        </p:txBody>
      </p:sp>
    </p:spTree>
    <p:extLst>
      <p:ext uri="{BB962C8B-B14F-4D97-AF65-F5344CB8AC3E}">
        <p14:creationId xmlns:p14="http://schemas.microsoft.com/office/powerpoint/2010/main" val="12965744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8"/>
          <p:cNvSpPr txBox="1">
            <a:spLocks noGrp="1"/>
          </p:cNvSpPr>
          <p:nvPr>
            <p:ph type="title"/>
          </p:nvPr>
        </p:nvSpPr>
        <p:spPr>
          <a:xfrm>
            <a:off x="2421000" y="0"/>
            <a:ext cx="4302000" cy="63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u="sng" dirty="0"/>
              <a:t>INDEX</a:t>
            </a:r>
            <a:endParaRPr sz="4800" u="sng" dirty="0"/>
          </a:p>
        </p:txBody>
      </p:sp>
      <p:sp>
        <p:nvSpPr>
          <p:cNvPr id="136" name="Google Shape;136;p28"/>
          <p:cNvSpPr txBox="1">
            <a:spLocks noGrp="1"/>
          </p:cNvSpPr>
          <p:nvPr>
            <p:ph type="subTitle" idx="1"/>
          </p:nvPr>
        </p:nvSpPr>
        <p:spPr>
          <a:xfrm flipH="1">
            <a:off x="1199407" y="1254642"/>
            <a:ext cx="7397963" cy="3888858"/>
          </a:xfrm>
          <a:prstGeom prst="rect">
            <a:avLst/>
          </a:prstGeom>
        </p:spPr>
        <p:txBody>
          <a:bodyPr spcFirstLastPara="1" wrap="square" lIns="91425" tIns="91425" rIns="91425" bIns="91425" anchor="ctr" anchorCtr="0">
            <a:noAutofit/>
          </a:bodyPr>
          <a:lstStyle/>
          <a:p>
            <a:pPr marL="342900" lvl="0" algn="l" rtl="0">
              <a:spcBef>
                <a:spcPts val="1600"/>
              </a:spcBef>
              <a:spcAft>
                <a:spcPts val="0"/>
              </a:spcAft>
              <a:buClr>
                <a:schemeClr val="tx2">
                  <a:lumMod val="50000"/>
                </a:schemeClr>
              </a:buClr>
              <a:buSzPct val="100000"/>
              <a:buFont typeface="Arial" panose="020B0604020202020204" pitchFamily="34" charset="0"/>
              <a:buChar char="•"/>
            </a:pPr>
            <a:r>
              <a:rPr lang="en-US" sz="2000" b="1" dirty="0"/>
              <a:t>INTRODUCTION</a:t>
            </a:r>
          </a:p>
          <a:p>
            <a:pPr marL="342900" lvl="0" algn="l" rtl="0">
              <a:spcBef>
                <a:spcPts val="1600"/>
              </a:spcBef>
              <a:spcAft>
                <a:spcPts val="0"/>
              </a:spcAft>
              <a:buClr>
                <a:schemeClr val="tx2">
                  <a:lumMod val="50000"/>
                </a:schemeClr>
              </a:buClr>
              <a:buSzPct val="100000"/>
              <a:buFont typeface="Arial" panose="020B0604020202020204" pitchFamily="34" charset="0"/>
              <a:buChar char="•"/>
            </a:pPr>
            <a:r>
              <a:rPr lang="en-US" sz="2000" b="1" dirty="0"/>
              <a:t>AIM</a:t>
            </a:r>
          </a:p>
          <a:p>
            <a:pPr marL="342900" lvl="0" algn="l" rtl="0">
              <a:spcBef>
                <a:spcPts val="1600"/>
              </a:spcBef>
              <a:spcAft>
                <a:spcPts val="0"/>
              </a:spcAft>
              <a:buClr>
                <a:schemeClr val="tx2">
                  <a:lumMod val="50000"/>
                </a:schemeClr>
              </a:buClr>
              <a:buSzPct val="100000"/>
              <a:buFont typeface="Arial" panose="020B0604020202020204" pitchFamily="34" charset="0"/>
              <a:buChar char="•"/>
            </a:pPr>
            <a:r>
              <a:rPr lang="en-US" sz="2000" b="1" dirty="0"/>
              <a:t>FORMULA</a:t>
            </a:r>
          </a:p>
          <a:p>
            <a:pPr marL="342900" lvl="0" algn="l" rtl="0">
              <a:spcBef>
                <a:spcPts val="1600"/>
              </a:spcBef>
              <a:spcAft>
                <a:spcPts val="0"/>
              </a:spcAft>
              <a:buClr>
                <a:schemeClr val="tx2">
                  <a:lumMod val="50000"/>
                </a:schemeClr>
              </a:buClr>
              <a:buSzPct val="100000"/>
              <a:buFont typeface="Arial" panose="020B0604020202020204" pitchFamily="34" charset="0"/>
              <a:buChar char="•"/>
            </a:pPr>
            <a:r>
              <a:rPr lang="en-US" sz="2000" b="1" dirty="0"/>
              <a:t>CODE AND OUTPUT</a:t>
            </a:r>
          </a:p>
          <a:p>
            <a:pPr marL="342900" lvl="0" algn="l" rtl="0">
              <a:spcBef>
                <a:spcPts val="1600"/>
              </a:spcBef>
              <a:spcAft>
                <a:spcPts val="0"/>
              </a:spcAft>
              <a:buClr>
                <a:schemeClr val="tx2">
                  <a:lumMod val="50000"/>
                </a:schemeClr>
              </a:buClr>
              <a:buSzPct val="100000"/>
              <a:buFont typeface="Arial" panose="020B0604020202020204" pitchFamily="34" charset="0"/>
              <a:buChar char="•"/>
            </a:pPr>
            <a:r>
              <a:rPr lang="en-US" sz="2000" b="1" dirty="0"/>
              <a:t>OBSERVATIONS</a:t>
            </a:r>
          </a:p>
          <a:p>
            <a:pPr marL="342900" lvl="0" algn="l" rtl="0">
              <a:spcBef>
                <a:spcPts val="1600"/>
              </a:spcBef>
              <a:spcAft>
                <a:spcPts val="0"/>
              </a:spcAft>
              <a:buClr>
                <a:schemeClr val="tx2">
                  <a:lumMod val="50000"/>
                </a:schemeClr>
              </a:buClr>
              <a:buSzPct val="100000"/>
              <a:buFont typeface="Arial" panose="020B0604020202020204" pitchFamily="34" charset="0"/>
              <a:buChar char="•"/>
            </a:pPr>
            <a:r>
              <a:rPr lang="en-US" sz="2000" b="1" dirty="0"/>
              <a:t>APPLICATIONS</a:t>
            </a:r>
          </a:p>
          <a:p>
            <a:pPr marL="342900" lvl="0" algn="l" rtl="0">
              <a:spcBef>
                <a:spcPts val="1600"/>
              </a:spcBef>
              <a:spcAft>
                <a:spcPts val="0"/>
              </a:spcAft>
              <a:buClr>
                <a:schemeClr val="tx2">
                  <a:lumMod val="50000"/>
                </a:schemeClr>
              </a:buClr>
              <a:buSzPct val="100000"/>
              <a:buFont typeface="Arial" panose="020B0604020202020204" pitchFamily="34" charset="0"/>
              <a:buChar char="•"/>
            </a:pPr>
            <a:r>
              <a:rPr lang="en-US" sz="2000" b="1" dirty="0"/>
              <a:t>CONCLUSION</a:t>
            </a:r>
          </a:p>
          <a:p>
            <a:pPr marL="342900" lvl="0" algn="l" rtl="0">
              <a:spcBef>
                <a:spcPts val="1600"/>
              </a:spcBef>
              <a:spcAft>
                <a:spcPts val="0"/>
              </a:spcAft>
              <a:buClr>
                <a:schemeClr val="tx2">
                  <a:lumMod val="50000"/>
                </a:schemeClr>
              </a:buClr>
              <a:buSzPct val="100000"/>
              <a:buFont typeface="Arial" panose="020B0604020202020204" pitchFamily="34" charset="0"/>
              <a:buChar char="•"/>
            </a:pPr>
            <a:endParaRPr sz="2000" dirty="0"/>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0"/>
        <p:cNvGrpSpPr/>
        <p:nvPr/>
      </p:nvGrpSpPr>
      <p:grpSpPr>
        <a:xfrm>
          <a:off x="0" y="0"/>
          <a:ext cx="0" cy="0"/>
          <a:chOff x="0" y="0"/>
          <a:chExt cx="0" cy="0"/>
        </a:xfrm>
      </p:grpSpPr>
      <p:sp>
        <p:nvSpPr>
          <p:cNvPr id="141" name="Google Shape;141;p29"/>
          <p:cNvSpPr txBox="1">
            <a:spLocks noGrp="1"/>
          </p:cNvSpPr>
          <p:nvPr>
            <p:ph type="title" idx="18"/>
          </p:nvPr>
        </p:nvSpPr>
        <p:spPr>
          <a:xfrm>
            <a:off x="2421000" y="283608"/>
            <a:ext cx="4302000" cy="630000"/>
          </a:xfrm>
          <a:prstGeom prst="rect">
            <a:avLst/>
          </a:prstGeom>
        </p:spPr>
        <p:txBody>
          <a:bodyPr spcFirstLastPara="1" wrap="square" lIns="91425" tIns="91425" rIns="91425" bIns="91425" anchor="t" anchorCtr="0">
            <a:noAutofit/>
          </a:bodyPr>
          <a:lstStyle/>
          <a:p>
            <a:r>
              <a:rPr lang="en" sz="4800" u="sng" dirty="0"/>
              <a:t>TABLE OF CONTENTS</a:t>
            </a:r>
            <a:endParaRPr sz="4800" u="sng" dirty="0"/>
          </a:p>
        </p:txBody>
      </p:sp>
      <p:sp>
        <p:nvSpPr>
          <p:cNvPr id="142" name="Google Shape;142;p29"/>
          <p:cNvSpPr txBox="1">
            <a:spLocks noGrp="1"/>
          </p:cNvSpPr>
          <p:nvPr>
            <p:ph type="ctrTitle"/>
          </p:nvPr>
        </p:nvSpPr>
        <p:spPr>
          <a:xfrm flipH="1">
            <a:off x="773250" y="1735721"/>
            <a:ext cx="25041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143" name="Google Shape;143;p29"/>
          <p:cNvSpPr txBox="1">
            <a:spLocks noGrp="1"/>
          </p:cNvSpPr>
          <p:nvPr>
            <p:ph type="subTitle" idx="1"/>
          </p:nvPr>
        </p:nvSpPr>
        <p:spPr>
          <a:xfrm flipH="1">
            <a:off x="773250" y="2243946"/>
            <a:ext cx="2504100" cy="74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Definition and the most basic type of diode</a:t>
            </a:r>
            <a:endParaRPr dirty="0"/>
          </a:p>
        </p:txBody>
      </p:sp>
      <p:sp>
        <p:nvSpPr>
          <p:cNvPr id="144" name="Google Shape;144;p29"/>
          <p:cNvSpPr txBox="1">
            <a:spLocks noGrp="1"/>
          </p:cNvSpPr>
          <p:nvPr>
            <p:ph type="ctrTitle" idx="3"/>
          </p:nvPr>
        </p:nvSpPr>
        <p:spPr>
          <a:xfrm flipH="1">
            <a:off x="3379651" y="1735789"/>
            <a:ext cx="23847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AIM</a:t>
            </a:r>
            <a:endParaRPr dirty="0"/>
          </a:p>
        </p:txBody>
      </p:sp>
      <p:sp>
        <p:nvSpPr>
          <p:cNvPr id="145" name="Google Shape;145;p29"/>
          <p:cNvSpPr txBox="1">
            <a:spLocks noGrp="1"/>
          </p:cNvSpPr>
          <p:nvPr>
            <p:ph type="subTitle" idx="4"/>
          </p:nvPr>
        </p:nvSpPr>
        <p:spPr>
          <a:xfrm flipH="1">
            <a:off x="3277350" y="2243949"/>
            <a:ext cx="2589300" cy="74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idea which the experiment is set to achieve.</a:t>
            </a:r>
            <a:endParaRPr dirty="0"/>
          </a:p>
        </p:txBody>
      </p:sp>
      <p:sp>
        <p:nvSpPr>
          <p:cNvPr id="146" name="Google Shape;146;p29"/>
          <p:cNvSpPr txBox="1">
            <a:spLocks noGrp="1"/>
          </p:cNvSpPr>
          <p:nvPr>
            <p:ph type="ctrTitle" idx="6"/>
          </p:nvPr>
        </p:nvSpPr>
        <p:spPr>
          <a:xfrm flipH="1">
            <a:off x="6365173" y="1742097"/>
            <a:ext cx="1880637"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FORMULA</a:t>
            </a:r>
            <a:endParaRPr dirty="0"/>
          </a:p>
        </p:txBody>
      </p:sp>
      <p:sp>
        <p:nvSpPr>
          <p:cNvPr id="147" name="Google Shape;147;p29"/>
          <p:cNvSpPr txBox="1">
            <a:spLocks noGrp="1"/>
          </p:cNvSpPr>
          <p:nvPr>
            <p:ph type="subTitle" idx="7"/>
          </p:nvPr>
        </p:nvSpPr>
        <p:spPr>
          <a:xfrm flipH="1">
            <a:off x="6365173" y="2243940"/>
            <a:ext cx="1948736" cy="5747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To find the probabilitry of an electron in E</a:t>
            </a:r>
            <a:endParaRPr dirty="0"/>
          </a:p>
        </p:txBody>
      </p:sp>
      <p:sp>
        <p:nvSpPr>
          <p:cNvPr id="148" name="Google Shape;148;p29"/>
          <p:cNvSpPr txBox="1">
            <a:spLocks noGrp="1"/>
          </p:cNvSpPr>
          <p:nvPr>
            <p:ph type="ctrTitle" idx="9"/>
          </p:nvPr>
        </p:nvSpPr>
        <p:spPr>
          <a:xfrm flipH="1">
            <a:off x="752689" y="3407989"/>
            <a:ext cx="24531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br>
              <a:rPr lang="en-IN" dirty="0"/>
            </a:br>
            <a:r>
              <a:rPr lang="en-IN" dirty="0"/>
              <a:t>CODE AND OUTPUT</a:t>
            </a:r>
          </a:p>
        </p:txBody>
      </p:sp>
      <p:sp>
        <p:nvSpPr>
          <p:cNvPr id="149" name="Google Shape;149;p29"/>
          <p:cNvSpPr txBox="1">
            <a:spLocks noGrp="1"/>
          </p:cNvSpPr>
          <p:nvPr>
            <p:ph type="subTitle" idx="13"/>
          </p:nvPr>
        </p:nvSpPr>
        <p:spPr>
          <a:xfrm flipH="1">
            <a:off x="798750" y="3955018"/>
            <a:ext cx="2453100" cy="577800"/>
          </a:xfrm>
          <a:prstGeom prst="rect">
            <a:avLst/>
          </a:prstGeom>
        </p:spPr>
        <p:txBody>
          <a:bodyPr spcFirstLastPara="1" wrap="square" lIns="91425" tIns="91425" rIns="91425" bIns="91425" anchor="t" anchorCtr="0">
            <a:noAutofit/>
          </a:bodyPr>
          <a:lstStyle/>
          <a:p>
            <a:pPr marL="0" indent="0"/>
            <a:r>
              <a:rPr lang="en-US" dirty="0"/>
              <a:t>The python code that runs the experiment and its </a:t>
            </a:r>
            <a:r>
              <a:rPr lang="en-US" dirty="0" err="1"/>
              <a:t>outp</a:t>
            </a:r>
            <a:endParaRPr lang="en-US" dirty="0"/>
          </a:p>
          <a:p>
            <a:pPr marL="0" lvl="0" indent="0" algn="ctr" rtl="0">
              <a:spcBef>
                <a:spcPts val="0"/>
              </a:spcBef>
              <a:spcAft>
                <a:spcPts val="0"/>
              </a:spcAft>
              <a:buNone/>
            </a:pPr>
            <a:endParaRPr dirty="0"/>
          </a:p>
        </p:txBody>
      </p:sp>
      <p:sp>
        <p:nvSpPr>
          <p:cNvPr id="150" name="Google Shape;150;p29"/>
          <p:cNvSpPr txBox="1">
            <a:spLocks noGrp="1"/>
          </p:cNvSpPr>
          <p:nvPr>
            <p:ph type="ctrTitle" idx="15"/>
          </p:nvPr>
        </p:nvSpPr>
        <p:spPr>
          <a:xfrm flipH="1">
            <a:off x="3485113" y="3377218"/>
            <a:ext cx="24531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APPLICATIONS</a:t>
            </a:r>
            <a:endParaRPr dirty="0"/>
          </a:p>
        </p:txBody>
      </p:sp>
      <p:sp>
        <p:nvSpPr>
          <p:cNvPr id="151" name="Google Shape;151;p29"/>
          <p:cNvSpPr txBox="1">
            <a:spLocks noGrp="1"/>
          </p:cNvSpPr>
          <p:nvPr>
            <p:ph type="subTitle" idx="16"/>
          </p:nvPr>
        </p:nvSpPr>
        <p:spPr>
          <a:xfrm flipH="1">
            <a:off x="3485113" y="3958366"/>
            <a:ext cx="23847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applications of the given topic</a:t>
            </a:r>
            <a:endParaRPr dirty="0"/>
          </a:p>
        </p:txBody>
      </p:sp>
      <p:sp>
        <p:nvSpPr>
          <p:cNvPr id="152" name="Google Shape;152;p29"/>
          <p:cNvSpPr txBox="1">
            <a:spLocks noGrp="1"/>
          </p:cNvSpPr>
          <p:nvPr>
            <p:ph type="title" idx="2"/>
          </p:nvPr>
        </p:nvSpPr>
        <p:spPr>
          <a:xfrm>
            <a:off x="1760724" y="1238601"/>
            <a:ext cx="5292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53" name="Google Shape;153;p29"/>
          <p:cNvSpPr txBox="1">
            <a:spLocks noGrp="1"/>
          </p:cNvSpPr>
          <p:nvPr>
            <p:ph type="title" idx="5"/>
          </p:nvPr>
        </p:nvSpPr>
        <p:spPr>
          <a:xfrm>
            <a:off x="4098299" y="1238612"/>
            <a:ext cx="9474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54" name="Google Shape;154;p29"/>
          <p:cNvSpPr txBox="1">
            <a:spLocks noGrp="1"/>
          </p:cNvSpPr>
          <p:nvPr>
            <p:ph type="title" idx="14"/>
          </p:nvPr>
        </p:nvSpPr>
        <p:spPr>
          <a:xfrm>
            <a:off x="1551600" y="2897212"/>
            <a:ext cx="9474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55" name="Google Shape;155;p29"/>
          <p:cNvSpPr txBox="1">
            <a:spLocks noGrp="1"/>
          </p:cNvSpPr>
          <p:nvPr>
            <p:ph type="title" idx="17"/>
          </p:nvPr>
        </p:nvSpPr>
        <p:spPr>
          <a:xfrm>
            <a:off x="4098299" y="2933464"/>
            <a:ext cx="9474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 </a:t>
            </a:r>
            <a:endParaRPr dirty="0"/>
          </a:p>
        </p:txBody>
      </p:sp>
      <p:sp>
        <p:nvSpPr>
          <p:cNvPr id="156" name="Google Shape;156;p29"/>
          <p:cNvSpPr txBox="1">
            <a:spLocks noGrp="1"/>
          </p:cNvSpPr>
          <p:nvPr>
            <p:ph type="title" idx="8"/>
          </p:nvPr>
        </p:nvSpPr>
        <p:spPr>
          <a:xfrm>
            <a:off x="7018316" y="1239070"/>
            <a:ext cx="527595"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 name="TextBox 2">
            <a:extLst>
              <a:ext uri="{FF2B5EF4-FFF2-40B4-BE49-F238E27FC236}">
                <a16:creationId xmlns:a16="http://schemas.microsoft.com/office/drawing/2014/main" id="{6562E16F-5B3F-4D0F-A667-BB179E53BD56}"/>
              </a:ext>
            </a:extLst>
          </p:cNvPr>
          <p:cNvSpPr txBox="1"/>
          <p:nvPr/>
        </p:nvSpPr>
        <p:spPr>
          <a:xfrm>
            <a:off x="6171476" y="2897212"/>
            <a:ext cx="2253343" cy="2769989"/>
          </a:xfrm>
          <a:prstGeom prst="rect">
            <a:avLst/>
          </a:prstGeom>
          <a:noFill/>
        </p:spPr>
        <p:txBody>
          <a:bodyPr wrap="square" rtlCol="0">
            <a:spAutoFit/>
          </a:bodyPr>
          <a:lstStyle/>
          <a:p>
            <a:pPr algn="ctr"/>
            <a:r>
              <a:rPr lang="en-US" sz="3600" dirty="0">
                <a:latin typeface="Teko Light" panose="020B0604020202020204" charset="0"/>
                <a:cs typeface="Teko Light" panose="020B0604020202020204" charset="0"/>
              </a:rPr>
              <a:t>06</a:t>
            </a:r>
          </a:p>
          <a:p>
            <a:pPr algn="ctr"/>
            <a:r>
              <a:rPr lang="en-US" sz="2400" dirty="0">
                <a:solidFill>
                  <a:schemeClr val="accent1"/>
                </a:solidFill>
                <a:latin typeface="Teko Light" panose="020B0604020202020204" charset="0"/>
                <a:cs typeface="Teko Light" panose="020B0604020202020204" charset="0"/>
              </a:rPr>
              <a:t>CONCLUSION</a:t>
            </a:r>
          </a:p>
          <a:p>
            <a:pPr algn="ctr"/>
            <a:endParaRPr lang="en-US" dirty="0">
              <a:solidFill>
                <a:schemeClr val="tx1">
                  <a:lumMod val="50000"/>
                </a:schemeClr>
              </a:solidFill>
              <a:latin typeface="Hind Vadodara Light" panose="02000000000000000000" pitchFamily="2" charset="0"/>
              <a:cs typeface="Hind Vadodara Light" panose="02000000000000000000" pitchFamily="2" charset="0"/>
            </a:endParaRPr>
          </a:p>
          <a:p>
            <a:pPr algn="ctr"/>
            <a:r>
              <a:rPr lang="en-US" dirty="0">
                <a:solidFill>
                  <a:schemeClr val="tx1">
                    <a:lumMod val="50000"/>
                  </a:schemeClr>
                </a:solidFill>
                <a:latin typeface="Hind Vadodara Light" panose="02000000000000000000" pitchFamily="2" charset="0"/>
                <a:cs typeface="Hind Vadodara Light" panose="02000000000000000000" pitchFamily="2" charset="0"/>
              </a:rPr>
              <a:t>The judgement reached by reasoning</a:t>
            </a:r>
          </a:p>
          <a:p>
            <a:pPr algn="ctr"/>
            <a:endParaRPr lang="en-US" sz="3600" dirty="0">
              <a:latin typeface="Teko Light" panose="020B0604020202020204" charset="0"/>
              <a:cs typeface="Teko Light" panose="020B0604020202020204" charset="0"/>
            </a:endParaRPr>
          </a:p>
          <a:p>
            <a:pPr algn="ctr"/>
            <a:endParaRPr lang="en-IN" sz="3600" dirty="0">
              <a:latin typeface="Teko Light" panose="020B0604020202020204" charset="0"/>
              <a:cs typeface="Teko Light" panose="020B0604020202020204" charset="0"/>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8AA86E6-0AD2-4876-BE92-EDDE070480CD}"/>
              </a:ext>
            </a:extLst>
          </p:cNvPr>
          <p:cNvSpPr>
            <a:spLocks noGrp="1"/>
          </p:cNvSpPr>
          <p:nvPr>
            <p:ph type="subTitle" idx="1"/>
          </p:nvPr>
        </p:nvSpPr>
        <p:spPr>
          <a:xfrm flipH="1">
            <a:off x="546575" y="1435396"/>
            <a:ext cx="8050800" cy="2963530"/>
          </a:xfrm>
        </p:spPr>
        <p:txBody>
          <a:bodyPr/>
          <a:lstStyle/>
          <a:p>
            <a:pPr marL="0" marR="0" lvl="0" indent="0" algn="l" defTabSz="914400" rtl="0" eaLnBrk="1" fontAlgn="auto" latinLnBrk="0" hangingPunct="1">
              <a:lnSpc>
                <a:spcPct val="100000"/>
              </a:lnSpc>
              <a:spcBef>
                <a:spcPts val="0"/>
              </a:spcBef>
              <a:spcAft>
                <a:spcPts val="1600"/>
              </a:spcAft>
              <a:buClr>
                <a:srgbClr val="383536"/>
              </a:buClr>
              <a:buSzPts val="1600"/>
              <a:buNone/>
              <a:tabLst/>
              <a:defRPr/>
            </a:pPr>
            <a:endParaRPr kumimoji="0" lang="en-US" sz="1600" b="0" i="0" u="none" strike="noStrike" kern="0" cap="none" spc="0" normalizeH="0" baseline="0" noProof="0" dirty="0">
              <a:ln>
                <a:noFill/>
              </a:ln>
              <a:solidFill>
                <a:srgbClr val="383536"/>
              </a:solidFill>
              <a:effectLst/>
              <a:uLnTx/>
              <a:uFillTx/>
              <a:latin typeface="Hind Vadodara Light"/>
              <a:cs typeface="Hind Vadodara Light"/>
              <a:sym typeface="Hind Vadodara Light"/>
            </a:endParaRPr>
          </a:p>
          <a:p>
            <a:pPr marL="285750" marR="0" lvl="0" indent="-285750" algn="l" defTabSz="914400" rtl="0" eaLnBrk="1" fontAlgn="auto" latinLnBrk="0" hangingPunct="1">
              <a:lnSpc>
                <a:spcPct val="100000"/>
              </a:lnSpc>
              <a:spcBef>
                <a:spcPts val="0"/>
              </a:spcBef>
              <a:spcAft>
                <a:spcPts val="1600"/>
              </a:spcAft>
              <a:buClr>
                <a:schemeClr val="accent1"/>
              </a:buClr>
              <a:buSzPts val="1600"/>
              <a:buFont typeface="Nunito Light"/>
              <a:buChar char="●"/>
              <a:tabLst/>
              <a:defRPr/>
            </a:pPr>
            <a:r>
              <a:rPr kumimoji="0" lang="en-US" sz="1600" b="0" i="0" u="none" strike="noStrike" kern="0" cap="none" spc="0" normalizeH="0" baseline="0" noProof="0" dirty="0">
                <a:ln>
                  <a:noFill/>
                </a:ln>
                <a:solidFill>
                  <a:srgbClr val="383536"/>
                </a:solidFill>
                <a:effectLst/>
                <a:uLnTx/>
                <a:uFillTx/>
                <a:latin typeface="Hind Vadodara Light"/>
                <a:cs typeface="Hind Vadodara Light"/>
                <a:sym typeface="Hind Vadodara Light"/>
              </a:rPr>
              <a:t>A diode is a two-terminal semiconductor device that allows current to flow through in one direction only. It basically has negligible resistance on one end and high resistance on another to prevent the current from flowing through both ways. Thus, a diode is like a valve in an electrical circuit.</a:t>
            </a:r>
          </a:p>
          <a:p>
            <a:pPr marL="285750" marR="0" lvl="0" indent="-285750" algn="l" defTabSz="914400" rtl="0" eaLnBrk="1" fontAlgn="auto" latinLnBrk="0" hangingPunct="1">
              <a:lnSpc>
                <a:spcPct val="100000"/>
              </a:lnSpc>
              <a:spcBef>
                <a:spcPts val="0"/>
              </a:spcBef>
              <a:spcAft>
                <a:spcPts val="1600"/>
              </a:spcAft>
              <a:buClr>
                <a:schemeClr val="accent1"/>
              </a:buClr>
              <a:buSzPts val="1600"/>
              <a:buFont typeface="Nunito Light"/>
              <a:buChar char="●"/>
              <a:tabLst/>
              <a:defRPr/>
            </a:pPr>
            <a:r>
              <a:rPr kumimoji="0" lang="en-US" sz="1600" b="0" i="0" u="none" strike="noStrike" kern="0" cap="none" spc="0" normalizeH="0" baseline="0" noProof="0" dirty="0">
                <a:ln>
                  <a:noFill/>
                </a:ln>
                <a:solidFill>
                  <a:srgbClr val="383536"/>
                </a:solidFill>
                <a:effectLst/>
                <a:uLnTx/>
                <a:uFillTx/>
                <a:latin typeface="Hind Vadodara Light"/>
                <a:cs typeface="Hind Vadodara Light"/>
                <a:sym typeface="Hind Vadodara Light"/>
              </a:rPr>
              <a:t>The Fermi-Dirac distribution applies to fermions, particles with half-integer spin which must obey the </a:t>
            </a:r>
            <a:r>
              <a:rPr kumimoji="0" lang="en-US" sz="1600" b="0" i="0" u="sng" strike="noStrike" kern="0" cap="none" spc="0" normalizeH="0" baseline="0" noProof="0" dirty="0">
                <a:ln>
                  <a:noFill/>
                </a:ln>
                <a:solidFill>
                  <a:srgbClr val="383536"/>
                </a:solidFill>
                <a:effectLst/>
                <a:uLnTx/>
                <a:uFillTx/>
                <a:latin typeface="Hind Vadodara Light"/>
                <a:cs typeface="Hind Vadodara Light"/>
                <a:sym typeface="Hind Vadodara Light"/>
              </a:rPr>
              <a:t>Pauli’s exclusion principle</a:t>
            </a:r>
            <a:r>
              <a:rPr kumimoji="0" lang="en-US" sz="1600" b="0" i="0" u="none" strike="noStrike" kern="0" cap="none" spc="0" normalizeH="0" baseline="0" noProof="0" dirty="0">
                <a:ln>
                  <a:noFill/>
                </a:ln>
                <a:solidFill>
                  <a:srgbClr val="383536"/>
                </a:solidFill>
                <a:effectLst/>
                <a:uLnTx/>
                <a:uFillTx/>
                <a:latin typeface="Hind Vadodara Light"/>
                <a:cs typeface="Hind Vadodara Light"/>
                <a:sym typeface="Hind Vadodara Light"/>
              </a:rPr>
              <a:t>. Each type of distribution function has a normalization term multiplying the exponential in the denominator which may be temperature dependent.</a:t>
            </a:r>
          </a:p>
          <a:p>
            <a:pPr marL="285750" marR="0" lvl="0" indent="-285750" algn="l" defTabSz="914400" rtl="0" eaLnBrk="1" fontAlgn="auto" latinLnBrk="0" hangingPunct="1">
              <a:lnSpc>
                <a:spcPct val="100000"/>
              </a:lnSpc>
              <a:spcBef>
                <a:spcPts val="0"/>
              </a:spcBef>
              <a:spcAft>
                <a:spcPts val="1600"/>
              </a:spcAft>
              <a:buClr>
                <a:schemeClr val="accent1"/>
              </a:buClr>
              <a:buSzPts val="1600"/>
              <a:buFont typeface="Nunito Light"/>
              <a:buChar char="●"/>
              <a:tabLst/>
              <a:defRPr/>
            </a:pPr>
            <a:r>
              <a:rPr lang="en-US" sz="1600" b="1" dirty="0">
                <a:solidFill>
                  <a:srgbClr val="383536"/>
                </a:solidFill>
              </a:rPr>
              <a:t>Note: </a:t>
            </a:r>
            <a:r>
              <a:rPr lang="en-US" sz="1600" u="sng" dirty="0">
                <a:solidFill>
                  <a:srgbClr val="383536"/>
                </a:solidFill>
              </a:rPr>
              <a:t>Pauli's Exclusion Principle</a:t>
            </a:r>
            <a:r>
              <a:rPr lang="en-US" sz="1600" dirty="0">
                <a:solidFill>
                  <a:srgbClr val="383536"/>
                </a:solidFill>
              </a:rPr>
              <a:t> states that no two electrons in the same atom can have               identical values for all four of their quantum numbers.</a:t>
            </a:r>
            <a:endParaRPr kumimoji="0" lang="en-US" sz="1600" b="0" i="0" u="none" strike="noStrike" kern="0" cap="none" spc="0" normalizeH="0" baseline="0" noProof="0" dirty="0">
              <a:ln>
                <a:noFill/>
              </a:ln>
              <a:solidFill>
                <a:srgbClr val="383536"/>
              </a:solidFill>
              <a:effectLst/>
              <a:uLnTx/>
              <a:uFillTx/>
              <a:latin typeface="Hind Vadodara Light"/>
              <a:cs typeface="Hind Vadodara Light"/>
              <a:sym typeface="Hind Vadodara Light"/>
            </a:endParaRPr>
          </a:p>
          <a:p>
            <a:endParaRPr lang="en-IN" dirty="0"/>
          </a:p>
        </p:txBody>
      </p:sp>
      <p:sp>
        <p:nvSpPr>
          <p:cNvPr id="3" name="Title 2">
            <a:extLst>
              <a:ext uri="{FF2B5EF4-FFF2-40B4-BE49-F238E27FC236}">
                <a16:creationId xmlns:a16="http://schemas.microsoft.com/office/drawing/2014/main" id="{B53758EE-6FFF-479C-865C-58C569C6336F}"/>
              </a:ext>
            </a:extLst>
          </p:cNvPr>
          <p:cNvSpPr>
            <a:spLocks noGrp="1"/>
          </p:cNvSpPr>
          <p:nvPr>
            <p:ph type="title"/>
          </p:nvPr>
        </p:nvSpPr>
        <p:spPr/>
        <p:txBody>
          <a:bodyPr/>
          <a:lstStyle/>
          <a:p>
            <a:r>
              <a:rPr lang="en-US" sz="5400" u="sng" dirty="0"/>
              <a:t>INTRODUCTION</a:t>
            </a:r>
            <a:endParaRPr lang="en-IN" sz="5400" u="sng" dirty="0"/>
          </a:p>
        </p:txBody>
      </p:sp>
    </p:spTree>
    <p:extLst>
      <p:ext uri="{BB962C8B-B14F-4D97-AF65-F5344CB8AC3E}">
        <p14:creationId xmlns:p14="http://schemas.microsoft.com/office/powerpoint/2010/main" val="360602995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E5FC2-A208-41ED-9EEE-98F42177C608}"/>
              </a:ext>
            </a:extLst>
          </p:cNvPr>
          <p:cNvSpPr>
            <a:spLocks noGrp="1"/>
          </p:cNvSpPr>
          <p:nvPr>
            <p:ph type="ctrTitle"/>
          </p:nvPr>
        </p:nvSpPr>
        <p:spPr>
          <a:xfrm flipH="1">
            <a:off x="3942607" y="1638794"/>
            <a:ext cx="5047008" cy="2910458"/>
          </a:xfrm>
        </p:spPr>
        <p:txBody>
          <a:bodyPr/>
          <a:lstStyle/>
          <a:p>
            <a:pPr marL="114300" marR="0" lvl="0" indent="0" algn="l" defTabSz="914400" rtl="0" eaLnBrk="1" fontAlgn="auto" latinLnBrk="0" hangingPunct="1">
              <a:lnSpc>
                <a:spcPct val="100000"/>
              </a:lnSpc>
              <a:spcBef>
                <a:spcPts val="0"/>
              </a:spcBef>
              <a:spcAft>
                <a:spcPts val="0"/>
              </a:spcAft>
              <a:tabLst/>
              <a:defRPr/>
            </a:pPr>
            <a:r>
              <a:rPr kumimoji="0" lang="en-US" sz="2400" b="0" i="0" u="none" strike="noStrike" kern="0" cap="none" spc="0" normalizeH="0" baseline="0" noProof="0" dirty="0">
                <a:ln>
                  <a:noFill/>
                </a:ln>
                <a:solidFill>
                  <a:srgbClr val="383536"/>
                </a:solidFill>
                <a:effectLst/>
                <a:uLnTx/>
                <a:uFillTx/>
                <a:latin typeface="Abadi" panose="020B0604020104020204" pitchFamily="34" charset="0"/>
                <a:cs typeface="Hind Vadodara Light"/>
                <a:sym typeface="Hind Vadodara Light"/>
              </a:rPr>
              <a:t>To visualize a static plot of fermi Dirac distribution data which describes the occupancy of electrons in solids.</a:t>
            </a:r>
            <a:br>
              <a:rPr kumimoji="0" lang="en-US" sz="2400" b="0" i="0" u="none" strike="noStrike" kern="0" cap="none" spc="0" normalizeH="0" baseline="0" noProof="0" dirty="0">
                <a:ln>
                  <a:noFill/>
                </a:ln>
                <a:solidFill>
                  <a:srgbClr val="383536"/>
                </a:solidFill>
                <a:effectLst/>
                <a:uLnTx/>
                <a:uFillTx/>
                <a:latin typeface="Abadi" panose="020B0604020104020204" pitchFamily="34" charset="0"/>
                <a:cs typeface="Hind Vadodara Light"/>
                <a:sym typeface="Hind Vadodara Light"/>
              </a:rPr>
            </a:br>
            <a:br>
              <a:rPr kumimoji="0" lang="en-US" sz="2000" b="0" i="0" u="none" strike="noStrike" kern="0" cap="none" spc="0" normalizeH="0" baseline="0" noProof="0" dirty="0">
                <a:ln>
                  <a:noFill/>
                </a:ln>
                <a:solidFill>
                  <a:srgbClr val="383536"/>
                </a:solidFill>
                <a:effectLst/>
                <a:uLnTx/>
                <a:uFillTx/>
                <a:latin typeface="Hind Vadodara Light"/>
                <a:cs typeface="Hind Vadodara Light"/>
                <a:sym typeface="Hind Vadodara Light"/>
              </a:rPr>
            </a:br>
            <a:endParaRPr lang="en-IN" dirty="0"/>
          </a:p>
        </p:txBody>
      </p:sp>
      <p:sp>
        <p:nvSpPr>
          <p:cNvPr id="3" name="Subtitle 2">
            <a:extLst>
              <a:ext uri="{FF2B5EF4-FFF2-40B4-BE49-F238E27FC236}">
                <a16:creationId xmlns:a16="http://schemas.microsoft.com/office/drawing/2014/main" id="{13F725A4-B8EE-485D-B3F1-F75585960F24}"/>
              </a:ext>
            </a:extLst>
          </p:cNvPr>
          <p:cNvSpPr>
            <a:spLocks noGrp="1"/>
          </p:cNvSpPr>
          <p:nvPr>
            <p:ph type="subTitle" idx="1"/>
          </p:nvPr>
        </p:nvSpPr>
        <p:spPr>
          <a:xfrm flipH="1">
            <a:off x="6584100" y="4549252"/>
            <a:ext cx="2559900" cy="577800"/>
          </a:xfrm>
        </p:spPr>
        <p:txBody>
          <a:bodyPr/>
          <a:lstStyle/>
          <a:p>
            <a:endParaRPr lang="en-IN" dirty="0"/>
          </a:p>
        </p:txBody>
      </p:sp>
      <p:sp>
        <p:nvSpPr>
          <p:cNvPr id="4" name="Title 3">
            <a:extLst>
              <a:ext uri="{FF2B5EF4-FFF2-40B4-BE49-F238E27FC236}">
                <a16:creationId xmlns:a16="http://schemas.microsoft.com/office/drawing/2014/main" id="{396FBB64-93A8-4A41-A6FB-C27A93FDD37C}"/>
              </a:ext>
            </a:extLst>
          </p:cNvPr>
          <p:cNvSpPr>
            <a:spLocks noGrp="1"/>
          </p:cNvSpPr>
          <p:nvPr>
            <p:ph type="title" idx="2"/>
          </p:nvPr>
        </p:nvSpPr>
        <p:spPr>
          <a:xfrm flipH="1">
            <a:off x="364326" y="440556"/>
            <a:ext cx="2000100" cy="271963"/>
          </a:xfrm>
        </p:spPr>
        <p:txBody>
          <a:bodyPr/>
          <a:lstStyle/>
          <a:p>
            <a:r>
              <a:rPr lang="en-US" u="sng" dirty="0">
                <a:solidFill>
                  <a:schemeClr val="tx1"/>
                </a:solidFill>
              </a:rPr>
              <a:t>AIM </a:t>
            </a:r>
            <a:endParaRPr lang="en-IN" u="sng" dirty="0">
              <a:solidFill>
                <a:schemeClr val="tx1"/>
              </a:solidFill>
            </a:endParaRPr>
          </a:p>
        </p:txBody>
      </p:sp>
    </p:spTree>
    <p:extLst>
      <p:ext uri="{BB962C8B-B14F-4D97-AF65-F5344CB8AC3E}">
        <p14:creationId xmlns:p14="http://schemas.microsoft.com/office/powerpoint/2010/main" val="145868410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8D238-8401-417C-8241-C7B0EEBF89AF}"/>
              </a:ext>
            </a:extLst>
          </p:cNvPr>
          <p:cNvSpPr>
            <a:spLocks noGrp="1"/>
          </p:cNvSpPr>
          <p:nvPr>
            <p:ph type="ctrTitle"/>
          </p:nvPr>
        </p:nvSpPr>
        <p:spPr>
          <a:xfrm flipH="1">
            <a:off x="4004207" y="2392326"/>
            <a:ext cx="5139787" cy="2227175"/>
          </a:xfrm>
        </p:spPr>
        <p:txBody>
          <a:bodyPr/>
          <a:lstStyle/>
          <a:p>
            <a:pPr algn="l"/>
            <a:br>
              <a:rPr lang="en-US" sz="2000" dirty="0">
                <a:solidFill>
                  <a:schemeClr val="tx1"/>
                </a:solidFill>
                <a:latin typeface="Abadi" panose="020B0604020104020204" pitchFamily="34" charset="0"/>
                <a:cs typeface="Aharoni" panose="02010803020104030203" pitchFamily="2" charset="-79"/>
              </a:rPr>
            </a:br>
            <a:br>
              <a:rPr lang="en-US" sz="2000" dirty="0">
                <a:solidFill>
                  <a:schemeClr val="tx1"/>
                </a:solidFill>
                <a:latin typeface="Abadi" panose="020B0604020104020204" pitchFamily="34" charset="0"/>
                <a:cs typeface="Aharoni" panose="02010803020104030203" pitchFamily="2" charset="-79"/>
              </a:rPr>
            </a:br>
            <a:r>
              <a:rPr lang="en-US" sz="2000" dirty="0">
                <a:solidFill>
                  <a:schemeClr val="tx1"/>
                </a:solidFill>
                <a:latin typeface="Abadi" panose="020B0604020104020204" pitchFamily="34" charset="0"/>
                <a:cs typeface="Aharoni" panose="02010803020104030203" pitchFamily="2" charset="-79"/>
              </a:rPr>
              <a:t>Where,</a:t>
            </a:r>
            <a:br>
              <a:rPr lang="en-US" sz="2000" dirty="0">
                <a:solidFill>
                  <a:schemeClr val="tx1"/>
                </a:solidFill>
                <a:latin typeface="Abadi" panose="020B0604020104020204" pitchFamily="34" charset="0"/>
                <a:cs typeface="Aharoni" panose="02010803020104030203" pitchFamily="2" charset="-79"/>
              </a:rPr>
            </a:br>
            <a:r>
              <a:rPr lang="en-US" sz="2000" dirty="0">
                <a:solidFill>
                  <a:schemeClr val="tx1"/>
                </a:solidFill>
                <a:latin typeface="Abadi" panose="020B0604020104020204" pitchFamily="34" charset="0"/>
                <a:cs typeface="Aharoni" panose="02010803020104030203" pitchFamily="2" charset="-79"/>
              </a:rPr>
              <a:t>f(E) = Probability of electron in energy level E</a:t>
            </a:r>
            <a:br>
              <a:rPr lang="en-US" sz="2000" dirty="0">
                <a:solidFill>
                  <a:schemeClr val="tx1"/>
                </a:solidFill>
                <a:latin typeface="Abadi" panose="020B0604020104020204" pitchFamily="34" charset="0"/>
                <a:cs typeface="Aharoni" panose="02010803020104030203" pitchFamily="2" charset="-79"/>
              </a:rPr>
            </a:br>
            <a:r>
              <a:rPr lang="en-US" sz="2000" dirty="0">
                <a:solidFill>
                  <a:schemeClr val="tx1"/>
                </a:solidFill>
                <a:latin typeface="Abadi" panose="020B0604020104020204" pitchFamily="34" charset="0"/>
                <a:cs typeface="Aharoni" panose="02010803020104030203" pitchFamily="2" charset="-79"/>
              </a:rPr>
              <a:t>E</a:t>
            </a:r>
            <a:r>
              <a:rPr lang="en-US" sz="1050" dirty="0">
                <a:solidFill>
                  <a:schemeClr val="tx1"/>
                </a:solidFill>
                <a:latin typeface="Abadi" panose="020B0604020104020204" pitchFamily="34" charset="0"/>
                <a:cs typeface="Aharoni" panose="02010803020104030203" pitchFamily="2" charset="-79"/>
              </a:rPr>
              <a:t>F</a:t>
            </a:r>
            <a:r>
              <a:rPr lang="en-US" sz="2000" dirty="0">
                <a:solidFill>
                  <a:schemeClr val="tx1"/>
                </a:solidFill>
                <a:latin typeface="Abadi" panose="020B0604020104020204" pitchFamily="34" charset="0"/>
                <a:cs typeface="Aharoni" panose="02010803020104030203" pitchFamily="2" charset="-79"/>
              </a:rPr>
              <a:t> = Fermi energy on fermi level</a:t>
            </a:r>
            <a:br>
              <a:rPr lang="en-US" sz="2000" dirty="0">
                <a:solidFill>
                  <a:schemeClr val="tx1"/>
                </a:solidFill>
                <a:latin typeface="Abadi" panose="020B0604020104020204" pitchFamily="34" charset="0"/>
                <a:cs typeface="Aharoni" panose="02010803020104030203" pitchFamily="2" charset="-79"/>
              </a:rPr>
            </a:br>
            <a:r>
              <a:rPr lang="en-US" sz="2000" dirty="0">
                <a:solidFill>
                  <a:schemeClr val="tx1"/>
                </a:solidFill>
                <a:latin typeface="Abadi" panose="020B0604020104020204" pitchFamily="34" charset="0"/>
                <a:cs typeface="Aharoni" panose="02010803020104030203" pitchFamily="2" charset="-79"/>
              </a:rPr>
              <a:t>k = Boltzmann’s constant = 8.6 × 10^-5 eV/k</a:t>
            </a:r>
            <a:br>
              <a:rPr lang="en-US" sz="2000" dirty="0">
                <a:solidFill>
                  <a:schemeClr val="tx1"/>
                </a:solidFill>
                <a:latin typeface="Abadi" panose="020B0604020104020204" pitchFamily="34" charset="0"/>
                <a:cs typeface="Aharoni" panose="02010803020104030203" pitchFamily="2" charset="-79"/>
              </a:rPr>
            </a:br>
            <a:r>
              <a:rPr lang="en-US" sz="2000" dirty="0">
                <a:solidFill>
                  <a:schemeClr val="tx1"/>
                </a:solidFill>
                <a:latin typeface="Abadi" panose="020B0604020104020204" pitchFamily="34" charset="0"/>
                <a:cs typeface="Aharoni" panose="02010803020104030203" pitchFamily="2" charset="-79"/>
              </a:rPr>
              <a:t>T = Absolute temperature</a:t>
            </a:r>
            <a:br>
              <a:rPr lang="en-US" sz="2000" dirty="0">
                <a:solidFill>
                  <a:schemeClr val="tx1"/>
                </a:solidFill>
                <a:latin typeface="Abadi" panose="020B0604020104020204" pitchFamily="34" charset="0"/>
                <a:cs typeface="Aharoni" panose="02010803020104030203" pitchFamily="2" charset="-79"/>
              </a:rPr>
            </a:br>
            <a:br>
              <a:rPr lang="en-US" sz="2000" dirty="0">
                <a:solidFill>
                  <a:schemeClr val="tx1"/>
                </a:solidFill>
                <a:latin typeface="Abadi" panose="020B0604020104020204" pitchFamily="34" charset="0"/>
                <a:cs typeface="Aharoni" panose="02010803020104030203" pitchFamily="2" charset="-79"/>
              </a:rPr>
            </a:br>
            <a:endParaRPr lang="en-IN" sz="2000" dirty="0">
              <a:solidFill>
                <a:schemeClr val="tx1"/>
              </a:solidFill>
              <a:latin typeface="Abadi" panose="020B0604020104020204" pitchFamily="34" charset="0"/>
              <a:cs typeface="Aharoni" panose="02010803020104030203" pitchFamily="2" charset="-79"/>
            </a:endParaRPr>
          </a:p>
        </p:txBody>
      </p:sp>
      <p:sp>
        <p:nvSpPr>
          <p:cNvPr id="3" name="Subtitle 2">
            <a:extLst>
              <a:ext uri="{FF2B5EF4-FFF2-40B4-BE49-F238E27FC236}">
                <a16:creationId xmlns:a16="http://schemas.microsoft.com/office/drawing/2014/main" id="{3B27802A-A376-40C1-922F-F0D6DAA3BDA2}"/>
              </a:ext>
            </a:extLst>
          </p:cNvPr>
          <p:cNvSpPr>
            <a:spLocks noGrp="1"/>
          </p:cNvSpPr>
          <p:nvPr>
            <p:ph type="subTitle" idx="1"/>
          </p:nvPr>
        </p:nvSpPr>
        <p:spPr>
          <a:xfrm flipH="1">
            <a:off x="5977611" y="4513767"/>
            <a:ext cx="2559900" cy="494167"/>
          </a:xfrm>
        </p:spPr>
        <p:txBody>
          <a:bodyPr/>
          <a:lstStyle/>
          <a:p>
            <a:endParaRPr lang="en-IN" dirty="0"/>
          </a:p>
        </p:txBody>
      </p:sp>
      <p:sp>
        <p:nvSpPr>
          <p:cNvPr id="4" name="Title 3">
            <a:extLst>
              <a:ext uri="{FF2B5EF4-FFF2-40B4-BE49-F238E27FC236}">
                <a16:creationId xmlns:a16="http://schemas.microsoft.com/office/drawing/2014/main" id="{DF81B7B6-F078-40E1-B3A6-2BA514AF3BF0}"/>
              </a:ext>
            </a:extLst>
          </p:cNvPr>
          <p:cNvSpPr>
            <a:spLocks noGrp="1"/>
          </p:cNvSpPr>
          <p:nvPr>
            <p:ph type="title" idx="2"/>
          </p:nvPr>
        </p:nvSpPr>
        <p:spPr>
          <a:xfrm flipH="1">
            <a:off x="0" y="155204"/>
            <a:ext cx="3145022" cy="758371"/>
          </a:xfrm>
        </p:spPr>
        <p:txBody>
          <a:bodyPr/>
          <a:lstStyle/>
          <a:p>
            <a:r>
              <a:rPr lang="en-US" u="sng" dirty="0">
                <a:solidFill>
                  <a:schemeClr val="tx1"/>
                </a:solidFill>
              </a:rPr>
              <a:t>FORMULA</a:t>
            </a:r>
            <a:endParaRPr lang="en-IN" u="sng" dirty="0">
              <a:solidFill>
                <a:schemeClr val="tx1"/>
              </a:solidFill>
            </a:endParaRPr>
          </a:p>
        </p:txBody>
      </p:sp>
      <p:pic>
        <p:nvPicPr>
          <p:cNvPr id="2050" name="Picture 2">
            <a:extLst>
              <a:ext uri="{FF2B5EF4-FFF2-40B4-BE49-F238E27FC236}">
                <a16:creationId xmlns:a16="http://schemas.microsoft.com/office/drawing/2014/main" id="{62357E81-1364-4703-ADB3-F6B38D5720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7636" y="676894"/>
            <a:ext cx="3257300" cy="15794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22EB6B7-FC25-4D77-B490-C250D3338AE7}"/>
              </a:ext>
            </a:extLst>
          </p:cNvPr>
          <p:cNvSpPr/>
          <p:nvPr/>
        </p:nvSpPr>
        <p:spPr>
          <a:xfrm>
            <a:off x="178130" y="1606939"/>
            <a:ext cx="3820000" cy="2906828"/>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b="1" dirty="0">
              <a:ln w="22225">
                <a:solidFill>
                  <a:schemeClr val="accent2"/>
                </a:solidFill>
                <a:prstDash val="solid"/>
              </a:ln>
              <a:solidFill>
                <a:schemeClr val="accent2">
                  <a:lumMod val="40000"/>
                  <a:lumOff val="60000"/>
                </a:schemeClr>
              </a:solidFill>
            </a:endParaRPr>
          </a:p>
        </p:txBody>
      </p:sp>
      <p:pic>
        <p:nvPicPr>
          <p:cNvPr id="8" name="Picture 7">
            <a:extLst>
              <a:ext uri="{FF2B5EF4-FFF2-40B4-BE49-F238E27FC236}">
                <a16:creationId xmlns:a16="http://schemas.microsoft.com/office/drawing/2014/main" id="{99AAE66E-0AA9-4682-9315-EA1E8222B65E}"/>
              </a:ext>
            </a:extLst>
          </p:cNvPr>
          <p:cNvPicPr>
            <a:picLocks noChangeAspect="1"/>
          </p:cNvPicPr>
          <p:nvPr/>
        </p:nvPicPr>
        <p:blipFill>
          <a:blip r:embed="rId4"/>
          <a:stretch>
            <a:fillRect/>
          </a:stretch>
        </p:blipFill>
        <p:spPr>
          <a:xfrm>
            <a:off x="285008" y="1707531"/>
            <a:ext cx="3610098" cy="2698214"/>
          </a:xfrm>
          <a:prstGeom prst="rect">
            <a:avLst/>
          </a:prstGeom>
        </p:spPr>
      </p:pic>
    </p:spTree>
    <p:extLst>
      <p:ext uri="{BB962C8B-B14F-4D97-AF65-F5344CB8AC3E}">
        <p14:creationId xmlns:p14="http://schemas.microsoft.com/office/powerpoint/2010/main" val="31598135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3B04522-F564-4A46-8924-6188AF7DBCE5}"/>
              </a:ext>
            </a:extLst>
          </p:cNvPr>
          <p:cNvSpPr>
            <a:spLocks noGrp="1"/>
          </p:cNvSpPr>
          <p:nvPr>
            <p:ph type="subTitle" idx="1"/>
          </p:nvPr>
        </p:nvSpPr>
        <p:spPr>
          <a:xfrm flipH="1">
            <a:off x="546575" y="1163781"/>
            <a:ext cx="8050800" cy="3883231"/>
          </a:xfrm>
        </p:spPr>
        <p:txBody>
          <a:bodyPr/>
          <a:lstStyle/>
          <a:p>
            <a:pPr marL="114300" indent="0" algn="l">
              <a:buNone/>
            </a:pPr>
            <a:endParaRPr lang="en-IN" b="1" dirty="0"/>
          </a:p>
        </p:txBody>
      </p:sp>
      <p:sp>
        <p:nvSpPr>
          <p:cNvPr id="3" name="Title 2">
            <a:extLst>
              <a:ext uri="{FF2B5EF4-FFF2-40B4-BE49-F238E27FC236}">
                <a16:creationId xmlns:a16="http://schemas.microsoft.com/office/drawing/2014/main" id="{F1613719-3A30-4448-81FD-CBC3A7E83C99}"/>
              </a:ext>
            </a:extLst>
          </p:cNvPr>
          <p:cNvSpPr>
            <a:spLocks noGrp="1"/>
          </p:cNvSpPr>
          <p:nvPr>
            <p:ph type="title"/>
          </p:nvPr>
        </p:nvSpPr>
        <p:spPr>
          <a:xfrm>
            <a:off x="2421000" y="96488"/>
            <a:ext cx="4302000" cy="738092"/>
          </a:xfrm>
        </p:spPr>
        <p:txBody>
          <a:bodyPr/>
          <a:lstStyle/>
          <a:p>
            <a:r>
              <a:rPr lang="en-US" sz="5400" u="sng" dirty="0"/>
              <a:t>CODE</a:t>
            </a:r>
            <a:endParaRPr lang="en-IN" sz="5400" u="sng" dirty="0"/>
          </a:p>
        </p:txBody>
      </p:sp>
      <p:sp>
        <p:nvSpPr>
          <p:cNvPr id="6" name="Rectangle 5">
            <a:extLst>
              <a:ext uri="{FF2B5EF4-FFF2-40B4-BE49-F238E27FC236}">
                <a16:creationId xmlns:a16="http://schemas.microsoft.com/office/drawing/2014/main" id="{0D3F372F-2FDC-4BAB-BD75-C10069A96106}"/>
              </a:ext>
            </a:extLst>
          </p:cNvPr>
          <p:cNvSpPr/>
          <p:nvPr/>
        </p:nvSpPr>
        <p:spPr>
          <a:xfrm>
            <a:off x="385923" y="913608"/>
            <a:ext cx="8372104" cy="4133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CA14D38-ACEF-4F90-9440-5DEF5DF116F7}"/>
              </a:ext>
            </a:extLst>
          </p:cNvPr>
          <p:cNvPicPr>
            <a:picLocks noChangeAspect="1"/>
          </p:cNvPicPr>
          <p:nvPr/>
        </p:nvPicPr>
        <p:blipFill rotWithShape="1">
          <a:blip r:embed="rId3"/>
          <a:srcRect l="16646" t="28850" r="25195" b="27030"/>
          <a:stretch/>
        </p:blipFill>
        <p:spPr>
          <a:xfrm>
            <a:off x="489999" y="992635"/>
            <a:ext cx="8163951" cy="3975349"/>
          </a:xfrm>
          <a:prstGeom prst="rect">
            <a:avLst/>
          </a:prstGeom>
        </p:spPr>
      </p:pic>
    </p:spTree>
    <p:extLst>
      <p:ext uri="{BB962C8B-B14F-4D97-AF65-F5344CB8AC3E}">
        <p14:creationId xmlns:p14="http://schemas.microsoft.com/office/powerpoint/2010/main" val="272499173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B51E6-90FB-44A7-BBC3-BCB441E0F24C}"/>
              </a:ext>
            </a:extLst>
          </p:cNvPr>
          <p:cNvSpPr>
            <a:spLocks noGrp="1"/>
          </p:cNvSpPr>
          <p:nvPr>
            <p:ph type="title"/>
          </p:nvPr>
        </p:nvSpPr>
        <p:spPr>
          <a:xfrm>
            <a:off x="178130" y="3277589"/>
            <a:ext cx="2268187" cy="1235034"/>
          </a:xfrm>
        </p:spPr>
        <p:txBody>
          <a:bodyPr/>
          <a:lstStyle/>
          <a:p>
            <a:r>
              <a:rPr lang="en-US" u="sng" dirty="0">
                <a:solidFill>
                  <a:schemeClr val="tx1"/>
                </a:solidFill>
              </a:rPr>
              <a:t>OUTPUT</a:t>
            </a:r>
            <a:endParaRPr lang="en-IN" u="sng" dirty="0">
              <a:solidFill>
                <a:schemeClr val="tx1"/>
              </a:solidFill>
            </a:endParaRPr>
          </a:p>
        </p:txBody>
      </p:sp>
      <p:sp>
        <p:nvSpPr>
          <p:cNvPr id="5" name="Rectangle 4">
            <a:extLst>
              <a:ext uri="{FF2B5EF4-FFF2-40B4-BE49-F238E27FC236}">
                <a16:creationId xmlns:a16="http://schemas.microsoft.com/office/drawing/2014/main" id="{9B9C1CDE-B73D-48E5-896A-9AA10E4D6006}"/>
              </a:ext>
            </a:extLst>
          </p:cNvPr>
          <p:cNvSpPr/>
          <p:nvPr/>
        </p:nvSpPr>
        <p:spPr>
          <a:xfrm>
            <a:off x="2802578" y="368135"/>
            <a:ext cx="5925786" cy="4144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0E27612D-8186-4562-9F57-13D13057D3F0}"/>
              </a:ext>
            </a:extLst>
          </p:cNvPr>
          <p:cNvPicPr>
            <a:picLocks noChangeAspect="1"/>
          </p:cNvPicPr>
          <p:nvPr/>
        </p:nvPicPr>
        <p:blipFill>
          <a:blip r:embed="rId2"/>
          <a:stretch>
            <a:fillRect/>
          </a:stretch>
        </p:blipFill>
        <p:spPr>
          <a:xfrm>
            <a:off x="2897579" y="454808"/>
            <a:ext cx="5750162" cy="3962812"/>
          </a:xfrm>
          <a:prstGeom prst="rect">
            <a:avLst/>
          </a:prstGeom>
        </p:spPr>
      </p:pic>
    </p:spTree>
    <p:extLst>
      <p:ext uri="{BB962C8B-B14F-4D97-AF65-F5344CB8AC3E}">
        <p14:creationId xmlns:p14="http://schemas.microsoft.com/office/powerpoint/2010/main" val="79645821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888D11C-604F-4BA5-B2AF-A3F363D7D403}"/>
              </a:ext>
            </a:extLst>
          </p:cNvPr>
          <p:cNvSpPr>
            <a:spLocks noGrp="1"/>
          </p:cNvSpPr>
          <p:nvPr>
            <p:ph type="subTitle" idx="1"/>
          </p:nvPr>
        </p:nvSpPr>
        <p:spPr>
          <a:xfrm flipH="1">
            <a:off x="546575" y="1377538"/>
            <a:ext cx="8050800" cy="3021387"/>
          </a:xfrm>
        </p:spPr>
        <p:txBody>
          <a:bodyPr/>
          <a:lstStyle/>
          <a:p>
            <a:pPr algn="l">
              <a:buClr>
                <a:schemeClr val="accent6">
                  <a:lumMod val="60000"/>
                  <a:lumOff val="40000"/>
                </a:schemeClr>
              </a:buClr>
              <a:buFont typeface="Wingdings" panose="05000000000000000000" pitchFamily="2" charset="2"/>
              <a:buChar char="§"/>
            </a:pPr>
            <a:r>
              <a:rPr lang="en-US" sz="1600" dirty="0"/>
              <a:t>The Fermi function is a probability distribution function. It can only be used under equilibrium conditions. The Fermi function determines the probability that an energy state (E) is filled with an electron when the material we are working with is under equilibrium conditions.</a:t>
            </a:r>
          </a:p>
          <a:p>
            <a:pPr marL="114300" indent="0" algn="l">
              <a:buClr>
                <a:schemeClr val="accent6">
                  <a:lumMod val="60000"/>
                  <a:lumOff val="40000"/>
                </a:schemeClr>
              </a:buClr>
              <a:buNone/>
            </a:pPr>
            <a:endParaRPr lang="en-US" sz="1600" dirty="0"/>
          </a:p>
          <a:p>
            <a:pPr algn="l">
              <a:buClr>
                <a:schemeClr val="accent6">
                  <a:lumMod val="60000"/>
                  <a:lumOff val="40000"/>
                </a:schemeClr>
              </a:buClr>
              <a:buFont typeface="Wingdings" panose="05000000000000000000" pitchFamily="2" charset="2"/>
              <a:buChar char="§"/>
            </a:pPr>
            <a:r>
              <a:rPr lang="en-US" sz="1600" dirty="0"/>
              <a:t>Used in studying electrical and thermal conductivities, thermoelectricity, thermionic and photoelectric effects, specific heat of metals, etc. on the assumption that metals contain free electrons constituting like a perfect gas known as electron gas.</a:t>
            </a:r>
          </a:p>
          <a:p>
            <a:pPr marL="114300" indent="0" algn="l">
              <a:buClr>
                <a:schemeClr val="accent6">
                  <a:lumMod val="60000"/>
                  <a:lumOff val="40000"/>
                </a:schemeClr>
              </a:buClr>
              <a:buNone/>
            </a:pPr>
            <a:endParaRPr lang="en-US" sz="1600" dirty="0"/>
          </a:p>
          <a:p>
            <a:pPr algn="l">
              <a:buClr>
                <a:schemeClr val="accent6">
                  <a:lumMod val="60000"/>
                  <a:lumOff val="40000"/>
                </a:schemeClr>
              </a:buClr>
              <a:buFont typeface="Wingdings" panose="05000000000000000000" pitchFamily="2" charset="2"/>
              <a:buChar char="§"/>
            </a:pPr>
            <a:r>
              <a:rPr lang="en-US" sz="1600" dirty="0"/>
              <a:t>One can apply the Fermi Dirac distribution to any system of Fermions in equilibrium and predict macroscopic properties of such systems.</a:t>
            </a:r>
            <a:endParaRPr lang="en-IN" sz="1600" dirty="0"/>
          </a:p>
        </p:txBody>
      </p:sp>
      <p:sp>
        <p:nvSpPr>
          <p:cNvPr id="3" name="Title 2">
            <a:extLst>
              <a:ext uri="{FF2B5EF4-FFF2-40B4-BE49-F238E27FC236}">
                <a16:creationId xmlns:a16="http://schemas.microsoft.com/office/drawing/2014/main" id="{6C7D3528-DC0C-47E7-A7D0-946A42343377}"/>
              </a:ext>
            </a:extLst>
          </p:cNvPr>
          <p:cNvSpPr>
            <a:spLocks noGrp="1"/>
          </p:cNvSpPr>
          <p:nvPr>
            <p:ph type="title"/>
          </p:nvPr>
        </p:nvSpPr>
        <p:spPr/>
        <p:txBody>
          <a:bodyPr/>
          <a:lstStyle/>
          <a:p>
            <a:r>
              <a:rPr lang="en-US" sz="5400" u="sng" dirty="0"/>
              <a:t>APPLICATIONS</a:t>
            </a:r>
            <a:endParaRPr lang="en-IN" sz="5400" u="sng" dirty="0"/>
          </a:p>
        </p:txBody>
      </p:sp>
    </p:spTree>
    <p:extLst>
      <p:ext uri="{BB962C8B-B14F-4D97-AF65-F5344CB8AC3E}">
        <p14:creationId xmlns:p14="http://schemas.microsoft.com/office/powerpoint/2010/main" val="3732059471"/>
      </p:ext>
    </p:extLst>
  </p:cSld>
  <p:clrMapOvr>
    <a:masterClrMapping/>
  </p:clrMapOvr>
  <p:transition spd="slow">
    <p:wipe/>
  </p:transition>
</p:sld>
</file>

<file path=ppt/theme/theme1.xml><?xml version="1.0" encoding="utf-8"?>
<a:theme xmlns:a="http://schemas.openxmlformats.org/drawingml/2006/main" name="Science Fair Newsletter by Slidesgo">
  <a:themeElements>
    <a:clrScheme name="Simple Light">
      <a:dk1>
        <a:srgbClr val="383536"/>
      </a:dk1>
      <a:lt1>
        <a:srgbClr val="FFFFFF"/>
      </a:lt1>
      <a:dk2>
        <a:srgbClr val="595959"/>
      </a:dk2>
      <a:lt2>
        <a:srgbClr val="E6F0EF"/>
      </a:lt2>
      <a:accent1>
        <a:srgbClr val="D49421"/>
      </a:accent1>
      <a:accent2>
        <a:srgbClr val="C3CCA2"/>
      </a:accent2>
      <a:accent3>
        <a:srgbClr val="88AFA6"/>
      </a:accent3>
      <a:accent4>
        <a:srgbClr val="627E8D"/>
      </a:accent4>
      <a:accent5>
        <a:srgbClr val="BDBCBD"/>
      </a:accent5>
      <a:accent6>
        <a:srgbClr val="6E4D11"/>
      </a:accent6>
      <a:hlink>
        <a:srgbClr val="3835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427</TotalTime>
  <Words>523</Words>
  <Application>Microsoft Office PowerPoint</Application>
  <PresentationFormat>On-screen Show (16:9)</PresentationFormat>
  <Paragraphs>55</Paragraphs>
  <Slides>11</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Nunito Light</vt:lpstr>
      <vt:lpstr>Amasis MT Pro Black</vt:lpstr>
      <vt:lpstr>Arial</vt:lpstr>
      <vt:lpstr>Hind Vadodara Light</vt:lpstr>
      <vt:lpstr>Teko Light</vt:lpstr>
      <vt:lpstr>Cambria</vt:lpstr>
      <vt:lpstr>Roboto Condensed Light</vt:lpstr>
      <vt:lpstr>Raleway</vt:lpstr>
      <vt:lpstr>Abadi</vt:lpstr>
      <vt:lpstr>Fira Sans Extra Condensed Medium</vt:lpstr>
      <vt:lpstr>Wingdings</vt:lpstr>
      <vt:lpstr>Science Fair Newsletter by Slidesgo</vt:lpstr>
      <vt:lpstr>SEMICONDUCTORS FERMI DIRAC DISTRIBUTION</vt:lpstr>
      <vt:lpstr>INDEX</vt:lpstr>
      <vt:lpstr>TABLE OF CONTENTS</vt:lpstr>
      <vt:lpstr>INTRODUCTION</vt:lpstr>
      <vt:lpstr>To visualize a static plot of fermi Dirac distribution data which describes the occupancy of electrons in solids.  </vt:lpstr>
      <vt:lpstr>  Where, f(E) = Probability of electron in energy level E EF = Fermi energy on fermi level k = Boltzmann’s constant = 8.6 × 10^-5 eV/k T = Absolute temperature  </vt:lpstr>
      <vt:lpstr>CODE</vt:lpstr>
      <vt:lpstr>OUTPUT</vt:lpstr>
      <vt:lpstr>APPLICATIONS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FAIR NEWSLETTER</dc:title>
  <cp:lastModifiedBy>Diya Dinesh</cp:lastModifiedBy>
  <cp:revision>9</cp:revision>
  <dcterms:modified xsi:type="dcterms:W3CDTF">2022-01-16T12:57:54Z</dcterms:modified>
</cp:coreProperties>
</file>