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57" r:id="rId3"/>
    <p:sldId id="391" r:id="rId4"/>
    <p:sldId id="392" r:id="rId5"/>
    <p:sldId id="256" r:id="rId6"/>
    <p:sldId id="394" r:id="rId7"/>
    <p:sldId id="406" r:id="rId8"/>
    <p:sldId id="407" r:id="rId9"/>
    <p:sldId id="408" r:id="rId10"/>
    <p:sldId id="409" r:id="rId11"/>
    <p:sldId id="411" r:id="rId12"/>
    <p:sldId id="410" r:id="rId13"/>
    <p:sldId id="413" r:id="rId14"/>
    <p:sldId id="412" r:id="rId15"/>
    <p:sldId id="414" r:id="rId16"/>
    <p:sldId id="415" r:id="rId17"/>
    <p:sldId id="400" r:id="rId18"/>
    <p:sldId id="402" r:id="rId19"/>
    <p:sldId id="401" r:id="rId20"/>
    <p:sldId id="416" r:id="rId21"/>
    <p:sldId id="395" r:id="rId22"/>
    <p:sldId id="399" r:id="rId23"/>
    <p:sldId id="404" r:id="rId24"/>
    <p:sldId id="398" r:id="rId25"/>
    <p:sldId id="403" r:id="rId26"/>
    <p:sldId id="405" r:id="rId27"/>
    <p:sldId id="26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reddy" initials="m" lastIdx="1" clrIdx="0">
    <p:extLst>
      <p:ext uri="{19B8F6BF-5375-455C-9EA6-DF929625EA0E}">
        <p15:presenceInfo xmlns:p15="http://schemas.microsoft.com/office/powerpoint/2012/main" userId="544fa940895790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0" autoAdjust="0"/>
    <p:restoredTop sz="94660"/>
  </p:normalViewPr>
  <p:slideViewPr>
    <p:cSldViewPr snapToGrid="0">
      <p:cViewPr varScale="1">
        <p:scale>
          <a:sx n="94" d="100"/>
          <a:sy n="94" d="100"/>
        </p:scale>
        <p:origin x="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17T15:12:26.482" idx="1">
    <p:pos x="6415" y="126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B6DF8-4D4F-0AE3-2DB2-70C878372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09EFA-3461-9CD7-B9A8-F565B4FF2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521F8-7B20-A43F-3D32-CBD8E196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ACDB-F821-4F1E-8FEE-3F7771E7E48D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2E5F6-D188-99CC-BC5D-8529E9712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EF66D-334A-8218-7EB3-DB79517A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954E-64F1-4F58-82B1-5BC953B07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88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1F96B-A694-86DC-1C91-522D5979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A88F1-41AF-C465-B3B5-3F62EF1B1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F0171-804A-980C-89A8-9388F01B6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ACDB-F821-4F1E-8FEE-3F7771E7E48D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7E5E9-E28E-AD09-A1E1-ED987CEDA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1526A-AD19-EB9B-67FE-6A3B6BB7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954E-64F1-4F58-82B1-5BC953B07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43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8F4FEA-2208-01EA-5C25-8AF8268DA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0A7DB-C34E-AD0A-D81C-F81C25AF6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3F270-10BB-CADC-FA97-CDF4D43D4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ACDB-F821-4F1E-8FEE-3F7771E7E48D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188B0-A4CB-6433-EE1C-6A6D96EC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D56DF-D1DD-3EEA-8511-383A493E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954E-64F1-4F58-82B1-5BC953B07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18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7D198-066C-E56A-04A9-1037C331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5C54B-DC4C-8E28-0877-A70B13D94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26D1F-FB4E-149C-AA2A-68897C18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ACDB-F821-4F1E-8FEE-3F7771E7E48D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2F5CF-0FC8-46B5-6285-AE6920628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3397B-8D7E-5012-6426-211DD061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954E-64F1-4F58-82B1-5BC953B07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66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EC26-72D0-D80C-A2CC-ADD916537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01197-20B5-7AB5-38B1-30C385458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D4ECA-7A83-98BE-F271-EC5B6F30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ACDB-F821-4F1E-8FEE-3F7771E7E48D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F2944-A17C-EC69-EC80-EF052E4B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BBFCA-E90A-5FF6-C655-731AE241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954E-64F1-4F58-82B1-5BC953B07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68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C7986-3BB1-14FA-B0E9-A7199BE5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D0891-518A-5F3C-D7A8-C6A474985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A24BF-D1FE-2D6C-115D-5733FF604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6E6C5-55DF-C5C6-9E24-2F3664C5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ACDB-F821-4F1E-8FEE-3F7771E7E48D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A63AF-6045-435B-61DF-58900F31C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7B21D-A909-0034-8B8A-78CF4226B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954E-64F1-4F58-82B1-5BC953B07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7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E3E01-F473-A120-0B56-0CE4C82B2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CD63C-E8E0-574E-1DBD-030CB5AB9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F8B00-4C3E-DACE-C27F-7007DD93E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FCE0E7-52DA-7B9C-38F4-18446CDAD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10420-8C17-DFFB-6687-74AE1F9F9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F8FA84-2F19-1C02-0147-80E101546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ACDB-F821-4F1E-8FEE-3F7771E7E48D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83101F-E524-6773-CC5C-A76C4E69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56198-02D7-F302-819C-3281E92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954E-64F1-4F58-82B1-5BC953B07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04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55181-FC1D-185B-8DD9-B8320AE71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5A4EBB-7985-9723-F177-B5C95A41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ACDB-F821-4F1E-8FEE-3F7771E7E48D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6F8EF-73D2-6240-2554-5D1B4E84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7D37D-D28A-ED34-37C8-DBE5E1DA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954E-64F1-4F58-82B1-5BC953B07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11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B85D0-B6D3-EEC9-2D4B-EC13B8540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ACDB-F821-4F1E-8FEE-3F7771E7E48D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069923-2979-0687-C8BD-88B8DBB72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F08DC-41FB-838A-0198-AD8CED6E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954E-64F1-4F58-82B1-5BC953B07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80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0622-DABB-6758-3EC0-98EB16A9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C70AC-3713-718B-E026-3A43BA059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00A3B-13E4-04D9-126F-979D3DDA1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BE2E4-C2C0-B5D6-FF80-B4FED16F7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ACDB-F821-4F1E-8FEE-3F7771E7E48D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9244C-9BEB-D297-2DF7-1BC53362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FEA2A-921E-61BF-0C3E-60DA1D4B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954E-64F1-4F58-82B1-5BC953B07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89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8B56-DC19-13A7-954B-86E01620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42D48A-956C-029F-E077-44DE49A6D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A17EE-5621-0979-BDBF-E053C03B6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FB2DF-0173-D57E-148B-C11EF9EEB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ACDB-F821-4F1E-8FEE-3F7771E7E48D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FF174-7B44-8F6C-1467-1338AF1F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D4D2C-E5FF-CE89-7D58-2BF4EDC5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954E-64F1-4F58-82B1-5BC953B07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98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089FA9-0A51-5E06-FC4D-DCB6005E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7838E-5F82-CE98-EA4F-4A5A9B28E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DF557-9213-EBC8-EAE1-7E65E899E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0ACDB-F821-4F1E-8FEE-3F7771E7E48D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86A2B-9612-E41C-258B-E1E5832CE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23ED3-EBF0-36B1-531E-D74D23E00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5954E-64F1-4F58-82B1-5BC953B07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606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44174-022-00027-y" TargetMode="External"/><Relationship Id="rId2" Type="http://schemas.openxmlformats.org/officeDocument/2006/relationships/hyperlink" Target="https://journalofbigdata.springeropen.com/articles/10.1186/s40537-022-00657-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n-journal.com/journal-of-nursing/innovation-for-chronic-kidney-disease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30492" y="2657774"/>
            <a:ext cx="10674978" cy="12027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Chronic kidney Disease using </a:t>
            </a:r>
          </a:p>
          <a:p>
            <a:pPr>
              <a:lnSpc>
                <a:spcPct val="100000"/>
              </a:lnSpc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A1E143-99F7-453B-BBDF-787EDA75CEC1}"/>
              </a:ext>
            </a:extLst>
          </p:cNvPr>
          <p:cNvSpPr txBox="1"/>
          <p:nvPr/>
        </p:nvSpPr>
        <p:spPr>
          <a:xfrm>
            <a:off x="807270" y="4887975"/>
            <a:ext cx="4473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</a:p>
          <a:p>
            <a:pPr marL="342900" indent="-342900">
              <a:buAutoNum type="arabicPeriod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Sivane senthil( E0121027)</a:t>
            </a:r>
          </a:p>
          <a:p>
            <a:pPr marL="342900" indent="-342900">
              <a:buAutoNum type="arabicPeriod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Marreddy Gayatri devi( E0421053)</a:t>
            </a:r>
          </a:p>
          <a:p>
            <a:endParaRPr lang="en-IN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838E78-0102-4F90-A6C6-365EDBEFA554}"/>
              </a:ext>
            </a:extLst>
          </p:cNvPr>
          <p:cNvSpPr txBox="1"/>
          <p:nvPr/>
        </p:nvSpPr>
        <p:spPr>
          <a:xfrm>
            <a:off x="8562675" y="4892376"/>
            <a:ext cx="3575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Project Guide 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1.  Prof .Shiyamala  Gowri </a:t>
            </a:r>
          </a:p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3562A2-963B-4C2E-B1B0-7D33D15C836E}"/>
              </a:ext>
            </a:extLst>
          </p:cNvPr>
          <p:cNvSpPr txBox="1"/>
          <p:nvPr/>
        </p:nvSpPr>
        <p:spPr>
          <a:xfrm>
            <a:off x="4306835" y="2059988"/>
            <a:ext cx="247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INT 300 Internship 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234E549E-6B1C-4C5D-88D1-7087C47ACD50}"/>
              </a:ext>
            </a:extLst>
          </p:cNvPr>
          <p:cNvPicPr preferRelativeResize="0"/>
          <p:nvPr/>
        </p:nvPicPr>
        <p:blipFill>
          <a:blip r:embed="rId2"/>
          <a:srcRect/>
          <a:stretch>
            <a:fillRect/>
          </a:stretch>
        </p:blipFill>
        <p:spPr>
          <a:xfrm>
            <a:off x="1315757" y="718812"/>
            <a:ext cx="7797055" cy="12027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7A5D2E-C8FE-DB71-DCD9-0097DACFFEC5}"/>
              </a:ext>
            </a:extLst>
          </p:cNvPr>
          <p:cNvSpPr txBox="1"/>
          <p:nvPr/>
        </p:nvSpPr>
        <p:spPr>
          <a:xfrm>
            <a:off x="4620028" y="4058193"/>
            <a:ext cx="216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 review</a:t>
            </a:r>
          </a:p>
        </p:txBody>
      </p:sp>
    </p:spTree>
    <p:extLst>
      <p:ext uri="{BB962C8B-B14F-4D97-AF65-F5344CB8AC3E}">
        <p14:creationId xmlns:p14="http://schemas.microsoft.com/office/powerpoint/2010/main" val="276592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F5C0EE-AD98-2E57-BAC1-31D1206CF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322" y="721658"/>
            <a:ext cx="4255401" cy="44572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BDC8B1-1C8F-9B3A-5BA9-67A6E85B3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898" y="790647"/>
            <a:ext cx="5719139" cy="445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9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DE8DA9-5C05-3931-EE61-997F5D8B0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761" y="976692"/>
            <a:ext cx="5334545" cy="455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42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9A37-7144-B99C-8FE8-64BCEE0B6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CBB6DF-9BFA-5ADF-A7E1-ACA431592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670" y="1964267"/>
            <a:ext cx="9288286" cy="3481493"/>
          </a:xfrm>
        </p:spPr>
      </p:pic>
    </p:spTree>
    <p:extLst>
      <p:ext uri="{BB962C8B-B14F-4D97-AF65-F5344CB8AC3E}">
        <p14:creationId xmlns:p14="http://schemas.microsoft.com/office/powerpoint/2010/main" val="601263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10662-AEB4-6368-87A7-D2FE43923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534" y="555413"/>
            <a:ext cx="10473266" cy="1124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Test Splitting</a:t>
            </a:r>
          </a:p>
          <a:p>
            <a:pPr marL="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136E26-53C7-135E-9B86-BBCA95202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573" y="2269067"/>
            <a:ext cx="7928925" cy="2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05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10662-AEB4-6368-87A7-D2FE43923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555413"/>
            <a:ext cx="10642599" cy="555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CLASSIFICATION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97B660-E258-9224-057B-B921E30B3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32" y="1349852"/>
            <a:ext cx="4529809" cy="34863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CD2BFB-35FA-40BF-4076-9EA682B63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183" y="1349852"/>
            <a:ext cx="4457843" cy="371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08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BBC6E9-87B8-7917-9731-0BD8AB5A7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94" y="1199377"/>
            <a:ext cx="4492486" cy="34868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D9F513-F09D-081C-4873-8E62170C0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522" y="1199377"/>
            <a:ext cx="5985704" cy="383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30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92E0D7F-876A-4471-AFAC-352337199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15" y="1233955"/>
            <a:ext cx="4064209" cy="2425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ABE01E-31EC-E22B-8881-069B76456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499" y="1014435"/>
            <a:ext cx="6140766" cy="325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66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20C78-2D76-41B0-55D8-93CDDF98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575733"/>
            <a:ext cx="10195559" cy="636694"/>
          </a:xfrm>
        </p:spPr>
        <p:txBody>
          <a:bodyPr>
            <a:no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5B23F7-81D3-226D-1B53-23ACF9D67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508" y="1505435"/>
            <a:ext cx="5323012" cy="4064342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A2B2D9-AC53-4DCB-3E9D-08CC2E804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482" y="1720427"/>
            <a:ext cx="4043678" cy="348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5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F35E0E-FC33-4221-3DCC-5AEC3BFF5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267" y="1372753"/>
            <a:ext cx="4115011" cy="45595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5CC170-ECED-DAED-B9DE-FF5498282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562" y="1307719"/>
            <a:ext cx="5057394" cy="424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125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700A8A5-29CE-E364-65EE-029E9B451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400" y="1435948"/>
            <a:ext cx="7022907" cy="389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5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465294" y="839892"/>
            <a:ext cx="6083163" cy="57803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879EB8-31D3-3172-A86B-B9F284088D49}"/>
              </a:ext>
            </a:extLst>
          </p:cNvPr>
          <p:cNvSpPr txBox="1"/>
          <p:nvPr/>
        </p:nvSpPr>
        <p:spPr>
          <a:xfrm>
            <a:off x="2465294" y="1331260"/>
            <a:ext cx="7510182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uses various algorithms for building mathematical models and making predictions using historical data or information. 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 the field of study that gives computers the capability to learn without being explicitly programmed.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Currently, it is being used for various tasks such as image recognition, speech recognition, email filtering, Facebook auto-tagging, recommender system, and many more.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881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31B61-7A91-F4F6-627E-6EC49DF2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640" y="623147"/>
            <a:ext cx="10297160" cy="1040448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Comparing models</a:t>
            </a:r>
            <a:br>
              <a:rPr lang="en-US" sz="4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60A726-0763-33F8-E206-505F90CE7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268" y="1889811"/>
            <a:ext cx="4639732" cy="35288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7712FB-5507-8DC8-2B52-8301C5076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398" y="1842345"/>
            <a:ext cx="4824793" cy="394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16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7D0A-67A1-24A0-044A-D6F0EF66E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120" y="365126"/>
            <a:ext cx="10520680" cy="569594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6E10DB-174C-4047-562F-668CA551B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20" y="934720"/>
            <a:ext cx="4989330" cy="53384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21FF0C-5EF6-9366-1622-654F09AF3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460" y="1198880"/>
            <a:ext cx="4989330" cy="458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41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A10909-30AA-EEA8-ABCE-E2950EFA8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339" y="1358793"/>
            <a:ext cx="4820661" cy="41404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96B4B9-7F94-8956-54DD-B8F754D45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990" y="1876213"/>
            <a:ext cx="4966810" cy="370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98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F8CE-CEE0-6CEA-5DA0-A5FE0CD74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398992"/>
            <a:ext cx="10515600" cy="1325563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D5DAE-2F3C-E92C-C561-55EF3FA0F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718"/>
            <a:ext cx="10515600" cy="4351338"/>
          </a:xfrm>
        </p:spPr>
        <p:txBody>
          <a:bodyPr>
            <a:normAutofit/>
          </a:bodyPr>
          <a:lstStyle/>
          <a:p>
            <a:pPr marL="457200" lvl="0" indent="-3587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50"/>
              <a:buFont typeface="Arial"/>
              <a:buChar char="●"/>
            </a:pPr>
            <a:r>
              <a:rPr lang="en-US" sz="1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Collected dataset from Internet.</a:t>
            </a:r>
          </a:p>
          <a:p>
            <a:pPr marL="457200" lvl="0" indent="-3587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50"/>
              <a:buFont typeface="Arial"/>
              <a:buChar char="●"/>
            </a:pPr>
            <a:r>
              <a:rPr lang="en-US" sz="1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Worked on Data Cleaning and Data pre-processing.</a:t>
            </a:r>
          </a:p>
          <a:p>
            <a:pPr marL="457200" lvl="0" indent="-3587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50"/>
              <a:buFont typeface="Arial"/>
              <a:buChar char="●"/>
            </a:pPr>
            <a:r>
              <a:rPr lang="en-US" sz="1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Worked on Correlation and read some journals</a:t>
            </a:r>
          </a:p>
          <a:p>
            <a:pPr marL="457200" lvl="0" indent="-3587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50"/>
              <a:buFont typeface="Arial"/>
              <a:buChar char="●"/>
            </a:pPr>
            <a:r>
              <a:rPr lang="en-US" sz="1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Splitting the dataset into training set and test set, </a:t>
            </a:r>
          </a:p>
          <a:p>
            <a:pPr marL="457200" lvl="0" indent="-3587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50"/>
              <a:buFont typeface="Arial"/>
              <a:buChar char="●"/>
            </a:pPr>
            <a:r>
              <a:rPr lang="en-US" sz="1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Done Regression (Logistic Regression, Linear Regression, Polynomial Regression, Decision Tree ,Random Forest Regression).</a:t>
            </a:r>
          </a:p>
          <a:p>
            <a:pPr marL="457200" lvl="0" indent="-3587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50"/>
              <a:buFont typeface="Arial"/>
              <a:buChar char="●"/>
            </a:pPr>
            <a:r>
              <a:rPr lang="en-US" sz="1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Done Classification(KNN, Naive bayes, SVM, Decision Tree, Random Forest).</a:t>
            </a:r>
          </a:p>
          <a:p>
            <a:pPr marL="457200" lvl="0" indent="-3587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50"/>
              <a:buFont typeface="Arial"/>
              <a:buChar char="●"/>
            </a:pPr>
            <a:r>
              <a:rPr lang="en-US" sz="1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Done Clustering (K Mean, Hierarchical).</a:t>
            </a:r>
          </a:p>
          <a:p>
            <a:pPr marL="457200" lvl="0" indent="-3587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50"/>
              <a:buFont typeface="Arial"/>
              <a:buChar char="●"/>
            </a:pPr>
            <a:r>
              <a:rPr lang="en-US" sz="1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Comparing models</a:t>
            </a:r>
          </a:p>
          <a:p>
            <a:pPr marL="984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50"/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899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91734" y="467360"/>
            <a:ext cx="6677378" cy="860213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 of the work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4F4165-AD48-E4B1-6169-174220FD95A9}"/>
              </a:ext>
            </a:extLst>
          </p:cNvPr>
          <p:cNvSpPr txBox="1"/>
          <p:nvPr/>
        </p:nvSpPr>
        <p:spPr>
          <a:xfrm>
            <a:off x="853441" y="1530773"/>
            <a:ext cx="10500360" cy="3746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17-02-2023 - 23-03-2023 Learnt Machine Learning from Udemy videos.</a:t>
            </a: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24-03-2023 - 02-03-2023 Worked out with the given dataset in python.</a:t>
            </a: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03-03-2023 - 09-03-2023 Started working on out Chronic kidney disease dataset</a:t>
            </a:r>
          </a:p>
          <a:p>
            <a:pPr marL="457200" indent="-349250">
              <a:lnSpc>
                <a:spcPct val="150000"/>
              </a:lnSpc>
              <a:buSzPts val="1900"/>
              <a:buFont typeface="Times New Roman"/>
              <a:buChar char="●"/>
            </a:pPr>
            <a:r>
              <a:rPr lang="en-US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10-03-2023 - 16-03-2023.</a:t>
            </a:r>
            <a:r>
              <a:rPr lang="en-IN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Done data cleaning and correlation</a:t>
            </a:r>
            <a:endParaRPr lang="en-US" sz="16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lvl="0" indent="-3524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50"/>
              <a:buFont typeface="Times New Roman"/>
              <a:buChar char="●"/>
            </a:pPr>
            <a:r>
              <a:rPr lang="en-US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17-03-2023 - 20-04-2023 Data Pre-processing and  Splitting into training set and testing set</a:t>
            </a:r>
          </a:p>
          <a:p>
            <a:pPr marL="457200" lvl="0" indent="-3524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50"/>
              <a:buFont typeface="Times New Roman"/>
              <a:buChar char="●"/>
            </a:pPr>
            <a:r>
              <a:rPr lang="en-US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21-03-2023 - 30-04-2023 Worked on Classification.</a:t>
            </a:r>
          </a:p>
          <a:p>
            <a:pPr marL="457200" lvl="0" indent="-3460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50"/>
              <a:buFont typeface="Times New Roman"/>
              <a:buChar char="●"/>
            </a:pPr>
            <a:r>
              <a:rPr lang="en-US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31-03-2023 - 07-04-2023 Worked on Regression.</a:t>
            </a:r>
          </a:p>
          <a:p>
            <a:pPr marL="457200" lvl="0" indent="-3460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50"/>
              <a:buFont typeface="Times New Roman"/>
              <a:buChar char="●"/>
            </a:pPr>
            <a:r>
              <a:rPr lang="en-US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08-03-2023 - 15-04-2023 Worked on Clustering.</a:t>
            </a:r>
          </a:p>
          <a:p>
            <a:pPr marL="457200" indent="-346075">
              <a:lnSpc>
                <a:spcPct val="150000"/>
              </a:lnSpc>
              <a:buSzPts val="1850"/>
              <a:buFont typeface="Times New Roman"/>
              <a:buChar char="●"/>
            </a:pPr>
            <a:r>
              <a:rPr lang="en-US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16-04-2023 - 22-04-2023.</a:t>
            </a:r>
            <a:r>
              <a:rPr lang="en-IN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Comparison graph and corrections from second review</a:t>
            </a:r>
            <a:endParaRPr lang="en-US" sz="16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lvl="0" indent="-3460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50"/>
              <a:buFont typeface="Times New Roman"/>
              <a:buChar char="●"/>
            </a:pPr>
            <a:r>
              <a:rPr lang="en-US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23-04-2023 - 26-04-2023 Worked on Project Report.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26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4C65-EC19-B4A3-17E3-52EFCBB0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FEE0B-EC98-CFE2-5A20-98030BAA5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070" y="1905581"/>
            <a:ext cx="7924490" cy="427138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16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performance of the model depends upon various performance matrices like sensitivity, precision, recall, f1-score, confusion matrix etc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has highest Accuracy rate among all the Classification types</a:t>
            </a:r>
          </a:p>
          <a:p>
            <a:pPr algn="just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has highest Accuracy rate among all the Regressions type</a:t>
            </a:r>
          </a:p>
          <a:p>
            <a:pPr marL="0" indent="0" algn="just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1671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09D2-1F51-1E8C-6D6E-4DD4E876E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76792-AC6A-A36E-887F-00498CE70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https://journalofbigdata.springeropen.com/articles/10.1186/s40537-022-00657-5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https://link.springer.com/article/10.1007/s44174-022-00027-y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https://rn-journal.com/journal-of-nursing/innovation-for-chronic-kidney-disease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6CAE5-75B1-E876-134B-AA150C5FE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03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893" y="2196145"/>
            <a:ext cx="3069771" cy="145626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3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09020" y="280827"/>
            <a:ext cx="6083163" cy="57803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D332D1-5B83-ED92-E60D-F1072B156677}"/>
              </a:ext>
            </a:extLst>
          </p:cNvPr>
          <p:cNvSpPr txBox="1"/>
          <p:nvPr/>
        </p:nvSpPr>
        <p:spPr>
          <a:xfrm>
            <a:off x="2525806" y="2951630"/>
            <a:ext cx="7281581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check whether the patient is to predict patients with Chronic Kidney Disease using attributes while maintaining a higher accuracy on time.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this dataset, we predict whether the patient can have a chronic kidney disease or not. To predict this, we use 24 attributes  and 400 rows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CB3DFA-C8EC-25F2-7276-C0E7DB5A9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248" y="1091754"/>
            <a:ext cx="2554941" cy="155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85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038774" y="176124"/>
            <a:ext cx="6230338" cy="1463023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survey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83E3FF5-6AF5-3B62-009D-B94D9157A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664344"/>
              </p:ext>
            </p:extLst>
          </p:nvPr>
        </p:nvGraphicFramePr>
        <p:xfrm>
          <a:off x="2086187" y="2033630"/>
          <a:ext cx="7315200" cy="3417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86">
                  <a:extLst>
                    <a:ext uri="{9D8B030D-6E8A-4147-A177-3AD203B41FA5}">
                      <a16:colId xmlns:a16="http://schemas.microsoft.com/office/drawing/2014/main" val="2578022342"/>
                    </a:ext>
                  </a:extLst>
                </a:gridCol>
                <a:gridCol w="1866038">
                  <a:extLst>
                    <a:ext uri="{9D8B030D-6E8A-4147-A177-3AD203B41FA5}">
                      <a16:colId xmlns:a16="http://schemas.microsoft.com/office/drawing/2014/main" val="613632361"/>
                    </a:ext>
                  </a:extLst>
                </a:gridCol>
                <a:gridCol w="1866038">
                  <a:extLst>
                    <a:ext uri="{9D8B030D-6E8A-4147-A177-3AD203B41FA5}">
                      <a16:colId xmlns:a16="http://schemas.microsoft.com/office/drawing/2014/main" val="2054466077"/>
                    </a:ext>
                  </a:extLst>
                </a:gridCol>
                <a:gridCol w="1866038">
                  <a:extLst>
                    <a:ext uri="{9D8B030D-6E8A-4147-A177-3AD203B41FA5}">
                      <a16:colId xmlns:a16="http://schemas.microsoft.com/office/drawing/2014/main" val="3311103662"/>
                    </a:ext>
                  </a:extLst>
                </a:gridCol>
              </a:tblGrid>
              <a:tr h="362776">
                <a:tc>
                  <a:txBody>
                    <a:bodyPr/>
                    <a:lstStyle/>
                    <a:p>
                      <a:r>
                        <a:rPr lang="en-IN" dirty="0"/>
                        <a:t>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Researched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120739"/>
                  </a:ext>
                </a:extLst>
              </a:tr>
              <a:tr h="583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Chronic kidney disease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95.92%.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Saurabh Paul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1921"/>
                  </a:ext>
                </a:extLst>
              </a:tr>
              <a:tr h="816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Chronic kidney disease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SVM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96.7 %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Siddheshwar Tekale, Pranjal Shingavi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420576"/>
                  </a:ext>
                </a:extLst>
              </a:tr>
              <a:tr h="5743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Chronic kidney disease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98.8%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Salma Shaji, S R Ajina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751252"/>
                  </a:ext>
                </a:extLst>
              </a:tr>
              <a:tr h="5743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Chronic kidney disease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0.975%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Levin A. Tonelli M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629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0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0FC32-9BB1-71F5-4B54-83B12880F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587" y="582507"/>
            <a:ext cx="6048585" cy="543367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flow </a:t>
            </a:r>
            <a:endParaRPr lang="en-IN" sz="2400" dirty="0">
              <a:latin typeface="inter-regula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CF5799-3E20-8132-9E50-34EE17F94222}"/>
              </a:ext>
            </a:extLst>
          </p:cNvPr>
          <p:cNvSpPr/>
          <p:nvPr/>
        </p:nvSpPr>
        <p:spPr>
          <a:xfrm>
            <a:off x="2858348" y="2147146"/>
            <a:ext cx="1822025" cy="4199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collection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9535C24-BE3B-7C1B-90D7-7FDA768682C8}"/>
              </a:ext>
            </a:extLst>
          </p:cNvPr>
          <p:cNvSpPr/>
          <p:nvPr/>
        </p:nvSpPr>
        <p:spPr>
          <a:xfrm>
            <a:off x="4775201" y="2248747"/>
            <a:ext cx="487680" cy="250613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EED361-BA1C-8E78-5693-13F1011CDAB9}"/>
              </a:ext>
            </a:extLst>
          </p:cNvPr>
          <p:cNvSpPr/>
          <p:nvPr/>
        </p:nvSpPr>
        <p:spPr>
          <a:xfrm>
            <a:off x="5357709" y="2181012"/>
            <a:ext cx="2208104" cy="3860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cleaning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38928D6-9B1E-99C6-C21A-D48314CFF6C6}"/>
              </a:ext>
            </a:extLst>
          </p:cNvPr>
          <p:cNvSpPr/>
          <p:nvPr/>
        </p:nvSpPr>
        <p:spPr>
          <a:xfrm>
            <a:off x="7721600" y="2201333"/>
            <a:ext cx="521549" cy="250613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294567-DB0E-BF6D-F65B-F01F167F44F5}"/>
              </a:ext>
            </a:extLst>
          </p:cNvPr>
          <p:cNvSpPr/>
          <p:nvPr/>
        </p:nvSpPr>
        <p:spPr>
          <a:xfrm>
            <a:off x="8344748" y="2147144"/>
            <a:ext cx="2079411" cy="4199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Data-pre-processing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EB92EEFD-346D-EF85-9C74-C14FC2B6301B}"/>
              </a:ext>
            </a:extLst>
          </p:cNvPr>
          <p:cNvSpPr/>
          <p:nvPr/>
        </p:nvSpPr>
        <p:spPr>
          <a:xfrm>
            <a:off x="9144000" y="2827869"/>
            <a:ext cx="277708" cy="550333"/>
          </a:xfrm>
          <a:prstGeom prst="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4C47BF-062D-BC33-2362-31B4BA42CA18}"/>
              </a:ext>
            </a:extLst>
          </p:cNvPr>
          <p:cNvSpPr/>
          <p:nvPr/>
        </p:nvSpPr>
        <p:spPr>
          <a:xfrm>
            <a:off x="8344749" y="3638980"/>
            <a:ext cx="1876210" cy="413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Algorithms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C3FB423-86F8-FE6C-1254-1A590404C5EC}"/>
              </a:ext>
            </a:extLst>
          </p:cNvPr>
          <p:cNvSpPr/>
          <p:nvPr/>
        </p:nvSpPr>
        <p:spPr>
          <a:xfrm flipH="1">
            <a:off x="7437116" y="3732107"/>
            <a:ext cx="643467" cy="250613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B7EF65-5A13-E140-4FB4-E66E3F69863B}"/>
              </a:ext>
            </a:extLst>
          </p:cNvPr>
          <p:cNvSpPr/>
          <p:nvPr/>
        </p:nvSpPr>
        <p:spPr>
          <a:xfrm>
            <a:off x="1971040" y="3588365"/>
            <a:ext cx="2441787" cy="4199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Future Reinforcement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4F8555-FA40-738F-7E45-1D7DD4555D1F}"/>
              </a:ext>
            </a:extLst>
          </p:cNvPr>
          <p:cNvSpPr/>
          <p:nvPr/>
        </p:nvSpPr>
        <p:spPr>
          <a:xfrm>
            <a:off x="5218858" y="3588365"/>
            <a:ext cx="2048929" cy="3943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Prediction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8F83FDE-D8B5-8A54-DA92-8655004D61E0}"/>
              </a:ext>
            </a:extLst>
          </p:cNvPr>
          <p:cNvSpPr/>
          <p:nvPr/>
        </p:nvSpPr>
        <p:spPr>
          <a:xfrm flipH="1">
            <a:off x="4534750" y="3673031"/>
            <a:ext cx="562186" cy="25061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99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363893" y="514772"/>
            <a:ext cx="5905218" cy="541867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32F222-5035-A129-3E2B-81A707912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384" y="1869488"/>
            <a:ext cx="8433233" cy="382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6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1627B-FE03-7B40-4AB9-C9DE50815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413" y="365125"/>
            <a:ext cx="9782387" cy="874395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856346-CA69-7D4D-C5A7-86685FDD7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066" y="1629728"/>
            <a:ext cx="5466081" cy="37932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8D64BC-FE39-E0B4-5EED-6E5266231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407" y="1629728"/>
            <a:ext cx="4785194" cy="417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22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7D6433-927C-C944-2194-3A6AE944F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308" y="922212"/>
            <a:ext cx="4748105" cy="37581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E071DB-59FF-01AE-1CB4-D7BC6C934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519" y="897223"/>
            <a:ext cx="5556135" cy="423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5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AA53C6-32D2-5529-5A15-0992E0F61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681" y="1116966"/>
            <a:ext cx="4706430" cy="36717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554C63-00C5-F7BE-F65E-531398377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890" y="1116966"/>
            <a:ext cx="5195191" cy="412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8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3837</TotalTime>
  <Words>512</Words>
  <Application>Microsoft Office PowerPoint</Application>
  <PresentationFormat>Widescreen</PresentationFormat>
  <Paragraphs>90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inter-regular</vt:lpstr>
      <vt:lpstr>Times New Roman</vt:lpstr>
      <vt:lpstr>Office Theme</vt:lpstr>
      <vt:lpstr>PowerPoint Presentation</vt:lpstr>
      <vt:lpstr>Introduction</vt:lpstr>
      <vt:lpstr>Problem statement</vt:lpstr>
      <vt:lpstr>Research survey </vt:lpstr>
      <vt:lpstr>Work flow </vt:lpstr>
      <vt:lpstr>Dataset</vt:lpstr>
      <vt:lpstr>Data cleaning</vt:lpstr>
      <vt:lpstr>PowerPoint Presentation</vt:lpstr>
      <vt:lpstr>PowerPoint Presentation</vt:lpstr>
      <vt:lpstr>PowerPoint Presentation</vt:lpstr>
      <vt:lpstr>PowerPoint Presentation</vt:lpstr>
      <vt:lpstr>Data pre-processing</vt:lpstr>
      <vt:lpstr>PowerPoint Presentation</vt:lpstr>
      <vt:lpstr>PowerPoint Presentation</vt:lpstr>
      <vt:lpstr>PowerPoint Presentation</vt:lpstr>
      <vt:lpstr>PowerPoint Presentation</vt:lpstr>
      <vt:lpstr>Regression</vt:lpstr>
      <vt:lpstr>PowerPoint Presentation</vt:lpstr>
      <vt:lpstr>PowerPoint Presentation</vt:lpstr>
      <vt:lpstr>Comparing models </vt:lpstr>
      <vt:lpstr>Clustering</vt:lpstr>
      <vt:lpstr>PowerPoint Presentation</vt:lpstr>
      <vt:lpstr>Work done</vt:lpstr>
      <vt:lpstr>Timeline of the work </vt:lpstr>
      <vt:lpstr>Conclusion</vt:lpstr>
      <vt:lpstr>Reference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marreddy</dc:creator>
  <cp:lastModifiedBy>marreddy</cp:lastModifiedBy>
  <cp:revision>33</cp:revision>
  <dcterms:created xsi:type="dcterms:W3CDTF">2023-04-16T11:14:42Z</dcterms:created>
  <dcterms:modified xsi:type="dcterms:W3CDTF">2023-04-28T17:40:43Z</dcterms:modified>
</cp:coreProperties>
</file>