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88825" cy="6858000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Open Sans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XzOt1+zkU/R9UdbGCrKL3MTwT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5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21" name="Google Shape;21;p15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5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15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" name="Google Shape;24;p15"/>
          <p:cNvGrpSpPr/>
          <p:nvPr/>
        </p:nvGrpSpPr>
        <p:grpSpPr>
          <a:xfrm>
            <a:off x="-8915" y="6057149"/>
            <a:ext cx="5498725" cy="820207"/>
            <a:chOff x="-6689" y="4553748"/>
            <a:chExt cx="4125119" cy="615155"/>
          </a:xfrm>
        </p:grpSpPr>
        <p:sp>
          <p:nvSpPr>
            <p:cNvPr id="25" name="Google Shape;25;p15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avLst/>
              <a:gdLst/>
              <a:ahLst/>
              <a:cxnLst/>
              <a:rect l="l" t="t" r="r" b="b"/>
              <a:pathLst>
                <a:path w="612775" h="4115481" extrusionOk="0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avLst/>
              <a:gdLst/>
              <a:ahLst/>
              <a:cxnLst/>
              <a:rect l="l" t="t" r="r" b="b"/>
              <a:pathLst>
                <a:path w="410751" h="3621427" extrusionOk="0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avLst/>
              <a:gdLst/>
              <a:ahLst/>
              <a:cxnLst/>
              <a:rect l="l" t="t" r="r" b="b"/>
              <a:pathLst>
                <a:path w="241768" h="3179761" extrusionOk="0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2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sz="27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2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3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sz="27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4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0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64" name="Google Shape;64;p20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65;p20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" name="Google Shape;66;p20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7" name="Google Shape;67;p20"/>
          <p:cNvSpPr txBox="1"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>
            <a:endParaRPr/>
          </a:p>
        </p:txBody>
      </p:sp>
      <p:sp>
        <p:nvSpPr>
          <p:cNvPr id="84" name="Google Shape;84;p23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5" name="Google Shape;85;p2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4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/>
              <a:ahLst/>
              <a:cxnLst/>
              <a:rect l="l" t="t" r="r" b="b"/>
              <a:pathLst>
                <a:path w="612775" h="3919538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/>
              <a:ahLst/>
              <a:cxnLst/>
              <a:rect l="l" t="t" r="r" b="b"/>
              <a:pathLst>
                <a:path w="410751" h="3421856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/>
              <a:ahLst/>
              <a:cxnLst/>
              <a:rect l="l" t="t" r="r" b="b"/>
              <a:pathLst>
                <a:path w="238919" h="297656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science.com/37206-atom-defini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2349996" y="817165"/>
            <a:ext cx="10513168" cy="202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ct val="100000"/>
              <a:buFont typeface="Arial"/>
              <a:buNone/>
            </a:pPr>
            <a:r>
              <a:rPr lang="en-US">
                <a:solidFill>
                  <a:srgbClr val="27FFFE"/>
                </a:solidFill>
                <a:latin typeface="Arial"/>
                <a:ea typeface="Arial"/>
                <a:cs typeface="Arial"/>
                <a:sym typeface="Arial"/>
              </a:rPr>
              <a:t>QUANTUM COMPUTING</a:t>
            </a:r>
            <a:br>
              <a:rPr lang="en-US">
                <a:solidFill>
                  <a:srgbClr val="27FFF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27FFFE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>
                <a:solidFill>
                  <a:srgbClr val="27FFF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27FFFE"/>
                </a:solidFill>
                <a:latin typeface="Arial"/>
                <a:ea typeface="Arial"/>
                <a:cs typeface="Arial"/>
                <a:sym typeface="Arial"/>
              </a:rPr>
              <a:t>	         - </a:t>
            </a:r>
            <a:r>
              <a:rPr lang="en-US" sz="4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 step to the next generation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5564100" y="4581124"/>
            <a:ext cx="6624600" cy="24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>
                <a:solidFill>
                  <a:srgbClr val="FAE7CF"/>
                </a:solidFill>
                <a:latin typeface="Aparajita"/>
                <a:ea typeface="Aparajita"/>
                <a:cs typeface="Aparajita"/>
                <a:sym typeface="Aparajita"/>
              </a:rPr>
              <a:t>PRESENTED BY: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rgbClr val="FAE7CF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>
                <a:solidFill>
                  <a:srgbClr val="FAE7CF"/>
                </a:solidFill>
                <a:latin typeface="Aparajita"/>
                <a:ea typeface="Aparajita"/>
                <a:cs typeface="Aparajita"/>
                <a:sym typeface="Aparajita"/>
              </a:rPr>
              <a:t>Sivaneshmurugasamy</a:t>
            </a:r>
            <a:endParaRPr b="1">
              <a:solidFill>
                <a:srgbClr val="FAE7CF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 cap="none">
                <a:solidFill>
                  <a:srgbClr val="FAE7CF"/>
                </a:solidFill>
                <a:latin typeface="Aparajita"/>
                <a:ea typeface="Aparajita"/>
                <a:cs typeface="Aparajita"/>
                <a:sym typeface="Aparajita"/>
              </a:rPr>
              <a:t>1 st year M.SC., (CT-PG)</a:t>
            </a:r>
            <a:endParaRPr b="1">
              <a:solidFill>
                <a:srgbClr val="FAE7CF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>
                <a:solidFill>
                  <a:srgbClr val="FAE7CF"/>
                </a:solidFill>
                <a:latin typeface="Aparajita"/>
                <a:ea typeface="Aparajita"/>
                <a:cs typeface="Aparajita"/>
                <a:sym typeface="Aparajita"/>
              </a:rPr>
              <a:t>KONGU ENGINEERING COLLEGE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>
                <a:solidFill>
                  <a:srgbClr val="FAE7CF"/>
                </a:solidFill>
                <a:latin typeface="Aparajita"/>
                <a:ea typeface="Aparajita"/>
                <a:cs typeface="Aparajita"/>
                <a:sym typeface="Aparajita"/>
              </a:rPr>
              <a:t>ERODE.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>
              <a:solidFill>
                <a:srgbClr val="FAE7C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body" idx="2"/>
          </p:nvPr>
        </p:nvSpPr>
        <p:spPr>
          <a:xfrm>
            <a:off x="1218883" y="1772816"/>
            <a:ext cx="9844081" cy="439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It is mainly used in the fields of finance,military affairs,and intelligence,drug design, and discovery,aerospace designing,etc..,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Information storage pattern.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Speed.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Security.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Power efficient.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AI.</a:t>
            </a:r>
            <a:endParaRPr/>
          </a:p>
          <a:p>
            <a:pPr marL="304747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3600"/>
              <a:buFont typeface="Calibri"/>
              <a:buNone/>
            </a:pPr>
            <a:r>
              <a:rPr lang="en-US">
                <a:solidFill>
                  <a:srgbClr val="27FFFE"/>
                </a:solidFill>
              </a:rPr>
              <a:t>3.2 Benefits of quantum computer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ctrTitle"/>
          </p:nvPr>
        </p:nvSpPr>
        <p:spPr>
          <a:xfrm>
            <a:off x="1625176" y="-963488"/>
            <a:ext cx="8735325" cy="230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7FFFE"/>
                </a:solidFill>
              </a:rPr>
              <a:t>3.3 COMPANIES  THAT DEVELOPED QUANTUM TECHNOLOGY</a:t>
            </a:r>
            <a:endParaRPr/>
          </a:p>
        </p:txBody>
      </p:sp>
      <p:sp>
        <p:nvSpPr>
          <p:cNvPr id="172" name="Google Shape;172;p11"/>
          <p:cNvSpPr txBox="1">
            <a:spLocks noGrp="1"/>
          </p:cNvSpPr>
          <p:nvPr>
            <p:ph type="subTitle" idx="1"/>
          </p:nvPr>
        </p:nvSpPr>
        <p:spPr>
          <a:xfrm>
            <a:off x="1625176" y="1628800"/>
            <a:ext cx="8735325" cy="27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>
                <a:solidFill>
                  <a:schemeClr val="lt1"/>
                </a:solidFill>
              </a:rPr>
              <a:t>IBM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>
                <a:solidFill>
                  <a:schemeClr val="lt1"/>
                </a:solidFill>
              </a:rPr>
              <a:t>QCI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>
                <a:solidFill>
                  <a:schemeClr val="lt1"/>
                </a:solidFill>
              </a:rPr>
              <a:t>XANADU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>
                <a:solidFill>
                  <a:schemeClr val="lt1"/>
                </a:solidFill>
              </a:rPr>
              <a:t>MICROSOFT AZURE QUANTUM….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>
                <a:solidFill>
                  <a:schemeClr val="lt1"/>
                </a:solidFill>
              </a:rPr>
              <a:t>D-WAYS SYSTEM….</a:t>
            </a:r>
            <a:endParaRPr/>
          </a:p>
          <a:p>
            <a:pPr marL="45720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ctrTitle"/>
          </p:nvPr>
        </p:nvSpPr>
        <p:spPr>
          <a:xfrm>
            <a:off x="1625176" y="584201"/>
            <a:ext cx="8735325" cy="97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FFFE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0FFFE"/>
                </a:solidFill>
              </a:rPr>
              <a:t>4.1 HOW IT SERVES IN FUTURE?</a:t>
            </a:r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subTitle" idx="1"/>
          </p:nvPr>
        </p:nvSpPr>
        <p:spPr>
          <a:xfrm>
            <a:off x="1625176" y="1700808"/>
            <a:ext cx="8735325" cy="259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lt1"/>
                </a:solidFill>
              </a:rPr>
              <a:t>it is envisioned that quantum computing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lt1"/>
                </a:solidFill>
              </a:rPr>
              <a:t>will accelerate us into the future by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lt1"/>
                </a:solidFill>
              </a:rPr>
              <a:t>impacting the landscape of artificial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lt1"/>
                </a:solidFill>
              </a:rPr>
              <a:t>intelligence and data analytics.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lt1"/>
                </a:solidFill>
              </a:rPr>
              <a:t>the quantum computing power and speed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lt1"/>
                </a:solidFill>
              </a:rPr>
              <a:t>will help us solve some of the biggest and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lt1"/>
                </a:solidFill>
              </a:rPr>
              <a:t>most complex challenges we face as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lt1"/>
                </a:solidFill>
              </a:rPr>
              <a:t>Humans.</a:t>
            </a:r>
            <a:endParaRPr sz="2400" cap="none"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3600"/>
              <a:buFont typeface="Arial Rounded"/>
              <a:buNone/>
            </a:pPr>
            <a:r>
              <a:rPr lang="en-US" b="1">
                <a:solidFill>
                  <a:srgbClr val="27FFFE"/>
                </a:solidFill>
                <a:latin typeface="Arial Rounded"/>
                <a:ea typeface="Arial Rounded"/>
                <a:cs typeface="Arial Rounded"/>
                <a:sym typeface="Arial Rounded"/>
              </a:rPr>
              <a:t>1. INTRODUCTION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Quantum computing is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a new and exciting field that intersects mathematics, computer science, and physics.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Computer systems built on the principles of quantum mechanics are capable of performing calculations deemed unachievable for classical computers. 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This paper provides an overview and  history of quantum computing, discusses its  algorithmic mechanisms, and explores its  implications for cryptography, innovation, power  structures, and day-to-day life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4747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3600"/>
              <a:buFont typeface="Calibri"/>
              <a:buNone/>
            </a:pPr>
            <a:r>
              <a:rPr lang="en-US">
                <a:solidFill>
                  <a:srgbClr val="27FFFE"/>
                </a:solidFill>
              </a:rPr>
              <a:t>1.1  what is quantum mechanics?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765821" y="1701797"/>
            <a:ext cx="11423004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 lnSpcReduction="10000"/>
          </a:bodyPr>
          <a:lstStyle/>
          <a:p>
            <a:pPr marL="304747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0" i="0">
                <a:latin typeface="Open Sans"/>
                <a:ea typeface="Open Sans"/>
                <a:cs typeface="Open Sans"/>
                <a:sym typeface="Open Sans"/>
              </a:rPr>
              <a:t>Quantum mechanics is a subfield of physics that describes the behavior of particles — </a:t>
            </a:r>
            <a:r>
              <a:rPr lang="en-US" b="0" i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atoms</a:t>
            </a:r>
            <a:r>
              <a:rPr lang="en-US" b="0" i="0">
                <a:latin typeface="Open Sans"/>
                <a:ea typeface="Open Sans"/>
                <a:cs typeface="Open Sans"/>
                <a:sym typeface="Open Sans"/>
              </a:rPr>
              <a:t>, electrons, photons and almost everything in the molecular and submolecular realm.</a:t>
            </a:r>
            <a:endParaRPr/>
          </a:p>
          <a:p>
            <a:pPr marL="304747" lvl="0" indent="-30474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quantum realm is  the area in which the atoms and particles are at the smallest size they can be.</a:t>
            </a:r>
            <a:endParaRPr/>
          </a:p>
          <a:p>
            <a:pPr marL="304747" lvl="0" indent="-30474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This size is typically around 100 nanometers(10 - 9 meters) or less.</a:t>
            </a:r>
            <a:endParaRPr/>
          </a:p>
          <a:p>
            <a:pPr marL="304747" lvl="0" indent="-30474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It is in this realm that the fundamentals of quantum computing or built.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3600"/>
              <a:buFont typeface="Calibri"/>
              <a:buNone/>
            </a:pPr>
            <a:r>
              <a:rPr lang="en-US">
                <a:solidFill>
                  <a:srgbClr val="27FFFE"/>
                </a:solidFill>
              </a:rPr>
              <a:t>1.2 what is quantum computing?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1053851" y="1701797"/>
            <a:ext cx="10525533" cy="488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469900" marR="363855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3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Quantum computing is made up of qubits.</a:t>
            </a:r>
            <a:endParaRPr/>
          </a:p>
          <a:p>
            <a:pPr marL="241300" marR="99060" lvl="0" indent="-228600" algn="l" rtl="0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ts val="2333"/>
              <a:buFont typeface="Noto Sans Symbols"/>
              <a:buChar char="∙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Unlike a normal computer bit, which  can be 0 or 1, a qubit can be either of  those, or a superposition of both 0 and  1.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241300" marR="93980" lvl="0" indent="-22860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333"/>
              <a:buFont typeface="Noto Sans Symbols"/>
              <a:buChar char="∙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power of quantum computers  grows exponentially with more qubits.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241300" marR="267335" lvl="0" indent="-228600" algn="l" rtl="0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SzPts val="2333"/>
              <a:buFont typeface="Noto Sans Symbols"/>
              <a:buChar char="∙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This is unlike classical computers,  where adding more transistors only  adds power linearly.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304747" lvl="0" indent="-12694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C5F7"/>
              </a:buClr>
              <a:buSzPts val="3600"/>
              <a:buFont typeface="Calibri"/>
              <a:buNone/>
            </a:pPr>
            <a:r>
              <a:rPr lang="en-US">
                <a:solidFill>
                  <a:srgbClr val="F6C5F7"/>
                </a:solidFill>
              </a:rPr>
              <a:t>Pictorial representations of quantum computer.</a:t>
            </a:r>
            <a:endParaRPr/>
          </a:p>
        </p:txBody>
      </p:sp>
      <p:pic>
        <p:nvPicPr>
          <p:cNvPr id="129" name="Google Shape;129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05980" y="1701800"/>
            <a:ext cx="7542172" cy="467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3600"/>
              <a:buFont typeface="Calibri"/>
              <a:buNone/>
            </a:pPr>
            <a:r>
              <a:rPr lang="en-US">
                <a:solidFill>
                  <a:srgbClr val="27FFFE"/>
                </a:solidFill>
              </a:rPr>
              <a:t>2.1 BITS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962805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 lnSpcReduction="10000"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Computer handles data in form of ‘0’ and ‘1’.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Any kind of data like number,alphabet,special characters should be converted into ‘0’ and ‘1’ which can be understood by the computer.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’0’ and ‘1’ that the computer can understand is called Machine language.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’0’ and ‘1’ are called Binary Digit.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Bit is a short form of Binary digit which can be ‘0’ and ‘1’.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It is the basic unit of the data in the computer.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3600"/>
              <a:buFont typeface="Calibri"/>
              <a:buNone/>
            </a:pPr>
            <a:r>
              <a:rPr lang="en-US">
                <a:solidFill>
                  <a:srgbClr val="27FFFE"/>
                </a:solidFill>
              </a:rPr>
              <a:t>2.2 QUBITS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1617565" y="1706564"/>
            <a:ext cx="10571260" cy="489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30474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Qubit is a quantum bit,the counter part in quantum computing.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Qubit is used in quantum computer.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Qubits which have value of either 0 or 1(0 &amp; 1) at the same time.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In a quantum computer,a number of elemental particles such as electrons or photons can be used.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nature and the behaviour of these particles form the basis of quantum computing.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two most relevant aspects of quantum physics are the principles of superposition and Entanglement.</a:t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6500813" y="1706563"/>
            <a:ext cx="5078412" cy="4465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2926060" y="274637"/>
            <a:ext cx="8653324" cy="1074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        </a:t>
            </a:r>
            <a:r>
              <a:rPr lang="en-US">
                <a:solidFill>
                  <a:srgbClr val="F6CFA0"/>
                </a:solidFill>
              </a:rPr>
              <a:t>BITS                         QUBITS</a:t>
            </a:r>
            <a:endParaRPr/>
          </a:p>
        </p:txBody>
      </p:sp>
      <p:pic>
        <p:nvPicPr>
          <p:cNvPr id="149" name="Google Shape;149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61780" y="1706563"/>
            <a:ext cx="5074864" cy="446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5208" y="2636912"/>
            <a:ext cx="5078408" cy="302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6060" y="1556792"/>
            <a:ext cx="7570986" cy="4895428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341884" y="332656"/>
            <a:ext cx="11161240" cy="135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FFFE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7FFFE"/>
                </a:solidFill>
              </a:rPr>
              <a:t>3.1 </a:t>
            </a:r>
            <a:r>
              <a:rPr lang="en-US" sz="2400">
                <a:solidFill>
                  <a:srgbClr val="27FFFE"/>
                </a:solidFill>
              </a:rPr>
              <a:t>DIFFERENCE BETWEEN CLASSICAL COMPUTER AND QUANTUM COMPUTER?</a:t>
            </a:r>
            <a:endParaRPr sz="2800">
              <a:solidFill>
                <a:srgbClr val="27FFFE"/>
              </a:solidFill>
            </a:endParaRPr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1218883" y="1124744"/>
            <a:ext cx="508274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rgbClr val="EF997E"/>
                </a:solidFill>
              </a:rPr>
              <a:t>CLASSICAL COMPUTOR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1218883" y="1772816"/>
            <a:ext cx="5281824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53034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works on bits which can have value of either 0 or 1.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Uses AND,OR,NOT,XOR gates.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Based on basic mathematical operations on binary.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Can solve many real life problems but lack when it comes to optimisation,simulation,etc..on high scale.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3"/>
          </p:nvPr>
        </p:nvSpPr>
        <p:spPr>
          <a:xfrm>
            <a:off x="6500707" y="1052736"/>
            <a:ext cx="508274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rgbClr val="EF997E"/>
                </a:solidFill>
              </a:rPr>
              <a:t>QUANTUM COMPUTER</a:t>
            </a: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body" idx="4"/>
          </p:nvPr>
        </p:nvSpPr>
        <p:spPr>
          <a:xfrm>
            <a:off x="6166421" y="1844824"/>
            <a:ext cx="5412964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Works on qubits which can value of either 0 or 1(0&amp;1)at the same time.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Uses H,X,CX,CZ,u3,etc gates.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Based on quantum physics principle.Based on the nature of electrons.</a:t>
            </a:r>
            <a:endParaRPr/>
          </a:p>
          <a:p>
            <a:pPr marL="304747" lvl="0" indent="-30474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Quantum computers are very good at optimisation,simulation etc.it can process multiple possibilities in one shot.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583</Words>
  <PresentationFormat>Custom</PresentationFormat>
  <Paragraphs>72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Aparajita</vt:lpstr>
      <vt:lpstr>Arial Rounded</vt:lpstr>
      <vt:lpstr>Times New Roman</vt:lpstr>
      <vt:lpstr>Open Sans</vt:lpstr>
      <vt:lpstr>Noto Sans Symbols</vt:lpstr>
      <vt:lpstr>Tech 16x9</vt:lpstr>
      <vt:lpstr>QUANTUM COMPUTING            - a step to the next generation</vt:lpstr>
      <vt:lpstr>1. INTRODUCTION</vt:lpstr>
      <vt:lpstr>1.1  what is quantum mechanics?</vt:lpstr>
      <vt:lpstr>1.2 what is quantum computing?</vt:lpstr>
      <vt:lpstr>Pictorial representations of quantum computer.</vt:lpstr>
      <vt:lpstr>2.1 BITS</vt:lpstr>
      <vt:lpstr>2.2 QUBITS</vt:lpstr>
      <vt:lpstr>        BITS                         QUBITS</vt:lpstr>
      <vt:lpstr>3.1 DIFFERENCE BETWEEN CLASSICAL COMPUTER AND QUANTUM COMPUTER?</vt:lpstr>
      <vt:lpstr>3.2 Benefits of quantum computer</vt:lpstr>
      <vt:lpstr>3.3 COMPANIES  THAT DEVELOPED QUANTUM TECHNOLOGY</vt:lpstr>
      <vt:lpstr>4.1 HOW IT SERVES IN FUTURE?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           - a step to the next generation</dc:title>
  <dc:creator>VARUNRAJ S</dc:creator>
  <cp:lastModifiedBy>GK</cp:lastModifiedBy>
  <cp:revision>1</cp:revision>
  <dcterms:created xsi:type="dcterms:W3CDTF">2022-04-18T15:36:37Z</dcterms:created>
  <dcterms:modified xsi:type="dcterms:W3CDTF">2022-08-07T16:38:34Z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