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arlow Bold" panose="020B0604020202020204" charset="0"/>
      <p:regular r:id="rId13"/>
    </p:embeddedFont>
    <p:embeddedFont>
      <p:font typeface="Montserrat" panose="00000500000000000000" pitchFamily="2" charset="0"/>
      <p:regular r:id="rId14"/>
    </p:embeddedFont>
    <p:embeddedFont>
      <p:font typeface="Montserrat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430000" y="0"/>
            <a:ext cx="6858000" cy="10287000"/>
            <a:chOff x="0" y="0"/>
            <a:chExt cx="9144000" cy="13716000"/>
          </a:xfrm>
        </p:grpSpPr>
        <p:sp>
          <p:nvSpPr>
            <p:cNvPr id="9" name="Freeform 9" descr="preencoded.png"/>
            <p:cNvSpPr/>
            <p:nvPr/>
          </p:nvSpPr>
          <p:spPr>
            <a:xfrm>
              <a:off x="0" y="0"/>
              <a:ext cx="9144000" cy="13716000"/>
            </a:xfrm>
            <a:custGeom>
              <a:avLst/>
              <a:gdLst/>
              <a:ahLst/>
              <a:cxnLst/>
              <a:rect l="l" t="t" r="r" b="b"/>
              <a:pathLst>
                <a:path w="9144000" h="13716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947886" y="3361284"/>
            <a:ext cx="9534228" cy="1819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Supply Chain Data Integration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886" y="5511105"/>
            <a:ext cx="9534228" cy="137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 dirty="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End-to-End Data Pipeline for Inventory and Vendor Performance. This system integrates disparate supply chain data, transforming it into actionable insights via dashboards and APIs.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8575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47886" y="923925"/>
            <a:ext cx="8635156" cy="92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Key Outcomes and Benefits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7886" y="2953196"/>
            <a:ext cx="1639222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Our integrated system delivers tangible benefits, transforming raw data into a powerful tool for supply chain optimization.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7886" y="4124622"/>
            <a:ext cx="1639222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0477" lvl="1" indent="-160238" algn="l">
              <a:lnSpc>
                <a:spcPts val="3374"/>
              </a:lnSpc>
              <a:buFont typeface="Arial"/>
              <a:buChar char="•"/>
            </a:pPr>
            <a:r>
              <a:rPr lang="en-US" sz="2125" b="1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End-to-End Working Pipeline:</a:t>
            </a: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A fully functional data pipeline from ingestion to insights, ensuring continuous data flow.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7886" y="5086052"/>
            <a:ext cx="1639222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0477" lvl="1" indent="-160238" algn="l">
              <a:lnSpc>
                <a:spcPts val="3374"/>
              </a:lnSpc>
              <a:buFont typeface="Arial"/>
              <a:buChar char="•"/>
            </a:pPr>
            <a:r>
              <a:rPr lang="en-US" sz="2125" b="1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Integrated Real &amp; Simulated Data:</a:t>
            </a: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Combines historical accuracy with predictive power, offering a comprehensive view.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886" y="6575524"/>
            <a:ext cx="1639222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0477" lvl="1" indent="-160238" algn="l">
              <a:lnSpc>
                <a:spcPts val="3374"/>
              </a:lnSpc>
              <a:buFont typeface="Arial"/>
              <a:buChar char="•"/>
            </a:pPr>
            <a:r>
              <a:rPr lang="en-US" sz="2125" b="1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 and Programmatic Access:</a:t>
            </a: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Offers flexible access methods through intuitive dashboards and robust APIs, catering to diverse user needs.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7886" y="7746950"/>
            <a:ext cx="1639222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 dirty="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This solution is production-ready and highly adaptable, providing a foundation for advanced supply chain management in any enterprise.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47886" y="2113061"/>
            <a:ext cx="14934456" cy="92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Project Mission: Unifying Supply Chain Visibility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47886" y="3583632"/>
            <a:ext cx="677019" cy="677019"/>
            <a:chOff x="0" y="0"/>
            <a:chExt cx="902692" cy="902692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902716" cy="902716"/>
            </a:xfrm>
            <a:custGeom>
              <a:avLst/>
              <a:gdLst/>
              <a:ahLst/>
              <a:cxnLst/>
              <a:rect l="l" t="t" r="r" b="b"/>
              <a:pathLst>
                <a:path w="902716" h="902716">
                  <a:moveTo>
                    <a:pt x="0" y="0"/>
                  </a:moveTo>
                  <a:lnTo>
                    <a:pt x="902716" y="0"/>
                  </a:lnTo>
                  <a:lnTo>
                    <a:pt x="902716" y="902716"/>
                  </a:lnTo>
                  <a:lnTo>
                    <a:pt x="0" y="902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2" b="2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963341" y="3715791"/>
            <a:ext cx="3878015" cy="473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Unify Disconnected 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63341" y="4275832"/>
            <a:ext cx="4222998" cy="224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Integrate data from diverse sources, including static Excel files and dynamic APIs, to create a holistic view of operations.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524774" y="3583632"/>
            <a:ext cx="677019" cy="677019"/>
            <a:chOff x="0" y="0"/>
            <a:chExt cx="902692" cy="902692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902716" cy="902716"/>
            </a:xfrm>
            <a:custGeom>
              <a:avLst/>
              <a:gdLst/>
              <a:ahLst/>
              <a:cxnLst/>
              <a:rect l="l" t="t" r="r" b="b"/>
              <a:pathLst>
                <a:path w="902716" h="902716">
                  <a:moveTo>
                    <a:pt x="0" y="0"/>
                  </a:moveTo>
                  <a:lnTo>
                    <a:pt x="902716" y="0"/>
                  </a:lnTo>
                  <a:lnTo>
                    <a:pt x="902716" y="902716"/>
                  </a:lnTo>
                  <a:lnTo>
                    <a:pt x="0" y="902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2" b="2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7540229" y="3715791"/>
            <a:ext cx="4222998" cy="919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Simulate Inventory Behavior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40229" y="4721126"/>
            <a:ext cx="4222998" cy="2243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Develop a custom inventory simulation module to model realistic stock fluctuations and demand patterns, providing deeper insights.</a:t>
            </a:r>
          </a:p>
        </p:txBody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2101661" y="3583632"/>
            <a:ext cx="677019" cy="677019"/>
            <a:chOff x="0" y="0"/>
            <a:chExt cx="902692" cy="902692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902716" cy="902716"/>
            </a:xfrm>
            <a:custGeom>
              <a:avLst/>
              <a:gdLst/>
              <a:ahLst/>
              <a:cxnLst/>
              <a:rect l="l" t="t" r="r" b="b"/>
              <a:pathLst>
                <a:path w="902716" h="902716">
                  <a:moveTo>
                    <a:pt x="0" y="0"/>
                  </a:moveTo>
                  <a:lnTo>
                    <a:pt x="902716" y="0"/>
                  </a:lnTo>
                  <a:lnTo>
                    <a:pt x="902716" y="902716"/>
                  </a:lnTo>
                  <a:lnTo>
                    <a:pt x="0" y="902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2" b="2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3117116" y="3715791"/>
            <a:ext cx="3663106" cy="473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Deliver Actionable KPIs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17116" y="4275832"/>
            <a:ext cx="4222998" cy="224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Generate critical inventory Key Performance Indicators (KPIs) to empower supply chain professionals with data-driven decision-making capabilities.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7886" y="7192715"/>
            <a:ext cx="1639222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This project directly addresses the challenge of limited visibility in complex supply chain environments by simulating, modeling, and surfacing crucial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47886" y="1377106"/>
            <a:ext cx="9255919" cy="92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Comprehensive Data Sources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7886" y="2771478"/>
            <a:ext cx="16392228" cy="50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Our system leverages a blend of static and real-time data sources to provide a comprehensive view of the supply chain.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7886" y="3827859"/>
            <a:ext cx="4394895" cy="473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Global Superstore Excel File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7886" y="4496246"/>
            <a:ext cx="7865715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Contains historical data for orders, returns, and customer information, providing a foundational dataset for analysis.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7886" y="5606654"/>
            <a:ext cx="7865715" cy="50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0477" lvl="1" indent="-160238" algn="l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Orders: Detailed transaction records.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886" y="6134695"/>
            <a:ext cx="7865715" cy="50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0477" lvl="1" indent="-160238" algn="l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Returns: Information on product returns and reasons.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7886" y="6662737"/>
            <a:ext cx="7865715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0477" lvl="1" indent="-160238" algn="l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Customers: Demographic and purchasing behavior data.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83924" y="3827859"/>
            <a:ext cx="3563391" cy="40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1" dirty="0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Flask API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83924" y="4496246"/>
            <a:ext cx="7865715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Provides real-time product data, enabling the system to react to current market conditions and inventory levels.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83924" y="5606654"/>
            <a:ext cx="7865715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0477" lvl="1" indent="-160238" algn="l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Real-time Product Data: Up-to-the-minute product availability and pricing.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83924" y="6568082"/>
            <a:ext cx="7865715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0477" lvl="1" indent="-160238" algn="l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Dynamic Updates: Ensures the system reflects current operational status.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886" y="7928819"/>
            <a:ext cx="1639222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Additionally, a custom inventory simulation module introduces realistic stock fluctuations and demand patterns, enhancing the accuracy of predictive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34181" y="818109"/>
            <a:ext cx="6272212" cy="812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4937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Technology Stack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4181" y="2030909"/>
            <a:ext cx="16619636" cy="45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Our solution is built upon a robust foundation of modern, open-source technologies, ensuring flexibility, scalability, and maintainability.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34181" y="3113782"/>
            <a:ext cx="8190608" cy="2540794"/>
            <a:chOff x="0" y="0"/>
            <a:chExt cx="10920810" cy="3387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20857" cy="3387725"/>
            </a:xfrm>
            <a:custGeom>
              <a:avLst/>
              <a:gdLst/>
              <a:ahLst/>
              <a:cxnLst/>
              <a:rect l="l" t="t" r="r" b="b"/>
              <a:pathLst>
                <a:path w="10920857" h="3387725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737977" y="0"/>
                  </a:lnTo>
                  <a:cubicBezTo>
                    <a:pt x="10838942" y="0"/>
                    <a:pt x="10920857" y="81915"/>
                    <a:pt x="10920857" y="182880"/>
                  </a:cubicBezTo>
                  <a:lnTo>
                    <a:pt x="10920857" y="3204845"/>
                  </a:lnTo>
                  <a:cubicBezTo>
                    <a:pt x="10920857" y="3305810"/>
                    <a:pt x="10838942" y="3387725"/>
                    <a:pt x="10737977" y="3387725"/>
                  </a:cubicBezTo>
                  <a:lnTo>
                    <a:pt x="182880" y="3387725"/>
                  </a:lnTo>
                  <a:cubicBezTo>
                    <a:pt x="81915" y="3387725"/>
                    <a:pt x="0" y="3305810"/>
                    <a:pt x="0" y="3204845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834181" y="3085207"/>
            <a:ext cx="8190608" cy="114300"/>
            <a:chOff x="0" y="0"/>
            <a:chExt cx="10920810" cy="152400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0" y="0"/>
              <a:ext cx="10920857" cy="152400"/>
            </a:xfrm>
            <a:custGeom>
              <a:avLst/>
              <a:gdLst/>
              <a:ahLst/>
              <a:cxnLst/>
              <a:rect l="l" t="t" r="r" b="b"/>
              <a:pathLst>
                <a:path w="10920857" h="152400">
                  <a:moveTo>
                    <a:pt x="0" y="0"/>
                  </a:moveTo>
                  <a:lnTo>
                    <a:pt x="10920857" y="0"/>
                  </a:lnTo>
                  <a:lnTo>
                    <a:pt x="10920857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" r="-5"/>
              </a:stretch>
            </a:blip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4572000" y="2756298"/>
            <a:ext cx="714970" cy="714970"/>
            <a:chOff x="0" y="0"/>
            <a:chExt cx="953293" cy="953293"/>
          </a:xfrm>
        </p:grpSpPr>
        <p:sp>
          <p:nvSpPr>
            <p:cNvPr id="13" name="Freeform 13" descr="preencoded.png"/>
            <p:cNvSpPr/>
            <p:nvPr/>
          </p:nvSpPr>
          <p:spPr>
            <a:xfrm>
              <a:off x="0" y="0"/>
              <a:ext cx="953262" cy="953262"/>
            </a:xfrm>
            <a:custGeom>
              <a:avLst/>
              <a:gdLst/>
              <a:ahLst/>
              <a:cxnLst/>
              <a:rect l="l" t="t" r="r" b="b"/>
              <a:pathLst>
                <a:path w="953262" h="953262">
                  <a:moveTo>
                    <a:pt x="0" y="0"/>
                  </a:moveTo>
                  <a:lnTo>
                    <a:pt x="953262" y="0"/>
                  </a:lnTo>
                  <a:lnTo>
                    <a:pt x="953262" y="953262"/>
                  </a:lnTo>
                  <a:lnTo>
                    <a:pt x="0" y="953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3" b="-3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1101030" y="3690491"/>
            <a:ext cx="3275708" cy="41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Python &amp; Data Libraries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01030" y="4168080"/>
            <a:ext cx="7656910" cy="1219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Python serves as the core development language, with Pandas and NumPy for efficient data manipulation and numerical operations.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263062" y="3113782"/>
            <a:ext cx="8190756" cy="2540794"/>
            <a:chOff x="0" y="0"/>
            <a:chExt cx="10921008" cy="338772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920985" cy="3387725"/>
            </a:xfrm>
            <a:custGeom>
              <a:avLst/>
              <a:gdLst/>
              <a:ahLst/>
              <a:cxnLst/>
              <a:rect l="l" t="t" r="r" b="b"/>
              <a:pathLst>
                <a:path w="10920985" h="3387725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738104" y="0"/>
                  </a:lnTo>
                  <a:cubicBezTo>
                    <a:pt x="10839069" y="0"/>
                    <a:pt x="10920985" y="81915"/>
                    <a:pt x="10920985" y="182880"/>
                  </a:cubicBezTo>
                  <a:lnTo>
                    <a:pt x="10920985" y="3204845"/>
                  </a:lnTo>
                  <a:cubicBezTo>
                    <a:pt x="10920985" y="3305810"/>
                    <a:pt x="10839069" y="3387725"/>
                    <a:pt x="10738104" y="3387725"/>
                  </a:cubicBezTo>
                  <a:lnTo>
                    <a:pt x="182880" y="3387725"/>
                  </a:lnTo>
                  <a:cubicBezTo>
                    <a:pt x="81915" y="3387725"/>
                    <a:pt x="0" y="3305810"/>
                    <a:pt x="0" y="3204845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9263062" y="3085207"/>
            <a:ext cx="8190756" cy="114300"/>
            <a:chOff x="0" y="0"/>
            <a:chExt cx="10921008" cy="152400"/>
          </a:xfrm>
        </p:grpSpPr>
        <p:sp>
          <p:nvSpPr>
            <p:cNvPr id="21" name="Freeform 21" descr="preencoded.png"/>
            <p:cNvSpPr/>
            <p:nvPr/>
          </p:nvSpPr>
          <p:spPr>
            <a:xfrm>
              <a:off x="0" y="0"/>
              <a:ext cx="10920984" cy="152400"/>
            </a:xfrm>
            <a:custGeom>
              <a:avLst/>
              <a:gdLst/>
              <a:ahLst/>
              <a:cxnLst/>
              <a:rect l="l" t="t" r="r" b="b"/>
              <a:pathLst>
                <a:path w="10920984" h="152400">
                  <a:moveTo>
                    <a:pt x="0" y="0"/>
                  </a:moveTo>
                  <a:lnTo>
                    <a:pt x="10920984" y="0"/>
                  </a:lnTo>
                  <a:lnTo>
                    <a:pt x="10920984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" r="-4"/>
              </a:stretch>
            </a:blip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3000881" y="2756298"/>
            <a:ext cx="714970" cy="714970"/>
            <a:chOff x="0" y="0"/>
            <a:chExt cx="953293" cy="953293"/>
          </a:xfrm>
        </p:grpSpPr>
        <p:sp>
          <p:nvSpPr>
            <p:cNvPr id="23" name="Freeform 23" descr="preencoded.png"/>
            <p:cNvSpPr/>
            <p:nvPr/>
          </p:nvSpPr>
          <p:spPr>
            <a:xfrm>
              <a:off x="0" y="0"/>
              <a:ext cx="953262" cy="953262"/>
            </a:xfrm>
            <a:custGeom>
              <a:avLst/>
              <a:gdLst/>
              <a:ahLst/>
              <a:cxnLst/>
              <a:rect l="l" t="t" r="r" b="b"/>
              <a:pathLst>
                <a:path w="953262" h="953262">
                  <a:moveTo>
                    <a:pt x="0" y="0"/>
                  </a:moveTo>
                  <a:lnTo>
                    <a:pt x="953262" y="0"/>
                  </a:lnTo>
                  <a:lnTo>
                    <a:pt x="953262" y="953262"/>
                  </a:lnTo>
                  <a:lnTo>
                    <a:pt x="0" y="953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3" b="-3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9529911" y="3690491"/>
            <a:ext cx="3136106" cy="41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BigQuery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29911" y="4168080"/>
            <a:ext cx="7657059" cy="838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Utilized as the data warehouse, providing scalable storage and a robust schema for efficient querying and data management.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34181" y="6250335"/>
            <a:ext cx="8190608" cy="2540794"/>
            <a:chOff x="0" y="0"/>
            <a:chExt cx="10920810" cy="338772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920857" cy="3387725"/>
            </a:xfrm>
            <a:custGeom>
              <a:avLst/>
              <a:gdLst/>
              <a:ahLst/>
              <a:cxnLst/>
              <a:rect l="l" t="t" r="r" b="b"/>
              <a:pathLst>
                <a:path w="10920857" h="3387725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737977" y="0"/>
                  </a:lnTo>
                  <a:cubicBezTo>
                    <a:pt x="10838942" y="0"/>
                    <a:pt x="10920857" y="81915"/>
                    <a:pt x="10920857" y="182880"/>
                  </a:cubicBezTo>
                  <a:lnTo>
                    <a:pt x="10920857" y="3204845"/>
                  </a:lnTo>
                  <a:cubicBezTo>
                    <a:pt x="10920857" y="3305810"/>
                    <a:pt x="10838942" y="3387725"/>
                    <a:pt x="10737977" y="3387725"/>
                  </a:cubicBezTo>
                  <a:lnTo>
                    <a:pt x="182880" y="3387725"/>
                  </a:lnTo>
                  <a:cubicBezTo>
                    <a:pt x="81915" y="3387725"/>
                    <a:pt x="0" y="3305810"/>
                    <a:pt x="0" y="3204845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834181" y="6221760"/>
            <a:ext cx="8190608" cy="114300"/>
            <a:chOff x="0" y="0"/>
            <a:chExt cx="10920810" cy="152400"/>
          </a:xfrm>
        </p:grpSpPr>
        <p:sp>
          <p:nvSpPr>
            <p:cNvPr id="31" name="Freeform 31" descr="preencoded.png"/>
            <p:cNvSpPr/>
            <p:nvPr/>
          </p:nvSpPr>
          <p:spPr>
            <a:xfrm>
              <a:off x="0" y="0"/>
              <a:ext cx="10920857" cy="152400"/>
            </a:xfrm>
            <a:custGeom>
              <a:avLst/>
              <a:gdLst/>
              <a:ahLst/>
              <a:cxnLst/>
              <a:rect l="l" t="t" r="r" b="b"/>
              <a:pathLst>
                <a:path w="10920857" h="152400">
                  <a:moveTo>
                    <a:pt x="0" y="0"/>
                  </a:moveTo>
                  <a:lnTo>
                    <a:pt x="10920857" y="0"/>
                  </a:lnTo>
                  <a:lnTo>
                    <a:pt x="10920857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" r="-5"/>
              </a:stretch>
            </a:blip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4572000" y="5892850"/>
            <a:ext cx="714970" cy="714970"/>
            <a:chOff x="0" y="0"/>
            <a:chExt cx="953293" cy="953293"/>
          </a:xfrm>
        </p:grpSpPr>
        <p:sp>
          <p:nvSpPr>
            <p:cNvPr id="33" name="Freeform 33" descr="preencoded.png"/>
            <p:cNvSpPr/>
            <p:nvPr/>
          </p:nvSpPr>
          <p:spPr>
            <a:xfrm>
              <a:off x="0" y="0"/>
              <a:ext cx="953262" cy="953262"/>
            </a:xfrm>
            <a:custGeom>
              <a:avLst/>
              <a:gdLst/>
              <a:ahLst/>
              <a:cxnLst/>
              <a:rect l="l" t="t" r="r" b="b"/>
              <a:pathLst>
                <a:path w="953262" h="953262">
                  <a:moveTo>
                    <a:pt x="0" y="0"/>
                  </a:moveTo>
                  <a:lnTo>
                    <a:pt x="953262" y="0"/>
                  </a:lnTo>
                  <a:lnTo>
                    <a:pt x="953262" y="953262"/>
                  </a:lnTo>
                  <a:lnTo>
                    <a:pt x="0" y="953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3" b="-3"/>
              </a:stretch>
            </a:blipFill>
          </p:spPr>
        </p:sp>
      </p:grpSp>
      <p:sp>
        <p:nvSpPr>
          <p:cNvPr id="36" name="TextBox 36"/>
          <p:cNvSpPr txBox="1"/>
          <p:nvPr/>
        </p:nvSpPr>
        <p:spPr>
          <a:xfrm>
            <a:off x="1101030" y="6827044"/>
            <a:ext cx="3136106" cy="41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Streamlit &amp; Flask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01030" y="7304634"/>
            <a:ext cx="7656910" cy="838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Streamlit powers the interactive dashboards, while Flask (Sia) provides the API layer for programmatic access to data.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9263062" y="6250335"/>
            <a:ext cx="8190756" cy="2540794"/>
            <a:chOff x="0" y="0"/>
            <a:chExt cx="10921008" cy="338772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0920985" cy="3387725"/>
            </a:xfrm>
            <a:custGeom>
              <a:avLst/>
              <a:gdLst/>
              <a:ahLst/>
              <a:cxnLst/>
              <a:rect l="l" t="t" r="r" b="b"/>
              <a:pathLst>
                <a:path w="10920985" h="3387725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738104" y="0"/>
                  </a:lnTo>
                  <a:cubicBezTo>
                    <a:pt x="10839069" y="0"/>
                    <a:pt x="10920985" y="81915"/>
                    <a:pt x="10920985" y="182880"/>
                  </a:cubicBezTo>
                  <a:lnTo>
                    <a:pt x="10920985" y="3204845"/>
                  </a:lnTo>
                  <a:cubicBezTo>
                    <a:pt x="10920985" y="3305810"/>
                    <a:pt x="10839069" y="3387725"/>
                    <a:pt x="10738104" y="3387725"/>
                  </a:cubicBezTo>
                  <a:lnTo>
                    <a:pt x="182880" y="3387725"/>
                  </a:lnTo>
                  <a:cubicBezTo>
                    <a:pt x="81915" y="3387725"/>
                    <a:pt x="0" y="3305810"/>
                    <a:pt x="0" y="3204845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9263062" y="6221760"/>
            <a:ext cx="8190756" cy="114300"/>
            <a:chOff x="0" y="0"/>
            <a:chExt cx="10921008" cy="152400"/>
          </a:xfrm>
        </p:grpSpPr>
        <p:sp>
          <p:nvSpPr>
            <p:cNvPr id="41" name="Freeform 41" descr="preencoded.png"/>
            <p:cNvSpPr/>
            <p:nvPr/>
          </p:nvSpPr>
          <p:spPr>
            <a:xfrm>
              <a:off x="0" y="0"/>
              <a:ext cx="10920984" cy="152400"/>
            </a:xfrm>
            <a:custGeom>
              <a:avLst/>
              <a:gdLst/>
              <a:ahLst/>
              <a:cxnLst/>
              <a:rect l="l" t="t" r="r" b="b"/>
              <a:pathLst>
                <a:path w="10920984" h="152400">
                  <a:moveTo>
                    <a:pt x="0" y="0"/>
                  </a:moveTo>
                  <a:lnTo>
                    <a:pt x="10920984" y="0"/>
                  </a:lnTo>
                  <a:lnTo>
                    <a:pt x="10920984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" r="-4"/>
              </a:stretch>
            </a:blipFill>
          </p:spPr>
        </p:sp>
      </p:grpSp>
      <p:grpSp>
        <p:nvGrpSpPr>
          <p:cNvPr id="42" name="Group 42"/>
          <p:cNvGrpSpPr>
            <a:grpSpLocks noChangeAspect="1"/>
          </p:cNvGrpSpPr>
          <p:nvPr/>
        </p:nvGrpSpPr>
        <p:grpSpPr>
          <a:xfrm>
            <a:off x="13000881" y="5892850"/>
            <a:ext cx="714970" cy="714970"/>
            <a:chOff x="0" y="0"/>
            <a:chExt cx="953293" cy="953293"/>
          </a:xfrm>
        </p:grpSpPr>
        <p:sp>
          <p:nvSpPr>
            <p:cNvPr id="43" name="Freeform 43" descr="preencoded.png"/>
            <p:cNvSpPr/>
            <p:nvPr/>
          </p:nvSpPr>
          <p:spPr>
            <a:xfrm>
              <a:off x="0" y="0"/>
              <a:ext cx="953262" cy="953262"/>
            </a:xfrm>
            <a:custGeom>
              <a:avLst/>
              <a:gdLst/>
              <a:ahLst/>
              <a:cxnLst/>
              <a:rect l="l" t="t" r="r" b="b"/>
              <a:pathLst>
                <a:path w="953262" h="953262">
                  <a:moveTo>
                    <a:pt x="0" y="0"/>
                  </a:moveTo>
                  <a:lnTo>
                    <a:pt x="953262" y="0"/>
                  </a:lnTo>
                  <a:lnTo>
                    <a:pt x="953262" y="953262"/>
                  </a:lnTo>
                  <a:lnTo>
                    <a:pt x="0" y="953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3" b="-3"/>
              </a:stretch>
            </a:blipFill>
          </p:spPr>
        </p:sp>
      </p:grpSp>
      <p:sp>
        <p:nvSpPr>
          <p:cNvPr id="46" name="TextBox 46"/>
          <p:cNvSpPr txBox="1"/>
          <p:nvPr/>
        </p:nvSpPr>
        <p:spPr>
          <a:xfrm>
            <a:off x="9529911" y="6827044"/>
            <a:ext cx="3136106" cy="41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Development Tools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529911" y="7304634"/>
            <a:ext cx="7657059" cy="1219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Git for version control and VS Code as the integrated development environment ensure collaborative and efficient development.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34181" y="8982967"/>
            <a:ext cx="16619636" cy="45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This selection of tools ensures a powerful and integrated system capable of handling complex supply chain data flows.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03498" y="455116"/>
            <a:ext cx="8263384" cy="586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7"/>
              </a:lnSpc>
            </a:pPr>
            <a:r>
              <a:rPr lang="en-US" sz="3562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Architecture Overview: The Data Pipeline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31701" y="1856185"/>
            <a:ext cx="15824448" cy="9652695"/>
            <a:chOff x="0" y="0"/>
            <a:chExt cx="21099263" cy="12870260"/>
          </a:xfrm>
        </p:grpSpPr>
        <p:sp>
          <p:nvSpPr>
            <p:cNvPr id="9" name="Freeform 9" descr="preencoded.png"/>
            <p:cNvSpPr/>
            <p:nvPr/>
          </p:nvSpPr>
          <p:spPr>
            <a:xfrm>
              <a:off x="0" y="0"/>
              <a:ext cx="21099272" cy="12870307"/>
            </a:xfrm>
            <a:custGeom>
              <a:avLst/>
              <a:gdLst/>
              <a:ahLst/>
              <a:cxnLst/>
              <a:rect l="l" t="t" r="r" b="b"/>
              <a:pathLst>
                <a:path w="21099272" h="12870307">
                  <a:moveTo>
                    <a:pt x="0" y="0"/>
                  </a:moveTo>
                  <a:lnTo>
                    <a:pt x="21099272" y="0"/>
                  </a:lnTo>
                  <a:lnTo>
                    <a:pt x="21099272" y="12870307"/>
                  </a:lnTo>
                  <a:lnTo>
                    <a:pt x="0" y="12870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" r="-9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612721" y="3708397"/>
            <a:ext cx="3606454" cy="515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750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Extract Data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998669" y="5185005"/>
            <a:ext cx="854040" cy="854040"/>
            <a:chOff x="0" y="0"/>
            <a:chExt cx="1138720" cy="1138720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1138682" cy="1138682"/>
            </a:xfrm>
            <a:custGeom>
              <a:avLst/>
              <a:gdLst/>
              <a:ahLst/>
              <a:cxnLst/>
              <a:rect l="l" t="t" r="r" b="b"/>
              <a:pathLst>
                <a:path w="1138682" h="1138682">
                  <a:moveTo>
                    <a:pt x="0" y="0"/>
                  </a:moveTo>
                  <a:lnTo>
                    <a:pt x="1138682" y="0"/>
                  </a:lnTo>
                  <a:lnTo>
                    <a:pt x="1138682" y="1138682"/>
                  </a:lnTo>
                  <a:lnTo>
                    <a:pt x="0" y="1138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3" b="-3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4138814" y="8013029"/>
            <a:ext cx="3606454" cy="515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750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Simulate Inventory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5679022" y="5705701"/>
            <a:ext cx="854041" cy="854041"/>
            <a:chOff x="0" y="0"/>
            <a:chExt cx="1138722" cy="1138722"/>
          </a:xfrm>
        </p:grpSpPr>
        <p:sp>
          <p:nvSpPr>
            <p:cNvPr id="15" name="Freeform 15" descr="preencoded.png"/>
            <p:cNvSpPr/>
            <p:nvPr/>
          </p:nvSpPr>
          <p:spPr>
            <a:xfrm>
              <a:off x="0" y="0"/>
              <a:ext cx="1138682" cy="1138682"/>
            </a:xfrm>
            <a:custGeom>
              <a:avLst/>
              <a:gdLst/>
              <a:ahLst/>
              <a:cxnLst/>
              <a:rect l="l" t="t" r="r" b="b"/>
              <a:pathLst>
                <a:path w="1138682" h="1138682">
                  <a:moveTo>
                    <a:pt x="0" y="0"/>
                  </a:moveTo>
                  <a:lnTo>
                    <a:pt x="1138682" y="0"/>
                  </a:lnTo>
                  <a:lnTo>
                    <a:pt x="1138682" y="1138682"/>
                  </a:lnTo>
                  <a:lnTo>
                    <a:pt x="0" y="1138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3" b="-3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7212025" y="4168779"/>
            <a:ext cx="3723617" cy="515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750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Calculate KPIs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8378859" y="6226400"/>
            <a:ext cx="854041" cy="854040"/>
            <a:chOff x="0" y="0"/>
            <a:chExt cx="1138722" cy="1138720"/>
          </a:xfrm>
        </p:grpSpPr>
        <p:sp>
          <p:nvSpPr>
            <p:cNvPr id="18" name="Freeform 18" descr="preencoded.png"/>
            <p:cNvSpPr/>
            <p:nvPr/>
          </p:nvSpPr>
          <p:spPr>
            <a:xfrm>
              <a:off x="0" y="0"/>
              <a:ext cx="1138682" cy="1138682"/>
            </a:xfrm>
            <a:custGeom>
              <a:avLst/>
              <a:gdLst/>
              <a:ahLst/>
              <a:cxnLst/>
              <a:rect l="l" t="t" r="r" b="b"/>
              <a:pathLst>
                <a:path w="1138682" h="1138682">
                  <a:moveTo>
                    <a:pt x="0" y="0"/>
                  </a:moveTo>
                  <a:lnTo>
                    <a:pt x="1138682" y="0"/>
                  </a:lnTo>
                  <a:lnTo>
                    <a:pt x="1138682" y="1138682"/>
                  </a:lnTo>
                  <a:lnTo>
                    <a:pt x="0" y="1138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-3" b="-3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9711962" y="9131555"/>
            <a:ext cx="3606454" cy="515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750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Load BigQuery</a:t>
            </a: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1078428" y="6747098"/>
            <a:ext cx="854041" cy="854040"/>
            <a:chOff x="0" y="0"/>
            <a:chExt cx="1138722" cy="1138720"/>
          </a:xfrm>
        </p:grpSpPr>
        <p:sp>
          <p:nvSpPr>
            <p:cNvPr id="21" name="Freeform 21" descr="preencoded.png"/>
            <p:cNvSpPr/>
            <p:nvPr/>
          </p:nvSpPr>
          <p:spPr>
            <a:xfrm>
              <a:off x="0" y="0"/>
              <a:ext cx="1138682" cy="1138682"/>
            </a:xfrm>
            <a:custGeom>
              <a:avLst/>
              <a:gdLst/>
              <a:ahLst/>
              <a:cxnLst/>
              <a:rect l="l" t="t" r="r" b="b"/>
              <a:pathLst>
                <a:path w="1138682" h="1138682">
                  <a:moveTo>
                    <a:pt x="0" y="0"/>
                  </a:moveTo>
                  <a:lnTo>
                    <a:pt x="1138682" y="0"/>
                  </a:lnTo>
                  <a:lnTo>
                    <a:pt x="1138682" y="1138682"/>
                  </a:lnTo>
                  <a:lnTo>
                    <a:pt x="0" y="1138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r="-3" b="-3"/>
              </a:stretch>
            </a:blipFill>
          </p:spPr>
        </p:sp>
      </p:grpSp>
      <p:sp>
        <p:nvSpPr>
          <p:cNvPr id="22" name="TextBox 22"/>
          <p:cNvSpPr txBox="1"/>
          <p:nvPr/>
        </p:nvSpPr>
        <p:spPr>
          <a:xfrm>
            <a:off x="12913014" y="5174145"/>
            <a:ext cx="3606452" cy="515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750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Visualize &amp; Serve</a:t>
            </a:r>
          </a:p>
        </p:txBody>
      </p: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3951740" y="7306227"/>
            <a:ext cx="854041" cy="854041"/>
            <a:chOff x="0" y="0"/>
            <a:chExt cx="1138722" cy="1138722"/>
          </a:xfrm>
        </p:grpSpPr>
        <p:sp>
          <p:nvSpPr>
            <p:cNvPr id="24" name="Freeform 24" descr="preencoded.png"/>
            <p:cNvSpPr/>
            <p:nvPr/>
          </p:nvSpPr>
          <p:spPr>
            <a:xfrm>
              <a:off x="0" y="0"/>
              <a:ext cx="1138682" cy="1138682"/>
            </a:xfrm>
            <a:custGeom>
              <a:avLst/>
              <a:gdLst/>
              <a:ahLst/>
              <a:cxnLst/>
              <a:rect l="l" t="t" r="r" b="b"/>
              <a:pathLst>
                <a:path w="1138682" h="1138682">
                  <a:moveTo>
                    <a:pt x="0" y="0"/>
                  </a:moveTo>
                  <a:lnTo>
                    <a:pt x="1138682" y="0"/>
                  </a:lnTo>
                  <a:lnTo>
                    <a:pt x="1138682" y="1138682"/>
                  </a:lnTo>
                  <a:lnTo>
                    <a:pt x="0" y="1138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r="-3" b="-3"/>
              </a:stretch>
            </a:blipFill>
          </p:spPr>
        </p:sp>
      </p:grpSp>
      <p:sp>
        <p:nvSpPr>
          <p:cNvPr id="25" name="TextBox 25"/>
          <p:cNvSpPr txBox="1"/>
          <p:nvPr/>
        </p:nvSpPr>
        <p:spPr>
          <a:xfrm>
            <a:off x="603498" y="11645652"/>
            <a:ext cx="17081004" cy="333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1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Each stage of this pipeline is critical for transforming raw data into strategic intelligence, enabling real-time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73014" y="417462"/>
            <a:ext cx="10139214" cy="745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sz="4562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Core Key Performance Indicators (KPIs)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3014" y="1709589"/>
            <a:ext cx="16741974" cy="419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 dirty="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We calculate essential supply chain metrics, transforming raw data into strategic insights for effective management.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73014" y="2488406"/>
            <a:ext cx="4473029" cy="276076"/>
            <a:chOff x="0" y="0"/>
            <a:chExt cx="5964038" cy="3681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64047" cy="368046"/>
            </a:xfrm>
            <a:custGeom>
              <a:avLst/>
              <a:gdLst/>
              <a:ahLst/>
              <a:cxnLst/>
              <a:rect l="l" t="t" r="r" b="b"/>
              <a:pathLst>
                <a:path w="5964047" h="368046">
                  <a:moveTo>
                    <a:pt x="0" y="184023"/>
                  </a:moveTo>
                  <a:cubicBezTo>
                    <a:pt x="0" y="82423"/>
                    <a:pt x="82423" y="0"/>
                    <a:pt x="184023" y="0"/>
                  </a:cubicBezTo>
                  <a:lnTo>
                    <a:pt x="5780024" y="0"/>
                  </a:lnTo>
                  <a:cubicBezTo>
                    <a:pt x="5881624" y="0"/>
                    <a:pt x="5964047" y="82423"/>
                    <a:pt x="5964047" y="184023"/>
                  </a:cubicBezTo>
                  <a:cubicBezTo>
                    <a:pt x="5964047" y="285623"/>
                    <a:pt x="5881624" y="368046"/>
                    <a:pt x="5780024" y="368046"/>
                  </a:cubicBezTo>
                  <a:lnTo>
                    <a:pt x="184023" y="368046"/>
                  </a:lnTo>
                  <a:cubicBezTo>
                    <a:pt x="82423" y="368046"/>
                    <a:pt x="0" y="285750"/>
                    <a:pt x="0" y="184023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73014" y="3021509"/>
            <a:ext cx="2906316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Average Lead Time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3014" y="3469630"/>
            <a:ext cx="5396507" cy="77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Time from order placement to delivery, crucial for planning.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45597" y="2488406"/>
            <a:ext cx="4163317" cy="276076"/>
            <a:chOff x="0" y="0"/>
            <a:chExt cx="5551090" cy="36810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551043" cy="368046"/>
            </a:xfrm>
            <a:custGeom>
              <a:avLst/>
              <a:gdLst/>
              <a:ahLst/>
              <a:cxnLst/>
              <a:rect l="l" t="t" r="r" b="b"/>
              <a:pathLst>
                <a:path w="5551043" h="368046">
                  <a:moveTo>
                    <a:pt x="0" y="184023"/>
                  </a:moveTo>
                  <a:cubicBezTo>
                    <a:pt x="0" y="82423"/>
                    <a:pt x="82423" y="0"/>
                    <a:pt x="184023" y="0"/>
                  </a:cubicBezTo>
                  <a:lnTo>
                    <a:pt x="5367020" y="0"/>
                  </a:lnTo>
                  <a:cubicBezTo>
                    <a:pt x="5468620" y="0"/>
                    <a:pt x="5551043" y="82423"/>
                    <a:pt x="5551043" y="184023"/>
                  </a:cubicBezTo>
                  <a:cubicBezTo>
                    <a:pt x="5551043" y="285623"/>
                    <a:pt x="5468620" y="368046"/>
                    <a:pt x="5367020" y="368046"/>
                  </a:cubicBezTo>
                  <a:lnTo>
                    <a:pt x="184023" y="368046"/>
                  </a:lnTo>
                  <a:cubicBezTo>
                    <a:pt x="82423" y="368046"/>
                    <a:pt x="0" y="285750"/>
                    <a:pt x="0" y="184023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6445597" y="3021509"/>
            <a:ext cx="2906316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Order Cycle Time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45597" y="3469630"/>
            <a:ext cx="5396656" cy="77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Time from order receipt to shipment, indicating processing efficiency.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118330" y="2488406"/>
            <a:ext cx="4707434" cy="276076"/>
            <a:chOff x="0" y="0"/>
            <a:chExt cx="6276578" cy="3681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276594" cy="368046"/>
            </a:xfrm>
            <a:custGeom>
              <a:avLst/>
              <a:gdLst/>
              <a:ahLst/>
              <a:cxnLst/>
              <a:rect l="l" t="t" r="r" b="b"/>
              <a:pathLst>
                <a:path w="6276594" h="368046">
                  <a:moveTo>
                    <a:pt x="0" y="184023"/>
                  </a:moveTo>
                  <a:cubicBezTo>
                    <a:pt x="0" y="82423"/>
                    <a:pt x="82423" y="0"/>
                    <a:pt x="184023" y="0"/>
                  </a:cubicBezTo>
                  <a:lnTo>
                    <a:pt x="6092571" y="0"/>
                  </a:lnTo>
                  <a:cubicBezTo>
                    <a:pt x="6194171" y="0"/>
                    <a:pt x="6276594" y="82423"/>
                    <a:pt x="6276594" y="184023"/>
                  </a:cubicBezTo>
                  <a:cubicBezTo>
                    <a:pt x="6276594" y="285623"/>
                    <a:pt x="6194171" y="368046"/>
                    <a:pt x="6092571" y="368046"/>
                  </a:cubicBezTo>
                  <a:lnTo>
                    <a:pt x="184023" y="368046"/>
                  </a:lnTo>
                  <a:cubicBezTo>
                    <a:pt x="82423" y="368046"/>
                    <a:pt x="0" y="285750"/>
                    <a:pt x="0" y="184023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2118330" y="3021509"/>
            <a:ext cx="2906316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Fill Rate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18330" y="3469630"/>
            <a:ext cx="5396656" cy="77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Percentage of orders fulfilled from available stock, reflecting service levels.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73014" y="5438626"/>
            <a:ext cx="2906316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Stockout Risk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73014" y="5886747"/>
            <a:ext cx="5396507" cy="77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running out of stock, critical for inventory control.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445597" y="5438626"/>
            <a:ext cx="2906316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Inventory Turnover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445597" y="5886747"/>
            <a:ext cx="5396656" cy="77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Rate at which inventory is sold or used, indicating efficiency.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2118330" y="4905524"/>
            <a:ext cx="4304705" cy="276076"/>
            <a:chOff x="0" y="0"/>
            <a:chExt cx="5739607" cy="36810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739638" cy="368046"/>
            </a:xfrm>
            <a:custGeom>
              <a:avLst/>
              <a:gdLst/>
              <a:ahLst/>
              <a:cxnLst/>
              <a:rect l="l" t="t" r="r" b="b"/>
              <a:pathLst>
                <a:path w="5739638" h="368046">
                  <a:moveTo>
                    <a:pt x="0" y="184023"/>
                  </a:moveTo>
                  <a:cubicBezTo>
                    <a:pt x="0" y="82423"/>
                    <a:pt x="82423" y="0"/>
                    <a:pt x="184023" y="0"/>
                  </a:cubicBezTo>
                  <a:lnTo>
                    <a:pt x="5555615" y="0"/>
                  </a:lnTo>
                  <a:cubicBezTo>
                    <a:pt x="5657215" y="0"/>
                    <a:pt x="5739638" y="82423"/>
                    <a:pt x="5739638" y="184023"/>
                  </a:cubicBezTo>
                  <a:cubicBezTo>
                    <a:pt x="5739638" y="285623"/>
                    <a:pt x="5657215" y="368046"/>
                    <a:pt x="5555615" y="368046"/>
                  </a:cubicBezTo>
                  <a:lnTo>
                    <a:pt x="184023" y="368046"/>
                  </a:lnTo>
                  <a:cubicBezTo>
                    <a:pt x="82423" y="368046"/>
                    <a:pt x="0" y="285750"/>
                    <a:pt x="0" y="184023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2118330" y="5438626"/>
            <a:ext cx="2906316" cy="327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1" dirty="0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Days on hand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118330" y="5886747"/>
            <a:ext cx="5396656" cy="77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Number of days inventory will last, vital for cash flow management.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73014" y="7855744"/>
            <a:ext cx="2906316" cy="382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1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Return Rate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73014" y="8303865"/>
            <a:ext cx="5396507" cy="77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Percentage of products returned, indicating product quality or customer satisfaction issues.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47886" y="1003697"/>
            <a:ext cx="8177807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Data Model Design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7886" y="2398067"/>
            <a:ext cx="16392228" cy="50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Our data model is optimized for fast querying and clean data separation, supporting robust analytics and reporting.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43124" y="3207544"/>
            <a:ext cx="16401752" cy="4870848"/>
            <a:chOff x="0" y="0"/>
            <a:chExt cx="21869003" cy="64944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869019" cy="6494526"/>
            </a:xfrm>
            <a:custGeom>
              <a:avLst/>
              <a:gdLst/>
              <a:ahLst/>
              <a:cxnLst/>
              <a:rect l="l" t="t" r="r" b="b"/>
              <a:pathLst>
                <a:path w="21869019" h="6494526">
                  <a:moveTo>
                    <a:pt x="0" y="331343"/>
                  </a:moveTo>
                  <a:cubicBezTo>
                    <a:pt x="0" y="148336"/>
                    <a:pt x="148590" y="0"/>
                    <a:pt x="331851" y="0"/>
                  </a:cubicBezTo>
                  <a:lnTo>
                    <a:pt x="21537168" y="0"/>
                  </a:lnTo>
                  <a:lnTo>
                    <a:pt x="21537168" y="6350"/>
                  </a:lnTo>
                  <a:lnTo>
                    <a:pt x="21537168" y="0"/>
                  </a:lnTo>
                  <a:cubicBezTo>
                    <a:pt x="21720429" y="0"/>
                    <a:pt x="21869019" y="148336"/>
                    <a:pt x="21869019" y="331343"/>
                  </a:cubicBezTo>
                  <a:lnTo>
                    <a:pt x="21862669" y="331343"/>
                  </a:lnTo>
                  <a:lnTo>
                    <a:pt x="21869019" y="331343"/>
                  </a:lnTo>
                  <a:lnTo>
                    <a:pt x="21869019" y="6163056"/>
                  </a:lnTo>
                  <a:lnTo>
                    <a:pt x="21862669" y="6163056"/>
                  </a:lnTo>
                  <a:lnTo>
                    <a:pt x="21869019" y="6163056"/>
                  </a:lnTo>
                  <a:cubicBezTo>
                    <a:pt x="21869019" y="6346063"/>
                    <a:pt x="21720429" y="6494399"/>
                    <a:pt x="21537168" y="6494399"/>
                  </a:cubicBezTo>
                  <a:lnTo>
                    <a:pt x="21537168" y="6488049"/>
                  </a:lnTo>
                  <a:lnTo>
                    <a:pt x="21537168" y="6494399"/>
                  </a:lnTo>
                  <a:lnTo>
                    <a:pt x="331851" y="6494399"/>
                  </a:lnTo>
                  <a:lnTo>
                    <a:pt x="331851" y="6488049"/>
                  </a:lnTo>
                  <a:lnTo>
                    <a:pt x="331851" y="6494399"/>
                  </a:lnTo>
                  <a:cubicBezTo>
                    <a:pt x="148590" y="6494526"/>
                    <a:pt x="0" y="6346063"/>
                    <a:pt x="0" y="6163056"/>
                  </a:cubicBezTo>
                  <a:lnTo>
                    <a:pt x="0" y="331343"/>
                  </a:lnTo>
                  <a:lnTo>
                    <a:pt x="6350" y="331343"/>
                  </a:lnTo>
                  <a:lnTo>
                    <a:pt x="0" y="331343"/>
                  </a:lnTo>
                  <a:moveTo>
                    <a:pt x="12700" y="331343"/>
                  </a:moveTo>
                  <a:lnTo>
                    <a:pt x="12700" y="6163056"/>
                  </a:lnTo>
                  <a:lnTo>
                    <a:pt x="6350" y="6163056"/>
                  </a:lnTo>
                  <a:lnTo>
                    <a:pt x="12700" y="6163056"/>
                  </a:lnTo>
                  <a:cubicBezTo>
                    <a:pt x="12700" y="6339078"/>
                    <a:pt x="155575" y="6481699"/>
                    <a:pt x="331851" y="6481699"/>
                  </a:cubicBezTo>
                  <a:lnTo>
                    <a:pt x="21537168" y="6481699"/>
                  </a:lnTo>
                  <a:cubicBezTo>
                    <a:pt x="21713444" y="6481699"/>
                    <a:pt x="21856319" y="6339078"/>
                    <a:pt x="21856319" y="6163056"/>
                  </a:cubicBezTo>
                  <a:lnTo>
                    <a:pt x="21856319" y="331343"/>
                  </a:lnTo>
                  <a:cubicBezTo>
                    <a:pt x="21856319" y="155321"/>
                    <a:pt x="21713444" y="12700"/>
                    <a:pt x="21537168" y="12700"/>
                  </a:cubicBezTo>
                  <a:lnTo>
                    <a:pt x="331851" y="12700"/>
                  </a:lnTo>
                  <a:lnTo>
                    <a:pt x="331851" y="6350"/>
                  </a:lnTo>
                  <a:lnTo>
                    <a:pt x="331851" y="12700"/>
                  </a:lnTo>
                  <a:cubicBezTo>
                    <a:pt x="155575" y="12700"/>
                    <a:pt x="12700" y="155321"/>
                    <a:pt x="12700" y="331343"/>
                  </a:cubicBezTo>
                  <a:close/>
                </a:path>
              </a:pathLst>
            </a:custGeom>
            <a:solidFill>
              <a:srgbClr val="FFFFFF">
                <a:alpha val="5490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57411" y="3221831"/>
            <a:ext cx="16373178" cy="1210568"/>
            <a:chOff x="0" y="0"/>
            <a:chExt cx="21830903" cy="16140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830919" cy="1614043"/>
            </a:xfrm>
            <a:custGeom>
              <a:avLst/>
              <a:gdLst/>
              <a:ahLst/>
              <a:cxnLst/>
              <a:rect l="l" t="t" r="r" b="b"/>
              <a:pathLst>
                <a:path w="21830919" h="1614043">
                  <a:moveTo>
                    <a:pt x="0" y="0"/>
                  </a:moveTo>
                  <a:lnTo>
                    <a:pt x="21830919" y="0"/>
                  </a:lnTo>
                  <a:lnTo>
                    <a:pt x="21830919" y="1614043"/>
                  </a:lnTo>
                  <a:lnTo>
                    <a:pt x="0" y="1614043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279" y="3317527"/>
            <a:ext cx="4365724" cy="50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Fact Tables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44965" y="3317527"/>
            <a:ext cx="10914906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Orders, Inventory, Returns: Contain quantitative data and foreign keys to dimension tables.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57411" y="4432399"/>
            <a:ext cx="16373178" cy="1210568"/>
            <a:chOff x="0" y="0"/>
            <a:chExt cx="21830903" cy="16140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830919" cy="1614043"/>
            </a:xfrm>
            <a:custGeom>
              <a:avLst/>
              <a:gdLst/>
              <a:ahLst/>
              <a:cxnLst/>
              <a:rect l="l" t="t" r="r" b="b"/>
              <a:pathLst>
                <a:path w="21830919" h="1614043">
                  <a:moveTo>
                    <a:pt x="0" y="0"/>
                  </a:moveTo>
                  <a:lnTo>
                    <a:pt x="21830919" y="0"/>
                  </a:lnTo>
                  <a:lnTo>
                    <a:pt x="21830919" y="1614043"/>
                  </a:lnTo>
                  <a:lnTo>
                    <a:pt x="0" y="16140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228279" y="4528096"/>
            <a:ext cx="4365724" cy="50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Dimensions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44965" y="4528096"/>
            <a:ext cx="10914906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Product, Customer, Time, Category: Provide descriptive attributes for analysis and filtering.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57411" y="5642967"/>
            <a:ext cx="16373178" cy="1210567"/>
            <a:chOff x="0" y="0"/>
            <a:chExt cx="21830903" cy="16140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830919" cy="1614043"/>
            </a:xfrm>
            <a:custGeom>
              <a:avLst/>
              <a:gdLst/>
              <a:ahLst/>
              <a:cxnLst/>
              <a:rect l="l" t="t" r="r" b="b"/>
              <a:pathLst>
                <a:path w="21830919" h="1614043">
                  <a:moveTo>
                    <a:pt x="0" y="0"/>
                  </a:moveTo>
                  <a:lnTo>
                    <a:pt x="21830919" y="0"/>
                  </a:lnTo>
                  <a:lnTo>
                    <a:pt x="21830919" y="1614043"/>
                  </a:lnTo>
                  <a:lnTo>
                    <a:pt x="0" y="1614043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228279" y="5738664"/>
            <a:ext cx="4365724" cy="50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Partitioning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144965" y="5738664"/>
            <a:ext cx="10914906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Implemented for performance optimization, especially for time-series data, enabling faster queries.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57411" y="6853535"/>
            <a:ext cx="16373178" cy="1210567"/>
            <a:chOff x="0" y="0"/>
            <a:chExt cx="21830903" cy="16140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1830919" cy="1614043"/>
            </a:xfrm>
            <a:custGeom>
              <a:avLst/>
              <a:gdLst/>
              <a:ahLst/>
              <a:cxnLst/>
              <a:rect l="l" t="t" r="r" b="b"/>
              <a:pathLst>
                <a:path w="21830919" h="1614043">
                  <a:moveTo>
                    <a:pt x="0" y="0"/>
                  </a:moveTo>
                  <a:lnTo>
                    <a:pt x="21830919" y="0"/>
                  </a:lnTo>
                  <a:lnTo>
                    <a:pt x="21830919" y="1614043"/>
                  </a:lnTo>
                  <a:lnTo>
                    <a:pt x="0" y="16140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228279" y="6949231"/>
            <a:ext cx="4365724" cy="50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Data Marts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144965" y="6949231"/>
            <a:ext cx="10914906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Specialized subsets of the data warehouse designed for specific analytical needs, enhancing user-friendliness.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47886" y="8302079"/>
            <a:ext cx="16392228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This star schema design simplifies complex queries, making data accessible and meaningful for various analytical requirements.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057551" y="3686617"/>
            <a:ext cx="13559038" cy="813350"/>
            <a:chOff x="0" y="0"/>
            <a:chExt cx="21830903" cy="16140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830919" cy="1614043"/>
            </a:xfrm>
            <a:custGeom>
              <a:avLst/>
              <a:gdLst/>
              <a:ahLst/>
              <a:cxnLst/>
              <a:rect l="l" t="t" r="r" b="b"/>
              <a:pathLst>
                <a:path w="21830919" h="1614043">
                  <a:moveTo>
                    <a:pt x="0" y="0"/>
                  </a:moveTo>
                  <a:lnTo>
                    <a:pt x="21830919" y="0"/>
                  </a:lnTo>
                  <a:lnTo>
                    <a:pt x="21830919" y="1614043"/>
                  </a:lnTo>
                  <a:lnTo>
                    <a:pt x="0" y="16140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47886" y="1003697"/>
            <a:ext cx="8177807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Data Model Design</a:t>
            </a:r>
          </a:p>
        </p:txBody>
      </p:sp>
      <p:pic>
        <p:nvPicPr>
          <p:cNvPr id="1028" name="Picture 4" descr="Generated image">
            <a:extLst>
              <a:ext uri="{FF2B5EF4-FFF2-40B4-BE49-F238E27FC236}">
                <a16:creationId xmlns:a16="http://schemas.microsoft.com/office/drawing/2014/main" id="{04EA7556-8078-E073-F8CC-7B4A6028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47700"/>
            <a:ext cx="8991600" cy="89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3296946" y="6384698"/>
            <a:ext cx="11239289" cy="3150226"/>
          </a:xfrm>
          <a:custGeom>
            <a:avLst/>
            <a:gdLst/>
            <a:ahLst/>
            <a:cxnLst/>
            <a:rect l="l" t="t" r="r" b="b"/>
            <a:pathLst>
              <a:path w="11239289" h="3150226">
                <a:moveTo>
                  <a:pt x="0" y="0"/>
                </a:moveTo>
                <a:lnTo>
                  <a:pt x="11239288" y="0"/>
                </a:lnTo>
                <a:lnTo>
                  <a:pt x="11239288" y="3150226"/>
                </a:lnTo>
                <a:lnTo>
                  <a:pt x="0" y="31502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44000" y="1989941"/>
            <a:ext cx="8831720" cy="3896996"/>
          </a:xfrm>
          <a:custGeom>
            <a:avLst/>
            <a:gdLst/>
            <a:ahLst/>
            <a:cxnLst/>
            <a:rect l="l" t="t" r="r" b="b"/>
            <a:pathLst>
              <a:path w="8831720" h="3896996">
                <a:moveTo>
                  <a:pt x="0" y="0"/>
                </a:moveTo>
                <a:lnTo>
                  <a:pt x="8831720" y="0"/>
                </a:lnTo>
                <a:lnTo>
                  <a:pt x="8831720" y="3896996"/>
                </a:lnTo>
                <a:lnTo>
                  <a:pt x="0" y="3896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52760" y="484286"/>
            <a:ext cx="7681764" cy="64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2"/>
              </a:lnSpc>
            </a:pPr>
            <a:r>
              <a:rPr lang="en-US" sz="3812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Real-time Monitoring &amp; Dashboards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2760" y="1432620"/>
            <a:ext cx="16982480" cy="36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43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Our system provides dynamic monitoring and visualization capabilities, enabling users to act on data instantly.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2760" y="2149971"/>
            <a:ext cx="2454027" cy="3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Streamlit Dashboard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2760" y="2595562"/>
            <a:ext cx="8263830" cy="66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43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Offers a user-friendly interface for real-time visualization of supply chain metrics, including product and category-level insights.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2760" y="3426172"/>
            <a:ext cx="2454027" cy="3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Automated Alerts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2760" y="3871764"/>
            <a:ext cx="8263830" cy="66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43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Configurable alerts on critical thresholds, such as inventory risk and stockout predictions, ensuring proactive intervention.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2760" y="4702374"/>
            <a:ext cx="2454027" cy="3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874" b="1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API Endpoints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2760" y="5147965"/>
            <a:ext cx="8263830" cy="663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43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Programmatic access to data via Flask APIs, supporting integration with other systems and automated workflows.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2760" y="10833497"/>
            <a:ext cx="16982480" cy="36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437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This dual approach ensures both visual and programmatic access to insights, empowering users to make informed decisions and automate responses.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902</Words>
  <Application>Microsoft Office PowerPoint</Application>
  <PresentationFormat>Custom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Barlow Bold</vt:lpstr>
      <vt:lpstr>Arial</vt:lpstr>
      <vt:lpstr>Montserrat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Supply-Chain-Data-Integration-System.pptx</dc:title>
  <cp:lastModifiedBy>sivaneshwaran DR</cp:lastModifiedBy>
  <cp:revision>5</cp:revision>
  <dcterms:created xsi:type="dcterms:W3CDTF">2006-08-16T00:00:00Z</dcterms:created>
  <dcterms:modified xsi:type="dcterms:W3CDTF">2025-08-06T09:21:07Z</dcterms:modified>
  <dc:identifier>DAGvFI0hVj0</dc:identifier>
</cp:coreProperties>
</file>