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pdfs.semanticscholar.org/d78b/6a5b0dcaa81b1faea5fb0000045a62513567.pdf"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Head Pose Detection"/>
          <p:cNvSpPr txBox="1"/>
          <p:nvPr>
            <p:ph type="ctrTitle"/>
          </p:nvPr>
        </p:nvSpPr>
        <p:spPr>
          <a:prstGeom prst="rect">
            <a:avLst/>
          </a:prstGeom>
        </p:spPr>
        <p:txBody>
          <a:bodyPr/>
          <a:lstStyle/>
          <a:p>
            <a:pPr/>
            <a:r>
              <a:t>Head Pose Detection</a:t>
            </a:r>
          </a:p>
        </p:txBody>
      </p:sp>
      <p:sp>
        <p:nvSpPr>
          <p:cNvPr id="120" name="Project Report"/>
          <p:cNvSpPr txBox="1"/>
          <p:nvPr>
            <p:ph type="subTitle" sz="quarter" idx="1"/>
          </p:nvPr>
        </p:nvSpPr>
        <p:spPr>
          <a:xfrm>
            <a:off x="1270000" y="5530849"/>
            <a:ext cx="10464800" cy="1628925"/>
          </a:xfrm>
          <a:prstGeom prst="rect">
            <a:avLst/>
          </a:prstGeom>
        </p:spPr>
        <p:txBody>
          <a:bodyPr/>
          <a:lstStyle/>
          <a:p>
            <a:pPr/>
            <a:r>
              <a:t>Project Report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bstract"/>
          <p:cNvSpPr txBox="1"/>
          <p:nvPr>
            <p:ph type="title"/>
          </p:nvPr>
        </p:nvSpPr>
        <p:spPr>
          <a:prstGeom prst="rect">
            <a:avLst/>
          </a:prstGeom>
        </p:spPr>
        <p:txBody>
          <a:bodyPr/>
          <a:lstStyle/>
          <a:p>
            <a:pPr/>
            <a:r>
              <a:t>Abstract</a:t>
            </a:r>
          </a:p>
        </p:txBody>
      </p:sp>
      <p:sp>
        <p:nvSpPr>
          <p:cNvPr id="123" name="We present a unified model for face detection, pose estimation, and landmark estimation in real-world, cluttered images. Our model is based on a mixtures of trees with a shared pool of parts; we model every facial landmark as a part and use global mixtures to capture topological changes due to viewpoint. We show that tree-structured models are surprisingly effective at capturing global elastic deformation, while being easy to optimize unlike dense graph structures. We present extensive results on standard face benchmarks, as well as a new “in the wild” annotated dataset, that suggests our system advances the state-of-the-art, sometimes considerably, for all three tasks. Though our model is modestly trained with hundreds of faces, it compares favorably to commercial systems trained with billions of examples (such as Google Picasa and face.com)."/>
          <p:cNvSpPr txBox="1"/>
          <p:nvPr>
            <p:ph type="body" idx="1"/>
          </p:nvPr>
        </p:nvSpPr>
        <p:spPr>
          <a:prstGeom prst="rect">
            <a:avLst/>
          </a:prstGeom>
        </p:spPr>
        <p:txBody>
          <a:bodyPr/>
          <a:lstStyle>
            <a:lvl1pPr marL="0" indent="0" defTabSz="457200">
              <a:lnSpc>
                <a:spcPts val="6100"/>
              </a:lnSpc>
              <a:spcBef>
                <a:spcPts val="2100"/>
              </a:spcBef>
              <a:buSzTx/>
              <a:buNone/>
              <a:defRPr sz="2400">
                <a:solidFill>
                  <a:srgbClr val="232323"/>
                </a:solidFill>
                <a:latin typeface="Times"/>
                <a:ea typeface="Times"/>
                <a:cs typeface="Times"/>
                <a:sym typeface="Times"/>
              </a:defRPr>
            </a:lvl1pPr>
          </a:lstStyle>
          <a:p>
            <a:pPr/>
            <a:r>
              <a:t>We present a unified model for face detection, pose estimation, and landmark estimation in real-world, cluttered images. Our model is based on a mixtures of trees with a shared pool of parts; we model every facial landmark as a part and use global mixtures to capture topological changes due to viewpoint. We show that tree-structured models are surprisingly effective at capturing global elastic deformation, while being easy to optimize unlike dense graph structures. We present extensive results on standard face benchmarks, as well as a new “in the wild” annotated dataset, that suggests our system advances the state-of-the-art, sometimes considerably, for all three tasks. Though our model is modestly trained with hundreds of faces, it compares favorably to commercial systems trained with billions of examples (such as Google Picasa and face.com).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Objective"/>
          <p:cNvSpPr txBox="1"/>
          <p:nvPr>
            <p:ph type="title"/>
          </p:nvPr>
        </p:nvSpPr>
        <p:spPr>
          <a:prstGeom prst="rect">
            <a:avLst/>
          </a:prstGeom>
        </p:spPr>
        <p:txBody>
          <a:bodyPr/>
          <a:lstStyle/>
          <a:p>
            <a:pPr/>
            <a:r>
              <a:t>Objective</a:t>
            </a:r>
          </a:p>
        </p:txBody>
      </p:sp>
      <p:sp>
        <p:nvSpPr>
          <p:cNvPr id="126" name="Our goal is to build a Face Detection, Pose Estimation, and Landmark Localization in the Wild."/>
          <p:cNvSpPr txBox="1"/>
          <p:nvPr>
            <p:ph type="body" idx="1"/>
          </p:nvPr>
        </p:nvSpPr>
        <p:spPr>
          <a:prstGeom prst="rect">
            <a:avLst/>
          </a:prstGeom>
        </p:spPr>
        <p:txBody>
          <a:bodyPr/>
          <a:lstStyle/>
          <a:p>
            <a:pPr/>
            <a:r>
              <a:t>Our goal is to build a Face Detection, Pose Estimation, and Landmark Localization in the Wild.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What we have done"/>
          <p:cNvSpPr txBox="1"/>
          <p:nvPr>
            <p:ph type="title"/>
          </p:nvPr>
        </p:nvSpPr>
        <p:spPr>
          <a:prstGeom prst="rect">
            <a:avLst/>
          </a:prstGeom>
        </p:spPr>
        <p:txBody>
          <a:bodyPr/>
          <a:lstStyle/>
          <a:p>
            <a:pPr/>
            <a:r>
              <a:t>What we have done</a:t>
            </a:r>
          </a:p>
        </p:txBody>
      </p:sp>
      <p:sp>
        <p:nvSpPr>
          <p:cNvPr id="129" name="Step #1: Localize the face in the image.…"/>
          <p:cNvSpPr txBox="1"/>
          <p:nvPr>
            <p:ph type="body" idx="1"/>
          </p:nvPr>
        </p:nvSpPr>
        <p:spPr>
          <a:prstGeom prst="rect">
            <a:avLst/>
          </a:prstGeom>
        </p:spPr>
        <p:txBody>
          <a:bodyPr/>
          <a:lstStyle/>
          <a:p>
            <a:pPr/>
            <a:r>
              <a:rPr b="1"/>
              <a:t>Step #1:</a:t>
            </a:r>
            <a:r>
              <a:t> Localize the face in the image.</a:t>
            </a:r>
          </a:p>
          <a:p>
            <a:pPr/>
            <a:r>
              <a:rPr b="1"/>
              <a:t>Step #2:</a:t>
            </a:r>
            <a:r>
              <a:t> Detect the key facial structures on the face ROI.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tep1: Localize the face in image"/>
          <p:cNvSpPr txBox="1"/>
          <p:nvPr>
            <p:ph type="title"/>
          </p:nvPr>
        </p:nvSpPr>
        <p:spPr>
          <a:xfrm>
            <a:off x="876300" y="-241300"/>
            <a:ext cx="11099800" cy="2159000"/>
          </a:xfrm>
          <a:prstGeom prst="rect">
            <a:avLst/>
          </a:prstGeom>
        </p:spPr>
        <p:txBody>
          <a:bodyPr/>
          <a:lstStyle>
            <a:lvl1pPr>
              <a:defRPr sz="4000"/>
            </a:lvl1pPr>
          </a:lstStyle>
          <a:p>
            <a:pPr/>
            <a:r>
              <a:t>Step1: Localize the face in image</a:t>
            </a:r>
          </a:p>
        </p:txBody>
      </p:sp>
      <p:sp>
        <p:nvSpPr>
          <p:cNvPr id="132" name="The pre-trained facial landmark detector inside the dlib library is used to estimate the location of 68 (x, y)-coordinates that map to facial structures on the face.…"/>
          <p:cNvSpPr txBox="1"/>
          <p:nvPr>
            <p:ph type="body" idx="1"/>
          </p:nvPr>
        </p:nvSpPr>
        <p:spPr>
          <a:xfrm>
            <a:off x="1689100" y="1917700"/>
            <a:ext cx="11099800" cy="6286500"/>
          </a:xfrm>
          <a:prstGeom prst="rect">
            <a:avLst/>
          </a:prstGeom>
        </p:spPr>
        <p:txBody>
          <a:bodyPr/>
          <a:lstStyle/>
          <a:p>
            <a:pPr/>
            <a:r>
              <a:t>The pre-trained facial landmark detector inside the dlib library is used to estimate the location of </a:t>
            </a:r>
            <a:r>
              <a:rPr b="1" i="1"/>
              <a:t>68 (x, y)-coordinates</a:t>
            </a:r>
            <a:r>
              <a:t> that map to facial structures on the face.</a:t>
            </a:r>
          </a:p>
          <a:p>
            <a:pPr/>
            <a:r>
              <a:t>The indexes of the 68 coordinates can be visualized on the image below: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tep1: Localize the face in image"/>
          <p:cNvSpPr txBox="1"/>
          <p:nvPr>
            <p:ph type="title"/>
          </p:nvPr>
        </p:nvSpPr>
        <p:spPr>
          <a:prstGeom prst="rect">
            <a:avLst/>
          </a:prstGeom>
        </p:spPr>
        <p:txBody>
          <a:bodyPr/>
          <a:lstStyle>
            <a:lvl1pPr>
              <a:defRPr sz="4000"/>
            </a:lvl1pPr>
          </a:lstStyle>
          <a:p>
            <a:pPr/>
            <a:r>
              <a:t>Step1: Localize the face in image</a:t>
            </a:r>
          </a:p>
        </p:txBody>
      </p:sp>
      <p:sp>
        <p:nvSpPr>
          <p:cNvPr id="135" name="The pre-trained facial landmark detector inside the dlib library is used to estimate the location of 68 (x, y)-coordinates that map to facial structures on the face.…"/>
          <p:cNvSpPr txBox="1"/>
          <p:nvPr>
            <p:ph type="body" sz="half" idx="1"/>
          </p:nvPr>
        </p:nvSpPr>
        <p:spPr>
          <a:xfrm>
            <a:off x="1041400" y="2597150"/>
            <a:ext cx="5334000" cy="6286500"/>
          </a:xfrm>
          <a:prstGeom prst="rect">
            <a:avLst/>
          </a:prstGeom>
        </p:spPr>
        <p:txBody>
          <a:bodyPr/>
          <a:lstStyle/>
          <a:p>
            <a:pPr marL="444499" indent="-444499">
              <a:spcBef>
                <a:spcPts val="4200"/>
              </a:spcBef>
              <a:defRPr sz="2400"/>
            </a:pPr>
            <a:r>
              <a:t>The pre-trained facial landmark detector inside the dlib library is used to estimate the location of </a:t>
            </a:r>
            <a:r>
              <a:rPr b="1" i="1"/>
              <a:t>68 (x, y)-coordinates</a:t>
            </a:r>
            <a:r>
              <a:t> that map to facial structures on the face.</a:t>
            </a:r>
          </a:p>
          <a:p>
            <a:pPr marL="444500" indent="-444500">
              <a:spcBef>
                <a:spcPts val="4200"/>
              </a:spcBef>
              <a:defRPr sz="2400"/>
            </a:pPr>
            <a:r>
              <a:t>The indexes of the 68 coordinates can be visualized on the image</a:t>
            </a:r>
          </a:p>
        </p:txBody>
      </p:sp>
      <p:pic>
        <p:nvPicPr>
          <p:cNvPr id="136" name="Image" descr="Image"/>
          <p:cNvPicPr>
            <a:picLocks noChangeAspect="1"/>
          </p:cNvPicPr>
          <p:nvPr/>
        </p:nvPicPr>
        <p:blipFill>
          <a:blip r:embed="rId2">
            <a:extLst/>
          </a:blip>
          <a:stretch>
            <a:fillRect/>
          </a:stretch>
        </p:blipFill>
        <p:spPr>
          <a:xfrm>
            <a:off x="6511580" y="3861032"/>
            <a:ext cx="5013670" cy="403201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tep2: Detect the key facial structures on the face ROI."/>
          <p:cNvSpPr txBox="1"/>
          <p:nvPr>
            <p:ph type="title"/>
          </p:nvPr>
        </p:nvSpPr>
        <p:spPr>
          <a:prstGeom prst="rect">
            <a:avLst/>
          </a:prstGeom>
        </p:spPr>
        <p:txBody>
          <a:bodyPr/>
          <a:lstStyle>
            <a:lvl1pPr>
              <a:defRPr sz="4000"/>
            </a:lvl1pPr>
          </a:lstStyle>
          <a:p>
            <a:pPr/>
            <a:r>
              <a:t>Step2: Detect the key facial structures on the face ROI.</a:t>
            </a:r>
          </a:p>
        </p:txBody>
      </p:sp>
      <p:sp>
        <p:nvSpPr>
          <p:cNvPr id="139" name="There are a variety of facial landmark detectors, but all methods essentially try to localize and label the following facial regions: eg - mouth, eyebrow, eye, nose, jaw etc.…"/>
          <p:cNvSpPr txBox="1"/>
          <p:nvPr>
            <p:ph type="body" idx="1"/>
          </p:nvPr>
        </p:nvSpPr>
        <p:spPr>
          <a:xfrm>
            <a:off x="863600" y="2133600"/>
            <a:ext cx="11099800" cy="6286500"/>
          </a:xfrm>
          <a:prstGeom prst="rect">
            <a:avLst/>
          </a:prstGeom>
        </p:spPr>
        <p:txBody>
          <a:bodyPr/>
          <a:lstStyle/>
          <a:p>
            <a:pPr>
              <a:defRPr sz="2800"/>
            </a:pPr>
            <a:r>
              <a:t>There are a variety of facial landmark detectors, but all methods essentially try to localize and label the following facial regions: eg - mouth, eyebrow, eye, nose, jaw etc.</a:t>
            </a:r>
          </a:p>
          <a:p>
            <a:pPr>
              <a:defRPr sz="2800"/>
            </a:pPr>
            <a:r>
              <a:t>The facial landmark detector used is an implementation of the </a:t>
            </a:r>
            <a:r>
              <a:rPr i="1">
                <a:solidFill>
                  <a:srgbClr val="428BCA"/>
                </a:solidFill>
                <a:hlinkClick r:id="rId2" invalidUrl="" action="" tgtFrame="" tooltip="" history="1" highlightClick="0" endSnd="0"/>
              </a:rPr>
              <a:t>One Millisecond Face Alignment with an Ensemble of Regression Trees</a:t>
            </a:r>
            <a:r>
              <a:t> paper by Kazemi and Sullivan (2014).</a:t>
            </a:r>
          </a:p>
          <a:p>
            <a:pPr>
              <a:defRPr sz="2800"/>
            </a:pPr>
            <a:r>
              <a:t>The end result is a facial landmark detector that can be used to </a:t>
            </a:r>
            <a:r>
              <a:rPr b="1"/>
              <a:t>detect facial landmarks in </a:t>
            </a:r>
            <a:r>
              <a:rPr b="1" i="1"/>
              <a:t>real-time</a:t>
            </a:r>
            <a:r>
              <a:t> with </a:t>
            </a:r>
            <a:r>
              <a:rPr b="1"/>
              <a:t>high quality predictions</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What Next…"/>
          <p:cNvSpPr txBox="1"/>
          <p:nvPr>
            <p:ph type="title"/>
          </p:nvPr>
        </p:nvSpPr>
        <p:spPr>
          <a:prstGeom prst="rect">
            <a:avLst/>
          </a:prstGeom>
        </p:spPr>
        <p:txBody>
          <a:bodyPr/>
          <a:lstStyle/>
          <a:p>
            <a:pPr/>
            <a:r>
              <a:t>What Next…</a:t>
            </a:r>
          </a:p>
        </p:txBody>
      </p:sp>
      <p:sp>
        <p:nvSpPr>
          <p:cNvPr id="142" name="We will use different face and feature detectors to improve the accuracy of estimation.…"/>
          <p:cNvSpPr txBox="1"/>
          <p:nvPr>
            <p:ph type="body" idx="1"/>
          </p:nvPr>
        </p:nvSpPr>
        <p:spPr>
          <a:prstGeom prst="rect">
            <a:avLst/>
          </a:prstGeom>
        </p:spPr>
        <p:txBody>
          <a:bodyPr/>
          <a:lstStyle/>
          <a:p>
            <a:pPr/>
            <a:r>
              <a:t>We will use different face and feature detectors to improve the accuracy of estimation.</a:t>
            </a:r>
          </a:p>
          <a:p>
            <a:pPr/>
            <a:r>
              <a:t>Implementation of pose detection.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