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814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23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63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0AFFE9-38EE-4D12-B947-A144A8C653E1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1AE77A-C544-4A62-A103-3AD403A0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	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Faculty: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/>
              <a:t>Team: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Trần</a:t>
            </a:r>
            <a:r>
              <a:rPr lang="en-US" dirty="0"/>
              <a:t> Lê Thanh </a:t>
            </a:r>
            <a:r>
              <a:rPr lang="en-US" dirty="0" err="1"/>
              <a:t>Hoàng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Võ Ph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56004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Book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962747"/>
              </p:ext>
            </p:extLst>
          </p:nvPr>
        </p:nvGraphicFramePr>
        <p:xfrm>
          <a:off x="2541123" y="2642871"/>
          <a:ext cx="5901061" cy="16824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3573">
                  <a:extLst>
                    <a:ext uri="{9D8B030D-6E8A-4147-A177-3AD203B41FA5}">
                      <a16:colId xmlns:a16="http://schemas.microsoft.com/office/drawing/2014/main" val="2246850132"/>
                    </a:ext>
                  </a:extLst>
                </a:gridCol>
                <a:gridCol w="1261516">
                  <a:extLst>
                    <a:ext uri="{9D8B030D-6E8A-4147-A177-3AD203B41FA5}">
                      <a16:colId xmlns:a16="http://schemas.microsoft.com/office/drawing/2014/main" val="411322142"/>
                    </a:ext>
                  </a:extLst>
                </a:gridCol>
                <a:gridCol w="895650">
                  <a:extLst>
                    <a:ext uri="{9D8B030D-6E8A-4147-A177-3AD203B41FA5}">
                      <a16:colId xmlns:a16="http://schemas.microsoft.com/office/drawing/2014/main" val="1907045415"/>
                    </a:ext>
                  </a:extLst>
                </a:gridCol>
                <a:gridCol w="744189">
                  <a:extLst>
                    <a:ext uri="{9D8B030D-6E8A-4147-A177-3AD203B41FA5}">
                      <a16:colId xmlns:a16="http://schemas.microsoft.com/office/drawing/2014/main" val="1258247902"/>
                    </a:ext>
                  </a:extLst>
                </a:gridCol>
                <a:gridCol w="835984">
                  <a:extLst>
                    <a:ext uri="{9D8B030D-6E8A-4147-A177-3AD203B41FA5}">
                      <a16:colId xmlns:a16="http://schemas.microsoft.com/office/drawing/2014/main" val="1652008499"/>
                    </a:ext>
                  </a:extLst>
                </a:gridCol>
                <a:gridCol w="1820149">
                  <a:extLst>
                    <a:ext uri="{9D8B030D-6E8A-4147-A177-3AD203B41FA5}">
                      <a16:colId xmlns:a16="http://schemas.microsoft.com/office/drawing/2014/main" val="3975393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54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4636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 of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98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Book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717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Author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Author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81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090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nText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 of book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96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0504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7184" y="4397570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6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9317"/>
              </p:ext>
            </p:extLst>
          </p:nvPr>
        </p:nvGraphicFramePr>
        <p:xfrm>
          <a:off x="2596694" y="3135157"/>
          <a:ext cx="5820230" cy="18928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39513">
                  <a:extLst>
                    <a:ext uri="{9D8B030D-6E8A-4147-A177-3AD203B41FA5}">
                      <a16:colId xmlns:a16="http://schemas.microsoft.com/office/drawing/2014/main" val="3170681611"/>
                    </a:ext>
                  </a:extLst>
                </a:gridCol>
                <a:gridCol w="1286271">
                  <a:extLst>
                    <a:ext uri="{9D8B030D-6E8A-4147-A177-3AD203B41FA5}">
                      <a16:colId xmlns:a16="http://schemas.microsoft.com/office/drawing/2014/main" val="755329853"/>
                    </a:ext>
                  </a:extLst>
                </a:gridCol>
                <a:gridCol w="901489">
                  <a:extLst>
                    <a:ext uri="{9D8B030D-6E8A-4147-A177-3AD203B41FA5}">
                      <a16:colId xmlns:a16="http://schemas.microsoft.com/office/drawing/2014/main" val="1624465183"/>
                    </a:ext>
                  </a:extLst>
                </a:gridCol>
                <a:gridCol w="470145">
                  <a:extLst>
                    <a:ext uri="{9D8B030D-6E8A-4147-A177-3AD203B41FA5}">
                      <a16:colId xmlns:a16="http://schemas.microsoft.com/office/drawing/2014/main" val="1864316729"/>
                    </a:ext>
                  </a:extLst>
                </a:gridCol>
                <a:gridCol w="689374">
                  <a:extLst>
                    <a:ext uri="{9D8B030D-6E8A-4147-A177-3AD203B41FA5}">
                      <a16:colId xmlns:a16="http://schemas.microsoft.com/office/drawing/2014/main" val="1919371384"/>
                    </a:ext>
                  </a:extLst>
                </a:gridCol>
                <a:gridCol w="2133438">
                  <a:extLst>
                    <a:ext uri="{9D8B030D-6E8A-4147-A177-3AD203B41FA5}">
                      <a16:colId xmlns:a16="http://schemas.microsoft.com/office/drawing/2014/main" val="3691698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Column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680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Publisher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Publisher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144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Publisher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Publisher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93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 of Publisher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89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Phone of Publisher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3054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1925" y="5151221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255278"/>
              </p:ext>
            </p:extLst>
          </p:nvPr>
        </p:nvGraphicFramePr>
        <p:xfrm>
          <a:off x="2642161" y="2996886"/>
          <a:ext cx="5820231" cy="1051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39514">
                  <a:extLst>
                    <a:ext uri="{9D8B030D-6E8A-4147-A177-3AD203B41FA5}">
                      <a16:colId xmlns:a16="http://schemas.microsoft.com/office/drawing/2014/main" val="2614494030"/>
                    </a:ext>
                  </a:extLst>
                </a:gridCol>
                <a:gridCol w="1286271">
                  <a:extLst>
                    <a:ext uri="{9D8B030D-6E8A-4147-A177-3AD203B41FA5}">
                      <a16:colId xmlns:a16="http://schemas.microsoft.com/office/drawing/2014/main" val="3262768474"/>
                    </a:ext>
                  </a:extLst>
                </a:gridCol>
                <a:gridCol w="901489">
                  <a:extLst>
                    <a:ext uri="{9D8B030D-6E8A-4147-A177-3AD203B41FA5}">
                      <a16:colId xmlns:a16="http://schemas.microsoft.com/office/drawing/2014/main" val="1695301229"/>
                    </a:ext>
                  </a:extLst>
                </a:gridCol>
                <a:gridCol w="470145">
                  <a:extLst>
                    <a:ext uri="{9D8B030D-6E8A-4147-A177-3AD203B41FA5}">
                      <a16:colId xmlns:a16="http://schemas.microsoft.com/office/drawing/2014/main" val="4174986948"/>
                    </a:ext>
                  </a:extLst>
                </a:gridCol>
                <a:gridCol w="689374">
                  <a:extLst>
                    <a:ext uri="{9D8B030D-6E8A-4147-A177-3AD203B41FA5}">
                      <a16:colId xmlns:a16="http://schemas.microsoft.com/office/drawing/2014/main" val="1517407986"/>
                    </a:ext>
                  </a:extLst>
                </a:gridCol>
                <a:gridCol w="2133438">
                  <a:extLst>
                    <a:ext uri="{9D8B030D-6E8A-4147-A177-3AD203B41FA5}">
                      <a16:colId xmlns:a16="http://schemas.microsoft.com/office/drawing/2014/main" val="970862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922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Author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Author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50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Author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Author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241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7393" y="4206626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39371"/>
              </p:ext>
            </p:extLst>
          </p:nvPr>
        </p:nvGraphicFramePr>
        <p:xfrm>
          <a:off x="2727082" y="2481039"/>
          <a:ext cx="5866765" cy="2523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3102184146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30373456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48585277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92142567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4200093668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65840685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61640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BorrowedID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8279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29475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fromDate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Borrow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216075"/>
                  </a:ext>
                </a:extLst>
              </a:tr>
              <a:tr h="257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Return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62476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 of user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0708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7082" y="4900265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7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404579"/>
              </p:ext>
            </p:extLst>
          </p:nvPr>
        </p:nvGraphicFramePr>
        <p:xfrm>
          <a:off x="2633980" y="2741683"/>
          <a:ext cx="5850890" cy="1051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1026752512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20296372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0583656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744059464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1286986064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4041554765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Column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416198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CodeID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00095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 of category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042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3980" y="3951423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2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0371"/>
              </p:ext>
            </p:extLst>
          </p:nvPr>
        </p:nvGraphicFramePr>
        <p:xfrm>
          <a:off x="2536071" y="2443977"/>
          <a:ext cx="5840439" cy="23134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0692">
                  <a:extLst>
                    <a:ext uri="{9D8B030D-6E8A-4147-A177-3AD203B41FA5}">
                      <a16:colId xmlns:a16="http://schemas.microsoft.com/office/drawing/2014/main" val="3854436950"/>
                    </a:ext>
                  </a:extLst>
                </a:gridCol>
                <a:gridCol w="1290737">
                  <a:extLst>
                    <a:ext uri="{9D8B030D-6E8A-4147-A177-3AD203B41FA5}">
                      <a16:colId xmlns:a16="http://schemas.microsoft.com/office/drawing/2014/main" val="505401667"/>
                    </a:ext>
                  </a:extLst>
                </a:gridCol>
                <a:gridCol w="904619">
                  <a:extLst>
                    <a:ext uri="{9D8B030D-6E8A-4147-A177-3AD203B41FA5}">
                      <a16:colId xmlns:a16="http://schemas.microsoft.com/office/drawing/2014/main" val="2141956604"/>
                    </a:ext>
                  </a:extLst>
                </a:gridCol>
                <a:gridCol w="471778">
                  <a:extLst>
                    <a:ext uri="{9D8B030D-6E8A-4147-A177-3AD203B41FA5}">
                      <a16:colId xmlns:a16="http://schemas.microsoft.com/office/drawing/2014/main" val="1543659242"/>
                    </a:ext>
                  </a:extLst>
                </a:gridCol>
                <a:gridCol w="691768">
                  <a:extLst>
                    <a:ext uri="{9D8B030D-6E8A-4147-A177-3AD203B41FA5}">
                      <a16:colId xmlns:a16="http://schemas.microsoft.com/office/drawing/2014/main" val="3920358660"/>
                    </a:ext>
                  </a:extLst>
                </a:gridCol>
                <a:gridCol w="2140845">
                  <a:extLst>
                    <a:ext uri="{9D8B030D-6E8A-4147-A177-3AD203B41FA5}">
                      <a16:colId xmlns:a16="http://schemas.microsoft.com/office/drawing/2014/main" val="138148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Column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943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ISBN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ISBN of Book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71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Book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55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03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PublisherID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PublisherID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967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AuthorID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AuthorID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4261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1510" y="4863203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837482"/>
              </p:ext>
            </p:extLst>
          </p:nvPr>
        </p:nvGraphicFramePr>
        <p:xfrm>
          <a:off x="2733096" y="2206536"/>
          <a:ext cx="5870749" cy="23134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2460">
                  <a:extLst>
                    <a:ext uri="{9D8B030D-6E8A-4147-A177-3AD203B41FA5}">
                      <a16:colId xmlns:a16="http://schemas.microsoft.com/office/drawing/2014/main" val="3233461341"/>
                    </a:ext>
                  </a:extLst>
                </a:gridCol>
                <a:gridCol w="1297436">
                  <a:extLst>
                    <a:ext uri="{9D8B030D-6E8A-4147-A177-3AD203B41FA5}">
                      <a16:colId xmlns:a16="http://schemas.microsoft.com/office/drawing/2014/main" val="1848545029"/>
                    </a:ext>
                  </a:extLst>
                </a:gridCol>
                <a:gridCol w="909314">
                  <a:extLst>
                    <a:ext uri="{9D8B030D-6E8A-4147-A177-3AD203B41FA5}">
                      <a16:colId xmlns:a16="http://schemas.microsoft.com/office/drawing/2014/main" val="1298233845"/>
                    </a:ext>
                  </a:extLst>
                </a:gridCol>
                <a:gridCol w="474226">
                  <a:extLst>
                    <a:ext uri="{9D8B030D-6E8A-4147-A177-3AD203B41FA5}">
                      <a16:colId xmlns:a16="http://schemas.microsoft.com/office/drawing/2014/main" val="1946451295"/>
                    </a:ext>
                  </a:extLst>
                </a:gridCol>
                <a:gridCol w="695358">
                  <a:extLst>
                    <a:ext uri="{9D8B030D-6E8A-4147-A177-3AD203B41FA5}">
                      <a16:colId xmlns:a16="http://schemas.microsoft.com/office/drawing/2014/main" val="3813200688"/>
                    </a:ext>
                  </a:extLst>
                </a:gridCol>
                <a:gridCol w="2151955">
                  <a:extLst>
                    <a:ext uri="{9D8B030D-6E8A-4147-A177-3AD203B41FA5}">
                      <a16:colId xmlns:a16="http://schemas.microsoft.com/office/drawing/2014/main" val="605603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Column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1692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Details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7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ISBN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 ISBN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24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05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65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BorrowID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 Borrowed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4667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8847" y="4625762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2" y="1828799"/>
            <a:ext cx="7785029" cy="4662936"/>
          </a:xfrm>
        </p:spPr>
      </p:pic>
    </p:spTree>
    <p:extLst>
      <p:ext uri="{BB962C8B-B14F-4D97-AF65-F5344CB8AC3E}">
        <p14:creationId xmlns:p14="http://schemas.microsoft.com/office/powerpoint/2010/main" val="167665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43" y="1834121"/>
            <a:ext cx="4071257" cy="16328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31" y="3609777"/>
            <a:ext cx="4920343" cy="27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98" y="1828800"/>
            <a:ext cx="7002455" cy="4351338"/>
          </a:xfrm>
        </p:spPr>
      </p:pic>
    </p:spTree>
    <p:extLst>
      <p:ext uri="{BB962C8B-B14F-4D97-AF65-F5344CB8AC3E}">
        <p14:creationId xmlns:p14="http://schemas.microsoft.com/office/powerpoint/2010/main" val="5941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9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92" y="1828800"/>
            <a:ext cx="7007466" cy="4351338"/>
          </a:xfrm>
        </p:spPr>
      </p:pic>
    </p:spTree>
    <p:extLst>
      <p:ext uri="{BB962C8B-B14F-4D97-AF65-F5344CB8AC3E}">
        <p14:creationId xmlns:p14="http://schemas.microsoft.com/office/powerpoint/2010/main" val="84240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5" y="2227376"/>
            <a:ext cx="7124700" cy="3554186"/>
          </a:xfrm>
        </p:spPr>
      </p:pic>
    </p:spTree>
    <p:extLst>
      <p:ext uri="{BB962C8B-B14F-4D97-AF65-F5344CB8AC3E}">
        <p14:creationId xmlns:p14="http://schemas.microsoft.com/office/powerpoint/2010/main" val="27236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6" y="2500708"/>
            <a:ext cx="4554299" cy="325001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64" y="2500708"/>
            <a:ext cx="4474390" cy="32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6" y="212181"/>
            <a:ext cx="4051736" cy="29501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81" y="212181"/>
            <a:ext cx="4012720" cy="2950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74" y="3315897"/>
            <a:ext cx="4051738" cy="29700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82" y="3315897"/>
            <a:ext cx="4038794" cy="29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8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01" y="1828800"/>
            <a:ext cx="7608248" cy="4351338"/>
          </a:xfrm>
        </p:spPr>
      </p:pic>
    </p:spTree>
    <p:extLst>
      <p:ext uri="{BB962C8B-B14F-4D97-AF65-F5344CB8AC3E}">
        <p14:creationId xmlns:p14="http://schemas.microsoft.com/office/powerpoint/2010/main" val="296785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9" y="2606031"/>
            <a:ext cx="3396343" cy="28575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88" y="2892277"/>
            <a:ext cx="3608614" cy="20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5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97" y="1862704"/>
            <a:ext cx="4909457" cy="4283529"/>
          </a:xfrm>
        </p:spPr>
      </p:pic>
    </p:spTree>
    <p:extLst>
      <p:ext uri="{BB962C8B-B14F-4D97-AF65-F5344CB8AC3E}">
        <p14:creationId xmlns:p14="http://schemas.microsoft.com/office/powerpoint/2010/main" val="156814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25" y="1828800"/>
            <a:ext cx="5856800" cy="4351338"/>
          </a:xfrm>
        </p:spPr>
      </p:pic>
    </p:spTree>
    <p:extLst>
      <p:ext uri="{BB962C8B-B14F-4D97-AF65-F5344CB8AC3E}">
        <p14:creationId xmlns:p14="http://schemas.microsoft.com/office/powerpoint/2010/main" val="2852933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70" y="1828800"/>
            <a:ext cx="5803311" cy="4351338"/>
          </a:xfrm>
        </p:spPr>
      </p:pic>
    </p:spTree>
    <p:extLst>
      <p:ext uri="{BB962C8B-B14F-4D97-AF65-F5344CB8AC3E}">
        <p14:creationId xmlns:p14="http://schemas.microsoft.com/office/powerpoint/2010/main" val="371565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9288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1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0" y="2599623"/>
            <a:ext cx="8167817" cy="39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25149"/>
              </p:ext>
            </p:extLst>
          </p:nvPr>
        </p:nvGraphicFramePr>
        <p:xfrm>
          <a:off x="1262063" y="1828800"/>
          <a:ext cx="85947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2881785773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16598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UseCaseDiagram</a:t>
                      </a:r>
                      <a:r>
                        <a:rPr lang="en-US" dirty="0"/>
                        <a:t>, 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Võ Ph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ớc</a:t>
                      </a:r>
                      <a:r>
                        <a:rPr lang="en-US" dirty="0"/>
                        <a:t> H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dirty="0"/>
                        <a:t> Lê Thanh </a:t>
                      </a:r>
                      <a:r>
                        <a:rPr lang="en-US" dirty="0" err="1"/>
                        <a:t>Hoàng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7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Làm</a:t>
                      </a:r>
                      <a:r>
                        <a:rPr lang="en-US" dirty="0"/>
                        <a:t>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Võ Ph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ớc</a:t>
                      </a:r>
                      <a:r>
                        <a:rPr lang="en-US" dirty="0"/>
                        <a:t> H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9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9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50" y="1828799"/>
            <a:ext cx="8012367" cy="4612415"/>
          </a:xfrm>
        </p:spPr>
      </p:pic>
    </p:spTree>
    <p:extLst>
      <p:ext uri="{BB962C8B-B14F-4D97-AF65-F5344CB8AC3E}">
        <p14:creationId xmlns:p14="http://schemas.microsoft.com/office/powerpoint/2010/main" val="322972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48" y="1828800"/>
            <a:ext cx="6892154" cy="4351338"/>
          </a:xfrm>
        </p:spPr>
      </p:pic>
    </p:spTree>
    <p:extLst>
      <p:ext uri="{BB962C8B-B14F-4D97-AF65-F5344CB8AC3E}">
        <p14:creationId xmlns:p14="http://schemas.microsoft.com/office/powerpoint/2010/main" val="190712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User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34460"/>
              </p:ext>
            </p:extLst>
          </p:nvPr>
        </p:nvGraphicFramePr>
        <p:xfrm>
          <a:off x="2541123" y="2491314"/>
          <a:ext cx="5885906" cy="31546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3999">
                  <a:extLst>
                    <a:ext uri="{9D8B030D-6E8A-4147-A177-3AD203B41FA5}">
                      <a16:colId xmlns:a16="http://schemas.microsoft.com/office/drawing/2014/main" val="2979905542"/>
                    </a:ext>
                  </a:extLst>
                </a:gridCol>
                <a:gridCol w="1179143">
                  <a:extLst>
                    <a:ext uri="{9D8B030D-6E8A-4147-A177-3AD203B41FA5}">
                      <a16:colId xmlns:a16="http://schemas.microsoft.com/office/drawing/2014/main" val="238576449"/>
                    </a:ext>
                  </a:extLst>
                </a:gridCol>
                <a:gridCol w="930627">
                  <a:extLst>
                    <a:ext uri="{9D8B030D-6E8A-4147-A177-3AD203B41FA5}">
                      <a16:colId xmlns:a16="http://schemas.microsoft.com/office/drawing/2014/main" val="1616820535"/>
                    </a:ext>
                  </a:extLst>
                </a:gridCol>
                <a:gridCol w="480028">
                  <a:extLst>
                    <a:ext uri="{9D8B030D-6E8A-4147-A177-3AD203B41FA5}">
                      <a16:colId xmlns:a16="http://schemas.microsoft.com/office/drawing/2014/main" val="489919158"/>
                    </a:ext>
                  </a:extLst>
                </a:gridCol>
                <a:gridCol w="706309">
                  <a:extLst>
                    <a:ext uri="{9D8B030D-6E8A-4147-A177-3AD203B41FA5}">
                      <a16:colId xmlns:a16="http://schemas.microsoft.com/office/drawing/2014/main" val="4174282527"/>
                    </a:ext>
                  </a:extLst>
                </a:gridCol>
                <a:gridCol w="2245800">
                  <a:extLst>
                    <a:ext uri="{9D8B030D-6E8A-4147-A177-3AD203B41FA5}">
                      <a16:colId xmlns:a16="http://schemas.microsoft.com/office/drawing/2014/main" val="480502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35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248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86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873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97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 of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37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 of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446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book borrowed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434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12029" y="5716864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5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440609"/>
              </p:ext>
            </p:extLst>
          </p:nvPr>
        </p:nvGraphicFramePr>
        <p:xfrm>
          <a:off x="2520915" y="3029067"/>
          <a:ext cx="5896010" cy="1051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3934">
                  <a:extLst>
                    <a:ext uri="{9D8B030D-6E8A-4147-A177-3AD203B41FA5}">
                      <a16:colId xmlns:a16="http://schemas.microsoft.com/office/drawing/2014/main" val="889890471"/>
                    </a:ext>
                  </a:extLst>
                </a:gridCol>
                <a:gridCol w="1173961">
                  <a:extLst>
                    <a:ext uri="{9D8B030D-6E8A-4147-A177-3AD203B41FA5}">
                      <a16:colId xmlns:a16="http://schemas.microsoft.com/office/drawing/2014/main" val="3030542131"/>
                    </a:ext>
                  </a:extLst>
                </a:gridCol>
                <a:gridCol w="909296">
                  <a:extLst>
                    <a:ext uri="{9D8B030D-6E8A-4147-A177-3AD203B41FA5}">
                      <a16:colId xmlns:a16="http://schemas.microsoft.com/office/drawing/2014/main" val="464826133"/>
                    </a:ext>
                  </a:extLst>
                </a:gridCol>
                <a:gridCol w="630873">
                  <a:extLst>
                    <a:ext uri="{9D8B030D-6E8A-4147-A177-3AD203B41FA5}">
                      <a16:colId xmlns:a16="http://schemas.microsoft.com/office/drawing/2014/main" val="4121196393"/>
                    </a:ext>
                  </a:extLst>
                </a:gridCol>
                <a:gridCol w="696384">
                  <a:extLst>
                    <a:ext uri="{9D8B030D-6E8A-4147-A177-3AD203B41FA5}">
                      <a16:colId xmlns:a16="http://schemas.microsoft.com/office/drawing/2014/main" val="758607811"/>
                    </a:ext>
                  </a:extLst>
                </a:gridCol>
                <a:gridCol w="2141562">
                  <a:extLst>
                    <a:ext uri="{9D8B030D-6E8A-4147-A177-3AD203B41FA5}">
                      <a16:colId xmlns:a16="http://schemas.microsoft.com/office/drawing/2014/main" val="386200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427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31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Define of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3693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1925" y="4238807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BookStore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283033"/>
              </p:ext>
            </p:extLst>
          </p:nvPr>
        </p:nvGraphicFramePr>
        <p:xfrm>
          <a:off x="2642161" y="2886678"/>
          <a:ext cx="5820232" cy="16824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39514">
                  <a:extLst>
                    <a:ext uri="{9D8B030D-6E8A-4147-A177-3AD203B41FA5}">
                      <a16:colId xmlns:a16="http://schemas.microsoft.com/office/drawing/2014/main" val="2787791944"/>
                    </a:ext>
                  </a:extLst>
                </a:gridCol>
                <a:gridCol w="1348354">
                  <a:extLst>
                    <a:ext uri="{9D8B030D-6E8A-4147-A177-3AD203B41FA5}">
                      <a16:colId xmlns:a16="http://schemas.microsoft.com/office/drawing/2014/main" val="1513509537"/>
                    </a:ext>
                  </a:extLst>
                </a:gridCol>
                <a:gridCol w="839407">
                  <a:extLst>
                    <a:ext uri="{9D8B030D-6E8A-4147-A177-3AD203B41FA5}">
                      <a16:colId xmlns:a16="http://schemas.microsoft.com/office/drawing/2014/main" val="2284996479"/>
                    </a:ext>
                  </a:extLst>
                </a:gridCol>
                <a:gridCol w="470145">
                  <a:extLst>
                    <a:ext uri="{9D8B030D-6E8A-4147-A177-3AD203B41FA5}">
                      <a16:colId xmlns:a16="http://schemas.microsoft.com/office/drawing/2014/main" val="678093912"/>
                    </a:ext>
                  </a:extLst>
                </a:gridCol>
                <a:gridCol w="689374">
                  <a:extLst>
                    <a:ext uri="{9D8B030D-6E8A-4147-A177-3AD203B41FA5}">
                      <a16:colId xmlns:a16="http://schemas.microsoft.com/office/drawing/2014/main" val="2646775211"/>
                    </a:ext>
                  </a:extLst>
                </a:gridCol>
                <a:gridCol w="2133438">
                  <a:extLst>
                    <a:ext uri="{9D8B030D-6E8A-4147-A177-3AD203B41FA5}">
                      <a16:colId xmlns:a16="http://schemas.microsoft.com/office/drawing/2014/main" val="3004094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15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ebdings" panose="05030102010509060703" pitchFamily="18" charset="2"/>
                        </a:rPr>
                        <a:t></a:t>
                      </a:r>
                      <a:r>
                        <a:rPr lang="en-US" sz="1200">
                          <a:effectLst/>
                        </a:rPr>
                        <a:t>ISBN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ISBN 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51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SLGOC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294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SLMUON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5703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7393" y="4499580"/>
            <a:ext cx="256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ym typeface="Webdings" panose="05030102010509060703" pitchFamily="18" charset="2"/>
              </a:rPr>
              <a:t></a:t>
            </a:r>
            <a:r>
              <a:rPr lang="en-US" b="1" dirty="0"/>
              <a:t> </a:t>
            </a:r>
            <a:r>
              <a:rPr lang="en-US" dirty="0"/>
              <a:t>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820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613</Words>
  <Application>Microsoft Office PowerPoint</Application>
  <PresentationFormat>Widescreen</PresentationFormat>
  <Paragraphs>361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Century Schoolbook</vt:lpstr>
      <vt:lpstr>Tahoma</vt:lpstr>
      <vt:lpstr>Times New Roman</vt:lpstr>
      <vt:lpstr>Verdana</vt:lpstr>
      <vt:lpstr>Webdings</vt:lpstr>
      <vt:lpstr>Wingdings 2</vt:lpstr>
      <vt:lpstr>View</vt:lpstr>
      <vt:lpstr>Manage Library</vt:lpstr>
      <vt:lpstr>Nội dung</vt:lpstr>
      <vt:lpstr>Mở đầu</vt:lpstr>
      <vt:lpstr>Phân công công việc</vt:lpstr>
      <vt:lpstr>Use case diagram</vt:lpstr>
      <vt:lpstr>ERD</vt:lpstr>
      <vt:lpstr>Account User</vt:lpstr>
      <vt:lpstr>Type</vt:lpstr>
      <vt:lpstr>BookStore</vt:lpstr>
      <vt:lpstr>Suggest Book</vt:lpstr>
      <vt:lpstr>Publisher</vt:lpstr>
      <vt:lpstr>Author</vt:lpstr>
      <vt:lpstr>Borrow</vt:lpstr>
      <vt:lpstr>Category</vt:lpstr>
      <vt:lpstr>Book</vt:lpstr>
      <vt:lpstr>Detail</vt:lpstr>
      <vt:lpstr>Database Diagram</vt:lpstr>
      <vt:lpstr>Chạy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Library</dc:title>
  <dc:creator>Võ Phu?c Hung Nguy?n</dc:creator>
  <cp:lastModifiedBy>Võ Phu?c Hung Nguy?n</cp:lastModifiedBy>
  <cp:revision>12</cp:revision>
  <dcterms:created xsi:type="dcterms:W3CDTF">2017-03-16T16:17:40Z</dcterms:created>
  <dcterms:modified xsi:type="dcterms:W3CDTF">2017-03-18T17:02:54Z</dcterms:modified>
</cp:coreProperties>
</file>