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 id="2147483663" r:id="rId2"/>
    <p:sldMasterId id="2147483664" r:id="rId3"/>
    <p:sldMasterId id="2147483665" r:id="rId4"/>
  </p:sldMasterIdLst>
  <p:notesMasterIdLst>
    <p:notesMasterId r:id="rId21"/>
  </p:notes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4" d="100"/>
          <a:sy n="134" d="100"/>
        </p:scale>
        <p:origin x="420"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3571e306e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 name="Google Shape;75;g33571e306e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3571e306e7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g33571e306e7_0_25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3571e306e7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g33571e306e7_0_3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3571e306e7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33571e306e7_0_3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3571e306e7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g33571e306e7_0_2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3571e306e7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g33571e306e7_0_28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3571e306e7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g33571e306e7_0_27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3571e306e7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33571e306e7_0_35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3571e306e7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g33571e306e7_0_10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3571e306e7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33571e306e7_0_18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3571e306e7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g33571e306e7_0_19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3571e306e7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g33571e306e7_0_20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3571e306e7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g33571e306e7_0_1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3571e306e7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g33571e306e7_0_2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3571e306e7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g33571e306e7_0_3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3571e306e7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33571e306e7_0_30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4">
  <p:cSld name="Title Slide 4">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0" y="1999142"/>
            <a:ext cx="9144000" cy="1302900"/>
          </a:xfrm>
          <a:prstGeom prst="rect">
            <a:avLst/>
          </a:prstGeom>
          <a:noFill/>
          <a:ln>
            <a:noFill/>
          </a:ln>
        </p:spPr>
        <p:txBody>
          <a:bodyPr spcFirstLastPara="1" wrap="square" lIns="68575" tIns="34275" rIns="68575" bIns="34275" anchor="b" anchorCtr="0">
            <a:noAutofit/>
          </a:bodyPr>
          <a:lstStyle>
            <a:lvl1pPr marR="0" lvl="0" algn="ctr">
              <a:lnSpc>
                <a:spcPct val="90000"/>
              </a:lnSpc>
              <a:spcBef>
                <a:spcPts val="0"/>
              </a:spcBef>
              <a:spcAft>
                <a:spcPts val="0"/>
              </a:spcAft>
              <a:buClr>
                <a:srgbClr val="00274C"/>
              </a:buClr>
              <a:buSzPts val="3600"/>
              <a:buFont typeface="Calibri"/>
              <a:buNone/>
              <a:defRPr sz="3600" b="1" i="0" u="none" strike="noStrike" cap="none">
                <a:solidFill>
                  <a:srgbClr val="00274C"/>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6" name="Google Shape;56;p14"/>
          <p:cNvSpPr txBox="1">
            <a:spLocks noGrp="1"/>
          </p:cNvSpPr>
          <p:nvPr>
            <p:ph type="subTitle" idx="1"/>
          </p:nvPr>
        </p:nvSpPr>
        <p:spPr>
          <a:xfrm>
            <a:off x="0" y="3742052"/>
            <a:ext cx="9144000" cy="743100"/>
          </a:xfrm>
          <a:prstGeom prst="rect">
            <a:avLst/>
          </a:prstGeom>
          <a:noFill/>
          <a:ln>
            <a:noFill/>
          </a:ln>
        </p:spPr>
        <p:txBody>
          <a:bodyPr spcFirstLastPara="1" wrap="square" lIns="68575" tIns="34275" rIns="68575" bIns="34275" anchor="t" anchorCtr="0">
            <a:noAutofit/>
          </a:bodyPr>
          <a:lstStyle>
            <a:lvl1pPr marR="0" lvl="0" algn="ctr">
              <a:lnSpc>
                <a:spcPct val="90000"/>
              </a:lnSpc>
              <a:spcBef>
                <a:spcPts val="800"/>
              </a:spcBef>
              <a:spcAft>
                <a:spcPts val="0"/>
              </a:spcAft>
              <a:buClr>
                <a:schemeClr val="lt1"/>
              </a:buClr>
              <a:buSzPts val="1500"/>
              <a:buFont typeface="Arial"/>
              <a:buNone/>
              <a:defRPr sz="1500" b="0" i="0" u="none" strike="noStrike" cap="none">
                <a:solidFill>
                  <a:schemeClr val="lt1"/>
                </a:solidFill>
                <a:latin typeface="Calibri"/>
                <a:ea typeface="Calibri"/>
                <a:cs typeface="Calibri"/>
                <a:sym typeface="Calibri"/>
              </a:defRPr>
            </a:lvl1pPr>
            <a:lvl2pPr marR="0" lvl="1" algn="ctr">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a:lnSpc>
                <a:spcPct val="90000"/>
              </a:lnSpc>
              <a:spcBef>
                <a:spcPts val="4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3pPr>
            <a:lvl4pPr marR="0" lvl="3" algn="ctr">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Slide 2">
  <p:cSld name="Content Slide 2">
    <p:spTree>
      <p:nvGrpSpPr>
        <p:cNvPr id="1" name="Shape 59"/>
        <p:cNvGrpSpPr/>
        <p:nvPr/>
      </p:nvGrpSpPr>
      <p:grpSpPr>
        <a:xfrm>
          <a:off x="0" y="0"/>
          <a:ext cx="0" cy="0"/>
          <a:chOff x="0" y="0"/>
          <a:chExt cx="0" cy="0"/>
        </a:xfrm>
      </p:grpSpPr>
      <p:sp>
        <p:nvSpPr>
          <p:cNvPr id="60" name="Google Shape;60;p16"/>
          <p:cNvSpPr txBox="1">
            <a:spLocks noGrp="1"/>
          </p:cNvSpPr>
          <p:nvPr>
            <p:ph type="ctrTitle"/>
          </p:nvPr>
        </p:nvSpPr>
        <p:spPr>
          <a:xfrm>
            <a:off x="1143000" y="266331"/>
            <a:ext cx="6858000" cy="648000"/>
          </a:xfrm>
          <a:prstGeom prst="rect">
            <a:avLst/>
          </a:prstGeom>
          <a:noFill/>
          <a:ln>
            <a:noFill/>
          </a:ln>
        </p:spPr>
        <p:txBody>
          <a:bodyPr spcFirstLastPara="1" wrap="square" lIns="68575" tIns="34275" rIns="68575" bIns="34275" anchor="b" anchorCtr="0">
            <a:noAutofit/>
          </a:bodyPr>
          <a:lstStyle>
            <a:lvl1pPr marR="0" lvl="0" algn="l">
              <a:lnSpc>
                <a:spcPct val="90000"/>
              </a:lnSpc>
              <a:spcBef>
                <a:spcPts val="0"/>
              </a:spcBef>
              <a:spcAft>
                <a:spcPts val="0"/>
              </a:spcAft>
              <a:buClr>
                <a:srgbClr val="00274C"/>
              </a:buClr>
              <a:buSzPts val="3600"/>
              <a:buFont typeface="Calibri"/>
              <a:buNone/>
              <a:defRPr sz="3600" b="1" i="0" u="none" strike="noStrike" cap="none">
                <a:solidFill>
                  <a:srgbClr val="00274C"/>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61" name="Google Shape;61;p16"/>
          <p:cNvSpPr txBox="1">
            <a:spLocks noGrp="1"/>
          </p:cNvSpPr>
          <p:nvPr>
            <p:ph type="subTitle" idx="1"/>
          </p:nvPr>
        </p:nvSpPr>
        <p:spPr>
          <a:xfrm>
            <a:off x="1143000" y="1156507"/>
            <a:ext cx="6858000" cy="3447000"/>
          </a:xfrm>
          <a:prstGeom prst="rect">
            <a:avLst/>
          </a:prstGeom>
          <a:noFill/>
          <a:ln>
            <a:noFill/>
          </a:ln>
        </p:spPr>
        <p:txBody>
          <a:bodyPr spcFirstLastPara="1" wrap="square" lIns="68575" tIns="34275" rIns="68575" bIns="34275" anchor="t" anchorCtr="0">
            <a:noAutofit/>
          </a:bodyPr>
          <a:lstStyle>
            <a:lvl1pPr marR="0" lvl="0" algn="l">
              <a:lnSpc>
                <a:spcPct val="90000"/>
              </a:lnSpc>
              <a:spcBef>
                <a:spcPts val="8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ctr">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a:lnSpc>
                <a:spcPct val="90000"/>
              </a:lnSpc>
              <a:spcBef>
                <a:spcPts val="4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3pPr>
            <a:lvl4pPr marR="0" lvl="3" algn="ctr">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62" name="Google Shape;62;p16"/>
          <p:cNvSpPr txBox="1">
            <a:spLocks noGrp="1"/>
          </p:cNvSpPr>
          <p:nvPr>
            <p:ph type="dt" idx="10"/>
          </p:nvPr>
        </p:nvSpPr>
        <p:spPr>
          <a:xfrm>
            <a:off x="7269874" y="4855779"/>
            <a:ext cx="731100" cy="185400"/>
          </a:xfrm>
          <a:prstGeom prst="rect">
            <a:avLst/>
          </a:prstGeom>
          <a:noFill/>
          <a:ln>
            <a:noFill/>
          </a:ln>
        </p:spPr>
        <p:txBody>
          <a:bodyPr spcFirstLastPara="1" wrap="square" lIns="68575" tIns="34275" rIns="68575" bIns="34275" anchor="t" anchorCtr="0">
            <a:noAutofit/>
          </a:bodyPr>
          <a:lstStyle>
            <a:lvl1pPr marR="0" lvl="0" algn="r">
              <a:spcBef>
                <a:spcPts val="0"/>
              </a:spcBef>
              <a:spcAft>
                <a:spcPts val="0"/>
              </a:spcAft>
              <a:buSzPts val="1100"/>
              <a:buNone/>
              <a:defRPr sz="900" b="0" i="0" u="none" strike="noStrike" cap="none">
                <a:solidFill>
                  <a:schemeClr val="lt1"/>
                </a:solidFill>
                <a:latin typeface="Calibri"/>
                <a:ea typeface="Calibri"/>
                <a:cs typeface="Calibri"/>
                <a:sym typeface="Calibri"/>
              </a:defRPr>
            </a:lvl1pPr>
            <a:lvl2pPr marR="0" lvl="1" algn="l">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3" name="Google Shape;63;p16"/>
          <p:cNvSpPr txBox="1">
            <a:spLocks noGrp="1"/>
          </p:cNvSpPr>
          <p:nvPr>
            <p:ph type="ftr" idx="11"/>
          </p:nvPr>
        </p:nvSpPr>
        <p:spPr>
          <a:xfrm>
            <a:off x="1143000" y="4855779"/>
            <a:ext cx="5864700" cy="1854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900" b="0" i="0" u="none" strike="noStrike" cap="none">
                <a:solidFill>
                  <a:schemeClr val="lt1"/>
                </a:solidFill>
                <a:latin typeface="Calibri"/>
                <a:ea typeface="Calibri"/>
                <a:cs typeface="Calibri"/>
                <a:sym typeface="Calibri"/>
              </a:defRPr>
            </a:lvl1pPr>
            <a:lvl2pPr marR="0" lvl="1" algn="l">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4" name="Google Shape;64;p16"/>
          <p:cNvSpPr txBox="1">
            <a:spLocks noGrp="1"/>
          </p:cNvSpPr>
          <p:nvPr>
            <p:ph type="sldNum" idx="12"/>
          </p:nvPr>
        </p:nvSpPr>
        <p:spPr>
          <a:xfrm>
            <a:off x="8001000" y="4855779"/>
            <a:ext cx="851400" cy="185400"/>
          </a:xfrm>
          <a:prstGeom prst="rect">
            <a:avLst/>
          </a:prstGeom>
          <a:noFill/>
          <a:ln>
            <a:noFill/>
          </a:ln>
        </p:spPr>
        <p:txBody>
          <a:bodyPr spcFirstLastPara="1" wrap="square" lIns="68575" tIns="34275" rIns="68575" bIns="34275" anchor="t" anchorCtr="0">
            <a:noAutofit/>
          </a:bodyPr>
          <a:lstStyle>
            <a:lvl1pPr marL="0" marR="0" lvl="0" indent="0" algn="r">
              <a:spcBef>
                <a:spcPts val="0"/>
              </a:spcBef>
              <a:buNone/>
              <a:defRPr sz="900" b="0" i="0" u="none" strike="noStrike" cap="none">
                <a:solidFill>
                  <a:schemeClr val="lt1"/>
                </a:solidFill>
                <a:latin typeface="Calibri"/>
                <a:ea typeface="Calibri"/>
                <a:cs typeface="Calibri"/>
                <a:sym typeface="Calibri"/>
              </a:defRPr>
            </a:lvl1pPr>
            <a:lvl2pPr marL="0" marR="0" lvl="1" indent="0" algn="r">
              <a:spcBef>
                <a:spcPts val="0"/>
              </a:spcBef>
              <a:buNone/>
              <a:defRPr sz="900" b="0" i="0" u="none" strike="noStrike" cap="none">
                <a:solidFill>
                  <a:schemeClr val="lt1"/>
                </a:solidFill>
                <a:latin typeface="Calibri"/>
                <a:ea typeface="Calibri"/>
                <a:cs typeface="Calibri"/>
                <a:sym typeface="Calibri"/>
              </a:defRPr>
            </a:lvl2pPr>
            <a:lvl3pPr marL="0" marR="0" lvl="2" indent="0" algn="r">
              <a:spcBef>
                <a:spcPts val="0"/>
              </a:spcBef>
              <a:buNone/>
              <a:defRPr sz="900" b="0" i="0" u="none" strike="noStrike" cap="none">
                <a:solidFill>
                  <a:schemeClr val="lt1"/>
                </a:solidFill>
                <a:latin typeface="Calibri"/>
                <a:ea typeface="Calibri"/>
                <a:cs typeface="Calibri"/>
                <a:sym typeface="Calibri"/>
              </a:defRPr>
            </a:lvl3pPr>
            <a:lvl4pPr marL="0" marR="0" lvl="3" indent="0" algn="r">
              <a:spcBef>
                <a:spcPts val="0"/>
              </a:spcBef>
              <a:buNone/>
              <a:defRPr sz="900" b="0" i="0" u="none" strike="noStrike" cap="none">
                <a:solidFill>
                  <a:schemeClr val="lt1"/>
                </a:solidFill>
                <a:latin typeface="Calibri"/>
                <a:ea typeface="Calibri"/>
                <a:cs typeface="Calibri"/>
                <a:sym typeface="Calibri"/>
              </a:defRPr>
            </a:lvl4pPr>
            <a:lvl5pPr marL="0" marR="0" lvl="4" indent="0" algn="r">
              <a:spcBef>
                <a:spcPts val="0"/>
              </a:spcBef>
              <a:buNone/>
              <a:defRPr sz="900" b="0" i="0" u="none" strike="noStrike" cap="none">
                <a:solidFill>
                  <a:schemeClr val="lt1"/>
                </a:solidFill>
                <a:latin typeface="Calibri"/>
                <a:ea typeface="Calibri"/>
                <a:cs typeface="Calibri"/>
                <a:sym typeface="Calibri"/>
              </a:defRPr>
            </a:lvl5pPr>
            <a:lvl6pPr marL="0" marR="0" lvl="5" indent="0" algn="r">
              <a:spcBef>
                <a:spcPts val="0"/>
              </a:spcBef>
              <a:buNone/>
              <a:defRPr sz="900" b="0" i="0" u="none" strike="noStrike" cap="none">
                <a:solidFill>
                  <a:schemeClr val="lt1"/>
                </a:solidFill>
                <a:latin typeface="Calibri"/>
                <a:ea typeface="Calibri"/>
                <a:cs typeface="Calibri"/>
                <a:sym typeface="Calibri"/>
              </a:defRPr>
            </a:lvl6pPr>
            <a:lvl7pPr marL="0" marR="0" lvl="6" indent="0" algn="r">
              <a:spcBef>
                <a:spcPts val="0"/>
              </a:spcBef>
              <a:buNone/>
              <a:defRPr sz="900" b="0" i="0" u="none" strike="noStrike" cap="none">
                <a:solidFill>
                  <a:schemeClr val="lt1"/>
                </a:solidFill>
                <a:latin typeface="Calibri"/>
                <a:ea typeface="Calibri"/>
                <a:cs typeface="Calibri"/>
                <a:sym typeface="Calibri"/>
              </a:defRPr>
            </a:lvl7pPr>
            <a:lvl8pPr marL="0" marR="0" lvl="7" indent="0" algn="r">
              <a:spcBef>
                <a:spcPts val="0"/>
              </a:spcBef>
              <a:buNone/>
              <a:defRPr sz="900" b="0" i="0" u="none" strike="noStrike" cap="none">
                <a:solidFill>
                  <a:schemeClr val="lt1"/>
                </a:solidFill>
                <a:latin typeface="Calibri"/>
                <a:ea typeface="Calibri"/>
                <a:cs typeface="Calibri"/>
                <a:sym typeface="Calibri"/>
              </a:defRPr>
            </a:lvl8pPr>
            <a:lvl9pPr marL="0" marR="0" lvl="8" indent="0" algn="r">
              <a:spcBef>
                <a:spcPts val="0"/>
              </a:spcBef>
              <a:buNone/>
              <a:defRPr sz="9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 Slide 2">
  <p:cSld name="Content Slide 2">
    <p:spTree>
      <p:nvGrpSpPr>
        <p:cNvPr id="1" name="Shape 67"/>
        <p:cNvGrpSpPr/>
        <p:nvPr/>
      </p:nvGrpSpPr>
      <p:grpSpPr>
        <a:xfrm>
          <a:off x="0" y="0"/>
          <a:ext cx="0" cy="0"/>
          <a:chOff x="0" y="0"/>
          <a:chExt cx="0" cy="0"/>
        </a:xfrm>
      </p:grpSpPr>
      <p:sp>
        <p:nvSpPr>
          <p:cNvPr id="68" name="Google Shape;68;p18"/>
          <p:cNvSpPr txBox="1">
            <a:spLocks noGrp="1"/>
          </p:cNvSpPr>
          <p:nvPr>
            <p:ph type="ctrTitle"/>
          </p:nvPr>
        </p:nvSpPr>
        <p:spPr>
          <a:xfrm>
            <a:off x="1143000" y="266331"/>
            <a:ext cx="6858000" cy="648000"/>
          </a:xfrm>
          <a:prstGeom prst="rect">
            <a:avLst/>
          </a:prstGeom>
          <a:noFill/>
          <a:ln>
            <a:noFill/>
          </a:ln>
        </p:spPr>
        <p:txBody>
          <a:bodyPr spcFirstLastPara="1" wrap="square" lIns="68575" tIns="34275" rIns="68575" bIns="34275" anchor="b" anchorCtr="0">
            <a:noAutofit/>
          </a:bodyPr>
          <a:lstStyle>
            <a:lvl1pPr marR="0" lvl="0" algn="l">
              <a:lnSpc>
                <a:spcPct val="90000"/>
              </a:lnSpc>
              <a:spcBef>
                <a:spcPts val="0"/>
              </a:spcBef>
              <a:spcAft>
                <a:spcPts val="0"/>
              </a:spcAft>
              <a:buClr>
                <a:srgbClr val="00274C"/>
              </a:buClr>
              <a:buSzPts val="3600"/>
              <a:buFont typeface="Calibri"/>
              <a:buNone/>
              <a:defRPr sz="3600" b="1" i="0" u="none" strike="noStrike" cap="none">
                <a:solidFill>
                  <a:srgbClr val="00274C"/>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69" name="Google Shape;69;p18"/>
          <p:cNvSpPr txBox="1">
            <a:spLocks noGrp="1"/>
          </p:cNvSpPr>
          <p:nvPr>
            <p:ph type="subTitle" idx="1"/>
          </p:nvPr>
        </p:nvSpPr>
        <p:spPr>
          <a:xfrm>
            <a:off x="1143000" y="1156507"/>
            <a:ext cx="6858000" cy="3447000"/>
          </a:xfrm>
          <a:prstGeom prst="rect">
            <a:avLst/>
          </a:prstGeom>
          <a:noFill/>
          <a:ln>
            <a:noFill/>
          </a:ln>
        </p:spPr>
        <p:txBody>
          <a:bodyPr spcFirstLastPara="1" wrap="square" lIns="68575" tIns="34275" rIns="68575" bIns="34275" anchor="t" anchorCtr="0">
            <a:noAutofit/>
          </a:bodyPr>
          <a:lstStyle>
            <a:lvl1pPr marR="0" lvl="0" algn="l">
              <a:lnSpc>
                <a:spcPct val="90000"/>
              </a:lnSpc>
              <a:spcBef>
                <a:spcPts val="8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ctr">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a:lnSpc>
                <a:spcPct val="90000"/>
              </a:lnSpc>
              <a:spcBef>
                <a:spcPts val="4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3pPr>
            <a:lvl4pPr marR="0" lvl="3" algn="ctr">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0" name="Google Shape;70;p18"/>
          <p:cNvSpPr txBox="1">
            <a:spLocks noGrp="1"/>
          </p:cNvSpPr>
          <p:nvPr>
            <p:ph type="dt" idx="10"/>
          </p:nvPr>
        </p:nvSpPr>
        <p:spPr>
          <a:xfrm>
            <a:off x="7269874" y="4855779"/>
            <a:ext cx="731100" cy="185400"/>
          </a:xfrm>
          <a:prstGeom prst="rect">
            <a:avLst/>
          </a:prstGeom>
          <a:noFill/>
          <a:ln>
            <a:noFill/>
          </a:ln>
        </p:spPr>
        <p:txBody>
          <a:bodyPr spcFirstLastPara="1" wrap="square" lIns="68575" tIns="34275" rIns="68575" bIns="34275" anchor="t" anchorCtr="0">
            <a:noAutofit/>
          </a:bodyPr>
          <a:lstStyle>
            <a:lvl1pPr marR="0" lvl="0" algn="r">
              <a:spcBef>
                <a:spcPts val="0"/>
              </a:spcBef>
              <a:spcAft>
                <a:spcPts val="0"/>
              </a:spcAft>
              <a:buSzPts val="1100"/>
              <a:buNone/>
              <a:defRPr sz="900" b="0" i="0" u="none" strike="noStrike" cap="none">
                <a:solidFill>
                  <a:schemeClr val="lt1"/>
                </a:solidFill>
                <a:latin typeface="Calibri"/>
                <a:ea typeface="Calibri"/>
                <a:cs typeface="Calibri"/>
                <a:sym typeface="Calibri"/>
              </a:defRPr>
            </a:lvl1pPr>
            <a:lvl2pPr marR="0" lvl="1" algn="l">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1" name="Google Shape;71;p18"/>
          <p:cNvSpPr txBox="1">
            <a:spLocks noGrp="1"/>
          </p:cNvSpPr>
          <p:nvPr>
            <p:ph type="ftr" idx="11"/>
          </p:nvPr>
        </p:nvSpPr>
        <p:spPr>
          <a:xfrm>
            <a:off x="1143000" y="4855779"/>
            <a:ext cx="5864700" cy="185400"/>
          </a:xfrm>
          <a:prstGeom prst="rect">
            <a:avLst/>
          </a:prstGeom>
          <a:noFill/>
          <a:ln>
            <a:noFill/>
          </a:ln>
        </p:spPr>
        <p:txBody>
          <a:bodyPr spcFirstLastPara="1" wrap="square" lIns="68575" tIns="34275" rIns="68575" bIns="34275" anchor="t" anchorCtr="0">
            <a:noAutofit/>
          </a:bodyPr>
          <a:lstStyle>
            <a:lvl1pPr marR="0" lvl="0" algn="l">
              <a:spcBef>
                <a:spcPts val="0"/>
              </a:spcBef>
              <a:spcAft>
                <a:spcPts val="0"/>
              </a:spcAft>
              <a:buSzPts val="1100"/>
              <a:buNone/>
              <a:defRPr sz="900" b="0" i="0" u="none" strike="noStrike" cap="none">
                <a:solidFill>
                  <a:schemeClr val="lt1"/>
                </a:solidFill>
                <a:latin typeface="Calibri"/>
                <a:ea typeface="Calibri"/>
                <a:cs typeface="Calibri"/>
                <a:sym typeface="Calibri"/>
              </a:defRPr>
            </a:lvl1pPr>
            <a:lvl2pPr marR="0" lvl="1" algn="l">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2" name="Google Shape;72;p18"/>
          <p:cNvSpPr txBox="1">
            <a:spLocks noGrp="1"/>
          </p:cNvSpPr>
          <p:nvPr>
            <p:ph type="sldNum" idx="12"/>
          </p:nvPr>
        </p:nvSpPr>
        <p:spPr>
          <a:xfrm>
            <a:off x="8001000" y="4855779"/>
            <a:ext cx="851400" cy="185400"/>
          </a:xfrm>
          <a:prstGeom prst="rect">
            <a:avLst/>
          </a:prstGeom>
          <a:noFill/>
          <a:ln>
            <a:noFill/>
          </a:ln>
        </p:spPr>
        <p:txBody>
          <a:bodyPr spcFirstLastPara="1" wrap="square" lIns="68575" tIns="34275" rIns="68575" bIns="34275" anchor="t" anchorCtr="0">
            <a:noAutofit/>
          </a:bodyPr>
          <a:lstStyle>
            <a:lvl1pPr marL="0" marR="0" lvl="0" indent="0" algn="r">
              <a:spcBef>
                <a:spcPts val="0"/>
              </a:spcBef>
              <a:buNone/>
              <a:defRPr sz="900" b="0" i="0" u="none" strike="noStrike" cap="none">
                <a:solidFill>
                  <a:schemeClr val="lt1"/>
                </a:solidFill>
                <a:latin typeface="Calibri"/>
                <a:ea typeface="Calibri"/>
                <a:cs typeface="Calibri"/>
                <a:sym typeface="Calibri"/>
              </a:defRPr>
            </a:lvl1pPr>
            <a:lvl2pPr marL="0" marR="0" lvl="1" indent="0" algn="r">
              <a:spcBef>
                <a:spcPts val="0"/>
              </a:spcBef>
              <a:buNone/>
              <a:defRPr sz="900" b="0" i="0" u="none" strike="noStrike" cap="none">
                <a:solidFill>
                  <a:schemeClr val="lt1"/>
                </a:solidFill>
                <a:latin typeface="Calibri"/>
                <a:ea typeface="Calibri"/>
                <a:cs typeface="Calibri"/>
                <a:sym typeface="Calibri"/>
              </a:defRPr>
            </a:lvl2pPr>
            <a:lvl3pPr marL="0" marR="0" lvl="2" indent="0" algn="r">
              <a:spcBef>
                <a:spcPts val="0"/>
              </a:spcBef>
              <a:buNone/>
              <a:defRPr sz="900" b="0" i="0" u="none" strike="noStrike" cap="none">
                <a:solidFill>
                  <a:schemeClr val="lt1"/>
                </a:solidFill>
                <a:latin typeface="Calibri"/>
                <a:ea typeface="Calibri"/>
                <a:cs typeface="Calibri"/>
                <a:sym typeface="Calibri"/>
              </a:defRPr>
            </a:lvl3pPr>
            <a:lvl4pPr marL="0" marR="0" lvl="3" indent="0" algn="r">
              <a:spcBef>
                <a:spcPts val="0"/>
              </a:spcBef>
              <a:buNone/>
              <a:defRPr sz="900" b="0" i="0" u="none" strike="noStrike" cap="none">
                <a:solidFill>
                  <a:schemeClr val="lt1"/>
                </a:solidFill>
                <a:latin typeface="Calibri"/>
                <a:ea typeface="Calibri"/>
                <a:cs typeface="Calibri"/>
                <a:sym typeface="Calibri"/>
              </a:defRPr>
            </a:lvl4pPr>
            <a:lvl5pPr marL="0" marR="0" lvl="4" indent="0" algn="r">
              <a:spcBef>
                <a:spcPts val="0"/>
              </a:spcBef>
              <a:buNone/>
              <a:defRPr sz="900" b="0" i="0" u="none" strike="noStrike" cap="none">
                <a:solidFill>
                  <a:schemeClr val="lt1"/>
                </a:solidFill>
                <a:latin typeface="Calibri"/>
                <a:ea typeface="Calibri"/>
                <a:cs typeface="Calibri"/>
                <a:sym typeface="Calibri"/>
              </a:defRPr>
            </a:lvl5pPr>
            <a:lvl6pPr marL="0" marR="0" lvl="5" indent="0" algn="r">
              <a:spcBef>
                <a:spcPts val="0"/>
              </a:spcBef>
              <a:buNone/>
              <a:defRPr sz="900" b="0" i="0" u="none" strike="noStrike" cap="none">
                <a:solidFill>
                  <a:schemeClr val="lt1"/>
                </a:solidFill>
                <a:latin typeface="Calibri"/>
                <a:ea typeface="Calibri"/>
                <a:cs typeface="Calibri"/>
                <a:sym typeface="Calibri"/>
              </a:defRPr>
            </a:lvl6pPr>
            <a:lvl7pPr marL="0" marR="0" lvl="6" indent="0" algn="r">
              <a:spcBef>
                <a:spcPts val="0"/>
              </a:spcBef>
              <a:buNone/>
              <a:defRPr sz="900" b="0" i="0" u="none" strike="noStrike" cap="none">
                <a:solidFill>
                  <a:schemeClr val="lt1"/>
                </a:solidFill>
                <a:latin typeface="Calibri"/>
                <a:ea typeface="Calibri"/>
                <a:cs typeface="Calibri"/>
                <a:sym typeface="Calibri"/>
              </a:defRPr>
            </a:lvl7pPr>
            <a:lvl8pPr marL="0" marR="0" lvl="7" indent="0" algn="r">
              <a:spcBef>
                <a:spcPts val="0"/>
              </a:spcBef>
              <a:buNone/>
              <a:defRPr sz="900" b="0" i="0" u="none" strike="noStrike" cap="none">
                <a:solidFill>
                  <a:schemeClr val="lt1"/>
                </a:solidFill>
                <a:latin typeface="Calibri"/>
                <a:ea typeface="Calibri"/>
                <a:cs typeface="Calibri"/>
                <a:sym typeface="Calibri"/>
              </a:defRPr>
            </a:lvl8pPr>
            <a:lvl9pPr marL="0" marR="0" lvl="8" indent="0" algn="r">
              <a:spcBef>
                <a:spcPts val="0"/>
              </a:spcBef>
              <a:buNone/>
              <a:defRPr sz="9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4.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p:nvPr/>
        </p:nvSpPr>
        <p:spPr>
          <a:xfrm>
            <a:off x="0" y="3334407"/>
            <a:ext cx="9144000" cy="1809000"/>
          </a:xfrm>
          <a:prstGeom prst="rect">
            <a:avLst/>
          </a:prstGeom>
          <a:solidFill>
            <a:srgbClr val="00274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52" name="Google Shape;52;p13"/>
          <p:cNvPicPr preferRelativeResize="0"/>
          <p:nvPr/>
        </p:nvPicPr>
        <p:blipFill rotWithShape="1">
          <a:blip r:embed="rId3">
            <a:alphaModFix/>
          </a:blip>
          <a:srcRect/>
          <a:stretch/>
        </p:blipFill>
        <p:spPr>
          <a:xfrm>
            <a:off x="3848100" y="540667"/>
            <a:ext cx="1447800" cy="1543049"/>
          </a:xfrm>
          <a:prstGeom prst="rect">
            <a:avLst/>
          </a:prstGeom>
          <a:noFill/>
          <a:ln>
            <a:noFill/>
          </a:ln>
        </p:spPr>
      </p:pic>
      <p:cxnSp>
        <p:nvCxnSpPr>
          <p:cNvPr id="53" name="Google Shape;53;p13"/>
          <p:cNvCxnSpPr/>
          <p:nvPr/>
        </p:nvCxnSpPr>
        <p:spPr>
          <a:xfrm>
            <a:off x="0" y="3334407"/>
            <a:ext cx="9144000" cy="0"/>
          </a:xfrm>
          <a:prstGeom prst="straightConnector1">
            <a:avLst/>
          </a:prstGeom>
          <a:noFill/>
          <a:ln w="76200" cap="flat" cmpd="sng">
            <a:solidFill>
              <a:schemeClr val="accent4"/>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7"/>
        <p:cNvGrpSpPr/>
        <p:nvPr/>
      </p:nvGrpSpPr>
      <p:grpSpPr>
        <a:xfrm>
          <a:off x="0" y="0"/>
          <a:ext cx="0" cy="0"/>
          <a:chOff x="0" y="0"/>
          <a:chExt cx="0" cy="0"/>
        </a:xfrm>
      </p:grpSpPr>
      <p:pic>
        <p:nvPicPr>
          <p:cNvPr id="58" name="Google Shape;58;p15"/>
          <p:cNvPicPr preferRelativeResize="0"/>
          <p:nvPr/>
        </p:nvPicPr>
        <p:blipFill rotWithShape="1">
          <a:blip r:embed="rId3">
            <a:alphaModFix/>
          </a:blip>
          <a:srcRect/>
          <a:stretch/>
        </p:blipFill>
        <p:spPr>
          <a:xfrm>
            <a:off x="0" y="0"/>
            <a:ext cx="9144002" cy="514350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5"/>
        <p:cNvGrpSpPr/>
        <p:nvPr/>
      </p:nvGrpSpPr>
      <p:grpSpPr>
        <a:xfrm>
          <a:off x="0" y="0"/>
          <a:ext cx="0" cy="0"/>
          <a:chOff x="0" y="0"/>
          <a:chExt cx="0" cy="0"/>
        </a:xfrm>
      </p:grpSpPr>
      <p:pic>
        <p:nvPicPr>
          <p:cNvPr id="66" name="Google Shape;66;p17"/>
          <p:cNvPicPr preferRelativeResize="0"/>
          <p:nvPr/>
        </p:nvPicPr>
        <p:blipFill rotWithShape="1">
          <a:blip r:embed="rId3">
            <a:alphaModFix/>
          </a:blip>
          <a:srcRect/>
          <a:stretch/>
        </p:blipFill>
        <p:spPr>
          <a:xfrm>
            <a:off x="0" y="0"/>
            <a:ext cx="9144002" cy="514350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8" Type="http://schemas.openxmlformats.org/officeDocument/2006/relationships/hyperlink" Target="https://paperswithcode.com/author/xinpeng-wen" TargetMode="External"/><Relationship Id="rId3" Type="http://schemas.openxmlformats.org/officeDocument/2006/relationships/hyperlink" Target="https://www.kaggle.com/datasets/kmader/skin-cancer-mnist-ham10000" TargetMode="External"/><Relationship Id="rId7" Type="http://schemas.openxmlformats.org/officeDocument/2006/relationships/hyperlink" Target="https://paperswithcode.com/author/xu-he" TargetMode="External"/><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hyperlink" Target="https://paperswithcode.com/author/songbai-cai" TargetMode="External"/><Relationship Id="rId5" Type="http://schemas.openxmlformats.org/officeDocument/2006/relationships/hyperlink" Target="https://paperswithcode.com/author/zhangli-lan" TargetMode="External"/><Relationship Id="rId10" Type="http://schemas.openxmlformats.org/officeDocument/2006/relationships/hyperlink" Target="https://arxiv.org/html/2407.18554v2" TargetMode="External"/><Relationship Id="rId4" Type="http://schemas.openxmlformats.org/officeDocument/2006/relationships/hyperlink" Target="https://www.labellerr.com/blog/detecting-skin-cancer-using-convolutional-neural-networks-a-comprehensive-guide/" TargetMode="External"/><Relationship Id="rId9" Type="http://schemas.openxmlformats.org/officeDocument/2006/relationships/hyperlink" Target="https://paperswithcode.com/paper/fixcaps-an-improved-capsules-network-for"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0" y="1999142"/>
            <a:ext cx="9144000" cy="13029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rgbClr val="00274C"/>
              </a:buClr>
              <a:buSzPts val="3600"/>
              <a:buFont typeface="Calibri"/>
              <a:buNone/>
            </a:pPr>
            <a:r>
              <a:rPr lang="en"/>
              <a:t>Skin Cancer Classification</a:t>
            </a:r>
            <a:endParaRPr/>
          </a:p>
        </p:txBody>
      </p:sp>
      <p:sp>
        <p:nvSpPr>
          <p:cNvPr id="78" name="Google Shape;78;p19"/>
          <p:cNvSpPr txBox="1">
            <a:spLocks noGrp="1"/>
          </p:cNvSpPr>
          <p:nvPr>
            <p:ph type="subTitle" idx="1"/>
          </p:nvPr>
        </p:nvSpPr>
        <p:spPr>
          <a:xfrm>
            <a:off x="0" y="3742052"/>
            <a:ext cx="9144000" cy="743100"/>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0"/>
              </a:spcBef>
              <a:spcAft>
                <a:spcPts val="0"/>
              </a:spcAft>
              <a:buClr>
                <a:schemeClr val="lt1"/>
              </a:buClr>
              <a:buSzPts val="1500"/>
              <a:buNone/>
            </a:pPr>
            <a:endParaRPr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9"/>
          <p:cNvSpPr txBox="1">
            <a:spLocks noGrp="1"/>
          </p:cNvSpPr>
          <p:nvPr>
            <p:ph type="ctrTitle"/>
          </p:nvPr>
        </p:nvSpPr>
        <p:spPr>
          <a:xfrm>
            <a:off x="166500" y="281225"/>
            <a:ext cx="8602200" cy="4914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rgbClr val="00274C"/>
              </a:buClr>
              <a:buSzPts val="3600"/>
              <a:buFont typeface="Calibri"/>
              <a:buNone/>
            </a:pPr>
            <a:r>
              <a:rPr lang="en" sz="3000"/>
              <a:t>Model Architecture</a:t>
            </a:r>
            <a:endParaRPr sz="3000"/>
          </a:p>
        </p:txBody>
      </p:sp>
      <p:sp>
        <p:nvSpPr>
          <p:cNvPr id="145" name="Google Shape;145;p29"/>
          <p:cNvSpPr txBox="1">
            <a:spLocks noGrp="1"/>
          </p:cNvSpPr>
          <p:nvPr>
            <p:ph type="subTitle" idx="1"/>
          </p:nvPr>
        </p:nvSpPr>
        <p:spPr>
          <a:xfrm>
            <a:off x="166500" y="862225"/>
            <a:ext cx="8602200" cy="37410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dk1"/>
              </a:buClr>
              <a:buSzPts val="1800"/>
              <a:buNone/>
            </a:pPr>
            <a:r>
              <a:rPr lang="en"/>
              <a:t>InceptionV3:</a:t>
            </a:r>
            <a:endParaRPr/>
          </a:p>
          <a:p>
            <a:pPr marL="457200" lvl="0" indent="-342900" algn="l" rtl="0">
              <a:lnSpc>
                <a:spcPct val="90000"/>
              </a:lnSpc>
              <a:spcBef>
                <a:spcPts val="0"/>
              </a:spcBef>
              <a:spcAft>
                <a:spcPts val="0"/>
              </a:spcAft>
              <a:buSzPts val="1800"/>
              <a:buChar char="●"/>
            </a:pPr>
            <a:r>
              <a:rPr lang="en"/>
              <a:t>A deep convolutional neural network (CNN) designed for high performance in image classification tasks.</a:t>
            </a:r>
            <a:endParaRPr/>
          </a:p>
          <a:p>
            <a:pPr marL="457200" lvl="0" indent="-342900" algn="l" rtl="0">
              <a:lnSpc>
                <a:spcPct val="90000"/>
              </a:lnSpc>
              <a:spcBef>
                <a:spcPts val="0"/>
              </a:spcBef>
              <a:spcAft>
                <a:spcPts val="0"/>
              </a:spcAft>
              <a:buSzPts val="1800"/>
              <a:buChar char="●"/>
            </a:pPr>
            <a:r>
              <a:rPr lang="en"/>
              <a:t>We used Pretrained on ImageNet and fine-tuned for skin cancer detection in this project.</a:t>
            </a:r>
            <a:endParaRPr/>
          </a:p>
          <a:p>
            <a:pPr marL="457200" lvl="0" indent="-342900" algn="l" rtl="0">
              <a:lnSpc>
                <a:spcPct val="90000"/>
              </a:lnSpc>
              <a:spcBef>
                <a:spcPts val="0"/>
              </a:spcBef>
              <a:spcAft>
                <a:spcPts val="0"/>
              </a:spcAft>
              <a:buSzPts val="1800"/>
              <a:buChar char="●"/>
            </a:pPr>
            <a:r>
              <a:rPr lang="en"/>
              <a:t>Total Layers: 315</a:t>
            </a:r>
            <a:endParaRPr/>
          </a:p>
          <a:p>
            <a:pPr marL="457200" lvl="0" indent="-342900" algn="l" rtl="0">
              <a:lnSpc>
                <a:spcPct val="90000"/>
              </a:lnSpc>
              <a:spcBef>
                <a:spcPts val="0"/>
              </a:spcBef>
              <a:spcAft>
                <a:spcPts val="0"/>
              </a:spcAft>
              <a:buSzPts val="1800"/>
              <a:buChar char="●"/>
            </a:pPr>
            <a:r>
              <a:rPr lang="en"/>
              <a:t>Parameters: 22.8 million</a:t>
            </a:r>
            <a:endParaRPr/>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r>
              <a:rPr lang="en"/>
              <a:t>Key Features of InceptionV3:</a:t>
            </a:r>
            <a:endParaRPr/>
          </a:p>
          <a:p>
            <a:pPr marL="457200" lvl="0" indent="-342900" algn="l" rtl="0">
              <a:lnSpc>
                <a:spcPct val="90000"/>
              </a:lnSpc>
              <a:spcBef>
                <a:spcPts val="0"/>
              </a:spcBef>
              <a:spcAft>
                <a:spcPts val="0"/>
              </a:spcAft>
              <a:buSzPts val="1800"/>
              <a:buChar char="●"/>
            </a:pPr>
            <a:r>
              <a:rPr lang="en"/>
              <a:t>Reduces computational cost while maintaining accuracy.</a:t>
            </a:r>
            <a:endParaRPr/>
          </a:p>
          <a:p>
            <a:pPr marL="457200" lvl="0" indent="-342900" algn="l" rtl="0">
              <a:lnSpc>
                <a:spcPct val="90000"/>
              </a:lnSpc>
              <a:spcBef>
                <a:spcPts val="0"/>
              </a:spcBef>
              <a:spcAft>
                <a:spcPts val="0"/>
              </a:spcAft>
              <a:buSzPts val="1800"/>
              <a:buChar char="●"/>
            </a:pPr>
            <a:r>
              <a:rPr lang="en"/>
              <a:t>Asymmetric Kernels: Uses 1x3 and 3x1 filters instead of standard 3x3, reducing complexity.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0"/>
          <p:cNvSpPr txBox="1">
            <a:spLocks noGrp="1"/>
          </p:cNvSpPr>
          <p:nvPr>
            <p:ph type="ctrTitle"/>
          </p:nvPr>
        </p:nvSpPr>
        <p:spPr>
          <a:xfrm>
            <a:off x="211200" y="266325"/>
            <a:ext cx="7789800" cy="4842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rgbClr val="00274C"/>
              </a:buClr>
              <a:buSzPts val="3600"/>
              <a:buFont typeface="Calibri"/>
              <a:buNone/>
            </a:pPr>
            <a:r>
              <a:rPr lang="en"/>
              <a:t>Methodology</a:t>
            </a:r>
            <a:endParaRPr/>
          </a:p>
        </p:txBody>
      </p:sp>
      <p:sp>
        <p:nvSpPr>
          <p:cNvPr id="151" name="Google Shape;151;p30"/>
          <p:cNvSpPr txBox="1">
            <a:spLocks noGrp="1"/>
          </p:cNvSpPr>
          <p:nvPr>
            <p:ph type="subTitle" idx="1"/>
          </p:nvPr>
        </p:nvSpPr>
        <p:spPr>
          <a:xfrm>
            <a:off x="211200" y="862225"/>
            <a:ext cx="8684400" cy="3741300"/>
          </a:xfrm>
          <a:prstGeom prst="rect">
            <a:avLst/>
          </a:prstGeom>
          <a:noFill/>
          <a:ln>
            <a:noFill/>
          </a:ln>
        </p:spPr>
        <p:txBody>
          <a:bodyPr spcFirstLastPara="1" wrap="square" lIns="68575" tIns="34275" rIns="68575" bIns="34275" anchor="t" anchorCtr="0">
            <a:noAutofit/>
          </a:bodyPr>
          <a:lstStyle/>
          <a:p>
            <a:pPr marL="457200" lvl="0" indent="-342900" algn="l" rtl="0">
              <a:lnSpc>
                <a:spcPct val="115000"/>
              </a:lnSpc>
              <a:spcBef>
                <a:spcPts val="0"/>
              </a:spcBef>
              <a:spcAft>
                <a:spcPts val="0"/>
              </a:spcAft>
              <a:buSzPts val="1800"/>
              <a:buChar char="●"/>
            </a:pPr>
            <a:r>
              <a:rPr lang="en"/>
              <a:t>Data Preprocessing</a:t>
            </a:r>
            <a:endParaRPr/>
          </a:p>
          <a:p>
            <a:pPr marL="914400" lvl="1" indent="-323850" algn="l" rtl="0">
              <a:lnSpc>
                <a:spcPct val="115000"/>
              </a:lnSpc>
              <a:spcBef>
                <a:spcPts val="0"/>
              </a:spcBef>
              <a:spcAft>
                <a:spcPts val="0"/>
              </a:spcAft>
              <a:buSzPts val="1500"/>
              <a:buChar char="○"/>
            </a:pPr>
            <a:r>
              <a:rPr lang="en"/>
              <a:t>Resized images to 192 x 256 pixels</a:t>
            </a:r>
            <a:endParaRPr/>
          </a:p>
          <a:p>
            <a:pPr marL="914400" lvl="1" indent="-323850" algn="l" rtl="0">
              <a:lnSpc>
                <a:spcPct val="115000"/>
              </a:lnSpc>
              <a:spcBef>
                <a:spcPts val="0"/>
              </a:spcBef>
              <a:spcAft>
                <a:spcPts val="0"/>
              </a:spcAft>
              <a:buSzPts val="1500"/>
              <a:buChar char="○"/>
            </a:pPr>
            <a:r>
              <a:rPr lang="en"/>
              <a:t>Normalized pixel values to range [0, 1] by dividing by 255</a:t>
            </a:r>
            <a:endParaRPr/>
          </a:p>
          <a:p>
            <a:pPr marL="457200" lvl="0" indent="-342900" algn="l" rtl="0">
              <a:lnSpc>
                <a:spcPct val="115000"/>
              </a:lnSpc>
              <a:spcBef>
                <a:spcPts val="0"/>
              </a:spcBef>
              <a:spcAft>
                <a:spcPts val="0"/>
              </a:spcAft>
              <a:buSzPts val="1800"/>
              <a:buChar char="●"/>
            </a:pPr>
            <a:r>
              <a:rPr lang="en"/>
              <a:t>Optimization and Training</a:t>
            </a:r>
            <a:endParaRPr/>
          </a:p>
          <a:p>
            <a:pPr marL="914400" lvl="1" indent="-323850" algn="l" rtl="0">
              <a:lnSpc>
                <a:spcPct val="115000"/>
              </a:lnSpc>
              <a:spcBef>
                <a:spcPts val="0"/>
              </a:spcBef>
              <a:spcAft>
                <a:spcPts val="0"/>
              </a:spcAft>
              <a:buSzPts val="1500"/>
              <a:buChar char="○"/>
            </a:pPr>
            <a:r>
              <a:rPr lang="en"/>
              <a:t>Optimizer: Adam</a:t>
            </a:r>
            <a:endParaRPr/>
          </a:p>
          <a:p>
            <a:pPr marL="914400" lvl="1" indent="-323850" algn="l" rtl="0">
              <a:lnSpc>
                <a:spcPct val="115000"/>
              </a:lnSpc>
              <a:spcBef>
                <a:spcPts val="0"/>
              </a:spcBef>
              <a:spcAft>
                <a:spcPts val="0"/>
              </a:spcAft>
              <a:buSzPts val="1500"/>
              <a:buChar char="○"/>
            </a:pPr>
            <a:r>
              <a:rPr lang="en"/>
              <a:t>Loss Function: Categorical Cross Entropy</a:t>
            </a:r>
            <a:endParaRPr/>
          </a:p>
          <a:p>
            <a:pPr marL="914400" lvl="1" indent="-323850" algn="l" rtl="0">
              <a:lnSpc>
                <a:spcPct val="115000"/>
              </a:lnSpc>
              <a:spcBef>
                <a:spcPts val="0"/>
              </a:spcBef>
              <a:spcAft>
                <a:spcPts val="0"/>
              </a:spcAft>
              <a:buSzPts val="1500"/>
              <a:buChar char="○"/>
            </a:pPr>
            <a:r>
              <a:rPr lang="en"/>
              <a:t>Batch Size: 32</a:t>
            </a:r>
            <a:endParaRPr/>
          </a:p>
          <a:p>
            <a:pPr marL="914400" lvl="1" indent="-323850" algn="l" rtl="0">
              <a:lnSpc>
                <a:spcPct val="115000"/>
              </a:lnSpc>
              <a:spcBef>
                <a:spcPts val="0"/>
              </a:spcBef>
              <a:spcAft>
                <a:spcPts val="0"/>
              </a:spcAft>
              <a:buSzPts val="1500"/>
              <a:buChar char="○"/>
            </a:pPr>
            <a:r>
              <a:rPr lang="en"/>
              <a:t>Epochs: Tuned for optimal performance</a:t>
            </a:r>
            <a:endParaRPr/>
          </a:p>
          <a:p>
            <a:pPr marL="457200" lvl="0" indent="-342900" algn="l" rtl="0">
              <a:lnSpc>
                <a:spcPct val="115000"/>
              </a:lnSpc>
              <a:spcBef>
                <a:spcPts val="0"/>
              </a:spcBef>
              <a:spcAft>
                <a:spcPts val="0"/>
              </a:spcAft>
              <a:buSzPts val="1800"/>
              <a:buChar char="●"/>
            </a:pPr>
            <a:r>
              <a:rPr lang="en"/>
              <a:t>Performance Metrics</a:t>
            </a:r>
            <a:endParaRPr/>
          </a:p>
          <a:p>
            <a:pPr marL="914400" lvl="1" indent="-323850" algn="l" rtl="0">
              <a:lnSpc>
                <a:spcPct val="115000"/>
              </a:lnSpc>
              <a:spcBef>
                <a:spcPts val="0"/>
              </a:spcBef>
              <a:spcAft>
                <a:spcPts val="0"/>
              </a:spcAft>
              <a:buSzPts val="1500"/>
              <a:buChar char="○"/>
            </a:pPr>
            <a:r>
              <a:rPr lang="en"/>
              <a:t>Train Accuracy: 74.96%</a:t>
            </a:r>
            <a:endParaRPr/>
          </a:p>
          <a:p>
            <a:pPr marL="914400" lvl="1" indent="-323850" algn="l" rtl="0">
              <a:lnSpc>
                <a:spcPct val="115000"/>
              </a:lnSpc>
              <a:spcBef>
                <a:spcPts val="0"/>
              </a:spcBef>
              <a:spcAft>
                <a:spcPts val="0"/>
              </a:spcAft>
              <a:buSzPts val="1500"/>
              <a:buChar char="○"/>
            </a:pPr>
            <a:r>
              <a:rPr lang="en"/>
              <a:t>Validation Accuracy: 78.93%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1"/>
          <p:cNvSpPr txBox="1">
            <a:spLocks noGrp="1"/>
          </p:cNvSpPr>
          <p:nvPr>
            <p:ph type="subTitle" idx="1"/>
          </p:nvPr>
        </p:nvSpPr>
        <p:spPr>
          <a:xfrm>
            <a:off x="181400" y="355325"/>
            <a:ext cx="8833500" cy="42483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dk1"/>
              </a:buClr>
              <a:buSzPts val="1800"/>
              <a:buNone/>
            </a:pPr>
            <a:r>
              <a:rPr lang="en" b="1"/>
              <a:t>Results for InceptionV3:</a:t>
            </a:r>
            <a:endParaRPr b="1"/>
          </a:p>
          <a:p>
            <a:pPr marL="0" lvl="0" indent="0" algn="l" rtl="0">
              <a:lnSpc>
                <a:spcPct val="90000"/>
              </a:lnSpc>
              <a:spcBef>
                <a:spcPts val="0"/>
              </a:spcBef>
              <a:spcAft>
                <a:spcPts val="0"/>
              </a:spcAft>
              <a:buClr>
                <a:schemeClr val="dk1"/>
              </a:buClr>
              <a:buSzPts val="1800"/>
              <a:buNone/>
            </a:pPr>
            <a:endParaRPr b="1"/>
          </a:p>
          <a:p>
            <a:pPr marL="0" lvl="0" indent="0" algn="l" rtl="0">
              <a:lnSpc>
                <a:spcPct val="90000"/>
              </a:lnSpc>
              <a:spcBef>
                <a:spcPts val="0"/>
              </a:spcBef>
              <a:spcAft>
                <a:spcPts val="0"/>
              </a:spcAft>
              <a:buClr>
                <a:schemeClr val="dk1"/>
              </a:buClr>
              <a:buSzPts val="1800"/>
              <a:buNone/>
            </a:pPr>
            <a:endParaRPr b="1"/>
          </a:p>
          <a:p>
            <a:pPr marL="0" lvl="0" indent="0" algn="l" rtl="0">
              <a:lnSpc>
                <a:spcPct val="90000"/>
              </a:lnSpc>
              <a:spcBef>
                <a:spcPts val="0"/>
              </a:spcBef>
              <a:spcAft>
                <a:spcPts val="0"/>
              </a:spcAft>
              <a:buClr>
                <a:schemeClr val="dk1"/>
              </a:buClr>
              <a:buSzPts val="1800"/>
              <a:buNone/>
            </a:pPr>
            <a:endParaRPr/>
          </a:p>
        </p:txBody>
      </p:sp>
      <p:pic>
        <p:nvPicPr>
          <p:cNvPr id="157" name="Google Shape;157;p31"/>
          <p:cNvPicPr preferRelativeResize="0"/>
          <p:nvPr/>
        </p:nvPicPr>
        <p:blipFill>
          <a:blip r:embed="rId3">
            <a:alphaModFix/>
          </a:blip>
          <a:stretch>
            <a:fillRect/>
          </a:stretch>
        </p:blipFill>
        <p:spPr>
          <a:xfrm>
            <a:off x="1618923" y="936750"/>
            <a:ext cx="5906150" cy="3354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2"/>
          <p:cNvSpPr txBox="1">
            <a:spLocks noGrp="1"/>
          </p:cNvSpPr>
          <p:nvPr>
            <p:ph type="ctrTitle"/>
          </p:nvPr>
        </p:nvSpPr>
        <p:spPr>
          <a:xfrm>
            <a:off x="106850" y="266325"/>
            <a:ext cx="8848200" cy="4320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rgbClr val="00274C"/>
              </a:buClr>
              <a:buSzPts val="3600"/>
              <a:buFont typeface="Calibri"/>
              <a:buNone/>
            </a:pPr>
            <a:r>
              <a:rPr lang="en" sz="3000"/>
              <a:t>Challenges Faced</a:t>
            </a:r>
            <a:endParaRPr sz="3000"/>
          </a:p>
        </p:txBody>
      </p:sp>
      <p:sp>
        <p:nvSpPr>
          <p:cNvPr id="163" name="Google Shape;163;p32"/>
          <p:cNvSpPr txBox="1">
            <a:spLocks noGrp="1"/>
          </p:cNvSpPr>
          <p:nvPr>
            <p:ph type="subTitle" idx="1"/>
          </p:nvPr>
        </p:nvSpPr>
        <p:spPr>
          <a:xfrm>
            <a:off x="106850" y="817500"/>
            <a:ext cx="8796000" cy="3786000"/>
          </a:xfrm>
          <a:prstGeom prst="rect">
            <a:avLst/>
          </a:prstGeom>
          <a:noFill/>
          <a:ln>
            <a:noFill/>
          </a:ln>
        </p:spPr>
        <p:txBody>
          <a:bodyPr spcFirstLastPara="1" wrap="square" lIns="68575" tIns="34275" rIns="68575" bIns="34275" anchor="t" anchorCtr="0">
            <a:noAutofit/>
          </a:bodyPr>
          <a:lstStyle/>
          <a:p>
            <a:pPr marL="457200" lvl="0" indent="-342900" algn="l" rtl="0">
              <a:lnSpc>
                <a:spcPct val="90000"/>
              </a:lnSpc>
              <a:spcBef>
                <a:spcPts val="0"/>
              </a:spcBef>
              <a:spcAft>
                <a:spcPts val="0"/>
              </a:spcAft>
              <a:buSzPts val="1800"/>
              <a:buChar char="●"/>
            </a:pPr>
            <a:r>
              <a:rPr lang="en"/>
              <a:t>Imbalanced Dataset</a:t>
            </a:r>
            <a:endParaRPr/>
          </a:p>
          <a:p>
            <a:pPr marL="914400" lvl="1" indent="-323850" algn="l" rtl="0">
              <a:lnSpc>
                <a:spcPct val="90000"/>
              </a:lnSpc>
              <a:spcBef>
                <a:spcPts val="0"/>
              </a:spcBef>
              <a:spcAft>
                <a:spcPts val="0"/>
              </a:spcAft>
              <a:buSzPts val="1500"/>
              <a:buChar char="○"/>
            </a:pPr>
            <a:r>
              <a:rPr lang="en"/>
              <a:t>Melanocytic Nevi (nv) has 7,000+ images, while other lesion types have significantly fewer samples</a:t>
            </a:r>
            <a:endParaRPr/>
          </a:p>
          <a:p>
            <a:pPr marL="914400" lvl="1" indent="-323850" algn="l" rtl="0">
              <a:lnSpc>
                <a:spcPct val="90000"/>
              </a:lnSpc>
              <a:spcBef>
                <a:spcPts val="0"/>
              </a:spcBef>
              <a:spcAft>
                <a:spcPts val="0"/>
              </a:spcAft>
              <a:buSzPts val="1500"/>
              <a:buChar char="○"/>
            </a:pPr>
            <a:r>
              <a:rPr lang="en"/>
              <a:t>This leads to biased model predictions favoring the majority class.</a:t>
            </a:r>
            <a:endParaRPr/>
          </a:p>
          <a:p>
            <a:pPr marL="457200" lvl="0" indent="-342900" algn="l" rtl="0">
              <a:lnSpc>
                <a:spcPct val="90000"/>
              </a:lnSpc>
              <a:spcBef>
                <a:spcPts val="0"/>
              </a:spcBef>
              <a:spcAft>
                <a:spcPts val="0"/>
              </a:spcAft>
              <a:buSzPts val="1800"/>
              <a:buChar char="●"/>
            </a:pPr>
            <a:r>
              <a:rPr lang="en"/>
              <a:t>Overfitting</a:t>
            </a:r>
            <a:endParaRPr/>
          </a:p>
          <a:p>
            <a:pPr marL="914400" lvl="1" indent="-323850" algn="l" rtl="0">
              <a:lnSpc>
                <a:spcPct val="90000"/>
              </a:lnSpc>
              <a:spcBef>
                <a:spcPts val="0"/>
              </a:spcBef>
              <a:spcAft>
                <a:spcPts val="0"/>
              </a:spcAft>
              <a:buSzPts val="1500"/>
              <a:buChar char="○"/>
            </a:pPr>
            <a:r>
              <a:rPr lang="en"/>
              <a:t>Fine-tuned models performed well on training data but struggled on unseen test data.</a:t>
            </a:r>
            <a:endParaRPr/>
          </a:p>
          <a:p>
            <a:pPr marL="914400" lvl="1" indent="-323850" algn="l" rtl="0">
              <a:lnSpc>
                <a:spcPct val="90000"/>
              </a:lnSpc>
              <a:spcBef>
                <a:spcPts val="0"/>
              </a:spcBef>
              <a:spcAft>
                <a:spcPts val="0"/>
              </a:spcAft>
              <a:buSzPts val="1500"/>
              <a:buChar char="○"/>
            </a:pPr>
            <a:r>
              <a:rPr lang="en"/>
              <a:t>Required regularization techniques like dropout and data augmentation.</a:t>
            </a:r>
            <a:endParaRPr/>
          </a:p>
          <a:p>
            <a:pPr marL="457200" lvl="0" indent="-342900" algn="l" rtl="0">
              <a:lnSpc>
                <a:spcPct val="90000"/>
              </a:lnSpc>
              <a:spcBef>
                <a:spcPts val="0"/>
              </a:spcBef>
              <a:spcAft>
                <a:spcPts val="0"/>
              </a:spcAft>
              <a:buSzPts val="1800"/>
              <a:buChar char="●"/>
            </a:pPr>
            <a:r>
              <a:rPr lang="en"/>
              <a:t>High Intra-Class Variability </a:t>
            </a:r>
            <a:endParaRPr/>
          </a:p>
          <a:p>
            <a:pPr marL="914400" lvl="1" indent="-323850" algn="l" rtl="0">
              <a:lnSpc>
                <a:spcPct val="90000"/>
              </a:lnSpc>
              <a:spcBef>
                <a:spcPts val="0"/>
              </a:spcBef>
              <a:spcAft>
                <a:spcPts val="0"/>
              </a:spcAft>
              <a:buSzPts val="1500"/>
              <a:buChar char="○"/>
            </a:pPr>
            <a:r>
              <a:rPr lang="en"/>
              <a:t>Same lesion type can have different textures, colors, and shapes, making classification difficult.</a:t>
            </a:r>
            <a:endParaRPr/>
          </a:p>
          <a:p>
            <a:pPr marL="914400" lvl="1" indent="-323850" algn="l" rtl="0">
              <a:lnSpc>
                <a:spcPct val="90000"/>
              </a:lnSpc>
              <a:spcBef>
                <a:spcPts val="0"/>
              </a:spcBef>
              <a:spcAft>
                <a:spcPts val="0"/>
              </a:spcAft>
              <a:buSzPts val="1500"/>
              <a:buChar char="○"/>
            </a:pPr>
            <a:r>
              <a:rPr lang="en"/>
              <a:t>Example: Melanoma and benign nevi look very similar</a:t>
            </a:r>
            <a:endParaRPr/>
          </a:p>
          <a:p>
            <a:pPr marL="457200" lvl="0" indent="-342900" algn="l" rtl="0">
              <a:lnSpc>
                <a:spcPct val="90000"/>
              </a:lnSpc>
              <a:spcBef>
                <a:spcPts val="0"/>
              </a:spcBef>
              <a:spcAft>
                <a:spcPts val="0"/>
              </a:spcAft>
              <a:buSzPts val="1800"/>
              <a:buChar char="●"/>
            </a:pPr>
            <a:r>
              <a:rPr lang="en"/>
              <a:t>Low Inter-Class Variability</a:t>
            </a:r>
            <a:endParaRPr/>
          </a:p>
          <a:p>
            <a:pPr marL="914400" lvl="1" indent="-323850" algn="l" rtl="0">
              <a:lnSpc>
                <a:spcPct val="90000"/>
              </a:lnSpc>
              <a:spcBef>
                <a:spcPts val="0"/>
              </a:spcBef>
              <a:spcAft>
                <a:spcPts val="0"/>
              </a:spcAft>
              <a:buSzPts val="1500"/>
              <a:buChar char="○"/>
            </a:pPr>
            <a:r>
              <a:rPr lang="en"/>
              <a:t>Different lesion types can appear visually similar, confusing the model.</a:t>
            </a:r>
            <a:endParaRPr/>
          </a:p>
          <a:p>
            <a:pPr marL="914400" lvl="1" indent="-323850" algn="l" rtl="0">
              <a:lnSpc>
                <a:spcPct val="90000"/>
              </a:lnSpc>
              <a:spcBef>
                <a:spcPts val="0"/>
              </a:spcBef>
              <a:spcAft>
                <a:spcPts val="0"/>
              </a:spcAft>
              <a:buSzPts val="1500"/>
              <a:buChar char="○"/>
            </a:pPr>
            <a:r>
              <a:rPr lang="en"/>
              <a:t>Example: Benign keratosis (bkl) vs. Actinic keratosis (akiec)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3"/>
          <p:cNvSpPr txBox="1">
            <a:spLocks noGrp="1"/>
          </p:cNvSpPr>
          <p:nvPr>
            <p:ph type="ctrTitle"/>
          </p:nvPr>
        </p:nvSpPr>
        <p:spPr>
          <a:xfrm>
            <a:off x="181375" y="266325"/>
            <a:ext cx="8781300" cy="4467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rgbClr val="00274C"/>
              </a:buClr>
              <a:buSzPts val="3600"/>
              <a:buFont typeface="Calibri"/>
              <a:buNone/>
            </a:pPr>
            <a:r>
              <a:rPr lang="en" sz="3000"/>
              <a:t>Further Improvements</a:t>
            </a:r>
            <a:endParaRPr sz="3000"/>
          </a:p>
        </p:txBody>
      </p:sp>
      <p:sp>
        <p:nvSpPr>
          <p:cNvPr id="169" name="Google Shape;169;p33"/>
          <p:cNvSpPr txBox="1">
            <a:spLocks noGrp="1"/>
          </p:cNvSpPr>
          <p:nvPr>
            <p:ph type="subTitle" idx="1"/>
          </p:nvPr>
        </p:nvSpPr>
        <p:spPr>
          <a:xfrm>
            <a:off x="181375" y="877125"/>
            <a:ext cx="8781300" cy="37263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Clr>
                <a:schemeClr val="dk1"/>
              </a:buClr>
              <a:buSzPts val="1100"/>
              <a:buNone/>
            </a:pPr>
            <a:r>
              <a:rPr lang="en" sz="1200"/>
              <a:t>Data Preparation Improvements:</a:t>
            </a:r>
            <a:endParaRPr sz="1200"/>
          </a:p>
          <a:p>
            <a:pPr marL="457200" lvl="0" indent="-304800" algn="l" rtl="0">
              <a:lnSpc>
                <a:spcPct val="115000"/>
              </a:lnSpc>
              <a:spcBef>
                <a:spcPts val="0"/>
              </a:spcBef>
              <a:spcAft>
                <a:spcPts val="0"/>
              </a:spcAft>
              <a:buSzPts val="1200"/>
              <a:buChar char="●"/>
            </a:pPr>
            <a:r>
              <a:rPr lang="en" sz="1200"/>
              <a:t>Class Balance Assessment: Analyze the distribution of classes to identify potential imbalances.</a:t>
            </a:r>
            <a:endParaRPr sz="1200"/>
          </a:p>
          <a:p>
            <a:pPr marL="457200" lvl="0" indent="-304800" algn="l" rtl="0">
              <a:lnSpc>
                <a:spcPct val="115000"/>
              </a:lnSpc>
              <a:spcBef>
                <a:spcPts val="0"/>
              </a:spcBef>
              <a:spcAft>
                <a:spcPts val="0"/>
              </a:spcAft>
              <a:buSzPts val="1200"/>
              <a:buChar char="●"/>
            </a:pPr>
            <a:r>
              <a:rPr lang="en" sz="1200"/>
              <a:t>Class Balancing Implementation: Apply techniques to address class imbalances, ensuring fair representation. </a:t>
            </a:r>
            <a:endParaRPr sz="1200"/>
          </a:p>
          <a:p>
            <a:pPr marL="457200" lvl="0" indent="-304800" algn="l" rtl="0">
              <a:lnSpc>
                <a:spcPct val="115000"/>
              </a:lnSpc>
              <a:spcBef>
                <a:spcPts val="0"/>
              </a:spcBef>
              <a:spcAft>
                <a:spcPts val="0"/>
              </a:spcAft>
              <a:buSzPts val="1200"/>
              <a:buFont typeface="Calibri"/>
              <a:buChar char="●"/>
            </a:pPr>
            <a:r>
              <a:rPr lang="en" sz="1200"/>
              <a:t>Advanced Feature Creation: Investigate and implement novel feature extraction methods for enhanced model accuracy.</a:t>
            </a:r>
            <a:endParaRPr sz="1200"/>
          </a:p>
          <a:p>
            <a:pPr marL="0" lvl="0" indent="0" algn="l" rtl="0">
              <a:lnSpc>
                <a:spcPct val="100000"/>
              </a:lnSpc>
              <a:spcBef>
                <a:spcPts val="1200"/>
              </a:spcBef>
              <a:spcAft>
                <a:spcPts val="0"/>
              </a:spcAft>
              <a:buNone/>
            </a:pPr>
            <a:r>
              <a:rPr lang="en" sz="1200"/>
              <a:t>Model Architecture Improvements:</a:t>
            </a:r>
            <a:endParaRPr sz="1200"/>
          </a:p>
          <a:p>
            <a:pPr marL="0" lvl="0" indent="0" algn="l" rtl="0">
              <a:lnSpc>
                <a:spcPct val="100000"/>
              </a:lnSpc>
              <a:spcBef>
                <a:spcPts val="0"/>
              </a:spcBef>
              <a:spcAft>
                <a:spcPts val="0"/>
              </a:spcAft>
              <a:buNone/>
            </a:pPr>
            <a:r>
              <a:rPr lang="en" sz="1200"/>
              <a:t> Deepening the CNN:</a:t>
            </a:r>
            <a:endParaRPr sz="1200"/>
          </a:p>
          <a:p>
            <a:pPr marL="457200" lvl="0" indent="-304800" algn="l" rtl="0">
              <a:lnSpc>
                <a:spcPct val="100000"/>
              </a:lnSpc>
              <a:spcBef>
                <a:spcPts val="0"/>
              </a:spcBef>
              <a:spcAft>
                <a:spcPts val="0"/>
              </a:spcAft>
              <a:buSzPts val="1200"/>
              <a:buChar char="●"/>
            </a:pPr>
            <a:r>
              <a:rPr lang="en" sz="1200"/>
              <a:t>Increase the number of convolutional layers to capture more intricate patterns.</a:t>
            </a:r>
            <a:endParaRPr sz="1200"/>
          </a:p>
          <a:p>
            <a:pPr marL="457200" lvl="0" indent="-304800" algn="l" rtl="0">
              <a:lnSpc>
                <a:spcPct val="100000"/>
              </a:lnSpc>
              <a:spcBef>
                <a:spcPts val="0"/>
              </a:spcBef>
              <a:spcAft>
                <a:spcPts val="0"/>
              </a:spcAft>
              <a:buSzPts val="1200"/>
              <a:buChar char="●"/>
            </a:pPr>
            <a:r>
              <a:rPr lang="en" sz="1200"/>
              <a:t>Expand to 3-4 convolutional blocks with larger filter sizes (e.g., 128, 256).</a:t>
            </a:r>
            <a:endParaRPr sz="1200"/>
          </a:p>
          <a:p>
            <a:pPr marL="0" lvl="0" indent="0" algn="l" rtl="0">
              <a:lnSpc>
                <a:spcPct val="100000"/>
              </a:lnSpc>
              <a:spcBef>
                <a:spcPts val="1200"/>
              </a:spcBef>
              <a:spcAft>
                <a:spcPts val="0"/>
              </a:spcAft>
              <a:buNone/>
            </a:pPr>
            <a:r>
              <a:rPr lang="en" sz="1200"/>
              <a:t>Integrating Batch Normalization:</a:t>
            </a:r>
            <a:endParaRPr sz="1200"/>
          </a:p>
          <a:p>
            <a:pPr marL="457200" lvl="0" indent="-304800" algn="l" rtl="0">
              <a:lnSpc>
                <a:spcPct val="100000"/>
              </a:lnSpc>
              <a:spcBef>
                <a:spcPts val="1200"/>
              </a:spcBef>
              <a:spcAft>
                <a:spcPts val="0"/>
              </a:spcAft>
              <a:buSzPts val="1200"/>
              <a:buChar char="●"/>
            </a:pPr>
            <a:r>
              <a:rPr lang="en" sz="1200"/>
              <a:t>Normalize activations after each layer to enhance stability and speed up convergence.</a:t>
            </a:r>
            <a:endParaRPr sz="1200"/>
          </a:p>
          <a:p>
            <a:pPr marL="457200" lvl="0" indent="0" algn="l" rtl="0">
              <a:lnSpc>
                <a:spcPct val="100000"/>
              </a:lnSpc>
              <a:spcBef>
                <a:spcPts val="1200"/>
              </a:spcBef>
              <a:spcAft>
                <a:spcPts val="0"/>
              </a:spcAft>
              <a:buNone/>
            </a:pPr>
            <a:endParaRPr sz="1200"/>
          </a:p>
          <a:p>
            <a:pPr marL="0" lvl="0" indent="0" algn="l" rtl="0">
              <a:lnSpc>
                <a:spcPct val="100000"/>
              </a:lnSpc>
              <a:spcBef>
                <a:spcPts val="0"/>
              </a:spcBef>
              <a:spcAft>
                <a:spcPts val="0"/>
              </a:spcAft>
              <a:buNone/>
            </a:pPr>
            <a:r>
              <a:rPr lang="en" sz="1200"/>
              <a:t>Incorporating Residual Connections </a:t>
            </a:r>
            <a:r>
              <a:rPr lang="en" sz="1200" i="1"/>
              <a:t>(ResNet-style architecture)</a:t>
            </a:r>
            <a:endParaRPr sz="1200" i="1"/>
          </a:p>
          <a:p>
            <a:pPr marL="457200" lvl="0" indent="-304800" algn="l" rtl="0">
              <a:lnSpc>
                <a:spcPct val="100000"/>
              </a:lnSpc>
              <a:spcBef>
                <a:spcPts val="0"/>
              </a:spcBef>
              <a:spcAft>
                <a:spcPts val="0"/>
              </a:spcAft>
              <a:buSzPts val="1200"/>
              <a:buChar char="●"/>
            </a:pPr>
            <a:r>
              <a:rPr lang="en" sz="1200"/>
              <a:t>Mitigates the vanishing gradient problem by allowing gradient flow through skip connections, making training deep models more effective.</a:t>
            </a:r>
            <a:endParaRPr sz="1200"/>
          </a:p>
          <a:p>
            <a:pPr marL="0" lvl="0" indent="0" algn="l" rtl="0">
              <a:lnSpc>
                <a:spcPct val="115000"/>
              </a:lnSpc>
              <a:spcBef>
                <a:spcPts val="1200"/>
              </a:spcBef>
              <a:spcAft>
                <a:spcPts val="0"/>
              </a:spcAft>
              <a:buNone/>
            </a:pPr>
            <a:endParaRPr sz="1400"/>
          </a:p>
          <a:p>
            <a:pPr marL="0" lvl="0" indent="0" algn="l" rtl="0">
              <a:lnSpc>
                <a:spcPct val="90000"/>
              </a:lnSpc>
              <a:spcBef>
                <a:spcPts val="1200"/>
              </a:spcBef>
              <a:spcAft>
                <a:spcPts val="0"/>
              </a:spcAft>
              <a:buClr>
                <a:schemeClr val="dk1"/>
              </a:buClr>
              <a:buSzPts val="18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4"/>
          <p:cNvSpPr txBox="1">
            <a:spLocks noGrp="1"/>
          </p:cNvSpPr>
          <p:nvPr>
            <p:ph type="ctrTitle"/>
          </p:nvPr>
        </p:nvSpPr>
        <p:spPr>
          <a:xfrm>
            <a:off x="151575" y="266325"/>
            <a:ext cx="7849500" cy="6480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rgbClr val="00274C"/>
              </a:buClr>
              <a:buSzPts val="3600"/>
              <a:buFont typeface="Calibri"/>
              <a:buNone/>
            </a:pPr>
            <a:r>
              <a:rPr lang="en"/>
              <a:t>References</a:t>
            </a:r>
            <a:endParaRPr/>
          </a:p>
        </p:txBody>
      </p:sp>
      <p:sp>
        <p:nvSpPr>
          <p:cNvPr id="175" name="Google Shape;175;p34"/>
          <p:cNvSpPr txBox="1">
            <a:spLocks noGrp="1"/>
          </p:cNvSpPr>
          <p:nvPr>
            <p:ph type="subTitle" idx="1"/>
          </p:nvPr>
        </p:nvSpPr>
        <p:spPr>
          <a:xfrm>
            <a:off x="196225" y="944225"/>
            <a:ext cx="8736600" cy="3651900"/>
          </a:xfrm>
          <a:prstGeom prst="rect">
            <a:avLst/>
          </a:prstGeom>
          <a:noFill/>
          <a:ln>
            <a:noFill/>
          </a:ln>
        </p:spPr>
        <p:txBody>
          <a:bodyPr spcFirstLastPara="1" wrap="square" lIns="68575" tIns="34275" rIns="68575" bIns="34275" anchor="t" anchorCtr="0">
            <a:noAutofit/>
          </a:bodyPr>
          <a:lstStyle/>
          <a:p>
            <a:pPr marL="457200" lvl="0" indent="-317500" algn="l" rtl="0">
              <a:lnSpc>
                <a:spcPct val="90000"/>
              </a:lnSpc>
              <a:spcBef>
                <a:spcPts val="0"/>
              </a:spcBef>
              <a:spcAft>
                <a:spcPts val="0"/>
              </a:spcAft>
              <a:buSzPts val="1400"/>
              <a:buChar char="●"/>
            </a:pPr>
            <a:r>
              <a:rPr lang="en" sz="1400" u="sng">
                <a:latin typeface="Arial"/>
                <a:ea typeface="Arial"/>
                <a:cs typeface="Arial"/>
                <a:sym typeface="Arial"/>
                <a:hlinkClick r:id="rId3"/>
              </a:rPr>
              <a:t>Skin Cancer MNIST: HAM10000</a:t>
            </a:r>
            <a:endParaRPr sz="1400">
              <a:latin typeface="Arial"/>
              <a:ea typeface="Arial"/>
              <a:cs typeface="Arial"/>
              <a:sym typeface="Arial"/>
            </a:endParaRPr>
          </a:p>
          <a:p>
            <a:pPr marL="457200" lvl="0" indent="0" algn="l" rtl="0">
              <a:lnSpc>
                <a:spcPct val="90000"/>
              </a:lnSpc>
              <a:spcBef>
                <a:spcPts val="0"/>
              </a:spcBef>
              <a:spcAft>
                <a:spcPts val="0"/>
              </a:spcAft>
              <a:buNone/>
            </a:pPr>
            <a:endParaRPr sz="1400">
              <a:latin typeface="Arial"/>
              <a:ea typeface="Arial"/>
              <a:cs typeface="Arial"/>
              <a:sym typeface="Arial"/>
            </a:endParaRPr>
          </a:p>
          <a:p>
            <a:pPr marL="457200" lvl="0" indent="-317500" algn="l" rtl="0">
              <a:lnSpc>
                <a:spcPct val="90000"/>
              </a:lnSpc>
              <a:spcBef>
                <a:spcPts val="0"/>
              </a:spcBef>
              <a:spcAft>
                <a:spcPts val="0"/>
              </a:spcAft>
              <a:buSzPts val="1400"/>
              <a:buChar char="●"/>
            </a:pPr>
            <a:r>
              <a:rPr lang="en" sz="1400" u="sng">
                <a:latin typeface="Arial"/>
                <a:ea typeface="Arial"/>
                <a:cs typeface="Arial"/>
                <a:sym typeface="Arial"/>
                <a:hlinkClick r:id="rId4"/>
              </a:rPr>
              <a:t>https://www.labellerr.com/blog/detecting-skin-cancer-using-convolutional-neural-networks-a-comprehensive-guide/</a:t>
            </a:r>
            <a:endParaRPr sz="1400">
              <a:latin typeface="Arial"/>
              <a:ea typeface="Arial"/>
              <a:cs typeface="Arial"/>
              <a:sym typeface="Arial"/>
            </a:endParaRPr>
          </a:p>
          <a:p>
            <a:pPr marL="457200" lvl="0" indent="0" algn="l" rtl="0">
              <a:lnSpc>
                <a:spcPct val="90000"/>
              </a:lnSpc>
              <a:spcBef>
                <a:spcPts val="0"/>
              </a:spcBef>
              <a:spcAft>
                <a:spcPts val="0"/>
              </a:spcAft>
              <a:buNone/>
            </a:pPr>
            <a:endParaRPr sz="1400">
              <a:latin typeface="Arial"/>
              <a:ea typeface="Arial"/>
              <a:cs typeface="Arial"/>
              <a:sym typeface="Arial"/>
            </a:endParaRPr>
          </a:p>
          <a:p>
            <a:pPr marL="457200" lvl="0" indent="-317500" algn="l" rtl="0">
              <a:lnSpc>
                <a:spcPct val="90000"/>
              </a:lnSpc>
              <a:spcBef>
                <a:spcPts val="0"/>
              </a:spcBef>
              <a:spcAft>
                <a:spcPts val="0"/>
              </a:spcAft>
              <a:buSzPts val="1400"/>
              <a:buChar char="●"/>
            </a:pPr>
            <a:r>
              <a:rPr lang="en" sz="1400">
                <a:latin typeface="Arial"/>
                <a:ea typeface="Arial"/>
                <a:cs typeface="Arial"/>
                <a:sym typeface="Arial"/>
              </a:rPr>
              <a:t>[1] </a:t>
            </a:r>
            <a:r>
              <a:rPr lang="en" sz="1400" u="sng">
                <a:highlight>
                  <a:srgbClr val="FFFFFF"/>
                </a:highlight>
                <a:latin typeface="Arial"/>
                <a:ea typeface="Arial"/>
                <a:cs typeface="Arial"/>
                <a:sym typeface="Arial"/>
                <a:hlinkClick r:id="rId5"/>
              </a:rPr>
              <a:t>Zhangli Lan</a:t>
            </a:r>
            <a:r>
              <a:rPr lang="en" sz="1400">
                <a:highlight>
                  <a:srgbClr val="FFFFFF"/>
                </a:highlight>
                <a:latin typeface="Arial"/>
                <a:ea typeface="Arial"/>
                <a:cs typeface="Arial"/>
                <a:sym typeface="Arial"/>
              </a:rPr>
              <a:t>, </a:t>
            </a:r>
            <a:r>
              <a:rPr lang="en" sz="1400">
                <a:highlight>
                  <a:srgbClr val="FFFFFF"/>
                </a:highlight>
                <a:uFill>
                  <a:noFill/>
                </a:uFill>
                <a:latin typeface="Arial"/>
                <a:ea typeface="Arial"/>
                <a:cs typeface="Arial"/>
                <a:sym typeface="Arial"/>
                <a:hlinkClick r:id="rId6"/>
              </a:rPr>
              <a:t>Songbai Cai</a:t>
            </a:r>
            <a:r>
              <a:rPr lang="en" sz="1400">
                <a:highlight>
                  <a:srgbClr val="FFFFFF"/>
                </a:highlight>
                <a:latin typeface="Arial"/>
                <a:ea typeface="Arial"/>
                <a:cs typeface="Arial"/>
                <a:sym typeface="Arial"/>
              </a:rPr>
              <a:t>, </a:t>
            </a:r>
            <a:r>
              <a:rPr lang="en" sz="1400">
                <a:highlight>
                  <a:srgbClr val="FFFFFF"/>
                </a:highlight>
                <a:uFill>
                  <a:noFill/>
                </a:uFill>
                <a:latin typeface="Arial"/>
                <a:ea typeface="Arial"/>
                <a:cs typeface="Arial"/>
                <a:sym typeface="Arial"/>
                <a:hlinkClick r:id="rId7"/>
              </a:rPr>
              <a:t>Xu He</a:t>
            </a:r>
            <a:r>
              <a:rPr lang="en" sz="1400">
                <a:highlight>
                  <a:srgbClr val="FFFFFF"/>
                </a:highlight>
                <a:latin typeface="Arial"/>
                <a:ea typeface="Arial"/>
                <a:cs typeface="Arial"/>
                <a:sym typeface="Arial"/>
              </a:rPr>
              <a:t>, </a:t>
            </a:r>
            <a:r>
              <a:rPr lang="en" sz="1400">
                <a:highlight>
                  <a:srgbClr val="FFFFFF"/>
                </a:highlight>
                <a:uFill>
                  <a:noFill/>
                </a:uFill>
                <a:latin typeface="Arial"/>
                <a:ea typeface="Arial"/>
                <a:cs typeface="Arial"/>
                <a:sym typeface="Arial"/>
                <a:hlinkClick r:id="rId8"/>
              </a:rPr>
              <a:t>Xinpeng Wen</a:t>
            </a:r>
            <a:r>
              <a:rPr lang="en" sz="1400">
                <a:latin typeface="Arial"/>
                <a:ea typeface="Arial"/>
                <a:cs typeface="Arial"/>
                <a:sym typeface="Arial"/>
              </a:rPr>
              <a:t>. “ </a:t>
            </a:r>
            <a:r>
              <a:rPr lang="en" sz="1400">
                <a:highlight>
                  <a:srgbClr val="FFFFFF"/>
                </a:highlight>
                <a:latin typeface="Arial"/>
                <a:ea typeface="Arial"/>
                <a:cs typeface="Arial"/>
                <a:sym typeface="Arial"/>
              </a:rPr>
              <a:t>An Improved Capsules Network for Diagnosis of Skin Cancer”. Available: </a:t>
            </a:r>
            <a:r>
              <a:rPr lang="en" sz="1400" u="sng">
                <a:highlight>
                  <a:srgbClr val="FFFFFF"/>
                </a:highlight>
                <a:latin typeface="Arial"/>
                <a:ea typeface="Arial"/>
                <a:cs typeface="Arial"/>
                <a:sym typeface="Arial"/>
                <a:hlinkClick r:id="rId9"/>
              </a:rPr>
              <a:t>https://paperswithcode.com/paper/fixcaps-an-improved-capsules-network-for</a:t>
            </a:r>
            <a:endParaRPr/>
          </a:p>
          <a:p>
            <a:pPr marL="0" lvl="0" indent="0" algn="l" rtl="0">
              <a:lnSpc>
                <a:spcPct val="90000"/>
              </a:lnSpc>
              <a:spcBef>
                <a:spcPts val="0"/>
              </a:spcBef>
              <a:spcAft>
                <a:spcPts val="0"/>
              </a:spcAft>
              <a:buNone/>
            </a:pPr>
            <a:endParaRPr>
              <a:latin typeface="Arial"/>
              <a:ea typeface="Arial"/>
              <a:cs typeface="Arial"/>
              <a:sym typeface="Arial"/>
            </a:endParaRPr>
          </a:p>
          <a:p>
            <a:pPr marL="457200" lvl="0" indent="-317500" algn="l" rtl="0">
              <a:lnSpc>
                <a:spcPct val="90000"/>
              </a:lnSpc>
              <a:spcBef>
                <a:spcPts val="0"/>
              </a:spcBef>
              <a:spcAft>
                <a:spcPts val="0"/>
              </a:spcAft>
              <a:buSzPts val="1400"/>
              <a:buFont typeface="Arial"/>
              <a:buChar char="●"/>
            </a:pPr>
            <a:r>
              <a:rPr lang="en" sz="1400">
                <a:highlight>
                  <a:schemeClr val="lt1"/>
                </a:highlight>
                <a:latin typeface="Arial"/>
                <a:ea typeface="Arial"/>
                <a:cs typeface="Arial"/>
                <a:sym typeface="Arial"/>
              </a:rPr>
              <a:t>[2] Carolin Flosdorf, Justin Engelker, Igor Keller, Nicolas Mohr. “ Skin Cancer Detection utilizing Deep Learning: Classification of Skin Lesion Images using a Vision Transformer”. Available: </a:t>
            </a:r>
            <a:r>
              <a:rPr lang="en" sz="1400" u="sng">
                <a:solidFill>
                  <a:schemeClr val="hlink"/>
                </a:solidFill>
                <a:highlight>
                  <a:schemeClr val="lt1"/>
                </a:highlight>
                <a:latin typeface="Arial"/>
                <a:ea typeface="Arial"/>
                <a:cs typeface="Arial"/>
                <a:sym typeface="Arial"/>
                <a:hlinkClick r:id="rId10"/>
              </a:rPr>
              <a:t>https://arxiv.org/html/2407.18554v2</a:t>
            </a:r>
            <a:endParaRPr sz="1400">
              <a:highlight>
                <a:schemeClr val="lt1"/>
              </a:highlight>
              <a:latin typeface="Arial"/>
              <a:ea typeface="Arial"/>
              <a:cs typeface="Arial"/>
              <a:sym typeface="Arial"/>
            </a:endParaRPr>
          </a:p>
          <a:p>
            <a:pPr marL="0" lvl="0" indent="0" algn="l" rtl="0">
              <a:lnSpc>
                <a:spcPct val="90000"/>
              </a:lnSpc>
              <a:spcBef>
                <a:spcPts val="0"/>
              </a:spcBef>
              <a:spcAft>
                <a:spcPts val="0"/>
              </a:spcAft>
              <a:buNone/>
            </a:pPr>
            <a:endParaRPr sz="1400">
              <a:highlight>
                <a:schemeClr val="lt1"/>
              </a:highlight>
              <a:latin typeface="Arial"/>
              <a:ea typeface="Arial"/>
              <a:cs typeface="Arial"/>
              <a:sym typeface="Arial"/>
            </a:endParaRPr>
          </a:p>
          <a:p>
            <a:pPr marL="457200" lvl="0" indent="-317500" algn="l" rtl="0">
              <a:lnSpc>
                <a:spcPct val="90000"/>
              </a:lnSpc>
              <a:spcBef>
                <a:spcPts val="0"/>
              </a:spcBef>
              <a:spcAft>
                <a:spcPts val="0"/>
              </a:spcAft>
              <a:buSzPts val="1400"/>
              <a:buFont typeface="Arial"/>
              <a:buChar char="●"/>
            </a:pPr>
            <a:r>
              <a:rPr lang="en" sz="1400">
                <a:highlight>
                  <a:schemeClr val="lt1"/>
                </a:highlight>
                <a:latin typeface="Arial"/>
                <a:ea typeface="Arial"/>
                <a:cs typeface="Arial"/>
                <a:sym typeface="Arial"/>
              </a:rPr>
              <a:t>[3] : Laila Moataz et al 2021 J. Phys.: Conf. Ser. 2128 012013. “Skin Cancer Diseases Classification using Deep Convolutional Neural Network with Transfer Learning Model”. Available: https://iopscience.iop.org/article/10.1088/1742-6596/2128/1/012013/pdf</a:t>
            </a:r>
            <a:endParaRPr sz="1400">
              <a:highlight>
                <a:schemeClr val="lt1"/>
              </a:highlight>
              <a:latin typeface="Arial"/>
              <a:ea typeface="Arial"/>
              <a:cs typeface="Arial"/>
              <a:sym typeface="Arial"/>
            </a:endParaRPr>
          </a:p>
          <a:p>
            <a:pPr marL="457200" lvl="0" indent="0" algn="l" rtl="0">
              <a:lnSpc>
                <a:spcPct val="90000"/>
              </a:lnSpc>
              <a:spcBef>
                <a:spcPts val="0"/>
              </a:spcBef>
              <a:spcAft>
                <a:spcPts val="0"/>
              </a:spcAft>
              <a:buNone/>
            </a:pPr>
            <a:endParaRPr sz="1400">
              <a:highlight>
                <a:schemeClr val="lt1"/>
              </a:highlight>
              <a:latin typeface="Arial"/>
              <a:ea typeface="Arial"/>
              <a:cs typeface="Arial"/>
              <a:sym typeface="Arial"/>
            </a:endParaRPr>
          </a:p>
          <a:p>
            <a:pPr marL="457200" lvl="0" indent="0" algn="l" rtl="0">
              <a:lnSpc>
                <a:spcPct val="90000"/>
              </a:lnSpc>
              <a:spcBef>
                <a:spcPts val="0"/>
              </a:spcBef>
              <a:spcAft>
                <a:spcPts val="0"/>
              </a:spcAft>
              <a:buNone/>
            </a:pPr>
            <a:endParaRPr sz="1400">
              <a:highlight>
                <a:schemeClr val="lt1"/>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5"/>
          <p:cNvSpPr txBox="1">
            <a:spLocks noGrp="1"/>
          </p:cNvSpPr>
          <p:nvPr>
            <p:ph type="subTitle" idx="1"/>
          </p:nvPr>
        </p:nvSpPr>
        <p:spPr>
          <a:xfrm>
            <a:off x="196225" y="94425"/>
            <a:ext cx="8736600" cy="4501800"/>
          </a:xfrm>
          <a:prstGeom prst="rect">
            <a:avLst/>
          </a:prstGeom>
          <a:noFill/>
          <a:ln>
            <a:noFill/>
          </a:ln>
        </p:spPr>
        <p:txBody>
          <a:bodyPr spcFirstLastPara="1" wrap="square" lIns="68575" tIns="34275" rIns="68575" bIns="34275" anchor="ctr" anchorCtr="0">
            <a:noAutofit/>
          </a:bodyPr>
          <a:lstStyle/>
          <a:p>
            <a:pPr marL="457200" lvl="0" indent="0" algn="ctr" rtl="0">
              <a:lnSpc>
                <a:spcPct val="90000"/>
              </a:lnSpc>
              <a:spcBef>
                <a:spcPts val="0"/>
              </a:spcBef>
              <a:spcAft>
                <a:spcPts val="0"/>
              </a:spcAft>
              <a:buNone/>
            </a:pPr>
            <a:r>
              <a:rPr lang="en" sz="3000" b="1"/>
              <a:t>Thank You</a:t>
            </a:r>
            <a:endParaRPr sz="3000" b="1">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1"/>
          <p:cNvSpPr txBox="1">
            <a:spLocks noGrp="1"/>
          </p:cNvSpPr>
          <p:nvPr>
            <p:ph type="ctrTitle"/>
          </p:nvPr>
        </p:nvSpPr>
        <p:spPr>
          <a:xfrm>
            <a:off x="205650" y="250300"/>
            <a:ext cx="8697900" cy="6480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rgbClr val="00274C"/>
              </a:buClr>
              <a:buSzPts val="3600"/>
              <a:buFont typeface="Calibri"/>
              <a:buNone/>
            </a:pPr>
            <a:r>
              <a:rPr lang="en"/>
              <a:t>Introduction</a:t>
            </a:r>
            <a:endParaRPr/>
          </a:p>
        </p:txBody>
      </p:sp>
      <p:sp>
        <p:nvSpPr>
          <p:cNvPr id="90" name="Google Shape;90;p21"/>
          <p:cNvSpPr txBox="1">
            <a:spLocks noGrp="1"/>
          </p:cNvSpPr>
          <p:nvPr>
            <p:ph type="subTitle" idx="1"/>
          </p:nvPr>
        </p:nvSpPr>
        <p:spPr>
          <a:xfrm>
            <a:off x="173600" y="1004275"/>
            <a:ext cx="6233100" cy="3191100"/>
          </a:xfrm>
          <a:prstGeom prst="rect">
            <a:avLst/>
          </a:prstGeom>
          <a:noFill/>
          <a:ln>
            <a:noFill/>
          </a:ln>
        </p:spPr>
        <p:txBody>
          <a:bodyPr spcFirstLastPara="1" wrap="square" lIns="68575" tIns="34275" rIns="68575" bIns="34275" anchor="t" anchorCtr="0">
            <a:noAutofit/>
          </a:bodyPr>
          <a:lstStyle/>
          <a:p>
            <a:pPr marL="457200" lvl="0" indent="-342900" algn="just" rtl="0">
              <a:lnSpc>
                <a:spcPct val="100000"/>
              </a:lnSpc>
              <a:spcBef>
                <a:spcPts val="0"/>
              </a:spcBef>
              <a:spcAft>
                <a:spcPts val="0"/>
              </a:spcAft>
              <a:buSzPts val="1800"/>
              <a:buChar char="●"/>
            </a:pPr>
            <a:r>
              <a:rPr lang="en"/>
              <a:t>Skin cancer is one of the most common and life-threatening diseases.</a:t>
            </a:r>
            <a:endParaRPr/>
          </a:p>
          <a:p>
            <a:pPr marL="457200" lvl="0" indent="-342900" algn="just" rtl="0">
              <a:lnSpc>
                <a:spcPct val="100000"/>
              </a:lnSpc>
              <a:spcBef>
                <a:spcPts val="0"/>
              </a:spcBef>
              <a:spcAft>
                <a:spcPts val="0"/>
              </a:spcAft>
              <a:buSzPts val="1800"/>
              <a:buChar char="●"/>
            </a:pPr>
            <a:r>
              <a:rPr lang="en"/>
              <a:t>In United States, skin cancer is most common type of cancer, with an estimated 5 million people treated each year for skin cancer. </a:t>
            </a:r>
            <a:endParaRPr/>
          </a:p>
          <a:p>
            <a:pPr marL="457200" lvl="0" indent="-342900" algn="just" rtl="0">
              <a:lnSpc>
                <a:spcPct val="100000"/>
              </a:lnSpc>
              <a:spcBef>
                <a:spcPts val="0"/>
              </a:spcBef>
              <a:spcAft>
                <a:spcPts val="0"/>
              </a:spcAft>
              <a:buSzPts val="1800"/>
              <a:buChar char="●"/>
            </a:pPr>
            <a:r>
              <a:rPr lang="en"/>
              <a:t>One in five Americans develop skin cancer in their lifetime.</a:t>
            </a:r>
            <a:endParaRPr/>
          </a:p>
          <a:p>
            <a:pPr marL="457200" lvl="0" indent="0" algn="just" rtl="0">
              <a:lnSpc>
                <a:spcPct val="90000"/>
              </a:lnSpc>
              <a:spcBef>
                <a:spcPts val="0"/>
              </a:spcBef>
              <a:spcAft>
                <a:spcPts val="0"/>
              </a:spcAft>
              <a:buNone/>
            </a:pPr>
            <a:endParaRPr/>
          </a:p>
          <a:p>
            <a:pPr marL="457200" lvl="0" indent="-342900" algn="just" rtl="0">
              <a:lnSpc>
                <a:spcPct val="115000"/>
              </a:lnSpc>
              <a:spcBef>
                <a:spcPts val="0"/>
              </a:spcBef>
              <a:spcAft>
                <a:spcPts val="0"/>
              </a:spcAft>
              <a:buSzPts val="1800"/>
              <a:buChar char="●"/>
            </a:pPr>
            <a:r>
              <a:rPr lang="en" b="1"/>
              <a:t>The importance of early skin cancer detection:</a:t>
            </a:r>
            <a:endParaRPr b="1"/>
          </a:p>
          <a:p>
            <a:pPr marL="914400" lvl="1" indent="-323850" algn="just" rtl="0">
              <a:lnSpc>
                <a:spcPct val="115000"/>
              </a:lnSpc>
              <a:spcBef>
                <a:spcPts val="0"/>
              </a:spcBef>
              <a:spcAft>
                <a:spcPts val="0"/>
              </a:spcAft>
              <a:buSzPts val="1500"/>
              <a:buChar char="○"/>
            </a:pPr>
            <a:r>
              <a:rPr lang="en"/>
              <a:t>Early detection increases the chances of successful treatment.</a:t>
            </a:r>
            <a:endParaRPr/>
          </a:p>
          <a:p>
            <a:pPr marL="914400" lvl="1" indent="-323850" algn="just" rtl="0">
              <a:lnSpc>
                <a:spcPct val="115000"/>
              </a:lnSpc>
              <a:spcBef>
                <a:spcPts val="0"/>
              </a:spcBef>
              <a:spcAft>
                <a:spcPts val="0"/>
              </a:spcAft>
              <a:buSzPts val="1500"/>
              <a:buChar char="○"/>
            </a:pPr>
            <a:r>
              <a:rPr lang="en"/>
              <a:t>Benefits for utilizing non-surgical techniques for detection of skin cancer.</a:t>
            </a:r>
            <a:endParaRPr/>
          </a:p>
          <a:p>
            <a:pPr marL="0" lvl="0" indent="0" algn="just" rtl="0">
              <a:lnSpc>
                <a:spcPct val="90000"/>
              </a:lnSpc>
              <a:spcBef>
                <a:spcPts val="0"/>
              </a:spcBef>
              <a:spcAft>
                <a:spcPts val="0"/>
              </a:spcAft>
              <a:buNone/>
            </a:pPr>
            <a:endParaRPr/>
          </a:p>
        </p:txBody>
      </p:sp>
      <p:pic>
        <p:nvPicPr>
          <p:cNvPr id="91" name="Google Shape;91;p21" descr="Skin Cancer - Free of Charge Creative Commons Medical image"/>
          <p:cNvPicPr preferRelativeResize="0"/>
          <p:nvPr/>
        </p:nvPicPr>
        <p:blipFill>
          <a:blip r:embed="rId3">
            <a:alphaModFix/>
          </a:blip>
          <a:stretch>
            <a:fillRect/>
          </a:stretch>
        </p:blipFill>
        <p:spPr>
          <a:xfrm>
            <a:off x="6518825" y="1739462"/>
            <a:ext cx="2496864" cy="16645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2"/>
          <p:cNvSpPr txBox="1">
            <a:spLocks noGrp="1"/>
          </p:cNvSpPr>
          <p:nvPr>
            <p:ph type="ctrTitle"/>
          </p:nvPr>
        </p:nvSpPr>
        <p:spPr>
          <a:xfrm>
            <a:off x="205650" y="250300"/>
            <a:ext cx="8697900" cy="6480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rgbClr val="00274C"/>
              </a:buClr>
              <a:buSzPts val="3600"/>
              <a:buFont typeface="Calibri"/>
              <a:buNone/>
            </a:pPr>
            <a:r>
              <a:rPr lang="en"/>
              <a:t>Problem Statement</a:t>
            </a:r>
            <a:endParaRPr/>
          </a:p>
        </p:txBody>
      </p:sp>
      <p:sp>
        <p:nvSpPr>
          <p:cNvPr id="97" name="Google Shape;97;p22"/>
          <p:cNvSpPr txBox="1">
            <a:spLocks noGrp="1"/>
          </p:cNvSpPr>
          <p:nvPr>
            <p:ph type="subTitle" idx="1"/>
          </p:nvPr>
        </p:nvSpPr>
        <p:spPr>
          <a:xfrm>
            <a:off x="205650" y="1004275"/>
            <a:ext cx="5541300" cy="3447000"/>
          </a:xfrm>
          <a:prstGeom prst="rect">
            <a:avLst/>
          </a:prstGeom>
          <a:noFill/>
          <a:ln>
            <a:noFill/>
          </a:ln>
        </p:spPr>
        <p:txBody>
          <a:bodyPr spcFirstLastPara="1" wrap="square" lIns="68575" tIns="34275" rIns="68575" bIns="34275" anchor="t" anchorCtr="0">
            <a:noAutofit/>
          </a:bodyPr>
          <a:lstStyle/>
          <a:p>
            <a:pPr marL="457200" lvl="0" indent="-342900" algn="just" rtl="0">
              <a:lnSpc>
                <a:spcPct val="100000"/>
              </a:lnSpc>
              <a:spcBef>
                <a:spcPts val="0"/>
              </a:spcBef>
              <a:spcAft>
                <a:spcPts val="0"/>
              </a:spcAft>
              <a:buSzPts val="1800"/>
              <a:buChar char="●"/>
            </a:pPr>
            <a:r>
              <a:rPr lang="en"/>
              <a:t>Challenges in early detection</a:t>
            </a:r>
            <a:endParaRPr/>
          </a:p>
          <a:p>
            <a:pPr marL="914400" lvl="1" indent="-323850" algn="just" rtl="0">
              <a:lnSpc>
                <a:spcPct val="100000"/>
              </a:lnSpc>
              <a:spcBef>
                <a:spcPts val="0"/>
              </a:spcBef>
              <a:spcAft>
                <a:spcPts val="0"/>
              </a:spcAft>
              <a:buSzPts val="1500"/>
              <a:buChar char="○"/>
            </a:pPr>
            <a:r>
              <a:rPr lang="en"/>
              <a:t>Manual diagnosis can be time-consuming and prone to errors.</a:t>
            </a:r>
            <a:endParaRPr/>
          </a:p>
          <a:p>
            <a:pPr marL="914400" lvl="1" indent="-323850" algn="just" rtl="0">
              <a:lnSpc>
                <a:spcPct val="100000"/>
              </a:lnSpc>
              <a:spcBef>
                <a:spcPts val="0"/>
              </a:spcBef>
              <a:spcAft>
                <a:spcPts val="0"/>
              </a:spcAft>
              <a:buSzPts val="1500"/>
              <a:buChar char="○"/>
            </a:pPr>
            <a:r>
              <a:rPr lang="en"/>
              <a:t>Skin lesions can vary widely, making them hard to diagnose.</a:t>
            </a:r>
            <a:endParaRPr/>
          </a:p>
          <a:p>
            <a:pPr marL="914400" lvl="1" indent="-323850" algn="just" rtl="0">
              <a:lnSpc>
                <a:spcPct val="100000"/>
              </a:lnSpc>
              <a:spcBef>
                <a:spcPts val="0"/>
              </a:spcBef>
              <a:spcAft>
                <a:spcPts val="0"/>
              </a:spcAft>
              <a:buSzPts val="1500"/>
              <a:buChar char="○"/>
            </a:pPr>
            <a:r>
              <a:rPr lang="en"/>
              <a:t>Limited availability of expert dermatologists.</a:t>
            </a:r>
            <a:endParaRPr/>
          </a:p>
          <a:p>
            <a:pPr marL="0" lvl="0" indent="0" algn="just" rtl="0">
              <a:lnSpc>
                <a:spcPct val="90000"/>
              </a:lnSpc>
              <a:spcBef>
                <a:spcPts val="0"/>
              </a:spcBef>
              <a:spcAft>
                <a:spcPts val="0"/>
              </a:spcAft>
              <a:buNone/>
            </a:pPr>
            <a:endParaRPr/>
          </a:p>
          <a:p>
            <a:pPr marL="457200" lvl="0" indent="-342900" algn="just" rtl="0">
              <a:lnSpc>
                <a:spcPct val="100000"/>
              </a:lnSpc>
              <a:spcBef>
                <a:spcPts val="0"/>
              </a:spcBef>
              <a:spcAft>
                <a:spcPts val="0"/>
              </a:spcAft>
              <a:buSzPts val="1800"/>
              <a:buChar char="●"/>
            </a:pPr>
            <a:r>
              <a:rPr lang="en"/>
              <a:t>Solution: Deep learning in Medical Imaging</a:t>
            </a:r>
            <a:endParaRPr/>
          </a:p>
          <a:p>
            <a:pPr marL="914400" lvl="1" indent="-323850" algn="just" rtl="0">
              <a:lnSpc>
                <a:spcPct val="100000"/>
              </a:lnSpc>
              <a:spcBef>
                <a:spcPts val="0"/>
              </a:spcBef>
              <a:spcAft>
                <a:spcPts val="0"/>
              </a:spcAft>
              <a:buSzPts val="1500"/>
              <a:buChar char="○"/>
            </a:pPr>
            <a:r>
              <a:rPr lang="en"/>
              <a:t>Using deep learning models like Convolutional Neural Network (CNNs), to classify skin lesions. </a:t>
            </a:r>
            <a:endParaRPr/>
          </a:p>
          <a:p>
            <a:pPr marL="914400" lvl="1" indent="-323850" algn="just" rtl="0">
              <a:lnSpc>
                <a:spcPct val="100000"/>
              </a:lnSpc>
              <a:spcBef>
                <a:spcPts val="0"/>
              </a:spcBef>
              <a:spcAft>
                <a:spcPts val="0"/>
              </a:spcAft>
              <a:buSzPts val="1500"/>
              <a:buChar char="○"/>
            </a:pPr>
            <a:r>
              <a:rPr lang="en"/>
              <a:t>How deep learning can automate detection and reduce diagnostic errors.</a:t>
            </a:r>
            <a:endParaRPr/>
          </a:p>
        </p:txBody>
      </p:sp>
      <p:pic>
        <p:nvPicPr>
          <p:cNvPr id="98" name="Google Shape;98;p22" descr="Free Images : question, mark, answer, solution, sign, hand, help ..."/>
          <p:cNvPicPr preferRelativeResize="0"/>
          <p:nvPr/>
        </p:nvPicPr>
        <p:blipFill>
          <a:blip r:embed="rId3">
            <a:alphaModFix/>
          </a:blip>
          <a:stretch>
            <a:fillRect/>
          </a:stretch>
        </p:blipFill>
        <p:spPr>
          <a:xfrm>
            <a:off x="5944200" y="1568975"/>
            <a:ext cx="3111675" cy="2005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3"/>
          <p:cNvSpPr txBox="1">
            <a:spLocks noGrp="1"/>
          </p:cNvSpPr>
          <p:nvPr>
            <p:ph type="ctrTitle"/>
          </p:nvPr>
        </p:nvSpPr>
        <p:spPr>
          <a:xfrm>
            <a:off x="205650" y="250300"/>
            <a:ext cx="8697900" cy="4479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rgbClr val="00274C"/>
              </a:buClr>
              <a:buSzPts val="3600"/>
              <a:buFont typeface="Calibri"/>
              <a:buNone/>
            </a:pPr>
            <a:r>
              <a:rPr lang="en" sz="3000"/>
              <a:t>Data Collection</a:t>
            </a:r>
            <a:endParaRPr sz="3000"/>
          </a:p>
        </p:txBody>
      </p:sp>
      <p:sp>
        <p:nvSpPr>
          <p:cNvPr id="104" name="Google Shape;104;p23"/>
          <p:cNvSpPr txBox="1">
            <a:spLocks noGrp="1"/>
          </p:cNvSpPr>
          <p:nvPr>
            <p:ph type="subTitle" idx="1"/>
          </p:nvPr>
        </p:nvSpPr>
        <p:spPr>
          <a:xfrm>
            <a:off x="205650" y="772775"/>
            <a:ext cx="5901900" cy="3786900"/>
          </a:xfrm>
          <a:prstGeom prst="rect">
            <a:avLst/>
          </a:prstGeom>
          <a:noFill/>
          <a:ln>
            <a:noFill/>
          </a:ln>
        </p:spPr>
        <p:txBody>
          <a:bodyPr spcFirstLastPara="1" wrap="square" lIns="68575" tIns="34275" rIns="68575" bIns="34275" anchor="t" anchorCtr="0">
            <a:noAutofit/>
          </a:bodyPr>
          <a:lstStyle/>
          <a:p>
            <a:pPr marL="0" lvl="0" indent="0" algn="just" rtl="0">
              <a:lnSpc>
                <a:spcPct val="100000"/>
              </a:lnSpc>
              <a:spcBef>
                <a:spcPts val="0"/>
              </a:spcBef>
              <a:spcAft>
                <a:spcPts val="0"/>
              </a:spcAft>
              <a:buClr>
                <a:schemeClr val="dk1"/>
              </a:buClr>
              <a:buSzPts val="1100"/>
              <a:buFont typeface="Arial"/>
              <a:buNone/>
            </a:pPr>
            <a:r>
              <a:rPr lang="en" sz="1600"/>
              <a:t>Dataset used: Skin Cancer MNIST: HAM10000</a:t>
            </a:r>
            <a:endParaRPr sz="1600"/>
          </a:p>
          <a:p>
            <a:pPr marL="457200" lvl="0" indent="-330200" algn="just" rtl="0">
              <a:lnSpc>
                <a:spcPct val="100000"/>
              </a:lnSpc>
              <a:spcBef>
                <a:spcPts val="0"/>
              </a:spcBef>
              <a:spcAft>
                <a:spcPts val="0"/>
              </a:spcAft>
              <a:buSzPts val="1600"/>
              <a:buChar char="●"/>
            </a:pPr>
            <a:r>
              <a:rPr lang="en" sz="1600"/>
              <a:t>The HAM10000 dataset is a large collection of dermatoscopic images of pigmented skin lesions. </a:t>
            </a:r>
            <a:endParaRPr sz="1600"/>
          </a:p>
          <a:p>
            <a:pPr marL="457200" lvl="0" indent="-330200" algn="just" rtl="0">
              <a:lnSpc>
                <a:spcPct val="100000"/>
              </a:lnSpc>
              <a:spcBef>
                <a:spcPts val="0"/>
              </a:spcBef>
              <a:spcAft>
                <a:spcPts val="0"/>
              </a:spcAft>
              <a:buSzPts val="1600"/>
              <a:buChar char="●"/>
            </a:pPr>
            <a:r>
              <a:rPr lang="en" sz="1600"/>
              <a:t>This dataset consists of 10,015 high-resolution images collected from various geographic regions and ethnic groups, ensuring diversity in skin tones and lesion types.</a:t>
            </a:r>
            <a:endParaRPr sz="1600"/>
          </a:p>
          <a:p>
            <a:pPr marL="457200" lvl="0" indent="-330200" algn="just" rtl="0">
              <a:lnSpc>
                <a:spcPct val="100000"/>
              </a:lnSpc>
              <a:spcBef>
                <a:spcPts val="0"/>
              </a:spcBef>
              <a:spcAft>
                <a:spcPts val="0"/>
              </a:spcAft>
              <a:buSzPts val="1600"/>
              <a:buChar char="●"/>
            </a:pPr>
            <a:r>
              <a:rPr lang="en" sz="1600"/>
              <a:t>This dataset covers seven important lesion types, including melanoma (mel), basal cell carcinoma (bcc), and benign keratosis-like lesions (bkl), ensuring a diverse representation of pigmented skin conditions</a:t>
            </a:r>
            <a:endParaRPr sz="1600"/>
          </a:p>
          <a:p>
            <a:pPr marL="457200" lvl="0" indent="-330200" algn="just" rtl="0">
              <a:lnSpc>
                <a:spcPct val="100000"/>
              </a:lnSpc>
              <a:spcBef>
                <a:spcPts val="0"/>
              </a:spcBef>
              <a:spcAft>
                <a:spcPts val="0"/>
              </a:spcAft>
              <a:buSzPts val="1600"/>
              <a:buChar char="●"/>
            </a:pPr>
            <a:r>
              <a:rPr lang="en" sz="1600"/>
              <a:t>Due to file size limitations, images are stored in two separate ZIP files and all images are stored in JPEG format, ensuring compatibility with various machine learning frameworks and ease of processing</a:t>
            </a:r>
            <a:endParaRPr sz="1600"/>
          </a:p>
          <a:p>
            <a:pPr marL="0" lvl="0" indent="0" algn="just" rtl="0">
              <a:lnSpc>
                <a:spcPct val="90000"/>
              </a:lnSpc>
              <a:spcBef>
                <a:spcPts val="0"/>
              </a:spcBef>
              <a:spcAft>
                <a:spcPts val="0"/>
              </a:spcAft>
              <a:buNone/>
            </a:pPr>
            <a:endParaRPr sz="1400"/>
          </a:p>
        </p:txBody>
      </p:sp>
      <p:pic>
        <p:nvPicPr>
          <p:cNvPr id="105" name="Google Shape;105;p23"/>
          <p:cNvPicPr preferRelativeResize="0"/>
          <p:nvPr/>
        </p:nvPicPr>
        <p:blipFill>
          <a:blip r:embed="rId3">
            <a:alphaModFix/>
          </a:blip>
          <a:stretch>
            <a:fillRect/>
          </a:stretch>
        </p:blipFill>
        <p:spPr>
          <a:xfrm>
            <a:off x="6259950" y="1050700"/>
            <a:ext cx="2731649" cy="290064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4"/>
          <p:cNvSpPr txBox="1">
            <a:spLocks noGrp="1"/>
          </p:cNvSpPr>
          <p:nvPr>
            <p:ph type="ctrTitle"/>
          </p:nvPr>
        </p:nvSpPr>
        <p:spPr>
          <a:xfrm>
            <a:off x="205650" y="250300"/>
            <a:ext cx="8697900" cy="6480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rgbClr val="00274C"/>
              </a:buClr>
              <a:buSzPts val="3600"/>
              <a:buFont typeface="Calibri"/>
              <a:buNone/>
            </a:pPr>
            <a:r>
              <a:rPr lang="en"/>
              <a:t>Data Preprocessing</a:t>
            </a:r>
            <a:endParaRPr/>
          </a:p>
        </p:txBody>
      </p:sp>
      <p:sp>
        <p:nvSpPr>
          <p:cNvPr id="111" name="Google Shape;111;p24"/>
          <p:cNvSpPr txBox="1">
            <a:spLocks noGrp="1"/>
          </p:cNvSpPr>
          <p:nvPr>
            <p:ph type="subTitle" idx="1"/>
          </p:nvPr>
        </p:nvSpPr>
        <p:spPr>
          <a:xfrm>
            <a:off x="205650" y="1004275"/>
            <a:ext cx="5645400" cy="3447000"/>
          </a:xfrm>
          <a:prstGeom prst="rect">
            <a:avLst/>
          </a:prstGeom>
          <a:noFill/>
          <a:ln>
            <a:noFill/>
          </a:ln>
        </p:spPr>
        <p:txBody>
          <a:bodyPr spcFirstLastPara="1" wrap="square" lIns="68575" tIns="34275" rIns="68575" bIns="34275" anchor="t" anchorCtr="0">
            <a:noAutofit/>
          </a:bodyPr>
          <a:lstStyle/>
          <a:p>
            <a:pPr marL="457200" lvl="0" indent="-342900" algn="l" rtl="0">
              <a:lnSpc>
                <a:spcPct val="90000"/>
              </a:lnSpc>
              <a:spcBef>
                <a:spcPts val="0"/>
              </a:spcBef>
              <a:spcAft>
                <a:spcPts val="0"/>
              </a:spcAft>
              <a:buSzPts val="1800"/>
              <a:buChar char="➔"/>
            </a:pPr>
            <a:r>
              <a:rPr lang="en"/>
              <a:t>Image Resizing</a:t>
            </a:r>
            <a:endParaRPr/>
          </a:p>
          <a:p>
            <a:pPr marL="914400" lvl="1" indent="-323850" algn="l" rtl="0">
              <a:lnSpc>
                <a:spcPct val="90000"/>
              </a:lnSpc>
              <a:spcBef>
                <a:spcPts val="0"/>
              </a:spcBef>
              <a:spcAft>
                <a:spcPts val="0"/>
              </a:spcAft>
              <a:buSzPts val="1500"/>
              <a:buChar char="◆"/>
            </a:pPr>
            <a:r>
              <a:rPr lang="en"/>
              <a:t>Original images: 450 x 600 pixels</a:t>
            </a:r>
            <a:endParaRPr/>
          </a:p>
          <a:p>
            <a:pPr marL="914400" lvl="1" indent="-323850" algn="l" rtl="0">
              <a:lnSpc>
                <a:spcPct val="90000"/>
              </a:lnSpc>
              <a:spcBef>
                <a:spcPts val="0"/>
              </a:spcBef>
              <a:spcAft>
                <a:spcPts val="0"/>
              </a:spcAft>
              <a:buSzPts val="1500"/>
              <a:buChar char="◆"/>
            </a:pPr>
            <a:r>
              <a:rPr lang="en"/>
              <a:t>Resized to:</a:t>
            </a:r>
            <a:endParaRPr/>
          </a:p>
          <a:p>
            <a:pPr marL="1371600" lvl="2" indent="-317500" algn="l" rtl="0">
              <a:lnSpc>
                <a:spcPct val="90000"/>
              </a:lnSpc>
              <a:spcBef>
                <a:spcPts val="0"/>
              </a:spcBef>
              <a:spcAft>
                <a:spcPts val="0"/>
              </a:spcAft>
              <a:buSzPts val="1400"/>
              <a:buChar char="●"/>
            </a:pPr>
            <a:r>
              <a:rPr lang="en"/>
              <a:t>75 x 100 RGB for baseline model.</a:t>
            </a:r>
            <a:endParaRPr/>
          </a:p>
          <a:p>
            <a:pPr marL="1371600" lvl="2" indent="-317500" algn="l" rtl="0">
              <a:lnSpc>
                <a:spcPct val="90000"/>
              </a:lnSpc>
              <a:spcBef>
                <a:spcPts val="0"/>
              </a:spcBef>
              <a:spcAft>
                <a:spcPts val="0"/>
              </a:spcAft>
              <a:buSzPts val="1400"/>
              <a:buChar char="●"/>
            </a:pPr>
            <a:r>
              <a:rPr lang="en"/>
              <a:t>192 x 256 RGB for fine-tuning models.</a:t>
            </a:r>
            <a:endParaRPr/>
          </a:p>
          <a:p>
            <a:pPr marL="0" lvl="0" indent="0" algn="l" rtl="0">
              <a:lnSpc>
                <a:spcPct val="90000"/>
              </a:lnSpc>
              <a:spcBef>
                <a:spcPts val="0"/>
              </a:spcBef>
              <a:spcAft>
                <a:spcPts val="0"/>
              </a:spcAft>
              <a:buNone/>
            </a:pPr>
            <a:endParaRPr/>
          </a:p>
          <a:p>
            <a:pPr marL="457200" lvl="0" indent="-342900" algn="l" rtl="0">
              <a:lnSpc>
                <a:spcPct val="90000"/>
              </a:lnSpc>
              <a:spcBef>
                <a:spcPts val="0"/>
              </a:spcBef>
              <a:spcAft>
                <a:spcPts val="0"/>
              </a:spcAft>
              <a:buSzPts val="1800"/>
              <a:buChar char="➔"/>
            </a:pPr>
            <a:r>
              <a:rPr lang="en"/>
              <a:t>Normalization</a:t>
            </a:r>
            <a:endParaRPr/>
          </a:p>
          <a:p>
            <a:pPr marL="914400" lvl="1" indent="-323850" algn="l" rtl="0">
              <a:lnSpc>
                <a:spcPct val="90000"/>
              </a:lnSpc>
              <a:spcBef>
                <a:spcPts val="0"/>
              </a:spcBef>
              <a:spcAft>
                <a:spcPts val="0"/>
              </a:spcAft>
              <a:buSzPts val="1500"/>
              <a:buChar char="◆"/>
            </a:pPr>
            <a:r>
              <a:rPr lang="en"/>
              <a:t>Pixels values scaled between 0 and 1 by dividing by 255.</a:t>
            </a:r>
            <a:endParaRPr/>
          </a:p>
          <a:p>
            <a:pPr marL="914400" lvl="1" indent="-323850" algn="l" rtl="0">
              <a:lnSpc>
                <a:spcPct val="90000"/>
              </a:lnSpc>
              <a:spcBef>
                <a:spcPts val="0"/>
              </a:spcBef>
              <a:spcAft>
                <a:spcPts val="0"/>
              </a:spcAft>
              <a:buSzPts val="1500"/>
              <a:buChar char="◆"/>
            </a:pPr>
            <a:r>
              <a:rPr lang="en"/>
              <a:t>This helps with faster convergence during model training.</a:t>
            </a:r>
            <a:endParaRPr/>
          </a:p>
          <a:p>
            <a:pPr marL="0" lvl="0" indent="0" algn="l" rtl="0">
              <a:lnSpc>
                <a:spcPct val="90000"/>
              </a:lnSpc>
              <a:spcBef>
                <a:spcPts val="0"/>
              </a:spcBef>
              <a:spcAft>
                <a:spcPts val="0"/>
              </a:spcAft>
              <a:buNone/>
            </a:pPr>
            <a:endParaRPr/>
          </a:p>
          <a:p>
            <a:pPr marL="457200" lvl="0" indent="-342900" algn="l" rtl="0">
              <a:lnSpc>
                <a:spcPct val="90000"/>
              </a:lnSpc>
              <a:spcBef>
                <a:spcPts val="0"/>
              </a:spcBef>
              <a:spcAft>
                <a:spcPts val="0"/>
              </a:spcAft>
              <a:buSzPts val="1800"/>
              <a:buChar char="➔"/>
            </a:pPr>
            <a:r>
              <a:rPr lang="en"/>
              <a:t>Handling Class Imbalance</a:t>
            </a:r>
            <a:endParaRPr/>
          </a:p>
          <a:p>
            <a:pPr marL="914400" lvl="1" indent="-323850" algn="l" rtl="0">
              <a:lnSpc>
                <a:spcPct val="90000"/>
              </a:lnSpc>
              <a:spcBef>
                <a:spcPts val="0"/>
              </a:spcBef>
              <a:spcAft>
                <a:spcPts val="0"/>
              </a:spcAft>
              <a:buSzPts val="1500"/>
              <a:buChar char="◆"/>
            </a:pPr>
            <a:r>
              <a:rPr lang="en"/>
              <a:t>The dataset is Imbalanced.</a:t>
            </a:r>
            <a:endParaRPr/>
          </a:p>
          <a:p>
            <a:pPr marL="914400" lvl="1" indent="-323850" algn="l" rtl="0">
              <a:lnSpc>
                <a:spcPct val="90000"/>
              </a:lnSpc>
              <a:spcBef>
                <a:spcPts val="0"/>
              </a:spcBef>
              <a:spcAft>
                <a:spcPts val="0"/>
              </a:spcAft>
              <a:buSzPts val="1500"/>
              <a:buChar char="◆"/>
            </a:pPr>
            <a:r>
              <a:rPr lang="en"/>
              <a:t>Melanocytic Nevi (Type of skin lesion) has 7,000 images while other have fewer.</a:t>
            </a:r>
            <a:endParaRPr/>
          </a:p>
          <a:p>
            <a:pPr marL="914400" lvl="1" indent="-323850" algn="l" rtl="0">
              <a:lnSpc>
                <a:spcPct val="90000"/>
              </a:lnSpc>
              <a:spcBef>
                <a:spcPts val="0"/>
              </a:spcBef>
              <a:spcAft>
                <a:spcPts val="0"/>
              </a:spcAft>
              <a:buSzPts val="1500"/>
              <a:buChar char="◆"/>
            </a:pPr>
            <a:r>
              <a:rPr lang="en"/>
              <a:t>Weight adjustments are done in loss function</a:t>
            </a:r>
            <a:endParaRPr/>
          </a:p>
        </p:txBody>
      </p:sp>
      <p:sp>
        <p:nvSpPr>
          <p:cNvPr id="112" name="Google Shape;112;p24"/>
          <p:cNvSpPr txBox="1"/>
          <p:nvPr/>
        </p:nvSpPr>
        <p:spPr>
          <a:xfrm>
            <a:off x="6027450" y="1004275"/>
            <a:ext cx="3020400" cy="339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Splitting the Dataset</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Training Set: 7,210 images (used for learning patterns)</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Validation Set: 1,830 images (used for hyperparameter tuning)</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Test Set: 1,002 images (used final evaluation)</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5"/>
          <p:cNvSpPr txBox="1">
            <a:spLocks noGrp="1"/>
          </p:cNvSpPr>
          <p:nvPr>
            <p:ph type="ctrTitle"/>
          </p:nvPr>
        </p:nvSpPr>
        <p:spPr>
          <a:xfrm>
            <a:off x="205650" y="250300"/>
            <a:ext cx="5678400" cy="6480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rgbClr val="00274C"/>
              </a:buClr>
              <a:buSzPts val="3600"/>
              <a:buFont typeface="Calibri"/>
              <a:buNone/>
            </a:pPr>
            <a:r>
              <a:rPr lang="en"/>
              <a:t>Exploratory Data Analysis</a:t>
            </a:r>
            <a:endParaRPr/>
          </a:p>
        </p:txBody>
      </p:sp>
      <p:sp>
        <p:nvSpPr>
          <p:cNvPr id="118" name="Google Shape;118;p25"/>
          <p:cNvSpPr txBox="1">
            <a:spLocks noGrp="1"/>
          </p:cNvSpPr>
          <p:nvPr>
            <p:ph type="subTitle" idx="1"/>
          </p:nvPr>
        </p:nvSpPr>
        <p:spPr>
          <a:xfrm>
            <a:off x="205650" y="1004275"/>
            <a:ext cx="5611200" cy="3447000"/>
          </a:xfrm>
          <a:prstGeom prst="rect">
            <a:avLst/>
          </a:prstGeom>
          <a:noFill/>
          <a:ln>
            <a:noFill/>
          </a:ln>
        </p:spPr>
        <p:txBody>
          <a:bodyPr spcFirstLastPara="1" wrap="square" lIns="68575" tIns="34275" rIns="68575" bIns="34275" anchor="t" anchorCtr="0">
            <a:noAutofit/>
          </a:bodyPr>
          <a:lstStyle/>
          <a:p>
            <a:pPr marL="457200" lvl="0" indent="-342900" algn="l" rtl="0">
              <a:lnSpc>
                <a:spcPct val="90000"/>
              </a:lnSpc>
              <a:spcBef>
                <a:spcPts val="0"/>
              </a:spcBef>
              <a:spcAft>
                <a:spcPts val="0"/>
              </a:spcAft>
              <a:buSzPts val="1800"/>
              <a:buChar char="●"/>
            </a:pPr>
            <a:r>
              <a:rPr lang="en"/>
              <a:t>Skin Lesion Type Distribution Graph</a:t>
            </a:r>
            <a:endParaRPr/>
          </a:p>
          <a:p>
            <a:pPr marL="914400" lvl="1" indent="-323850" algn="l" rtl="0">
              <a:lnSpc>
                <a:spcPct val="90000"/>
              </a:lnSpc>
              <a:spcBef>
                <a:spcPts val="0"/>
              </a:spcBef>
              <a:spcAft>
                <a:spcPts val="0"/>
              </a:spcAft>
              <a:buSzPts val="1500"/>
              <a:buChar char="○"/>
            </a:pPr>
            <a:r>
              <a:rPr lang="en"/>
              <a:t>Displays the number of images for each of the 7 lesion types.</a:t>
            </a:r>
            <a:endParaRPr/>
          </a:p>
          <a:p>
            <a:pPr marL="914400" lvl="1" indent="-323850" algn="l" rtl="0">
              <a:lnSpc>
                <a:spcPct val="90000"/>
              </a:lnSpc>
              <a:spcBef>
                <a:spcPts val="0"/>
              </a:spcBef>
              <a:spcAft>
                <a:spcPts val="0"/>
              </a:spcAft>
              <a:buSzPts val="1500"/>
              <a:buChar char="○"/>
            </a:pPr>
            <a:r>
              <a:rPr lang="en"/>
              <a:t>Highlights the class imbalance (Melanocytic Nevi is the most common).</a:t>
            </a:r>
            <a:endParaRPr/>
          </a:p>
          <a:p>
            <a:pPr marL="914400" lvl="1" indent="-323850" algn="l" rtl="0">
              <a:lnSpc>
                <a:spcPct val="90000"/>
              </a:lnSpc>
              <a:spcBef>
                <a:spcPts val="0"/>
              </a:spcBef>
              <a:spcAft>
                <a:spcPts val="0"/>
              </a:spcAft>
              <a:buSzPts val="1500"/>
              <a:buChar char="○"/>
            </a:pPr>
            <a:r>
              <a:rPr lang="en"/>
              <a:t>This helps us to determine the need for data augmentation or class balancing.</a:t>
            </a:r>
            <a:endParaRPr/>
          </a:p>
          <a:p>
            <a:pPr marL="0" lvl="0" indent="0" algn="l" rtl="0">
              <a:lnSpc>
                <a:spcPct val="90000"/>
              </a:lnSpc>
              <a:spcBef>
                <a:spcPts val="0"/>
              </a:spcBef>
              <a:spcAft>
                <a:spcPts val="0"/>
              </a:spcAft>
              <a:buNone/>
            </a:pPr>
            <a:endParaRPr/>
          </a:p>
          <a:p>
            <a:pPr marL="457200" lvl="0" indent="-342900" algn="l" rtl="0">
              <a:lnSpc>
                <a:spcPct val="90000"/>
              </a:lnSpc>
              <a:spcBef>
                <a:spcPts val="0"/>
              </a:spcBef>
              <a:spcAft>
                <a:spcPts val="0"/>
              </a:spcAft>
              <a:buSzPts val="1800"/>
              <a:buChar char="●"/>
            </a:pPr>
            <a:r>
              <a:rPr lang="en"/>
              <a:t> Lesion Location Distribution Graph</a:t>
            </a:r>
            <a:endParaRPr/>
          </a:p>
          <a:p>
            <a:pPr marL="914400" lvl="1" indent="-323850" algn="l" rtl="0">
              <a:lnSpc>
                <a:spcPct val="90000"/>
              </a:lnSpc>
              <a:spcBef>
                <a:spcPts val="0"/>
              </a:spcBef>
              <a:spcAft>
                <a:spcPts val="0"/>
              </a:spcAft>
              <a:buSzPts val="1500"/>
              <a:buChar char="○"/>
            </a:pPr>
            <a:r>
              <a:rPr lang="en"/>
              <a:t>Visualizes where skin lesions commonly appear.</a:t>
            </a:r>
            <a:endParaRPr/>
          </a:p>
          <a:p>
            <a:pPr marL="914400" lvl="1" indent="-323850" algn="l" rtl="0">
              <a:lnSpc>
                <a:spcPct val="90000"/>
              </a:lnSpc>
              <a:spcBef>
                <a:spcPts val="0"/>
              </a:spcBef>
              <a:spcAft>
                <a:spcPts val="0"/>
              </a:spcAft>
              <a:buSzPts val="1500"/>
              <a:buChar char="○"/>
            </a:pPr>
            <a:r>
              <a:rPr lang="en"/>
              <a:t>Helps understand whether location affects lesion type.</a:t>
            </a:r>
            <a:endParaRPr/>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endParaRPr/>
          </a:p>
        </p:txBody>
      </p:sp>
      <p:pic>
        <p:nvPicPr>
          <p:cNvPr id="119" name="Google Shape;119;p25"/>
          <p:cNvPicPr preferRelativeResize="0"/>
          <p:nvPr/>
        </p:nvPicPr>
        <p:blipFill>
          <a:blip r:embed="rId3">
            <a:alphaModFix/>
          </a:blip>
          <a:stretch>
            <a:fillRect/>
          </a:stretch>
        </p:blipFill>
        <p:spPr>
          <a:xfrm>
            <a:off x="6097125" y="716825"/>
            <a:ext cx="2033899" cy="1576626"/>
          </a:xfrm>
          <a:prstGeom prst="rect">
            <a:avLst/>
          </a:prstGeom>
          <a:noFill/>
          <a:ln>
            <a:noFill/>
          </a:ln>
        </p:spPr>
      </p:pic>
      <p:pic>
        <p:nvPicPr>
          <p:cNvPr id="120" name="Google Shape;120;p25"/>
          <p:cNvPicPr preferRelativeResize="0"/>
          <p:nvPr/>
        </p:nvPicPr>
        <p:blipFill>
          <a:blip r:embed="rId4">
            <a:alphaModFix/>
          </a:blip>
          <a:stretch>
            <a:fillRect/>
          </a:stretch>
        </p:blipFill>
        <p:spPr>
          <a:xfrm>
            <a:off x="6097125" y="2571750"/>
            <a:ext cx="1930150" cy="187089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6"/>
          <p:cNvSpPr txBox="1">
            <a:spLocks noGrp="1"/>
          </p:cNvSpPr>
          <p:nvPr>
            <p:ph type="ctrTitle"/>
          </p:nvPr>
        </p:nvSpPr>
        <p:spPr>
          <a:xfrm>
            <a:off x="205650" y="250300"/>
            <a:ext cx="8697900" cy="4479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rgbClr val="00274C"/>
              </a:buClr>
              <a:buSzPts val="3600"/>
              <a:buFont typeface="Calibri"/>
              <a:buNone/>
            </a:pPr>
            <a:r>
              <a:rPr lang="en" sz="3000"/>
              <a:t>EDA</a:t>
            </a:r>
            <a:endParaRPr sz="3000"/>
          </a:p>
        </p:txBody>
      </p:sp>
      <p:sp>
        <p:nvSpPr>
          <p:cNvPr id="126" name="Google Shape;126;p26"/>
          <p:cNvSpPr txBox="1">
            <a:spLocks noGrp="1"/>
          </p:cNvSpPr>
          <p:nvPr>
            <p:ph type="subTitle" idx="1"/>
          </p:nvPr>
        </p:nvSpPr>
        <p:spPr>
          <a:xfrm>
            <a:off x="205650" y="765325"/>
            <a:ext cx="5596200" cy="3685800"/>
          </a:xfrm>
          <a:prstGeom prst="rect">
            <a:avLst/>
          </a:prstGeom>
          <a:noFill/>
          <a:ln>
            <a:noFill/>
          </a:ln>
        </p:spPr>
        <p:txBody>
          <a:bodyPr spcFirstLastPara="1" wrap="square" lIns="68575" tIns="34275" rIns="68575" bIns="34275" anchor="t" anchorCtr="0">
            <a:noAutofit/>
          </a:bodyPr>
          <a:lstStyle/>
          <a:p>
            <a:pPr marL="457200" lvl="0" indent="-342900" algn="just" rtl="0">
              <a:lnSpc>
                <a:spcPct val="90000"/>
              </a:lnSpc>
              <a:spcBef>
                <a:spcPts val="0"/>
              </a:spcBef>
              <a:spcAft>
                <a:spcPts val="0"/>
              </a:spcAft>
              <a:buSzPts val="1800"/>
              <a:buChar char="●"/>
            </a:pPr>
            <a:r>
              <a:rPr lang="en"/>
              <a:t>Age Distribution by Diagnosis</a:t>
            </a:r>
            <a:endParaRPr/>
          </a:p>
          <a:p>
            <a:pPr marL="914400" lvl="1" indent="-323850" algn="just" rtl="0">
              <a:lnSpc>
                <a:spcPct val="90000"/>
              </a:lnSpc>
              <a:spcBef>
                <a:spcPts val="0"/>
              </a:spcBef>
              <a:spcAft>
                <a:spcPts val="0"/>
              </a:spcAft>
              <a:buSzPts val="1500"/>
              <a:buChar char="○"/>
            </a:pPr>
            <a:r>
              <a:rPr lang="en"/>
              <a:t>Shows how age varies across different skin lesion types.</a:t>
            </a:r>
            <a:endParaRPr/>
          </a:p>
          <a:p>
            <a:pPr marL="914400" lvl="1" indent="-323850" algn="just" rtl="0">
              <a:lnSpc>
                <a:spcPct val="90000"/>
              </a:lnSpc>
              <a:spcBef>
                <a:spcPts val="0"/>
              </a:spcBef>
              <a:spcAft>
                <a:spcPts val="0"/>
              </a:spcAft>
              <a:buSzPts val="1500"/>
              <a:buChar char="○"/>
            </a:pPr>
            <a:r>
              <a:rPr lang="en"/>
              <a:t>Certain lesions, like melanoma, are common in older individuals.</a:t>
            </a:r>
            <a:endParaRPr/>
          </a:p>
          <a:p>
            <a:pPr marL="914400" lvl="1" indent="-323850" algn="just" rtl="0">
              <a:lnSpc>
                <a:spcPct val="90000"/>
              </a:lnSpc>
              <a:spcBef>
                <a:spcPts val="0"/>
              </a:spcBef>
              <a:spcAft>
                <a:spcPts val="0"/>
              </a:spcAft>
              <a:buSzPts val="1500"/>
              <a:buChar char="○"/>
            </a:pPr>
            <a:r>
              <a:rPr lang="en"/>
              <a:t>This is useful for incorporating age as a predictive feature in the model.</a:t>
            </a:r>
            <a:endParaRPr/>
          </a:p>
          <a:p>
            <a:pPr marL="0" lvl="0" indent="0" algn="just" rtl="0">
              <a:lnSpc>
                <a:spcPct val="90000"/>
              </a:lnSpc>
              <a:spcBef>
                <a:spcPts val="0"/>
              </a:spcBef>
              <a:spcAft>
                <a:spcPts val="0"/>
              </a:spcAft>
              <a:buNone/>
            </a:pPr>
            <a:endParaRPr/>
          </a:p>
          <a:p>
            <a:pPr marL="457200" lvl="0" indent="-342900" algn="just" rtl="0">
              <a:lnSpc>
                <a:spcPct val="90000"/>
              </a:lnSpc>
              <a:spcBef>
                <a:spcPts val="0"/>
              </a:spcBef>
              <a:spcAft>
                <a:spcPts val="0"/>
              </a:spcAft>
              <a:buSzPts val="1800"/>
              <a:buChar char="●"/>
            </a:pPr>
            <a:r>
              <a:rPr lang="en"/>
              <a:t>Age Group Distribution of Skin Lesions</a:t>
            </a:r>
            <a:endParaRPr/>
          </a:p>
          <a:p>
            <a:pPr marL="914400" lvl="1" indent="-323850" algn="just" rtl="0">
              <a:lnSpc>
                <a:spcPct val="90000"/>
              </a:lnSpc>
              <a:spcBef>
                <a:spcPts val="0"/>
              </a:spcBef>
              <a:spcAft>
                <a:spcPts val="0"/>
              </a:spcAft>
              <a:buSzPts val="1500"/>
              <a:buChar char="○"/>
            </a:pPr>
            <a:r>
              <a:rPr lang="en"/>
              <a:t>Groups patients into age brackets (0-20, 21-40, 41-60, 60+).</a:t>
            </a:r>
            <a:endParaRPr/>
          </a:p>
          <a:p>
            <a:pPr marL="914400" lvl="1" indent="-323850" algn="just" rtl="0">
              <a:lnSpc>
                <a:spcPct val="90000"/>
              </a:lnSpc>
              <a:spcBef>
                <a:spcPts val="0"/>
              </a:spcBef>
              <a:spcAft>
                <a:spcPts val="0"/>
              </a:spcAft>
              <a:buSzPts val="1500"/>
              <a:buChar char="○"/>
            </a:pPr>
            <a:r>
              <a:rPr lang="en"/>
              <a:t>Helps identify high-risk age groups for certain lesions.</a:t>
            </a:r>
            <a:endParaRPr/>
          </a:p>
          <a:p>
            <a:pPr marL="914400" lvl="1" indent="-323850" algn="just" rtl="0">
              <a:lnSpc>
                <a:spcPct val="90000"/>
              </a:lnSpc>
              <a:spcBef>
                <a:spcPts val="0"/>
              </a:spcBef>
              <a:spcAft>
                <a:spcPts val="0"/>
              </a:spcAft>
              <a:buSzPts val="1500"/>
              <a:buChar char="○"/>
            </a:pPr>
            <a:r>
              <a:rPr lang="en"/>
              <a:t>This can improve model predictions by incorporating age priors.</a:t>
            </a:r>
            <a:endParaRPr/>
          </a:p>
        </p:txBody>
      </p:sp>
      <p:pic>
        <p:nvPicPr>
          <p:cNvPr id="127" name="Google Shape;127;p26"/>
          <p:cNvPicPr preferRelativeResize="0"/>
          <p:nvPr/>
        </p:nvPicPr>
        <p:blipFill>
          <a:blip r:embed="rId3">
            <a:alphaModFix/>
          </a:blip>
          <a:stretch>
            <a:fillRect/>
          </a:stretch>
        </p:blipFill>
        <p:spPr>
          <a:xfrm>
            <a:off x="5965975" y="698200"/>
            <a:ext cx="2637998" cy="1836225"/>
          </a:xfrm>
          <a:prstGeom prst="rect">
            <a:avLst/>
          </a:prstGeom>
          <a:noFill/>
          <a:ln>
            <a:noFill/>
          </a:ln>
        </p:spPr>
      </p:pic>
      <p:pic>
        <p:nvPicPr>
          <p:cNvPr id="128" name="Google Shape;128;p26"/>
          <p:cNvPicPr preferRelativeResize="0"/>
          <p:nvPr/>
        </p:nvPicPr>
        <p:blipFill>
          <a:blip r:embed="rId4">
            <a:alphaModFix/>
          </a:blip>
          <a:stretch>
            <a:fillRect/>
          </a:stretch>
        </p:blipFill>
        <p:spPr>
          <a:xfrm>
            <a:off x="5965975" y="2634650"/>
            <a:ext cx="2638000" cy="16745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7"/>
          <p:cNvSpPr txBox="1">
            <a:spLocks noGrp="1"/>
          </p:cNvSpPr>
          <p:nvPr>
            <p:ph type="ctrTitle"/>
          </p:nvPr>
        </p:nvSpPr>
        <p:spPr>
          <a:xfrm>
            <a:off x="270850" y="266325"/>
            <a:ext cx="8587500" cy="6480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rgbClr val="00274C"/>
              </a:buClr>
              <a:buSzPts val="3600"/>
              <a:buFont typeface="Calibri"/>
              <a:buNone/>
            </a:pPr>
            <a:r>
              <a:rPr lang="en"/>
              <a:t>Model Architecture</a:t>
            </a:r>
            <a:endParaRPr/>
          </a:p>
        </p:txBody>
      </p:sp>
      <p:sp>
        <p:nvSpPr>
          <p:cNvPr id="134" name="Google Shape;134;p27"/>
          <p:cNvSpPr txBox="1">
            <a:spLocks noGrp="1"/>
          </p:cNvSpPr>
          <p:nvPr>
            <p:ph type="subTitle" idx="1"/>
          </p:nvPr>
        </p:nvSpPr>
        <p:spPr>
          <a:xfrm>
            <a:off x="315575" y="981500"/>
            <a:ext cx="8587500" cy="36219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dk1"/>
              </a:buClr>
              <a:buSzPts val="1800"/>
              <a:buNone/>
            </a:pPr>
            <a:r>
              <a:rPr lang="en"/>
              <a:t>Base Model: Convolutional Neural Network</a:t>
            </a:r>
            <a:endParaRPr/>
          </a:p>
          <a:p>
            <a:pPr marL="457200" lvl="0" indent="-342900" algn="l" rtl="0">
              <a:lnSpc>
                <a:spcPct val="90000"/>
              </a:lnSpc>
              <a:spcBef>
                <a:spcPts val="0"/>
              </a:spcBef>
              <a:spcAft>
                <a:spcPts val="0"/>
              </a:spcAft>
              <a:buSzPts val="1800"/>
              <a:buChar char="●"/>
            </a:pPr>
            <a:r>
              <a:rPr lang="en"/>
              <a:t>Uses convolutional layers to automatically learn spatial hierarchies of features like edges, textures and object parts, making it ideal for tasks like medical image analysis.</a:t>
            </a:r>
            <a:endParaRPr/>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r>
              <a:rPr lang="en"/>
              <a:t>Type: Convolutional Neural Network (CNN)</a:t>
            </a:r>
            <a:endParaRPr/>
          </a:p>
          <a:p>
            <a:pPr marL="0" lvl="0" indent="0" algn="l" rtl="0">
              <a:lnSpc>
                <a:spcPct val="90000"/>
              </a:lnSpc>
              <a:spcBef>
                <a:spcPts val="0"/>
              </a:spcBef>
              <a:spcAft>
                <a:spcPts val="0"/>
              </a:spcAft>
              <a:buNone/>
            </a:pPr>
            <a:r>
              <a:rPr lang="en"/>
              <a:t>Input Shape: (75 x 100 pixels, 3 color channels)</a:t>
            </a:r>
            <a:endParaRPr/>
          </a:p>
          <a:p>
            <a:pPr marL="0" lvl="0" indent="0" algn="l" rtl="0">
              <a:lnSpc>
                <a:spcPct val="90000"/>
              </a:lnSpc>
              <a:spcBef>
                <a:spcPts val="0"/>
              </a:spcBef>
              <a:spcAft>
                <a:spcPts val="0"/>
              </a:spcAft>
              <a:buNone/>
            </a:pPr>
            <a:r>
              <a:rPr lang="en"/>
              <a:t>Number of Output Classes: 7</a:t>
            </a:r>
            <a:endParaRPr/>
          </a:p>
          <a:p>
            <a:pPr marL="0" lvl="0" indent="0" algn="l" rtl="0">
              <a:lnSpc>
                <a:spcPct val="90000"/>
              </a:lnSpc>
              <a:spcBef>
                <a:spcPts val="0"/>
              </a:spcBef>
              <a:spcAft>
                <a:spcPts val="0"/>
              </a:spcAft>
              <a:buNone/>
            </a:pPr>
            <a:endParaRPr/>
          </a:p>
          <a:p>
            <a:pPr marL="457200" lvl="0" indent="-342900" algn="l" rtl="0">
              <a:lnSpc>
                <a:spcPct val="90000"/>
              </a:lnSpc>
              <a:spcBef>
                <a:spcPts val="0"/>
              </a:spcBef>
              <a:spcAft>
                <a:spcPts val="0"/>
              </a:spcAft>
              <a:buSzPts val="1800"/>
              <a:buChar char="●"/>
            </a:pPr>
            <a:r>
              <a:rPr lang="en"/>
              <a:t>Layers and Structures:</a:t>
            </a:r>
            <a:endParaRPr/>
          </a:p>
          <a:p>
            <a:pPr marL="914400" lvl="1" indent="-323850" algn="l" rtl="0">
              <a:lnSpc>
                <a:spcPct val="90000"/>
              </a:lnSpc>
              <a:spcBef>
                <a:spcPts val="0"/>
              </a:spcBef>
              <a:spcAft>
                <a:spcPts val="0"/>
              </a:spcAft>
              <a:buSzPts val="1500"/>
              <a:buChar char="○"/>
            </a:pPr>
            <a:r>
              <a:rPr lang="en"/>
              <a:t>Convolutional Blocks</a:t>
            </a:r>
            <a:endParaRPr/>
          </a:p>
          <a:p>
            <a:pPr marL="1371600" lvl="2" indent="-317500" algn="l" rtl="0">
              <a:lnSpc>
                <a:spcPct val="90000"/>
              </a:lnSpc>
              <a:spcBef>
                <a:spcPts val="0"/>
              </a:spcBef>
              <a:spcAft>
                <a:spcPts val="0"/>
              </a:spcAft>
              <a:buSzPts val="1400"/>
              <a:buChar char="■"/>
            </a:pPr>
            <a:r>
              <a:rPr lang="en"/>
              <a:t>Block 1: 2 Conv2D layers </a:t>
            </a:r>
            <a:endParaRPr/>
          </a:p>
          <a:p>
            <a:pPr marL="1371600" lvl="2" indent="-317500" algn="l" rtl="0">
              <a:lnSpc>
                <a:spcPct val="90000"/>
              </a:lnSpc>
              <a:spcBef>
                <a:spcPts val="0"/>
              </a:spcBef>
              <a:spcAft>
                <a:spcPts val="0"/>
              </a:spcAft>
              <a:buSzPts val="1400"/>
              <a:buChar char="■"/>
            </a:pPr>
            <a:r>
              <a:rPr lang="en"/>
              <a:t>Block 2: 2 Conv2D layers</a:t>
            </a:r>
            <a:endParaRPr/>
          </a:p>
          <a:p>
            <a:pPr marL="1371600" lvl="2" indent="-317500" algn="l" rtl="0">
              <a:lnSpc>
                <a:spcPct val="90000"/>
              </a:lnSpc>
              <a:spcBef>
                <a:spcPts val="0"/>
              </a:spcBef>
              <a:spcAft>
                <a:spcPts val="0"/>
              </a:spcAft>
              <a:buSzPts val="1400"/>
              <a:buChar char="■"/>
            </a:pPr>
            <a:r>
              <a:rPr lang="en"/>
              <a:t>Pooling and Regularization: MaxPooling2D</a:t>
            </a:r>
            <a:endParaRPr/>
          </a:p>
          <a:p>
            <a:pPr marL="0" lvl="0" indent="0" algn="l" rtl="0">
              <a:lnSpc>
                <a:spcPct val="90000"/>
              </a:lnSpc>
              <a:spcBef>
                <a:spcPts val="0"/>
              </a:spcBef>
              <a:spcAft>
                <a:spcPts val="0"/>
              </a:spcAft>
              <a:buClr>
                <a:schemeClr val="dk1"/>
              </a:buClr>
              <a:buSzPts val="18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8"/>
          <p:cNvSpPr txBox="1">
            <a:spLocks noGrp="1"/>
          </p:cNvSpPr>
          <p:nvPr>
            <p:ph type="subTitle" idx="1"/>
          </p:nvPr>
        </p:nvSpPr>
        <p:spPr>
          <a:xfrm>
            <a:off x="181400" y="191325"/>
            <a:ext cx="8796000" cy="4412100"/>
          </a:xfrm>
          <a:prstGeom prst="rect">
            <a:avLst/>
          </a:prstGeom>
          <a:noFill/>
          <a:ln>
            <a:noFill/>
          </a:ln>
        </p:spPr>
        <p:txBody>
          <a:bodyPr spcFirstLastPara="1" wrap="square" lIns="68575" tIns="34275" rIns="68575" bIns="34275" anchor="t" anchorCtr="0">
            <a:noAutofit/>
          </a:bodyPr>
          <a:lstStyle/>
          <a:p>
            <a:pPr marL="457200" lvl="0" indent="-317500" algn="l" rtl="0">
              <a:lnSpc>
                <a:spcPct val="90000"/>
              </a:lnSpc>
              <a:spcBef>
                <a:spcPts val="0"/>
              </a:spcBef>
              <a:spcAft>
                <a:spcPts val="0"/>
              </a:spcAft>
              <a:buSzPts val="1400"/>
              <a:buChar char="●"/>
            </a:pPr>
            <a:r>
              <a:rPr lang="en" sz="1400"/>
              <a:t>Fully Connected Layers</a:t>
            </a:r>
            <a:endParaRPr sz="1400"/>
          </a:p>
          <a:p>
            <a:pPr marL="914400" lvl="1" indent="-317500" algn="l" rtl="0">
              <a:lnSpc>
                <a:spcPct val="90000"/>
              </a:lnSpc>
              <a:spcBef>
                <a:spcPts val="0"/>
              </a:spcBef>
              <a:spcAft>
                <a:spcPts val="0"/>
              </a:spcAft>
              <a:buSzPts val="1400"/>
              <a:buChar char="○"/>
            </a:pPr>
            <a:r>
              <a:rPr lang="en" sz="1400"/>
              <a:t>Flatten layer</a:t>
            </a:r>
            <a:endParaRPr sz="1400"/>
          </a:p>
          <a:p>
            <a:pPr marL="914400" lvl="1" indent="-317500" algn="l" rtl="0">
              <a:lnSpc>
                <a:spcPct val="90000"/>
              </a:lnSpc>
              <a:spcBef>
                <a:spcPts val="0"/>
              </a:spcBef>
              <a:spcAft>
                <a:spcPts val="0"/>
              </a:spcAft>
              <a:buSzPts val="1400"/>
              <a:buChar char="○"/>
            </a:pPr>
            <a:r>
              <a:rPr lang="en" sz="1400"/>
              <a:t>Dense (128 neurons, ReLu)</a:t>
            </a:r>
            <a:endParaRPr sz="1400"/>
          </a:p>
          <a:p>
            <a:pPr marL="914400" lvl="1" indent="-317500" algn="l" rtl="0">
              <a:lnSpc>
                <a:spcPct val="90000"/>
              </a:lnSpc>
              <a:spcBef>
                <a:spcPts val="0"/>
              </a:spcBef>
              <a:spcAft>
                <a:spcPts val="0"/>
              </a:spcAft>
              <a:buSzPts val="1400"/>
              <a:buChar char="○"/>
            </a:pPr>
            <a:r>
              <a:rPr lang="en" sz="1400"/>
              <a:t>Dropout (50%)</a:t>
            </a:r>
            <a:endParaRPr sz="1400"/>
          </a:p>
          <a:p>
            <a:pPr marL="914400" lvl="1" indent="-317500" algn="l" rtl="0">
              <a:lnSpc>
                <a:spcPct val="90000"/>
              </a:lnSpc>
              <a:spcBef>
                <a:spcPts val="0"/>
              </a:spcBef>
              <a:spcAft>
                <a:spcPts val="0"/>
              </a:spcAft>
              <a:buSzPts val="1400"/>
              <a:buChar char="○"/>
            </a:pPr>
            <a:r>
              <a:rPr lang="en" sz="1400"/>
              <a:t>Output Layer: Dense</a:t>
            </a:r>
            <a:endParaRPr sz="1400"/>
          </a:p>
          <a:p>
            <a:pPr marL="0" lvl="0" indent="0" algn="l" rtl="0">
              <a:lnSpc>
                <a:spcPct val="115000"/>
              </a:lnSpc>
              <a:spcBef>
                <a:spcPts val="1200"/>
              </a:spcBef>
              <a:spcAft>
                <a:spcPts val="0"/>
              </a:spcAft>
              <a:buNone/>
            </a:pPr>
            <a:r>
              <a:rPr lang="en" sz="1400"/>
              <a:t>Training &amp; Optimization</a:t>
            </a:r>
            <a:endParaRPr sz="1400"/>
          </a:p>
          <a:p>
            <a:pPr marL="457200" lvl="0" indent="-317500" algn="l" rtl="0">
              <a:lnSpc>
                <a:spcPct val="115000"/>
              </a:lnSpc>
              <a:spcBef>
                <a:spcPts val="1200"/>
              </a:spcBef>
              <a:spcAft>
                <a:spcPts val="0"/>
              </a:spcAft>
              <a:buSzPts val="1400"/>
              <a:buChar char="●"/>
            </a:pPr>
            <a:r>
              <a:rPr lang="en" sz="1400"/>
              <a:t>Optimizer: Adam (learning rate = 0.001)</a:t>
            </a:r>
            <a:endParaRPr sz="1400"/>
          </a:p>
          <a:p>
            <a:pPr marL="457200" lvl="0" indent="-317500" algn="l" rtl="0">
              <a:lnSpc>
                <a:spcPct val="115000"/>
              </a:lnSpc>
              <a:spcBef>
                <a:spcPts val="0"/>
              </a:spcBef>
              <a:spcAft>
                <a:spcPts val="0"/>
              </a:spcAft>
              <a:buSzPts val="1400"/>
              <a:buChar char="●"/>
            </a:pPr>
            <a:r>
              <a:rPr lang="en" sz="1400"/>
              <a:t>Loss Function: Categorical Crossentropy</a:t>
            </a:r>
            <a:endParaRPr sz="1400"/>
          </a:p>
          <a:p>
            <a:pPr marL="457200" lvl="0" indent="-317500" algn="l" rtl="0">
              <a:lnSpc>
                <a:spcPct val="115000"/>
              </a:lnSpc>
              <a:spcBef>
                <a:spcPts val="0"/>
              </a:spcBef>
              <a:spcAft>
                <a:spcPts val="0"/>
              </a:spcAft>
              <a:buSzPts val="1400"/>
              <a:buChar char="●"/>
            </a:pPr>
            <a:r>
              <a:rPr lang="en" sz="1400"/>
              <a:t>Data Augmentation: Rotation, zoom, width/height shift</a:t>
            </a:r>
            <a:endParaRPr sz="1400"/>
          </a:p>
          <a:p>
            <a:pPr marL="457200" lvl="0" indent="-317500" algn="l" rtl="0">
              <a:lnSpc>
                <a:spcPct val="115000"/>
              </a:lnSpc>
              <a:spcBef>
                <a:spcPts val="0"/>
              </a:spcBef>
              <a:spcAft>
                <a:spcPts val="0"/>
              </a:spcAft>
              <a:buSzPts val="1400"/>
              <a:buChar char="●"/>
            </a:pPr>
            <a:r>
              <a:rPr lang="en" sz="1400"/>
              <a:t>Training: 20 epochs, batch size = 10</a:t>
            </a:r>
            <a:endParaRPr sz="1400"/>
          </a:p>
          <a:p>
            <a:pPr marL="0" lvl="0" indent="0" algn="l" rtl="0">
              <a:lnSpc>
                <a:spcPct val="115000"/>
              </a:lnSpc>
              <a:spcBef>
                <a:spcPts val="1200"/>
              </a:spcBef>
              <a:spcAft>
                <a:spcPts val="0"/>
              </a:spcAft>
              <a:buNone/>
            </a:pPr>
            <a:r>
              <a:rPr lang="en" sz="1400"/>
              <a:t>Performance Metrics</a:t>
            </a:r>
            <a:endParaRPr sz="1400"/>
          </a:p>
          <a:p>
            <a:pPr marL="457200" lvl="0" indent="-317500" algn="l" rtl="0">
              <a:lnSpc>
                <a:spcPct val="115000"/>
              </a:lnSpc>
              <a:spcBef>
                <a:spcPts val="1200"/>
              </a:spcBef>
              <a:spcAft>
                <a:spcPts val="0"/>
              </a:spcAft>
              <a:buSzPts val="1400"/>
              <a:buChar char="●"/>
            </a:pPr>
            <a:r>
              <a:rPr lang="en" sz="1400"/>
              <a:t>Test Accuracy: 75.09%</a:t>
            </a:r>
            <a:endParaRPr sz="1400"/>
          </a:p>
          <a:p>
            <a:pPr marL="457200" lvl="0" indent="-317500" algn="l" rtl="0">
              <a:lnSpc>
                <a:spcPct val="115000"/>
              </a:lnSpc>
              <a:spcBef>
                <a:spcPts val="0"/>
              </a:spcBef>
              <a:spcAft>
                <a:spcPts val="0"/>
              </a:spcAft>
              <a:buSzPts val="1400"/>
              <a:buChar char="●"/>
            </a:pPr>
            <a:r>
              <a:rPr lang="en" sz="1400"/>
              <a:t>Validation Accuracy: 79.12%</a:t>
            </a:r>
            <a:endParaRPr sz="1400"/>
          </a:p>
          <a:p>
            <a:pPr marL="457200" lvl="0" indent="-317500" algn="l" rtl="0">
              <a:lnSpc>
                <a:spcPct val="115000"/>
              </a:lnSpc>
              <a:spcBef>
                <a:spcPts val="0"/>
              </a:spcBef>
              <a:spcAft>
                <a:spcPts val="0"/>
              </a:spcAft>
              <a:buSzPts val="1400"/>
              <a:buChar char="●"/>
            </a:pPr>
            <a:r>
              <a:rPr lang="en" sz="1400"/>
              <a:t>Loss: 0.66 (Test), 0.60 (Validation)</a:t>
            </a:r>
            <a:endParaRPr sz="1400"/>
          </a:p>
          <a:p>
            <a:pPr marL="0" lvl="0" indent="0" algn="l" rtl="0">
              <a:lnSpc>
                <a:spcPct val="90000"/>
              </a:lnSpc>
              <a:spcBef>
                <a:spcPts val="120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le Slide 4">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ontent Slide 2">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ontent Slide 2">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1231</Words>
  <Application>Microsoft Office PowerPoint</Application>
  <PresentationFormat>On-screen Show (16:9)</PresentationFormat>
  <Paragraphs>151</Paragraphs>
  <Slides>16</Slides>
  <Notes>16</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16</vt:i4>
      </vt:variant>
    </vt:vector>
  </HeadingPairs>
  <TitlesOfParts>
    <vt:vector size="22" baseType="lpstr">
      <vt:lpstr>Arial</vt:lpstr>
      <vt:lpstr>Calibri</vt:lpstr>
      <vt:lpstr>Simple Light</vt:lpstr>
      <vt:lpstr>Title Slide 4</vt:lpstr>
      <vt:lpstr>Content Slide 2</vt:lpstr>
      <vt:lpstr>Content Slide 2</vt:lpstr>
      <vt:lpstr>Skin Cancer Classification</vt:lpstr>
      <vt:lpstr>Introduction</vt:lpstr>
      <vt:lpstr>Problem Statement</vt:lpstr>
      <vt:lpstr>Data Collection</vt:lpstr>
      <vt:lpstr>Data Preprocessing</vt:lpstr>
      <vt:lpstr>Exploratory Data Analysis</vt:lpstr>
      <vt:lpstr>EDA</vt:lpstr>
      <vt:lpstr>Model Architecture</vt:lpstr>
      <vt:lpstr>PowerPoint Presentation</vt:lpstr>
      <vt:lpstr>Model Architecture</vt:lpstr>
      <vt:lpstr>Methodology</vt:lpstr>
      <vt:lpstr>PowerPoint Presentation</vt:lpstr>
      <vt:lpstr>Challenges Faced</vt:lpstr>
      <vt:lpstr>Further Improvements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Siva Nishwanth Musamalla</dc:creator>
  <cp:lastModifiedBy>Siva Nishwanth Musamalla</cp:lastModifiedBy>
  <cp:revision>1</cp:revision>
  <dcterms:modified xsi:type="dcterms:W3CDTF">2025-05-15T15:29:10Z</dcterms:modified>
</cp:coreProperties>
</file>