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56" r:id="rId2"/>
    <p:sldId id="311" r:id="rId3"/>
    <p:sldId id="264" r:id="rId4"/>
    <p:sldId id="312" r:id="rId5"/>
    <p:sldId id="313" r:id="rId6"/>
    <p:sldId id="258" r:id="rId7"/>
    <p:sldId id="314" r:id="rId8"/>
    <p:sldId id="315" r:id="rId9"/>
    <p:sldId id="257" r:id="rId10"/>
    <p:sldId id="259" r:id="rId11"/>
    <p:sldId id="260" r:id="rId12"/>
    <p:sldId id="278" r:id="rId13"/>
    <p:sldId id="31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F19D084-B3F1-4F26-9F4F-31E6F0E93BEB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7738054-553B-41E1-A619-F5FFC6DDB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789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D084-B3F1-4F26-9F4F-31E6F0E93BEB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8054-553B-41E1-A619-F5FFC6DDB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43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D084-B3F1-4F26-9F4F-31E6F0E93BEB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8054-553B-41E1-A619-F5FFC6DDB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91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D084-B3F1-4F26-9F4F-31E6F0E93BEB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8054-553B-41E1-A619-F5FFC6DDB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52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D084-B3F1-4F26-9F4F-31E6F0E93BEB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8054-553B-41E1-A619-F5FFC6DDB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53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D084-B3F1-4F26-9F4F-31E6F0E93BEB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8054-553B-41E1-A619-F5FFC6DDB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05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D084-B3F1-4F26-9F4F-31E6F0E93BEB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8054-553B-41E1-A619-F5FFC6DDB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10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D084-B3F1-4F26-9F4F-31E6F0E93BEB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8054-553B-41E1-A619-F5FFC6DDB0A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429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D084-B3F1-4F26-9F4F-31E6F0E93BEB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8054-553B-41E1-A619-F5FFC6DDB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79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A08C-9E3F-4995-8523-48071C168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85AEE-BBEF-4F84-9EC5-98455A8C96D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E2630-F60B-4FF0-9CE5-72A9CE184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2928F-EA72-4C3D-B8D1-3F3475514C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C24C0-C15B-4B3E-945E-B5261F91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E1073-42CD-4239-A125-C1C69652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18216B20-FE23-436C-B0CA-A2220E683A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227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D084-B3F1-4F26-9F4F-31E6F0E93BEB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8054-553B-41E1-A619-F5FFC6DDB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00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D084-B3F1-4F26-9F4F-31E6F0E93BEB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8054-553B-41E1-A619-F5FFC6DDB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40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D084-B3F1-4F26-9F4F-31E6F0E93BEB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8054-553B-41E1-A619-F5FFC6DDB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31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D084-B3F1-4F26-9F4F-31E6F0E93BEB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8054-553B-41E1-A619-F5FFC6DDB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42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D084-B3F1-4F26-9F4F-31E6F0E93BEB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8054-553B-41E1-A619-F5FFC6DDB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29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D084-B3F1-4F26-9F4F-31E6F0E93BEB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8054-553B-41E1-A619-F5FFC6DDB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62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D084-B3F1-4F26-9F4F-31E6F0E93BEB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8054-553B-41E1-A619-F5FFC6DDB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7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D084-B3F1-4F26-9F4F-31E6F0E93BEB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8054-553B-41E1-A619-F5FFC6DDB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49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19D084-B3F1-4F26-9F4F-31E6F0E93BEB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738054-553B-41E1-A619-F5FFC6DDB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349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  <p:sldLayoutId id="2147483868" r:id="rId18"/>
  </p:sldLayoutIdLst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C345A5-7A34-451F-85E2-09598EA37EBB}"/>
              </a:ext>
            </a:extLst>
          </p:cNvPr>
          <p:cNvSpPr/>
          <p:nvPr/>
        </p:nvSpPr>
        <p:spPr>
          <a:xfrm>
            <a:off x="876693" y="2354593"/>
            <a:ext cx="10718276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DATASTRUCTURES AND ALGORITHM</a:t>
            </a:r>
          </a:p>
        </p:txBody>
      </p:sp>
    </p:spTree>
    <p:extLst>
      <p:ext uri="{BB962C8B-B14F-4D97-AF65-F5344CB8AC3E}">
        <p14:creationId xmlns:p14="http://schemas.microsoft.com/office/powerpoint/2010/main" val="396158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6B1CF15C-31E5-4E7A-81C2-C64D5A7BE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686800" cy="5410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/>
              <a:t>Each data structure has costs and benefits.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/>
              <a:t>Rarely is one data structure better than another in all situations.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/>
              <a:t>A data structure requires: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/>
              <a:t>space for each data item it stores,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/>
              <a:t>time to perform each basic operation,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/>
              <a:t>programming effort.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/>
              <a:t>Each problem has constraints on available time and space.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/>
              <a:t>Only after a careful analysis of problem characteristics can we know the best data structure for the task.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E194923-420A-43AF-B36A-1B02CDAC7B47}"/>
              </a:ext>
            </a:extLst>
          </p:cNvPr>
          <p:cNvSpPr txBox="1">
            <a:spLocks noChangeArrowheads="1"/>
          </p:cNvSpPr>
          <p:nvPr/>
        </p:nvSpPr>
        <p:spPr>
          <a:xfrm>
            <a:off x="516118" y="400846"/>
            <a:ext cx="10131425" cy="87470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AU" sz="4000" b="1" dirty="0">
                <a:latin typeface="Times New Roman" pitchFamily="18" charset="0"/>
                <a:cs typeface="Times New Roman" pitchFamily="18" charset="0"/>
              </a:rPr>
              <a:t>Data structure philosophy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1AE459FC-BC0A-4AEA-B12B-70D7FCCDFD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4774" y="2160920"/>
            <a:ext cx="10131425" cy="29064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/>
              <a:t>Bank account transactions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000" dirty="0"/>
              <a:t>Open an account: a few minutes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000" dirty="0"/>
              <a:t>Withdraw from the account: a few seconds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000" dirty="0"/>
              <a:t>Add to the account: overnight (or more)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000" dirty="0"/>
              <a:t>Close the account : overnight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51E4AA1-730D-4A2C-B162-B27DAD210EE9}"/>
              </a:ext>
            </a:extLst>
          </p:cNvPr>
          <p:cNvSpPr txBox="1">
            <a:spLocks noChangeArrowheads="1"/>
          </p:cNvSpPr>
          <p:nvPr/>
        </p:nvSpPr>
        <p:spPr>
          <a:xfrm>
            <a:off x="685801" y="1066800"/>
            <a:ext cx="10131425" cy="87470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AU" sz="4800" b="1" dirty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1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3ABC2-411C-4A02-AC6F-0251CF2CE2D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1436022"/>
            <a:ext cx="8229600" cy="49371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 b="1" dirty="0">
                <a:ea typeface="ＭＳ Ｐゴシック" panose="020B0600070205080204" pitchFamily="34" charset="-128"/>
              </a:rPr>
              <a:t>abstract data type (ADT)</a:t>
            </a:r>
            <a:r>
              <a:rPr lang="en-US" altLang="en-US" sz="2400" dirty="0">
                <a:ea typeface="ＭＳ Ｐゴシック" panose="020B0600070205080204" pitchFamily="34" charset="-128"/>
              </a:rPr>
              <a:t>: A specification of a collection of data and the operations that can be performed on it.</a:t>
            </a:r>
          </a:p>
          <a:p>
            <a:pPr lvl="1" eaLnBrk="1" hangingPunct="1"/>
            <a:r>
              <a:rPr lang="en-US" altLang="en-US" sz="2100" dirty="0">
                <a:ea typeface="ＭＳ Ｐゴシック" panose="020B0600070205080204" pitchFamily="34" charset="-128"/>
              </a:rPr>
              <a:t>Describes </a:t>
            </a:r>
            <a:r>
              <a:rPr lang="en-US" altLang="en-US" sz="2100" i="1" dirty="0">
                <a:ea typeface="ＭＳ Ｐゴシック" panose="020B0600070205080204" pitchFamily="34" charset="-128"/>
              </a:rPr>
              <a:t>what</a:t>
            </a:r>
            <a:r>
              <a:rPr lang="en-US" altLang="en-US" sz="2100" dirty="0">
                <a:ea typeface="ＭＳ Ｐゴシック" panose="020B0600070205080204" pitchFamily="34" charset="-128"/>
              </a:rPr>
              <a:t> a collection does, not </a:t>
            </a:r>
            <a:r>
              <a:rPr lang="en-US" altLang="en-US" sz="2100" i="1" dirty="0">
                <a:ea typeface="ＭＳ Ｐゴシック" panose="020B0600070205080204" pitchFamily="34" charset="-128"/>
              </a:rPr>
              <a:t>how</a:t>
            </a:r>
            <a:r>
              <a:rPr lang="en-US" altLang="en-US" sz="2100" dirty="0">
                <a:ea typeface="ＭＳ Ｐゴシック" panose="020B0600070205080204" pitchFamily="34" charset="-128"/>
              </a:rPr>
              <a:t> it does it</a:t>
            </a:r>
          </a:p>
          <a:p>
            <a:pPr lvl="1" eaLnBrk="1" hangingPunct="1"/>
            <a:r>
              <a:rPr lang="en-US" altLang="en-US" sz="2100" dirty="0">
                <a:ea typeface="ＭＳ Ｐゴシック" panose="020B0600070205080204" pitchFamily="34" charset="-128"/>
              </a:rPr>
              <a:t>Described in Java with interfaces (e.g., </a:t>
            </a:r>
            <a:r>
              <a:rPr lang="en-US" altLang="en-US" sz="2200" dirty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List</a:t>
            </a:r>
            <a:r>
              <a:rPr lang="en-US" altLang="en-US" sz="2100" dirty="0">
                <a:ea typeface="ＭＳ Ｐゴシック" panose="020B0600070205080204" pitchFamily="34" charset="-128"/>
              </a:rPr>
              <a:t>, </a:t>
            </a:r>
            <a:r>
              <a:rPr lang="en-US" altLang="en-US" sz="2200" dirty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Map</a:t>
            </a:r>
            <a:r>
              <a:rPr lang="en-US" altLang="en-US" sz="2100" dirty="0">
                <a:ea typeface="ＭＳ Ｐゴシック" panose="020B0600070205080204" pitchFamily="34" charset="-128"/>
              </a:rPr>
              <a:t>, </a:t>
            </a:r>
            <a:r>
              <a:rPr lang="en-US" altLang="en-US" sz="2200" dirty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Set</a:t>
            </a:r>
            <a:r>
              <a:rPr lang="en-US" altLang="en-US" sz="2100" dirty="0">
                <a:ea typeface="ＭＳ Ｐゴシック" panose="020B0600070205080204" pitchFamily="34" charset="-128"/>
              </a:rPr>
              <a:t>)</a:t>
            </a:r>
          </a:p>
          <a:p>
            <a:pPr lvl="1" eaLnBrk="1" hangingPunct="1"/>
            <a:r>
              <a:rPr lang="en-US" altLang="en-US" sz="2100" dirty="0">
                <a:ea typeface="ＭＳ Ｐゴシック" panose="020B0600070205080204" pitchFamily="34" charset="-128"/>
              </a:rPr>
              <a:t>Separate from </a:t>
            </a:r>
            <a:r>
              <a:rPr lang="en-US" altLang="en-US" sz="2100" b="1" dirty="0">
                <a:ea typeface="ＭＳ Ｐゴシック" panose="020B0600070205080204" pitchFamily="34" charset="-128"/>
              </a:rPr>
              <a:t>implementation</a:t>
            </a:r>
          </a:p>
          <a:p>
            <a:pPr eaLnBrk="1" hangingPunct="1"/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ADTs can be implemented in multiple ways by classes:</a:t>
            </a:r>
          </a:p>
          <a:p>
            <a:pPr lvl="1" eaLnBrk="1" hangingPunct="1"/>
            <a:r>
              <a:rPr lang="en-US" altLang="en-US" sz="21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ArrayList</a:t>
            </a:r>
            <a:r>
              <a:rPr lang="en-US" altLang="en-US" sz="21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21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LinkedList</a:t>
            </a:r>
            <a:r>
              <a:rPr lang="en-US" altLang="en-US" sz="2100" dirty="0">
                <a:ea typeface="ＭＳ Ｐゴシック" panose="020B0600070205080204" pitchFamily="34" charset="-128"/>
              </a:rPr>
              <a:t>		implement </a:t>
            </a:r>
            <a:r>
              <a:rPr lang="en-US" altLang="en-US" sz="21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List</a:t>
            </a:r>
          </a:p>
          <a:p>
            <a:pPr lvl="1" eaLnBrk="1" hangingPunct="1"/>
            <a:r>
              <a:rPr lang="en-US" altLang="en-US" sz="21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HashSet</a:t>
            </a:r>
            <a:r>
              <a:rPr lang="en-US" altLang="en-US" sz="21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21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TreeSet</a:t>
            </a:r>
            <a:r>
              <a:rPr lang="en-US" altLang="en-US" sz="2100" dirty="0">
                <a:ea typeface="ＭＳ Ｐゴシック" panose="020B0600070205080204" pitchFamily="34" charset="-128"/>
              </a:rPr>
              <a:t>			implement </a:t>
            </a:r>
            <a:r>
              <a:rPr lang="en-US" altLang="en-US" sz="21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Set</a:t>
            </a:r>
          </a:p>
          <a:p>
            <a:pPr lvl="1" eaLnBrk="1" hangingPunct="1"/>
            <a:r>
              <a:rPr lang="en-US" altLang="en-US" sz="21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LinkedList</a:t>
            </a:r>
            <a:r>
              <a:rPr lang="en-US" altLang="en-US" sz="2100" dirty="0">
                <a:ea typeface="ＭＳ Ｐゴシック" panose="020B0600070205080204" pitchFamily="34" charset="-128"/>
              </a:rPr>
              <a:t> , </a:t>
            </a:r>
            <a:r>
              <a:rPr lang="en-US" altLang="en-US" sz="21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ArrayDeque</a:t>
            </a:r>
            <a:r>
              <a:rPr lang="en-US" altLang="en-US" sz="2100" dirty="0">
                <a:ea typeface="ＭＳ Ｐゴシック" panose="020B0600070205080204" pitchFamily="34" charset="-128"/>
              </a:rPr>
              <a:t>, etc.		implement </a:t>
            </a:r>
            <a:r>
              <a:rPr lang="en-US" altLang="en-US" sz="21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Queue</a:t>
            </a:r>
          </a:p>
          <a:p>
            <a:pPr lvl="1" eaLnBrk="1" hangingPunct="1"/>
            <a:r>
              <a:rPr lang="en-US" altLang="en-US" sz="2100" dirty="0">
                <a:ea typeface="ＭＳ Ｐゴシック" panose="020B0600070205080204" pitchFamily="34" charset="-128"/>
              </a:rPr>
              <a:t>Java messed up on Stack—there's no Stack interface, just a class.</a:t>
            </a:r>
          </a:p>
          <a:p>
            <a:pPr eaLnBrk="1" hangingPunct="1">
              <a:buFont typeface="Wingdings 3" panose="05040102010807070707" pitchFamily="18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08184F2-A6EA-4F79-B73E-B30F37BA3C61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387759"/>
            <a:ext cx="10972800" cy="83929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data TYPES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75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25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75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2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FD0D1A-2960-4745-B1C2-6539A9EEA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557" y="1393013"/>
            <a:ext cx="7236545" cy="40719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655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EBE18C31-04FE-49E4-91F9-2FFE180830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Program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AE06A35C-4971-4BBA-A4AC-38DF3B3598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71921" y="2003975"/>
            <a:ext cx="10131425" cy="2813132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A Set of Instructions</a:t>
            </a:r>
          </a:p>
          <a:p>
            <a:r>
              <a:rPr lang="en-AU" altLang="en-US" sz="3200" dirty="0">
                <a:latin typeface="Calibri (Body)"/>
                <a:cs typeface="Times New Roman" panose="02020603050405020304" pitchFamily="18" charset="0"/>
              </a:rPr>
              <a:t>Program = algorithm + Data Structure </a:t>
            </a:r>
          </a:p>
          <a:p>
            <a:r>
              <a:rPr lang="en-US" altLang="zh-TW" sz="3200" dirty="0"/>
              <a:t>Data Structure = A Container stores Data</a:t>
            </a:r>
          </a:p>
          <a:p>
            <a:r>
              <a:rPr lang="en-US" altLang="zh-TW" sz="3200" dirty="0"/>
              <a:t>Algorithm = Logic + Control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4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4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4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4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/>
      <p:bldP spid="13005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>
            <a:extLst>
              <a:ext uri="{FF2B5EF4-FFF2-40B4-BE49-F238E27FC236}">
                <a16:creationId xmlns:a16="http://schemas.microsoft.com/office/drawing/2014/main" id="{D46C8FCF-6ABE-45A6-8972-7FF43D137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</a:t>
            </a:r>
          </a:p>
        </p:txBody>
      </p:sp>
      <p:sp>
        <p:nvSpPr>
          <p:cNvPr id="377859" name="Rectangle 3">
            <a:extLst>
              <a:ext uri="{FF2B5EF4-FFF2-40B4-BE49-F238E27FC236}">
                <a16:creationId xmlns:a16="http://schemas.microsoft.com/office/drawing/2014/main" id="{9920F409-9351-4BA9-AD18-E580FA3BBC5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23828" y="1131215"/>
            <a:ext cx="6253113" cy="5637229"/>
          </a:xfrm>
        </p:spPr>
        <p:txBody>
          <a:bodyPr>
            <a:normAutofit/>
          </a:bodyPr>
          <a:lstStyle/>
          <a:p>
            <a:pPr marL="0" indent="0">
              <a:spcBef>
                <a:spcPct val="75000"/>
              </a:spcBef>
              <a:buNone/>
            </a:pPr>
            <a:r>
              <a:rPr lang="en-US" altLang="ja-JP" sz="2000" dirty="0">
                <a:ea typeface="ＭＳ Ｐゴシック" panose="020B0600070205080204" pitchFamily="34" charset="-128"/>
              </a:rPr>
              <a:t>A data structure is a scheme for organizing data in the memory of a computer. </a:t>
            </a:r>
          </a:p>
          <a:p>
            <a:pPr marL="0" indent="0">
              <a:spcBef>
                <a:spcPct val="75000"/>
              </a:spcBef>
              <a:buNone/>
            </a:pPr>
            <a:r>
              <a:rPr lang="en-US" altLang="ja-JP" sz="2000" dirty="0">
                <a:ea typeface="ＭＳ Ｐゴシック" panose="020B0600070205080204" pitchFamily="34" charset="-128"/>
              </a:rPr>
              <a:t>Some of the more commonly used data structures include lists, arrays, stacks, queues, heaps, trees, and graphs.</a:t>
            </a:r>
          </a:p>
          <a:p>
            <a:pPr marL="0" indent="0">
              <a:spcBef>
                <a:spcPct val="75000"/>
              </a:spcBef>
              <a:buFontTx/>
              <a:buNone/>
            </a:pPr>
            <a:r>
              <a:rPr lang="en-US" altLang="ja-JP" sz="2000" dirty="0"/>
              <a:t>The way in which the data is organized affects the performance of a program for different tasks. </a:t>
            </a:r>
          </a:p>
          <a:p>
            <a:pPr marL="0" indent="0">
              <a:spcBef>
                <a:spcPct val="75000"/>
              </a:spcBef>
              <a:buFontTx/>
              <a:buNone/>
            </a:pPr>
            <a:r>
              <a:rPr lang="en-US" altLang="ja-JP" sz="2000" dirty="0"/>
              <a:t>Computer programmers decide which data structures to use based on the nature of the data and the processes that need to be performed on that data.</a:t>
            </a:r>
          </a:p>
          <a:p>
            <a:pPr marL="0" indent="0">
              <a:spcBef>
                <a:spcPct val="75000"/>
              </a:spcBef>
              <a:buNone/>
            </a:pPr>
            <a:endParaRPr lang="en-US" altLang="ja-JP" sz="2000" dirty="0">
              <a:ea typeface="ＭＳ Ｐゴシック" panose="020B0600070205080204" pitchFamily="34" charset="-128"/>
            </a:endParaRPr>
          </a:p>
        </p:txBody>
      </p:sp>
      <p:pic>
        <p:nvPicPr>
          <p:cNvPr id="377860" name="Picture 4" descr="Figure 8-3">
            <a:extLst>
              <a:ext uri="{FF2B5EF4-FFF2-40B4-BE49-F238E27FC236}">
                <a16:creationId xmlns:a16="http://schemas.microsoft.com/office/drawing/2014/main" id="{B7DA2752-C0EB-44AA-B3EB-4618DE321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246" y="1753414"/>
            <a:ext cx="3705272" cy="3141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7861" name="Text Box 5">
            <a:extLst>
              <a:ext uri="{FF2B5EF4-FFF2-40B4-BE49-F238E27FC236}">
                <a16:creationId xmlns:a16="http://schemas.microsoft.com/office/drawing/2014/main" id="{CA83D2CD-C1C6-4DAC-9A9C-AC60F1BCF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4" y="5105401"/>
            <a:ext cx="350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dirty="0"/>
              <a:t>Binary Tree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8000"/>
    </mc:Choice>
    <mc:Fallback xmlns="">
      <p:transition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500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500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500"/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250" fill="hold"/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77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8" grpId="0"/>
      <p:bldP spid="377859" grpId="0" build="p"/>
      <p:bldP spid="3778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F174BBF-A0BC-4DA5-A05A-24C2F3FC7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3826" y="609600"/>
            <a:ext cx="10131425" cy="80327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AU" sz="4000" b="1" dirty="0">
                <a:latin typeface="Times New Roman" pitchFamily="18" charset="0"/>
                <a:cs typeface="Times New Roman" pitchFamily="18" charset="0"/>
              </a:rPr>
              <a:t>Classification of Data Structure</a:t>
            </a:r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5B9A0114-6B2E-4F00-AEDC-4B9B663F8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1844676"/>
            <a:ext cx="3095625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AU" altLang="en-US" sz="3200" dirty="0">
                <a:latin typeface="Times New Roman" panose="02020603050405020304" pitchFamily="18" charset="0"/>
              </a:rPr>
              <a:t>Data structure</a:t>
            </a:r>
          </a:p>
        </p:txBody>
      </p:sp>
      <p:sp>
        <p:nvSpPr>
          <p:cNvPr id="16388" name="Line 5">
            <a:extLst>
              <a:ext uri="{FF2B5EF4-FFF2-40B4-BE49-F238E27FC236}">
                <a16:creationId xmlns:a16="http://schemas.microsoft.com/office/drawing/2014/main" id="{32E18312-A557-42CD-9D31-D2DE64297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7438" y="2420939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89" name="Line 6">
            <a:extLst>
              <a:ext uri="{FF2B5EF4-FFF2-40B4-BE49-F238E27FC236}">
                <a16:creationId xmlns:a16="http://schemas.microsoft.com/office/drawing/2014/main" id="{BC3BE969-7440-4FE2-9BAA-59BF03322A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5" y="2708275"/>
            <a:ext cx="403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0" name="Line 8">
            <a:extLst>
              <a:ext uri="{FF2B5EF4-FFF2-40B4-BE49-F238E27FC236}">
                <a16:creationId xmlns:a16="http://schemas.microsoft.com/office/drawing/2014/main" id="{D1315FF1-35C8-4964-974E-D56BEFFF87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5" y="2708276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1" name="Line 9">
            <a:extLst>
              <a:ext uri="{FF2B5EF4-FFF2-40B4-BE49-F238E27FC236}">
                <a16:creationId xmlns:a16="http://schemas.microsoft.com/office/drawing/2014/main" id="{E1F6E208-7129-48DB-83AB-BF9EB866CEE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2125" y="2708276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2" name="Rectangle 10">
            <a:extLst>
              <a:ext uri="{FF2B5EF4-FFF2-40B4-BE49-F238E27FC236}">
                <a16:creationId xmlns:a16="http://schemas.microsoft.com/office/drawing/2014/main" id="{3E828B4B-6EBD-43B0-9134-40BBECDFA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4" y="3068638"/>
            <a:ext cx="3095625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AU" altLang="en-US" sz="3200">
                <a:latin typeface="Times New Roman" panose="02020603050405020304" pitchFamily="18" charset="0"/>
              </a:rPr>
              <a:t>Primitive DS</a:t>
            </a:r>
          </a:p>
        </p:txBody>
      </p:sp>
      <p:sp>
        <p:nvSpPr>
          <p:cNvPr id="16393" name="Rectangle 11">
            <a:extLst>
              <a:ext uri="{FF2B5EF4-FFF2-40B4-BE49-F238E27FC236}">
                <a16:creationId xmlns:a16="http://schemas.microsoft.com/office/drawing/2014/main" id="{0C9E086D-C937-4992-B7E2-F4C673F9C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3068638"/>
            <a:ext cx="3095625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AU" altLang="en-US" sz="3200">
                <a:latin typeface="Times New Roman" panose="02020603050405020304" pitchFamily="18" charset="0"/>
              </a:rPr>
              <a:t>Non-Primitive DS</a:t>
            </a:r>
          </a:p>
        </p:txBody>
      </p:sp>
      <p:sp>
        <p:nvSpPr>
          <p:cNvPr id="16394" name="Rectangle 12">
            <a:extLst>
              <a:ext uri="{FF2B5EF4-FFF2-40B4-BE49-F238E27FC236}">
                <a16:creationId xmlns:a16="http://schemas.microsoft.com/office/drawing/2014/main" id="{5FDFCEC6-9C2F-4F03-B71A-975E9917F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4940301"/>
            <a:ext cx="1223962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AU" altLang="en-US" sz="3200">
                <a:latin typeface="Times New Roman" panose="02020603050405020304" pitchFamily="18" charset="0"/>
              </a:rPr>
              <a:t>Integer</a:t>
            </a:r>
          </a:p>
        </p:txBody>
      </p:sp>
      <p:sp>
        <p:nvSpPr>
          <p:cNvPr id="16395" name="Rectangle 13">
            <a:extLst>
              <a:ext uri="{FF2B5EF4-FFF2-40B4-BE49-F238E27FC236}">
                <a16:creationId xmlns:a16="http://schemas.microsoft.com/office/drawing/2014/main" id="{29A10AE5-B5C0-42FC-A5A5-78D03135B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4940301"/>
            <a:ext cx="1223962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AU" altLang="en-US" sz="3200">
                <a:latin typeface="Times New Roman" panose="02020603050405020304" pitchFamily="18" charset="0"/>
              </a:rPr>
              <a:t>Float</a:t>
            </a:r>
          </a:p>
        </p:txBody>
      </p:sp>
      <p:sp>
        <p:nvSpPr>
          <p:cNvPr id="16396" name="Rectangle 14">
            <a:extLst>
              <a:ext uri="{FF2B5EF4-FFF2-40B4-BE49-F238E27FC236}">
                <a16:creationId xmlns:a16="http://schemas.microsoft.com/office/drawing/2014/main" id="{55BEAE2B-51A0-4CE8-88A1-B01D22796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4940301"/>
            <a:ext cx="1655762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AU" altLang="en-US" sz="3200">
                <a:latin typeface="Times New Roman" panose="02020603050405020304" pitchFamily="18" charset="0"/>
              </a:rPr>
              <a:t>Character</a:t>
            </a:r>
          </a:p>
        </p:txBody>
      </p:sp>
      <p:sp>
        <p:nvSpPr>
          <p:cNvPr id="16397" name="Rectangle 15">
            <a:extLst>
              <a:ext uri="{FF2B5EF4-FFF2-40B4-BE49-F238E27FC236}">
                <a16:creationId xmlns:a16="http://schemas.microsoft.com/office/drawing/2014/main" id="{72890BBE-6128-42E5-8732-C452D7B0E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4940301"/>
            <a:ext cx="1655763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AU" altLang="en-US" sz="3200">
                <a:latin typeface="Times New Roman" panose="02020603050405020304" pitchFamily="18" charset="0"/>
              </a:rPr>
              <a:t>Pointer</a:t>
            </a:r>
          </a:p>
        </p:txBody>
      </p:sp>
      <p:sp>
        <p:nvSpPr>
          <p:cNvPr id="16398" name="Line 16">
            <a:extLst>
              <a:ext uri="{FF2B5EF4-FFF2-40B4-BE49-F238E27FC236}">
                <a16:creationId xmlns:a16="http://schemas.microsoft.com/office/drawing/2014/main" id="{3F8DACB6-957E-46AE-958A-F3D6447FF5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5" y="3644901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9" name="Line 17">
            <a:extLst>
              <a:ext uri="{FF2B5EF4-FFF2-40B4-BE49-F238E27FC236}">
                <a16:creationId xmlns:a16="http://schemas.microsoft.com/office/drawing/2014/main" id="{9CA02E9B-C287-434D-95A0-26F439683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1089" y="4365625"/>
            <a:ext cx="4968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0" name="Line 18">
            <a:extLst>
              <a:ext uri="{FF2B5EF4-FFF2-40B4-BE49-F238E27FC236}">
                <a16:creationId xmlns:a16="http://schemas.microsoft.com/office/drawing/2014/main" id="{57DF410D-CC82-401F-A2D9-6920CAACC3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1088" y="4365626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1" name="Line 19">
            <a:extLst>
              <a:ext uri="{FF2B5EF4-FFF2-40B4-BE49-F238E27FC236}">
                <a16:creationId xmlns:a16="http://schemas.microsoft.com/office/drawing/2014/main" id="{A36E63C2-B697-4C07-BE91-668BAC6341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050" y="4365626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2" name="Line 20">
            <a:extLst>
              <a:ext uri="{FF2B5EF4-FFF2-40B4-BE49-F238E27FC236}">
                <a16:creationId xmlns:a16="http://schemas.microsoft.com/office/drawing/2014/main" id="{867787ED-2591-4762-A2B9-5073AC6602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4365626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3" name="Line 21">
            <a:extLst>
              <a:ext uri="{FF2B5EF4-FFF2-40B4-BE49-F238E27FC236}">
                <a16:creationId xmlns:a16="http://schemas.microsoft.com/office/drawing/2014/main" id="{F2F87E1D-E3A3-4958-9DD7-ADB0F87100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9963" y="4365626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4" name="Line 22">
            <a:extLst>
              <a:ext uri="{FF2B5EF4-FFF2-40B4-BE49-F238E27FC236}">
                <a16:creationId xmlns:a16="http://schemas.microsoft.com/office/drawing/2014/main" id="{494CBD1E-CB08-4017-AD28-567F4DE557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5" y="3644901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5" name="Line 23">
            <a:extLst>
              <a:ext uri="{FF2B5EF4-FFF2-40B4-BE49-F238E27FC236}">
                <a16:creationId xmlns:a16="http://schemas.microsoft.com/office/drawing/2014/main" id="{1C9D8AE0-57D4-4097-A83A-E31241AD4E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1088" y="4365626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6" name="Line 24">
            <a:extLst>
              <a:ext uri="{FF2B5EF4-FFF2-40B4-BE49-F238E27FC236}">
                <a16:creationId xmlns:a16="http://schemas.microsoft.com/office/drawing/2014/main" id="{66B113D0-AFAB-49DF-8644-22D5E1A297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5" y="3644901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7" name="Line 25">
            <a:extLst>
              <a:ext uri="{FF2B5EF4-FFF2-40B4-BE49-F238E27FC236}">
                <a16:creationId xmlns:a16="http://schemas.microsoft.com/office/drawing/2014/main" id="{CB54FA60-19FF-4D43-8869-57C9797D37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050" y="4365626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8" name="Line 26">
            <a:extLst>
              <a:ext uri="{FF2B5EF4-FFF2-40B4-BE49-F238E27FC236}">
                <a16:creationId xmlns:a16="http://schemas.microsoft.com/office/drawing/2014/main" id="{48F8A7C6-D199-4093-B52B-3B832D0F07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1088" y="4365626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9" name="Line 27">
            <a:extLst>
              <a:ext uri="{FF2B5EF4-FFF2-40B4-BE49-F238E27FC236}">
                <a16:creationId xmlns:a16="http://schemas.microsoft.com/office/drawing/2014/main" id="{618CD1D0-4917-4AF3-AA35-D0FF4BABBC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5" y="3644901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10" name="Rectangle 28">
            <a:extLst>
              <a:ext uri="{FF2B5EF4-FFF2-40B4-BE49-F238E27FC236}">
                <a16:creationId xmlns:a16="http://schemas.microsoft.com/office/drawing/2014/main" id="{18960404-029B-4831-8E2A-1359B4200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4941888"/>
            <a:ext cx="1223962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AU" altLang="en-US" sz="3200">
                <a:latin typeface="Times New Roman" panose="02020603050405020304" pitchFamily="18" charset="0"/>
              </a:rPr>
              <a:t>Float</a:t>
            </a:r>
          </a:p>
        </p:txBody>
      </p:sp>
      <p:sp>
        <p:nvSpPr>
          <p:cNvPr id="16411" name="Line 29">
            <a:extLst>
              <a:ext uri="{FF2B5EF4-FFF2-40B4-BE49-F238E27FC236}">
                <a16:creationId xmlns:a16="http://schemas.microsoft.com/office/drawing/2014/main" id="{35D850FE-9D7B-42A1-B0D3-6B47CEC4A3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050" y="43672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12" name="Line 30">
            <a:extLst>
              <a:ext uri="{FF2B5EF4-FFF2-40B4-BE49-F238E27FC236}">
                <a16:creationId xmlns:a16="http://schemas.microsoft.com/office/drawing/2014/main" id="{8AB70140-1BF1-4463-B556-0025DD9271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1088" y="43672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13" name="Line 31">
            <a:extLst>
              <a:ext uri="{FF2B5EF4-FFF2-40B4-BE49-F238E27FC236}">
                <a16:creationId xmlns:a16="http://schemas.microsoft.com/office/drawing/2014/main" id="{0464CEFC-D64E-4060-8AD1-4DF495A9CD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5" y="3646489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14" name="Rectangle 32">
            <a:extLst>
              <a:ext uri="{FF2B5EF4-FFF2-40B4-BE49-F238E27FC236}">
                <a16:creationId xmlns:a16="http://schemas.microsoft.com/office/drawing/2014/main" id="{9B873AFD-8E03-4501-A3A3-A9500C3ED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4941888"/>
            <a:ext cx="1223962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AU" altLang="en-US" sz="3200">
                <a:latin typeface="Times New Roman" panose="02020603050405020304" pitchFamily="18" charset="0"/>
              </a:rPr>
              <a:t>Integer</a:t>
            </a:r>
          </a:p>
        </p:txBody>
      </p:sp>
      <p:sp>
        <p:nvSpPr>
          <p:cNvPr id="16415" name="Rectangle 33">
            <a:extLst>
              <a:ext uri="{FF2B5EF4-FFF2-40B4-BE49-F238E27FC236}">
                <a16:creationId xmlns:a16="http://schemas.microsoft.com/office/drawing/2014/main" id="{75F87559-929B-4121-8821-A0155BB26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4943476"/>
            <a:ext cx="1223962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AU" altLang="en-US" sz="3200">
                <a:latin typeface="Times New Roman" panose="02020603050405020304" pitchFamily="18" charset="0"/>
              </a:rPr>
              <a:t>Float</a:t>
            </a:r>
          </a:p>
        </p:txBody>
      </p:sp>
      <p:sp>
        <p:nvSpPr>
          <p:cNvPr id="16416" name="Line 34">
            <a:extLst>
              <a:ext uri="{FF2B5EF4-FFF2-40B4-BE49-F238E27FC236}">
                <a16:creationId xmlns:a16="http://schemas.microsoft.com/office/drawing/2014/main" id="{FFDAFE82-2596-41DA-93F5-F69EB2280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050" y="4368801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17" name="Line 35">
            <a:extLst>
              <a:ext uri="{FF2B5EF4-FFF2-40B4-BE49-F238E27FC236}">
                <a16:creationId xmlns:a16="http://schemas.microsoft.com/office/drawing/2014/main" id="{0809E3BB-7BC8-4E1A-BF85-4AECF725F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1088" y="4368801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18" name="Line 36">
            <a:extLst>
              <a:ext uri="{FF2B5EF4-FFF2-40B4-BE49-F238E27FC236}">
                <a16:creationId xmlns:a16="http://schemas.microsoft.com/office/drawing/2014/main" id="{B557D315-A8B4-428A-9DEA-68ABEF3499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5" y="3648076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5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5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5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5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5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5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500" fill="hold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500" fill="hold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5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5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500" fill="hold"/>
                                        <p:tgtEl>
                                          <p:spTgt spid="16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500" fill="hold"/>
                                        <p:tgtEl>
                                          <p:spTgt spid="16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500" fill="hold"/>
                                        <p:tgtEl>
                                          <p:spTgt spid="16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500" fill="hold"/>
                                        <p:tgtEl>
                                          <p:spTgt spid="16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500" fill="hold"/>
                                        <p:tgtEl>
                                          <p:spTgt spid="16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500" fill="hold"/>
                                        <p:tgtEl>
                                          <p:spTgt spid="16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500" fill="hold"/>
                                        <p:tgtEl>
                                          <p:spTgt spid="16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500" fill="hold"/>
                                        <p:tgtEl>
                                          <p:spTgt spid="16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500" fill="hold"/>
                                        <p:tgtEl>
                                          <p:spTgt spid="16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500" fill="hold"/>
                                        <p:tgtEl>
                                          <p:spTgt spid="16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500" fill="hold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500" fill="hold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500" fill="hold"/>
                                        <p:tgtEl>
                                          <p:spTgt spid="16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500" fill="hold"/>
                                        <p:tgtEl>
                                          <p:spTgt spid="16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500" fill="hold"/>
                                        <p:tgtEl>
                                          <p:spTgt spid="16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500" fill="hold"/>
                                        <p:tgtEl>
                                          <p:spTgt spid="16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500" fill="hold"/>
                                        <p:tgtEl>
                                          <p:spTgt spid="16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500" fill="hold"/>
                                        <p:tgtEl>
                                          <p:spTgt spid="16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500" fill="hold"/>
                                        <p:tgtEl>
                                          <p:spTgt spid="16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500" fill="hold"/>
                                        <p:tgtEl>
                                          <p:spTgt spid="16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5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5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500" fill="hold"/>
                                        <p:tgtEl>
                                          <p:spTgt spid="16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500" fill="hold"/>
                                        <p:tgtEl>
                                          <p:spTgt spid="16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/>
      <p:bldP spid="16388" grpId="0" animBg="1"/>
      <p:bldP spid="16389" grpId="0" animBg="1"/>
      <p:bldP spid="16390" grpId="0" animBg="1"/>
      <p:bldP spid="16391" grpId="0" animBg="1"/>
      <p:bldP spid="16392" grpId="0" animBg="1"/>
      <p:bldP spid="16393" grpId="0" animBg="1"/>
      <p:bldP spid="16394" grpId="0" animBg="1"/>
      <p:bldP spid="16395" grpId="0" animBg="1"/>
      <p:bldP spid="16396" grpId="0" animBg="1"/>
      <p:bldP spid="16397" grpId="0" animBg="1"/>
      <p:bldP spid="16398" grpId="0" animBg="1"/>
      <p:bldP spid="16399" grpId="0" animBg="1"/>
      <p:bldP spid="16400" grpId="0" animBg="1"/>
      <p:bldP spid="16401" grpId="0" animBg="1"/>
      <p:bldP spid="16402" grpId="0" animBg="1"/>
      <p:bldP spid="16403" grpId="0" animBg="1"/>
      <p:bldP spid="16404" grpId="0" animBg="1"/>
      <p:bldP spid="16405" grpId="0" animBg="1"/>
      <p:bldP spid="16406" grpId="0" animBg="1"/>
      <p:bldP spid="16407" grpId="0" animBg="1"/>
      <p:bldP spid="16408" grpId="0" animBg="1"/>
      <p:bldP spid="16409" grpId="0" animBg="1"/>
      <p:bldP spid="16410" grpId="0" animBg="1"/>
      <p:bldP spid="16411" grpId="0" animBg="1"/>
      <p:bldP spid="16412" grpId="0" animBg="1"/>
      <p:bldP spid="16413" grpId="0" animBg="1"/>
      <p:bldP spid="16414" grpId="0" animBg="1"/>
      <p:bldP spid="16415" grpId="0" animBg="1"/>
      <p:bldP spid="16416" grpId="0" animBg="1"/>
      <p:bldP spid="16417" grpId="0" animBg="1"/>
      <p:bldP spid="164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236990B-0235-4C77-BD5E-07699F44CB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1" y="543612"/>
            <a:ext cx="10131425" cy="87470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4000" b="1" dirty="0">
                <a:latin typeface="Times New Roman" pitchFamily="18" charset="0"/>
                <a:cs typeface="Times New Roman" pitchFamily="18" charset="0"/>
              </a:rPr>
              <a:t>Classification of Data Structure</a:t>
            </a:r>
          </a:p>
        </p:txBody>
      </p:sp>
      <p:sp>
        <p:nvSpPr>
          <p:cNvPr id="17411" name="Rectangle 4">
            <a:extLst>
              <a:ext uri="{FF2B5EF4-FFF2-40B4-BE49-F238E27FC236}">
                <a16:creationId xmlns:a16="http://schemas.microsoft.com/office/drawing/2014/main" id="{213F6458-216B-4E7F-950F-8284FCED6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1844676"/>
            <a:ext cx="3095625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AU" altLang="en-US" sz="3200">
                <a:latin typeface="Times New Roman" panose="02020603050405020304" pitchFamily="18" charset="0"/>
              </a:rPr>
              <a:t>Non-Primitive DS</a:t>
            </a:r>
          </a:p>
        </p:txBody>
      </p:sp>
      <p:sp>
        <p:nvSpPr>
          <p:cNvPr id="17412" name="Rectangle 5">
            <a:extLst>
              <a:ext uri="{FF2B5EF4-FFF2-40B4-BE49-F238E27FC236}">
                <a16:creationId xmlns:a16="http://schemas.microsoft.com/office/drawing/2014/main" id="{E106D616-00F7-4D57-9B02-77A69BB46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3213101"/>
            <a:ext cx="1871662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AU" altLang="en-US" sz="3200">
                <a:latin typeface="Times New Roman" panose="02020603050405020304" pitchFamily="18" charset="0"/>
              </a:rPr>
              <a:t>Linear List</a:t>
            </a:r>
          </a:p>
        </p:txBody>
      </p:sp>
      <p:sp>
        <p:nvSpPr>
          <p:cNvPr id="17413" name="Rectangle 6">
            <a:extLst>
              <a:ext uri="{FF2B5EF4-FFF2-40B4-BE49-F238E27FC236}">
                <a16:creationId xmlns:a16="http://schemas.microsoft.com/office/drawing/2014/main" id="{97F8F651-4C1C-4700-8D27-90FF2C265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3141664"/>
            <a:ext cx="2736850" cy="574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AU" altLang="en-US" sz="3200">
                <a:latin typeface="Times New Roman" panose="02020603050405020304" pitchFamily="18" charset="0"/>
              </a:rPr>
              <a:t>Non-Linear List</a:t>
            </a:r>
          </a:p>
        </p:txBody>
      </p:sp>
      <p:sp>
        <p:nvSpPr>
          <p:cNvPr id="17414" name="Line 7">
            <a:extLst>
              <a:ext uri="{FF2B5EF4-FFF2-40B4-BE49-F238E27FC236}">
                <a16:creationId xmlns:a16="http://schemas.microsoft.com/office/drawing/2014/main" id="{1D67A82F-2D1F-488B-A789-2844CCDAE53C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3925" y="2781301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15" name="Line 8">
            <a:extLst>
              <a:ext uri="{FF2B5EF4-FFF2-40B4-BE49-F238E27FC236}">
                <a16:creationId xmlns:a16="http://schemas.microsoft.com/office/drawing/2014/main" id="{835B8FD5-4D88-4F7A-A93D-EF6F2B7349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27813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16" name="Line 9">
            <a:extLst>
              <a:ext uri="{FF2B5EF4-FFF2-40B4-BE49-F238E27FC236}">
                <a16:creationId xmlns:a16="http://schemas.microsoft.com/office/drawing/2014/main" id="{3AF7C121-48B4-4160-BA85-46AEDD5BB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4209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17" name="Line 10">
            <a:extLst>
              <a:ext uri="{FF2B5EF4-FFF2-40B4-BE49-F238E27FC236}">
                <a16:creationId xmlns:a16="http://schemas.microsoft.com/office/drawing/2014/main" id="{15E54198-0950-4046-902C-E01B666FC9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2781300"/>
            <a:ext cx="4895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18" name="Rectangle 11">
            <a:extLst>
              <a:ext uri="{FF2B5EF4-FFF2-40B4-BE49-F238E27FC236}">
                <a16:creationId xmlns:a16="http://schemas.microsoft.com/office/drawing/2014/main" id="{7F185AE3-BFD1-4CE6-A3F2-82F7DD1C4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4941888"/>
            <a:ext cx="1079500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AU" altLang="en-US" sz="3200">
                <a:latin typeface="Times New Roman" panose="02020603050405020304" pitchFamily="18" charset="0"/>
              </a:rPr>
              <a:t>Array</a:t>
            </a:r>
          </a:p>
        </p:txBody>
      </p:sp>
      <p:sp>
        <p:nvSpPr>
          <p:cNvPr id="17419" name="Rectangle 12">
            <a:extLst>
              <a:ext uri="{FF2B5EF4-FFF2-40B4-BE49-F238E27FC236}">
                <a16:creationId xmlns:a16="http://schemas.microsoft.com/office/drawing/2014/main" id="{E4C9D3CA-DFEF-4DDC-9A84-4D87D361D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9" y="5734050"/>
            <a:ext cx="1512887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AU" altLang="en-US" sz="3200">
                <a:latin typeface="Times New Roman" panose="02020603050405020304" pitchFamily="18" charset="0"/>
              </a:rPr>
              <a:t>Link List</a:t>
            </a:r>
          </a:p>
        </p:txBody>
      </p:sp>
      <p:sp>
        <p:nvSpPr>
          <p:cNvPr id="17420" name="Rectangle 13">
            <a:extLst>
              <a:ext uri="{FF2B5EF4-FFF2-40B4-BE49-F238E27FC236}">
                <a16:creationId xmlns:a16="http://schemas.microsoft.com/office/drawing/2014/main" id="{C1D2055E-F203-4FC0-B426-2049A18EE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5" y="5734051"/>
            <a:ext cx="1079500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AU" altLang="en-US" sz="3200">
                <a:latin typeface="Times New Roman" panose="02020603050405020304" pitchFamily="18" charset="0"/>
              </a:rPr>
              <a:t>Stack</a:t>
            </a:r>
          </a:p>
        </p:txBody>
      </p:sp>
      <p:sp>
        <p:nvSpPr>
          <p:cNvPr id="17421" name="Rectangle 14">
            <a:extLst>
              <a:ext uri="{FF2B5EF4-FFF2-40B4-BE49-F238E27FC236}">
                <a16:creationId xmlns:a16="http://schemas.microsoft.com/office/drawing/2014/main" id="{2DC3F59E-DCBD-4080-A715-E29F53A4F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9" y="4941888"/>
            <a:ext cx="1152525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AU" altLang="en-US" sz="3200">
                <a:latin typeface="Times New Roman" panose="02020603050405020304" pitchFamily="18" charset="0"/>
              </a:rPr>
              <a:t>Queue</a:t>
            </a:r>
          </a:p>
        </p:txBody>
      </p:sp>
      <p:sp>
        <p:nvSpPr>
          <p:cNvPr id="17422" name="Line 15">
            <a:extLst>
              <a:ext uri="{FF2B5EF4-FFF2-40B4-BE49-F238E27FC236}">
                <a16:creationId xmlns:a16="http://schemas.microsoft.com/office/drawing/2014/main" id="{BB7C8BB0-C2C4-4FAF-ADAC-E271F5F804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8213" y="4365625"/>
            <a:ext cx="3382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23" name="Line 16">
            <a:extLst>
              <a:ext uri="{FF2B5EF4-FFF2-40B4-BE49-F238E27FC236}">
                <a16:creationId xmlns:a16="http://schemas.microsoft.com/office/drawing/2014/main" id="{7FF18FAF-1BFA-485E-AEC6-1D8BBDD7AD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37893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24" name="Line 17">
            <a:extLst>
              <a:ext uri="{FF2B5EF4-FFF2-40B4-BE49-F238E27FC236}">
                <a16:creationId xmlns:a16="http://schemas.microsoft.com/office/drawing/2014/main" id="{72185C8D-A5C1-4684-A408-7565C62C47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275" y="4365626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25" name="Line 18">
            <a:extLst>
              <a:ext uri="{FF2B5EF4-FFF2-40B4-BE49-F238E27FC236}">
                <a16:creationId xmlns:a16="http://schemas.microsoft.com/office/drawing/2014/main" id="{EB560FE9-8AEA-4E10-AA8F-297B86D8DE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6138" y="4365626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26" name="Line 19">
            <a:extLst>
              <a:ext uri="{FF2B5EF4-FFF2-40B4-BE49-F238E27FC236}">
                <a16:creationId xmlns:a16="http://schemas.microsoft.com/office/drawing/2014/main" id="{F430D171-0778-4420-8DF3-D1897EC582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8213" y="4365626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27" name="Line 20">
            <a:extLst>
              <a:ext uri="{FF2B5EF4-FFF2-40B4-BE49-F238E27FC236}">
                <a16:creationId xmlns:a16="http://schemas.microsoft.com/office/drawing/2014/main" id="{83EEB4FC-B3C0-4ED8-97D2-BE816FCE69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1175" y="4365626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28" name="Line 21">
            <a:extLst>
              <a:ext uri="{FF2B5EF4-FFF2-40B4-BE49-F238E27FC236}">
                <a16:creationId xmlns:a16="http://schemas.microsoft.com/office/drawing/2014/main" id="{463938D5-343E-44D0-A2E2-5B70F688ED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8213" y="4365625"/>
            <a:ext cx="3382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29" name="Line 22">
            <a:extLst>
              <a:ext uri="{FF2B5EF4-FFF2-40B4-BE49-F238E27FC236}">
                <a16:creationId xmlns:a16="http://schemas.microsoft.com/office/drawing/2014/main" id="{533DFDA4-7926-4812-AEDE-86BC99351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37893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30" name="Line 23">
            <a:extLst>
              <a:ext uri="{FF2B5EF4-FFF2-40B4-BE49-F238E27FC236}">
                <a16:creationId xmlns:a16="http://schemas.microsoft.com/office/drawing/2014/main" id="{AF6DF356-7915-4BE2-BA93-BC2BC2F560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4425" y="4292600"/>
            <a:ext cx="2160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31" name="Line 24">
            <a:extLst>
              <a:ext uri="{FF2B5EF4-FFF2-40B4-BE49-F238E27FC236}">
                <a16:creationId xmlns:a16="http://schemas.microsoft.com/office/drawing/2014/main" id="{D06481EC-188C-45E6-A972-CAE84A954C1B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3925" y="37163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32" name="Line 25">
            <a:extLst>
              <a:ext uri="{FF2B5EF4-FFF2-40B4-BE49-F238E27FC236}">
                <a16:creationId xmlns:a16="http://schemas.microsoft.com/office/drawing/2014/main" id="{DD15481E-E29D-4189-915C-93D8EEE90C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4425" y="4292601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33" name="Line 26">
            <a:extLst>
              <a:ext uri="{FF2B5EF4-FFF2-40B4-BE49-F238E27FC236}">
                <a16:creationId xmlns:a16="http://schemas.microsoft.com/office/drawing/2014/main" id="{5E6E9C5C-9246-4EB3-9320-47D99991439C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5013" y="4292601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34" name="Rectangle 27">
            <a:extLst>
              <a:ext uri="{FF2B5EF4-FFF2-40B4-BE49-F238E27FC236}">
                <a16:creationId xmlns:a16="http://schemas.microsoft.com/office/drawing/2014/main" id="{B090E47B-BAFB-48D7-9BC1-6969A3826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4868863"/>
            <a:ext cx="1152525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AU" altLang="en-US" sz="3200">
                <a:latin typeface="Times New Roman" panose="02020603050405020304" pitchFamily="18" charset="0"/>
              </a:rPr>
              <a:t>Graph</a:t>
            </a:r>
          </a:p>
        </p:txBody>
      </p:sp>
      <p:sp>
        <p:nvSpPr>
          <p:cNvPr id="17435" name="Rectangle 28">
            <a:extLst>
              <a:ext uri="{FF2B5EF4-FFF2-40B4-BE49-F238E27FC236}">
                <a16:creationId xmlns:a16="http://schemas.microsoft.com/office/drawing/2014/main" id="{7C9372F8-850C-4D88-96B1-9D20DEEC2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751" y="4868863"/>
            <a:ext cx="1152525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AU" altLang="en-US" sz="3200">
                <a:latin typeface="Times New Roman" panose="02020603050405020304" pitchFamily="18" charset="0"/>
              </a:rPr>
              <a:t>Trees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5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5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5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5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5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5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5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5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5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5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5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5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5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5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5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5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5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5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5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5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5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5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5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5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500" fill="hold"/>
                                        <p:tgtEl>
                                          <p:spTgt spid="17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500" fill="hold"/>
                                        <p:tgtEl>
                                          <p:spTgt spid="17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500" fill="hold"/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500" fill="hold"/>
                                        <p:tgtEl>
                                          <p:spTgt spid="17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500" fill="hold"/>
                                        <p:tgtEl>
                                          <p:spTgt spid="17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500" fill="hold"/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500" fill="hold"/>
                                        <p:tgtEl>
                                          <p:spTgt spid="17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500" fill="hold"/>
                                        <p:tgtEl>
                                          <p:spTgt spid="17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500" fill="hold"/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500" fill="hold"/>
                                        <p:tgtEl>
                                          <p:spTgt spid="17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500" fill="hold"/>
                                        <p:tgtEl>
                                          <p:spTgt spid="17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500" fill="hold"/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/>
      <p:bldP spid="17412" grpId="0" animBg="1"/>
      <p:bldP spid="17413" grpId="0" animBg="1"/>
      <p:bldP spid="17414" grpId="0" animBg="1"/>
      <p:bldP spid="17415" grpId="0" animBg="1"/>
      <p:bldP spid="17416" grpId="0" animBg="1"/>
      <p:bldP spid="17417" grpId="0" animBg="1"/>
      <p:bldP spid="17418" grpId="0" animBg="1"/>
      <p:bldP spid="17419" grpId="0" animBg="1"/>
      <p:bldP spid="17420" grpId="0" animBg="1"/>
      <p:bldP spid="17421" grpId="0" animBg="1"/>
      <p:bldP spid="17422" grpId="0" animBg="1"/>
      <p:bldP spid="17423" grpId="0" animBg="1"/>
      <p:bldP spid="17424" grpId="0" animBg="1"/>
      <p:bldP spid="17425" grpId="0" animBg="1"/>
      <p:bldP spid="17426" grpId="0" animBg="1"/>
      <p:bldP spid="17427" grpId="0" animBg="1"/>
      <p:bldP spid="17428" grpId="0" animBg="1"/>
      <p:bldP spid="17429" grpId="0" animBg="1"/>
      <p:bldP spid="17430" grpId="0" animBg="1"/>
      <p:bldP spid="17431" grpId="0" animBg="1"/>
      <p:bldP spid="17432" grpId="0" animBg="1"/>
      <p:bldP spid="17433" grpId="0" animBg="1"/>
      <p:bldP spid="17434" grpId="0" animBg="1"/>
      <p:bldP spid="174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77278E-AA99-4745-B175-9044D956A74D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378333"/>
            <a:ext cx="10972800" cy="83929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AB3066-FFE7-453E-8339-03D6E2A9683B}"/>
              </a:ext>
            </a:extLst>
          </p:cNvPr>
          <p:cNvSpPr/>
          <p:nvPr/>
        </p:nvSpPr>
        <p:spPr>
          <a:xfrm>
            <a:off x="2017340" y="4893506"/>
            <a:ext cx="82484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2400" b="1" dirty="0"/>
              <a:t>Binary trees:</a:t>
            </a:r>
          </a:p>
          <a:p>
            <a:pPr lvl="1"/>
            <a:r>
              <a:rPr lang="en-US" altLang="en-US" sz="2000" dirty="0"/>
              <a:t>	High-speed searching and sorting of data and efficient elimination of 	duplicate data items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764499-935B-4149-9636-58A12EE89210}"/>
              </a:ext>
            </a:extLst>
          </p:cNvPr>
          <p:cNvSpPr/>
          <p:nvPr/>
        </p:nvSpPr>
        <p:spPr>
          <a:xfrm>
            <a:off x="2017341" y="3989152"/>
            <a:ext cx="82484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2400" b="1" dirty="0"/>
              <a:t>Queues:</a:t>
            </a:r>
          </a:p>
          <a:p>
            <a:pPr lvl="1"/>
            <a:r>
              <a:rPr lang="en-US" altLang="en-US" sz="2000" dirty="0"/>
              <a:t>	Allow insertions at the back and removals from the front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EBB363-36F5-4F92-8AD5-CB6DF790E842}"/>
              </a:ext>
            </a:extLst>
          </p:cNvPr>
          <p:cNvSpPr/>
          <p:nvPr/>
        </p:nvSpPr>
        <p:spPr>
          <a:xfrm>
            <a:off x="2017341" y="3142353"/>
            <a:ext cx="82484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2400" b="1" dirty="0"/>
              <a:t>Stacks:</a:t>
            </a:r>
          </a:p>
          <a:p>
            <a:pPr lvl="1"/>
            <a:r>
              <a:rPr lang="en-US" altLang="en-US" sz="2000" dirty="0"/>
              <a:t>	Allow insertions and removals only at top of stack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2D9104-56D3-48DF-BACA-D81845340290}"/>
              </a:ext>
            </a:extLst>
          </p:cNvPr>
          <p:cNvSpPr/>
          <p:nvPr/>
        </p:nvSpPr>
        <p:spPr>
          <a:xfrm>
            <a:off x="2017343" y="2237048"/>
            <a:ext cx="82484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2400" b="1" dirty="0"/>
              <a:t>Linked lists:</a:t>
            </a:r>
          </a:p>
          <a:p>
            <a:pPr lvl="1"/>
            <a:r>
              <a:rPr lang="en-US" altLang="en-US" sz="2000" dirty="0"/>
              <a:t>	Allow insertions and removals anywhere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EBFF84-6C20-4673-8624-0792D11FF3C2}"/>
              </a:ext>
            </a:extLst>
          </p:cNvPr>
          <p:cNvSpPr/>
          <p:nvPr/>
        </p:nvSpPr>
        <p:spPr>
          <a:xfrm>
            <a:off x="2017342" y="1345679"/>
            <a:ext cx="82484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2400" b="1" dirty="0"/>
              <a:t>Dynamic data structures:</a:t>
            </a:r>
          </a:p>
          <a:p>
            <a:pPr lvl="1"/>
            <a:r>
              <a:rPr lang="en-US" altLang="en-US" sz="2000" dirty="0"/>
              <a:t>	Data structures that grow and shrink during execution </a:t>
            </a:r>
          </a:p>
        </p:txBody>
      </p:sp>
    </p:spTree>
    <p:extLst>
      <p:ext uri="{BB962C8B-B14F-4D97-AF65-F5344CB8AC3E}">
        <p14:creationId xmlns:p14="http://schemas.microsoft.com/office/powerpoint/2010/main" val="338062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9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8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81" tmFilter="0, 0; 0.125,0.2665; 0.25,0.4; 0.375,0.465; 0.5,0.5;  0.625,0.535; 0.75,0.6; 0.875,0.7335; 1,1">
                                          <p:stCondLst>
                                            <p:cond delay="58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90" tmFilter="0, 0; 0.125,0.2665; 0.25,0.4; 0.375,0.465; 0.5,0.5;  0.625,0.535; 0.75,0.6; 0.875,0.7335; 1,1">
                                          <p:stCondLst>
                                            <p:cond delay="115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44" tmFilter="0, 0; 0.125,0.2665; 0.25,0.4; 0.375,0.465; 0.5,0.5;  0.625,0.535; 0.75,0.6; 0.875,0.7335; 1,1">
                                          <p:stCondLst>
                                            <p:cond delay="14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3">
                                          <p:stCondLst>
                                            <p:cond delay="5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45" decel="50000">
                                          <p:stCondLst>
                                            <p:cond delay="59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3">
                                          <p:stCondLst>
                                            <p:cond delay="114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45" decel="50000">
                                          <p:stCondLst>
                                            <p:cond delay="117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3">
                                          <p:stCondLst>
                                            <p:cond delay="143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45" decel="50000">
                                          <p:stCondLst>
                                            <p:cond delay="145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3">
                                          <p:stCondLst>
                                            <p:cond delay="158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45" decel="50000">
                                          <p:stCondLst>
                                            <p:cond delay="160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59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8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81" tmFilter="0, 0; 0.125,0.2665; 0.25,0.4; 0.375,0.465; 0.5,0.5;  0.625,0.535; 0.75,0.6; 0.875,0.7335; 1,1">
                                          <p:stCondLst>
                                            <p:cond delay="58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90" tmFilter="0, 0; 0.125,0.2665; 0.25,0.4; 0.375,0.465; 0.5,0.5;  0.625,0.535; 0.75,0.6; 0.875,0.7335; 1,1">
                                          <p:stCondLst>
                                            <p:cond delay="115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44" tmFilter="0, 0; 0.125,0.2665; 0.25,0.4; 0.375,0.465; 0.5,0.5;  0.625,0.535; 0.75,0.6; 0.875,0.7335; 1,1">
                                          <p:stCondLst>
                                            <p:cond delay="14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3">
                                          <p:stCondLst>
                                            <p:cond delay="5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45" decel="50000">
                                          <p:stCondLst>
                                            <p:cond delay="59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3">
                                          <p:stCondLst>
                                            <p:cond delay="114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45" decel="50000">
                                          <p:stCondLst>
                                            <p:cond delay="117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3">
                                          <p:stCondLst>
                                            <p:cond delay="143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45" decel="50000">
                                          <p:stCondLst>
                                            <p:cond delay="145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3">
                                          <p:stCondLst>
                                            <p:cond delay="158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45" decel="50000">
                                          <p:stCondLst>
                                            <p:cond delay="160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59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8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81" tmFilter="0, 0; 0.125,0.2665; 0.25,0.4; 0.375,0.465; 0.5,0.5;  0.625,0.535; 0.75,0.6; 0.875,0.7335; 1,1">
                                          <p:stCondLst>
                                            <p:cond delay="58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90" tmFilter="0, 0; 0.125,0.2665; 0.25,0.4; 0.375,0.465; 0.5,0.5;  0.625,0.535; 0.75,0.6; 0.875,0.7335; 1,1">
                                          <p:stCondLst>
                                            <p:cond delay="115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44" tmFilter="0, 0; 0.125,0.2665; 0.25,0.4; 0.375,0.465; 0.5,0.5;  0.625,0.535; 0.75,0.6; 0.875,0.7335; 1,1">
                                          <p:stCondLst>
                                            <p:cond delay="14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3">
                                          <p:stCondLst>
                                            <p:cond delay="5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45" decel="50000">
                                          <p:stCondLst>
                                            <p:cond delay="59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3">
                                          <p:stCondLst>
                                            <p:cond delay="114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45" decel="50000">
                                          <p:stCondLst>
                                            <p:cond delay="117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3">
                                          <p:stCondLst>
                                            <p:cond delay="143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45" decel="50000">
                                          <p:stCondLst>
                                            <p:cond delay="145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3">
                                          <p:stCondLst>
                                            <p:cond delay="158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45" decel="50000">
                                          <p:stCondLst>
                                            <p:cond delay="160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750"/>
                            </p:stCondLst>
                            <p:childTnLst>
                              <p:par>
                                <p:cTn id="6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59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8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81" tmFilter="0, 0; 0.125,0.2665; 0.25,0.4; 0.375,0.465; 0.5,0.5;  0.625,0.535; 0.75,0.6; 0.875,0.7335; 1,1">
                                          <p:stCondLst>
                                            <p:cond delay="58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90" tmFilter="0, 0; 0.125,0.2665; 0.25,0.4; 0.375,0.465; 0.5,0.5;  0.625,0.535; 0.75,0.6; 0.875,0.7335; 1,1">
                                          <p:stCondLst>
                                            <p:cond delay="115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44" tmFilter="0, 0; 0.125,0.2665; 0.25,0.4; 0.375,0.465; 0.5,0.5;  0.625,0.535; 0.75,0.6; 0.875,0.7335; 1,1">
                                          <p:stCondLst>
                                            <p:cond delay="14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3">
                                          <p:stCondLst>
                                            <p:cond delay="5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45" decel="50000">
                                          <p:stCondLst>
                                            <p:cond delay="59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3">
                                          <p:stCondLst>
                                            <p:cond delay="114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45" decel="50000">
                                          <p:stCondLst>
                                            <p:cond delay="117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3">
                                          <p:stCondLst>
                                            <p:cond delay="143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45" decel="50000">
                                          <p:stCondLst>
                                            <p:cond delay="145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3">
                                          <p:stCondLst>
                                            <p:cond delay="158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45" decel="50000">
                                          <p:stCondLst>
                                            <p:cond delay="160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59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8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81" tmFilter="0, 0; 0.125,0.2665; 0.25,0.4; 0.375,0.465; 0.5,0.5;  0.625,0.535; 0.75,0.6; 0.875,0.7335; 1,1">
                                          <p:stCondLst>
                                            <p:cond delay="58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90" tmFilter="0, 0; 0.125,0.2665; 0.25,0.4; 0.375,0.465; 0.5,0.5;  0.625,0.535; 0.75,0.6; 0.875,0.7335; 1,1">
                                          <p:stCondLst>
                                            <p:cond delay="115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44" tmFilter="0, 0; 0.125,0.2665; 0.25,0.4; 0.375,0.465; 0.5,0.5;  0.625,0.535; 0.75,0.6; 0.875,0.7335; 1,1">
                                          <p:stCondLst>
                                            <p:cond delay="14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3">
                                          <p:stCondLst>
                                            <p:cond delay="5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45" decel="50000">
                                          <p:stCondLst>
                                            <p:cond delay="59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3">
                                          <p:stCondLst>
                                            <p:cond delay="114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45" decel="50000">
                                          <p:stCondLst>
                                            <p:cond delay="117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3">
                                          <p:stCondLst>
                                            <p:cond delay="143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45" decel="50000">
                                          <p:stCondLst>
                                            <p:cond delay="145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3">
                                          <p:stCondLst>
                                            <p:cond delay="158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45" decel="50000">
                                          <p:stCondLst>
                                            <p:cond delay="160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3">
            <a:extLst>
              <a:ext uri="{FF2B5EF4-FFF2-40B4-BE49-F238E27FC236}">
                <a16:creationId xmlns:a16="http://schemas.microsoft.com/office/drawing/2014/main" id="{6B1A224F-031D-4538-8C93-435925DA1B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79689" y="1517711"/>
            <a:ext cx="10131425" cy="4025245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 dirty="0"/>
              <a:t>Data Structures will have 3 core operations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000" dirty="0"/>
              <a:t>a way to add things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000" dirty="0"/>
              <a:t>a way to remove things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000" dirty="0"/>
              <a:t>a way to access things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 dirty="0"/>
              <a:t>Details of these operations depend on the data structure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000" dirty="0"/>
              <a:t>Example: List, add at the end, access by location, remove by location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 dirty="0"/>
              <a:t>More operations added depending on what data structure is designed to do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CDB481D-9650-4337-BEB2-7D64562CCAF5}"/>
              </a:ext>
            </a:extLst>
          </p:cNvPr>
          <p:cNvSpPr txBox="1">
            <a:spLocks noChangeArrowheads="1"/>
          </p:cNvSpPr>
          <p:nvPr/>
        </p:nvSpPr>
        <p:spPr>
          <a:xfrm>
            <a:off x="685801" y="543612"/>
            <a:ext cx="10131425" cy="87470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AU" sz="4000" b="1" dirty="0">
                <a:latin typeface="Times New Roman" pitchFamily="18" charset="0"/>
                <a:cs typeface="Times New Roman" pitchFamily="18" charset="0"/>
              </a:rPr>
              <a:t>Core operations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5F7B2B94-731A-4563-854E-AFF019A305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3428" y="1576371"/>
            <a:ext cx="8686800" cy="4287101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sz="2800" dirty="0"/>
              <a:t>Data structures organize data, t</a:t>
            </a:r>
            <a:r>
              <a:rPr lang="en-US" altLang="en-US" sz="2400" dirty="0"/>
              <a:t>his gives </a:t>
            </a:r>
            <a:r>
              <a:rPr lang="en-US" altLang="en-US" sz="2400" b="1" i="1" dirty="0"/>
              <a:t>more efficient programs.</a:t>
            </a:r>
            <a:endParaRPr lang="en-US" alt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2800" dirty="0"/>
              <a:t>More powerful computers encourage more complex applications.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2800" dirty="0"/>
              <a:t>More complex applications demand more calculations.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2800" dirty="0"/>
              <a:t>Complex computing tasks are unlike our everyday experience.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468509D-E494-41B0-9E1B-F6E4D6DD8635}"/>
              </a:ext>
            </a:extLst>
          </p:cNvPr>
          <p:cNvSpPr txBox="1">
            <a:spLocks noChangeArrowheads="1"/>
          </p:cNvSpPr>
          <p:nvPr/>
        </p:nvSpPr>
        <p:spPr>
          <a:xfrm>
            <a:off x="685801" y="543612"/>
            <a:ext cx="10131425" cy="87470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AU" sz="4000" b="1" dirty="0">
                <a:latin typeface="Times New Roman" pitchFamily="18" charset="0"/>
                <a:cs typeface="Times New Roman" pitchFamily="18" charset="0"/>
              </a:rPr>
              <a:t>The need for data structures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DB1F0CB3-392A-4A6A-A73B-A1A6727CFB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0700" y="1767111"/>
            <a:ext cx="8610600" cy="4039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/>
              <a:t>Any organization for a collection of records can be searched, processed in any order, or modified.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000" dirty="0"/>
              <a:t>The choice of data structure and algorithm can make the difference between a program running in a few seconds or many days.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/>
              <a:t>A solution is said to be </a:t>
            </a:r>
            <a:r>
              <a:rPr lang="en-US" altLang="en-US" sz="2400" b="1" i="1" dirty="0"/>
              <a:t>efficient</a:t>
            </a:r>
            <a:r>
              <a:rPr lang="en-US" altLang="en-US" sz="2400" dirty="0"/>
              <a:t> if it solves the problem within its </a:t>
            </a:r>
            <a:r>
              <a:rPr lang="en-US" altLang="en-US" sz="2400" b="1" i="1" dirty="0"/>
              <a:t>resource constraints</a:t>
            </a:r>
            <a:r>
              <a:rPr lang="en-US" altLang="en-US" sz="240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000" dirty="0"/>
              <a:t>Space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000" dirty="0"/>
              <a:t>Time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/>
              <a:t>The </a:t>
            </a:r>
            <a:r>
              <a:rPr lang="en-US" altLang="en-US" sz="2400" b="1" i="1" dirty="0"/>
              <a:t>cost</a:t>
            </a:r>
            <a:r>
              <a:rPr lang="en-US" altLang="en-US" sz="2400" dirty="0"/>
              <a:t> of a solution is the amount of resources that the solution consumes.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B90C263-F75A-4FD6-94A6-08F6DB523629}"/>
              </a:ext>
            </a:extLst>
          </p:cNvPr>
          <p:cNvSpPr txBox="1">
            <a:spLocks noChangeArrowheads="1"/>
          </p:cNvSpPr>
          <p:nvPr/>
        </p:nvSpPr>
        <p:spPr>
          <a:xfrm>
            <a:off x="685801" y="543612"/>
            <a:ext cx="10131425" cy="87470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AU" sz="4000" b="1" dirty="0">
                <a:latin typeface="Times New Roman" pitchFamily="18" charset="0"/>
                <a:cs typeface="Times New Roman" pitchFamily="18" charset="0"/>
              </a:rPr>
              <a:t>organisation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6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6" id="{DD82A7D0-C575-4492-9551-B9EDBDD47993}" vid="{2AF6C264-1226-438F-B25C-5A07921D37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Theme6</Template>
  <TotalTime>171</TotalTime>
  <Words>610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Algerian</vt:lpstr>
      <vt:lpstr>Arial</vt:lpstr>
      <vt:lpstr>Calibri</vt:lpstr>
      <vt:lpstr>Calibri (Body)</vt:lpstr>
      <vt:lpstr>Calibri Light</vt:lpstr>
      <vt:lpstr>Courier New</vt:lpstr>
      <vt:lpstr>Times New Roman</vt:lpstr>
      <vt:lpstr>Wingdings</vt:lpstr>
      <vt:lpstr>Wingdings 3</vt:lpstr>
      <vt:lpstr>Theme6</vt:lpstr>
      <vt:lpstr>PowerPoint Presentation</vt:lpstr>
      <vt:lpstr>What is Program</vt:lpstr>
      <vt:lpstr>Data Structures</vt:lpstr>
      <vt:lpstr>Classification of Data Structure</vt:lpstr>
      <vt:lpstr>Classification of Data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Sivant M</dc:creator>
  <cp:lastModifiedBy>Sivant M</cp:lastModifiedBy>
  <cp:revision>38</cp:revision>
  <dcterms:created xsi:type="dcterms:W3CDTF">2020-01-20T13:35:35Z</dcterms:created>
  <dcterms:modified xsi:type="dcterms:W3CDTF">2020-01-20T16:31:41Z</dcterms:modified>
</cp:coreProperties>
</file>