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58" r:id="rId6"/>
    <p:sldId id="259" r:id="rId7"/>
    <p:sldId id="260" r:id="rId8"/>
    <p:sldId id="267" r:id="rId9"/>
    <p:sldId id="262" r:id="rId10"/>
    <p:sldId id="263" r:id="rId11"/>
    <p:sldId id="271" r:id="rId12"/>
    <p:sldId id="272" r:id="rId13"/>
    <p:sldId id="273" r:id="rId14"/>
    <p:sldId id="28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5389"/>
    <a:srgbClr val="F24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93505E8-23AA-42D6-B7BC-B32807C865A3}" type="datetimeFigureOut">
              <a:rPr lang="en-FI" smtClean="0"/>
              <a:t>27/05/2020</a:t>
            </a:fld>
            <a:endParaRPr lang="en-FI"/>
          </a:p>
        </p:txBody>
      </p:sp>
      <p:sp>
        <p:nvSpPr>
          <p:cNvPr id="5" name="Footer Placeholder 4"/>
          <p:cNvSpPr>
            <a:spLocks noGrp="1"/>
          </p:cNvSpPr>
          <p:nvPr>
            <p:ph type="ftr" sz="quarter" idx="11"/>
          </p:nvPr>
        </p:nvSpPr>
        <p:spPr>
          <a:xfrm>
            <a:off x="1371600" y="4323845"/>
            <a:ext cx="6400800" cy="365125"/>
          </a:xfrm>
        </p:spPr>
        <p:txBody>
          <a:bodyPr/>
          <a:lstStyle/>
          <a:p>
            <a:endParaRPr lang="en-FI"/>
          </a:p>
        </p:txBody>
      </p:sp>
      <p:sp>
        <p:nvSpPr>
          <p:cNvPr id="6" name="Slide Number Placeholder 5"/>
          <p:cNvSpPr>
            <a:spLocks noGrp="1"/>
          </p:cNvSpPr>
          <p:nvPr>
            <p:ph type="sldNum" sz="quarter" idx="12"/>
          </p:nvPr>
        </p:nvSpPr>
        <p:spPr>
          <a:xfrm>
            <a:off x="8077200" y="1430866"/>
            <a:ext cx="2743200" cy="365125"/>
          </a:xfrm>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339584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28810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a:xfrm>
            <a:off x="685800" y="379941"/>
            <a:ext cx="6991492" cy="365125"/>
          </a:xfrm>
        </p:spPr>
        <p:txBody>
          <a:bodyPr/>
          <a:lstStyle/>
          <a:p>
            <a:endParaRPr lang="en-FI"/>
          </a:p>
        </p:txBody>
      </p:sp>
      <p:sp>
        <p:nvSpPr>
          <p:cNvPr id="7" name="Slide Number Placeholder 6"/>
          <p:cNvSpPr>
            <a:spLocks noGrp="1"/>
          </p:cNvSpPr>
          <p:nvPr>
            <p:ph type="sldNum" sz="quarter" idx="12"/>
          </p:nvPr>
        </p:nvSpPr>
        <p:spPr>
          <a:xfrm>
            <a:off x="10862452" y="381000"/>
            <a:ext cx="643748" cy="365125"/>
          </a:xfrm>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2932231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a:xfrm>
            <a:off x="685800" y="379941"/>
            <a:ext cx="6991492" cy="365125"/>
          </a:xfrm>
        </p:spPr>
        <p:txBody>
          <a:bodyPr/>
          <a:lstStyle/>
          <a:p>
            <a:endParaRPr lang="en-FI"/>
          </a:p>
        </p:txBody>
      </p:sp>
      <p:sp>
        <p:nvSpPr>
          <p:cNvPr id="7" name="Slide Number Placeholder 6"/>
          <p:cNvSpPr>
            <a:spLocks noGrp="1"/>
          </p:cNvSpPr>
          <p:nvPr>
            <p:ph type="sldNum" sz="quarter" idx="12"/>
          </p:nvPr>
        </p:nvSpPr>
        <p:spPr>
          <a:xfrm>
            <a:off x="10862452" y="381000"/>
            <a:ext cx="643748" cy="365125"/>
          </a:xfrm>
        </p:spPr>
        <p:txBody>
          <a:bodyPr/>
          <a:lstStyle/>
          <a:p>
            <a:fld id="{13377467-427A-45F7-B433-2ABACC123A4D}" type="slidenum">
              <a:rPr lang="en-FI" smtClean="0"/>
              <a:t>‹#›</a:t>
            </a:fld>
            <a:endParaRPr lang="en-FI"/>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668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a:xfrm>
            <a:off x="685800" y="378883"/>
            <a:ext cx="6991492" cy="365125"/>
          </a:xfrm>
        </p:spPr>
        <p:txBody>
          <a:bodyPr/>
          <a:lstStyle/>
          <a:p>
            <a:endParaRPr lang="en-FI"/>
          </a:p>
        </p:txBody>
      </p:sp>
      <p:sp>
        <p:nvSpPr>
          <p:cNvPr id="7" name="Slide Number Placeholder 6"/>
          <p:cNvSpPr>
            <a:spLocks noGrp="1"/>
          </p:cNvSpPr>
          <p:nvPr>
            <p:ph type="sldNum" sz="quarter" idx="12"/>
          </p:nvPr>
        </p:nvSpPr>
        <p:spPr>
          <a:xfrm>
            <a:off x="10862452" y="381000"/>
            <a:ext cx="643748" cy="365125"/>
          </a:xfrm>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399743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505E8-23AA-42D6-B7BC-B32807C865A3}" type="datetimeFigureOut">
              <a:rPr lang="en-FI" smtClean="0"/>
              <a:t>27/05/2020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897920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505E8-23AA-42D6-B7BC-B32807C865A3}" type="datetimeFigureOut">
              <a:rPr lang="en-FI" smtClean="0"/>
              <a:t>27/05/2020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2106547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505E8-23AA-42D6-B7BC-B32807C865A3}" type="datetimeFigureOut">
              <a:rPr lang="en-FI" smtClean="0"/>
              <a:t>27/05/2020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667430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93505E8-23AA-42D6-B7BC-B32807C865A3}" type="datetimeFigureOut">
              <a:rPr lang="en-FI" smtClean="0"/>
              <a:t>27/05/2020</a:t>
            </a:fld>
            <a:endParaRPr lang="en-FI"/>
          </a:p>
        </p:txBody>
      </p:sp>
      <p:sp>
        <p:nvSpPr>
          <p:cNvPr id="5" name="Footer Placeholder 4"/>
          <p:cNvSpPr>
            <a:spLocks noGrp="1"/>
          </p:cNvSpPr>
          <p:nvPr>
            <p:ph type="ftr" sz="quarter" idx="11"/>
          </p:nvPr>
        </p:nvSpPr>
        <p:spPr>
          <a:xfrm>
            <a:off x="685800" y="381000"/>
            <a:ext cx="6991492" cy="365125"/>
          </a:xfrm>
        </p:spPr>
        <p:txBody>
          <a:bodyPr/>
          <a:lstStyle/>
          <a:p>
            <a:endParaRPr lang="en-FI"/>
          </a:p>
        </p:txBody>
      </p:sp>
      <p:sp>
        <p:nvSpPr>
          <p:cNvPr id="6" name="Slide Number Placeholder 5"/>
          <p:cNvSpPr>
            <a:spLocks noGrp="1"/>
          </p:cNvSpPr>
          <p:nvPr>
            <p:ph type="sldNum" sz="quarter" idx="12"/>
          </p:nvPr>
        </p:nvSpPr>
        <p:spPr>
          <a:xfrm>
            <a:off x="10862452" y="381000"/>
            <a:ext cx="643748" cy="365125"/>
          </a:xfrm>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347275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505E8-23AA-42D6-B7BC-B32807C865A3}" type="datetimeFigureOut">
              <a:rPr lang="en-FI" smtClean="0"/>
              <a:t>27/05/2020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25951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93505E8-23AA-42D6-B7BC-B32807C865A3}" type="datetimeFigureOut">
              <a:rPr lang="en-FI" smtClean="0"/>
              <a:t>27/05/2020</a:t>
            </a:fld>
            <a:endParaRPr lang="en-FI"/>
          </a:p>
        </p:txBody>
      </p:sp>
      <p:sp>
        <p:nvSpPr>
          <p:cNvPr id="5" name="Footer Placeholder 4"/>
          <p:cNvSpPr>
            <a:spLocks noGrp="1"/>
          </p:cNvSpPr>
          <p:nvPr>
            <p:ph type="ftr" sz="quarter" idx="11"/>
          </p:nvPr>
        </p:nvSpPr>
        <p:spPr>
          <a:xfrm>
            <a:off x="685800" y="381001"/>
            <a:ext cx="6991492" cy="364065"/>
          </a:xfrm>
        </p:spPr>
        <p:txBody>
          <a:bodyPr/>
          <a:lstStyle/>
          <a:p>
            <a:endParaRPr lang="en-FI"/>
          </a:p>
        </p:txBody>
      </p:sp>
      <p:sp>
        <p:nvSpPr>
          <p:cNvPr id="6" name="Slide Number Placeholder 5"/>
          <p:cNvSpPr>
            <a:spLocks noGrp="1"/>
          </p:cNvSpPr>
          <p:nvPr>
            <p:ph type="sldNum" sz="quarter" idx="12"/>
          </p:nvPr>
        </p:nvSpPr>
        <p:spPr>
          <a:xfrm>
            <a:off x="10862452" y="381000"/>
            <a:ext cx="643748" cy="365125"/>
          </a:xfrm>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6205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90084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505E8-23AA-42D6-B7BC-B32807C865A3}" type="datetimeFigureOut">
              <a:rPr lang="en-FI" smtClean="0"/>
              <a:t>27/05/2020</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47768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505E8-23AA-42D6-B7BC-B32807C865A3}" type="datetimeFigureOut">
              <a:rPr lang="en-FI" smtClean="0"/>
              <a:t>27/05/2020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5974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05E8-23AA-42D6-B7BC-B32807C865A3}" type="datetimeFigureOut">
              <a:rPr lang="en-FI" smtClean="0"/>
              <a:t>27/05/2020</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368714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05084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505E8-23AA-42D6-B7BC-B32807C865A3}" type="datetimeFigureOut">
              <a:rPr lang="en-FI" smtClean="0"/>
              <a:t>27/05/2020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13377467-427A-45F7-B433-2ABACC123A4D}" type="slidenum">
              <a:rPr lang="en-FI" smtClean="0"/>
              <a:t>‹#›</a:t>
            </a:fld>
            <a:endParaRPr lang="en-FI"/>
          </a:p>
        </p:txBody>
      </p:sp>
    </p:spTree>
    <p:extLst>
      <p:ext uri="{BB962C8B-B14F-4D97-AF65-F5344CB8AC3E}">
        <p14:creationId xmlns:p14="http://schemas.microsoft.com/office/powerpoint/2010/main" val="123363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505E8-23AA-42D6-B7BC-B32807C865A3}" type="datetimeFigureOut">
              <a:rPr lang="en-FI" smtClean="0"/>
              <a:t>27/05/2020</a:t>
            </a:fld>
            <a:endParaRPr lang="en-FI"/>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FI"/>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377467-427A-45F7-B433-2ABACC123A4D}" type="slidenum">
              <a:rPr lang="en-FI" smtClean="0"/>
              <a:t>‹#›</a:t>
            </a:fld>
            <a:endParaRPr lang="en-FI"/>
          </a:p>
        </p:txBody>
      </p:sp>
    </p:spTree>
    <p:extLst>
      <p:ext uri="{BB962C8B-B14F-4D97-AF65-F5344CB8AC3E}">
        <p14:creationId xmlns:p14="http://schemas.microsoft.com/office/powerpoint/2010/main" val="1915193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kaggle.com/c/rsna-pneumonia-detection-challenge/data"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7FD327D-572F-4CB5-82F9-2C25DDFC07F7}"/>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FI" sz="2300" dirty="0">
                <a:effectLst>
                  <a:reflection blurRad="6350" stA="53000" endA="300" endPos="35500" dir="5400000" sy="-90000" algn="bl"/>
                </a:effectLst>
              </a:rPr>
              <a:t>Capstone Project</a:t>
            </a:r>
            <a:br>
              <a:rPr lang="en-FI" sz="2300" dirty="0">
                <a:effectLst>
                  <a:reflection blurRad="6350" stA="53000" endA="300" endPos="35500" dir="5400000" sy="-90000" algn="bl"/>
                </a:effectLst>
              </a:rPr>
            </a:br>
            <a:br>
              <a:rPr lang="en-FI" sz="2300" dirty="0">
                <a:effectLst>
                  <a:reflection blurRad="6350" stA="53000" endA="300" endPos="35500" dir="5400000" sy="-90000" algn="bl"/>
                </a:effectLst>
              </a:rPr>
            </a:br>
            <a:br>
              <a:rPr lang="en-FI" sz="2300" dirty="0">
                <a:effectLst>
                  <a:reflection blurRad="6350" stA="53000" endA="300" endPos="35500" dir="5400000" sy="-90000" algn="bl"/>
                </a:effectLst>
              </a:rPr>
            </a:br>
            <a:r>
              <a:rPr lang="en-FI" sz="2300" dirty="0">
                <a:effectLst>
                  <a:reflection blurRad="6350" stA="53000" endA="300" endPos="35500" dir="5400000" sy="-90000" algn="bl"/>
                </a:effectLst>
              </a:rPr>
              <a:t>Pneumonia Detection</a:t>
            </a:r>
            <a:br>
              <a:rPr lang="en-FI" sz="2300" dirty="0"/>
            </a:br>
            <a:r>
              <a:rPr lang="en-FI" sz="2300" dirty="0">
                <a:effectLst>
                  <a:reflection blurRad="6350" stA="53000" endA="300" endPos="35500" dir="5400000" sy="-90000" algn="bl"/>
                </a:effectLst>
              </a:rPr>
              <a:t> </a:t>
            </a:r>
            <a:br>
              <a:rPr lang="en-FI" sz="2300" dirty="0"/>
            </a:br>
            <a:endParaRPr lang="en-FI" sz="2300" dirty="0"/>
          </a:p>
        </p:txBody>
      </p:sp>
      <p:pic>
        <p:nvPicPr>
          <p:cNvPr id="5" name="Picture 4">
            <a:extLst>
              <a:ext uri="{FF2B5EF4-FFF2-40B4-BE49-F238E27FC236}">
                <a16:creationId xmlns:a16="http://schemas.microsoft.com/office/drawing/2014/main" id="{155E01A8-BE0E-4532-B18D-72FA40326FBA}"/>
              </a:ext>
            </a:extLst>
          </p:cNvPr>
          <p:cNvPicPr>
            <a:picLocks noChangeAspect="1"/>
          </p:cNvPicPr>
          <p:nvPr/>
        </p:nvPicPr>
        <p:blipFill rotWithShape="1">
          <a:blip r:embed="rId4"/>
          <a:srcRect l="8330" r="10978" b="1"/>
          <a:stretch/>
        </p:blipFill>
        <p:spPr>
          <a:xfrm>
            <a:off x="5228948" y="941122"/>
            <a:ext cx="5813347" cy="5115048"/>
          </a:xfrm>
          <a:prstGeom prst="rect">
            <a:avLst/>
          </a:prstGeom>
        </p:spPr>
      </p:pic>
      <p:sp>
        <p:nvSpPr>
          <p:cNvPr id="6" name="Title 1">
            <a:extLst>
              <a:ext uri="{FF2B5EF4-FFF2-40B4-BE49-F238E27FC236}">
                <a16:creationId xmlns:a16="http://schemas.microsoft.com/office/drawing/2014/main" id="{FBD49208-8C2F-4DC3-8CDF-7C3875FFD2DC}"/>
              </a:ext>
            </a:extLst>
          </p:cNvPr>
          <p:cNvSpPr txBox="1">
            <a:spLocks/>
          </p:cNvSpPr>
          <p:nvPr/>
        </p:nvSpPr>
        <p:spPr>
          <a:xfrm>
            <a:off x="2305878" y="5274365"/>
            <a:ext cx="2812726" cy="1139828"/>
          </a:xfrm>
          <a:prstGeom prst="rect">
            <a:avLst/>
          </a:prstGeom>
          <a:noFill/>
          <a:ln w="19050">
            <a:noFill/>
            <a:prstDash val="dash"/>
          </a:ln>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r"/>
            <a:br>
              <a:rPr lang="en-FI" sz="2300" dirty="0">
                <a:effectLst>
                  <a:reflection blurRad="6350" stA="53000" endA="300" endPos="35500" dir="5400000" sy="-90000" algn="bl"/>
                </a:effectLst>
              </a:rPr>
            </a:br>
            <a:br>
              <a:rPr lang="en-FI" sz="2300" dirty="0">
                <a:effectLst>
                  <a:reflection blurRad="6350" stA="53000" endA="300" endPos="35500" dir="5400000" sy="-90000" algn="bl"/>
                </a:effectLst>
              </a:rPr>
            </a:br>
            <a:r>
              <a:rPr lang="en-FI" sz="2300" dirty="0">
                <a:effectLst>
                  <a:reflection blurRad="6350" stA="53000" endA="300" endPos="35500" dir="5400000" sy="-90000" algn="bl"/>
                </a:effectLst>
              </a:rPr>
              <a:t>Sivasankar Vennala</a:t>
            </a:r>
            <a:br>
              <a:rPr lang="en-FI" sz="2300" dirty="0"/>
            </a:br>
            <a:r>
              <a:rPr lang="en-FI" sz="2300" dirty="0">
                <a:effectLst>
                  <a:reflection blurRad="6350" stA="53000" endA="300" endPos="35500" dir="5400000" sy="-90000" algn="bl"/>
                </a:effectLst>
              </a:rPr>
              <a:t> </a:t>
            </a:r>
            <a:br>
              <a:rPr lang="en-FI" sz="2300" dirty="0"/>
            </a:br>
            <a:endParaRPr lang="en-FI" sz="2300" dirty="0"/>
          </a:p>
        </p:txBody>
      </p:sp>
    </p:spTree>
    <p:extLst>
      <p:ext uri="{BB962C8B-B14F-4D97-AF65-F5344CB8AC3E}">
        <p14:creationId xmlns:p14="http://schemas.microsoft.com/office/powerpoint/2010/main" val="105751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8929364-BA35-46DC-A577-179F3CA3EB33}"/>
              </a:ext>
            </a:extLst>
          </p:cNvPr>
          <p:cNvSpPr>
            <a:spLocks noGrp="1"/>
          </p:cNvSpPr>
          <p:nvPr>
            <p:ph type="title"/>
          </p:nvPr>
        </p:nvSpPr>
        <p:spPr>
          <a:xfrm>
            <a:off x="2186153" y="764373"/>
            <a:ext cx="9320048" cy="1293028"/>
          </a:xfrm>
        </p:spPr>
        <p:txBody>
          <a:bodyPr>
            <a:normAutofit/>
          </a:bodyPr>
          <a:lstStyle/>
          <a:p>
            <a:r>
              <a:rPr lang="en-FI" dirty="0">
                <a:solidFill>
                  <a:schemeClr val="bg1"/>
                </a:solidFill>
              </a:rPr>
              <a:t>M</a:t>
            </a:r>
            <a:r>
              <a:rPr lang="en-US" dirty="0">
                <a:solidFill>
                  <a:schemeClr val="bg1"/>
                </a:solidFill>
              </a:rPr>
              <a:t>e</a:t>
            </a:r>
            <a:r>
              <a:rPr lang="en-FI" dirty="0">
                <a:solidFill>
                  <a:schemeClr val="bg1"/>
                </a:solidFill>
              </a:rPr>
              <a:t>t</a:t>
            </a:r>
            <a:r>
              <a:rPr lang="en-US" dirty="0">
                <a:solidFill>
                  <a:schemeClr val="bg1"/>
                </a:solidFill>
              </a:rPr>
              <a:t>h</a:t>
            </a:r>
            <a:r>
              <a:rPr lang="en-FI" dirty="0">
                <a:solidFill>
                  <a:schemeClr val="bg1"/>
                </a:solidFill>
              </a:rPr>
              <a:t>o</a:t>
            </a:r>
            <a:r>
              <a:rPr lang="en-US" dirty="0">
                <a:solidFill>
                  <a:schemeClr val="bg1"/>
                </a:solidFill>
              </a:rPr>
              <a:t>d</a:t>
            </a:r>
            <a:r>
              <a:rPr lang="en-FI" dirty="0">
                <a:solidFill>
                  <a:schemeClr val="bg1"/>
                </a:solidFill>
              </a:rPr>
              <a:t>s </a:t>
            </a:r>
            <a:r>
              <a:rPr lang="en-US" dirty="0">
                <a:solidFill>
                  <a:schemeClr val="bg1"/>
                </a:solidFill>
              </a:rPr>
              <a:t>a</a:t>
            </a:r>
            <a:r>
              <a:rPr lang="en-FI" dirty="0">
                <a:solidFill>
                  <a:schemeClr val="bg1"/>
                </a:solidFill>
              </a:rPr>
              <a:t>n</a:t>
            </a:r>
            <a:r>
              <a:rPr lang="en-US" dirty="0">
                <a:solidFill>
                  <a:schemeClr val="bg1"/>
                </a:solidFill>
              </a:rPr>
              <a:t>d</a:t>
            </a:r>
            <a:r>
              <a:rPr lang="en-FI" dirty="0">
                <a:solidFill>
                  <a:schemeClr val="bg1"/>
                </a:solidFill>
              </a:rPr>
              <a:t> </a:t>
            </a:r>
            <a:r>
              <a:rPr lang="en-US" dirty="0">
                <a:solidFill>
                  <a:schemeClr val="bg1"/>
                </a:solidFill>
              </a:rPr>
              <a:t>m</a:t>
            </a:r>
            <a:r>
              <a:rPr lang="en-FI" dirty="0">
                <a:solidFill>
                  <a:schemeClr val="bg1"/>
                </a:solidFill>
              </a:rPr>
              <a:t>o</a:t>
            </a:r>
            <a:r>
              <a:rPr lang="en-US" dirty="0">
                <a:solidFill>
                  <a:schemeClr val="bg1"/>
                </a:solidFill>
              </a:rPr>
              <a:t>d</a:t>
            </a:r>
            <a:r>
              <a:rPr lang="en-FI" dirty="0">
                <a:solidFill>
                  <a:schemeClr val="bg1"/>
                </a:solidFill>
              </a:rPr>
              <a:t>e</a:t>
            </a:r>
            <a:r>
              <a:rPr lang="en-US" dirty="0">
                <a:solidFill>
                  <a:schemeClr val="bg1"/>
                </a:solidFill>
              </a:rPr>
              <a:t>l</a:t>
            </a:r>
            <a:r>
              <a:rPr lang="en-FI" dirty="0">
                <a:solidFill>
                  <a:schemeClr val="bg1"/>
                </a:solidFill>
              </a:rPr>
              <a:t>s</a:t>
            </a:r>
          </a:p>
        </p:txBody>
      </p:sp>
      <p:cxnSp>
        <p:nvCxnSpPr>
          <p:cNvPr id="26" name="Google Shape;208;p28">
            <a:extLst>
              <a:ext uri="{FF2B5EF4-FFF2-40B4-BE49-F238E27FC236}">
                <a16:creationId xmlns:a16="http://schemas.microsoft.com/office/drawing/2014/main" id="{E6E7C44F-901C-4AC7-92AA-DEF6B026C92F}"/>
              </a:ext>
            </a:extLst>
          </p:cNvPr>
          <p:cNvCxnSpPr>
            <a:cxnSpLocks/>
            <a:endCxn id="54" idx="2"/>
          </p:cNvCxnSpPr>
          <p:nvPr/>
        </p:nvCxnSpPr>
        <p:spPr>
          <a:xfrm flipV="1">
            <a:off x="545528" y="4360254"/>
            <a:ext cx="10282809" cy="23248"/>
          </a:xfrm>
          <a:prstGeom prst="straightConnector1">
            <a:avLst/>
          </a:prstGeom>
          <a:noFill/>
          <a:ln w="19050" cap="flat" cmpd="sng">
            <a:solidFill>
              <a:schemeClr val="dk1"/>
            </a:solidFill>
            <a:prstDash val="dot"/>
            <a:round/>
            <a:headEnd type="none" w="sm" len="sm"/>
            <a:tailEnd type="none" w="sm" len="sm"/>
          </a:ln>
        </p:spPr>
      </p:cxnSp>
      <p:sp>
        <p:nvSpPr>
          <p:cNvPr id="27" name="Google Shape;209;p28">
            <a:extLst>
              <a:ext uri="{FF2B5EF4-FFF2-40B4-BE49-F238E27FC236}">
                <a16:creationId xmlns:a16="http://schemas.microsoft.com/office/drawing/2014/main" id="{5F2EBE25-6064-40CF-85AB-576B55B59719}"/>
              </a:ext>
            </a:extLst>
          </p:cNvPr>
          <p:cNvSpPr txBox="1">
            <a:spLocks/>
          </p:cNvSpPr>
          <p:nvPr/>
        </p:nvSpPr>
        <p:spPr>
          <a:xfrm>
            <a:off x="169404" y="2509566"/>
            <a:ext cx="2662200" cy="51526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FI" b="1" dirty="0">
                <a:solidFill>
                  <a:schemeClr val="dk2"/>
                </a:solidFill>
              </a:rPr>
              <a:t>Customised CNN</a:t>
            </a:r>
            <a:endParaRPr lang="en-US" b="1" dirty="0">
              <a:solidFill>
                <a:schemeClr val="dk2"/>
              </a:solidFill>
            </a:endParaRPr>
          </a:p>
        </p:txBody>
      </p:sp>
      <p:sp>
        <p:nvSpPr>
          <p:cNvPr id="28" name="Google Shape;210;p28">
            <a:extLst>
              <a:ext uri="{FF2B5EF4-FFF2-40B4-BE49-F238E27FC236}">
                <a16:creationId xmlns:a16="http://schemas.microsoft.com/office/drawing/2014/main" id="{4AE16190-4469-4687-AD8F-E05467F4D105}"/>
              </a:ext>
            </a:extLst>
          </p:cNvPr>
          <p:cNvSpPr txBox="1">
            <a:spLocks/>
          </p:cNvSpPr>
          <p:nvPr/>
        </p:nvSpPr>
        <p:spPr>
          <a:xfrm>
            <a:off x="1482227" y="5738068"/>
            <a:ext cx="2917254" cy="79693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FI" b="1" dirty="0">
                <a:solidFill>
                  <a:schemeClr val="dk2"/>
                </a:solidFill>
              </a:rPr>
              <a:t>I</a:t>
            </a:r>
            <a:r>
              <a:rPr lang="en-US" b="1" dirty="0">
                <a:solidFill>
                  <a:schemeClr val="dk2"/>
                </a:solidFill>
              </a:rPr>
              <a:t>m</a:t>
            </a:r>
            <a:r>
              <a:rPr lang="en-FI" b="1" dirty="0">
                <a:solidFill>
                  <a:schemeClr val="dk2"/>
                </a:solidFill>
              </a:rPr>
              <a:t>p</a:t>
            </a:r>
            <a:r>
              <a:rPr lang="en-US" b="1" dirty="0">
                <a:solidFill>
                  <a:schemeClr val="dk2"/>
                </a:solidFill>
              </a:rPr>
              <a:t>r</a:t>
            </a:r>
            <a:r>
              <a:rPr lang="en-FI" b="1" dirty="0">
                <a:solidFill>
                  <a:schemeClr val="dk2"/>
                </a:solidFill>
              </a:rPr>
              <a:t>o</a:t>
            </a:r>
            <a:r>
              <a:rPr lang="en-US" b="1" dirty="0">
                <a:solidFill>
                  <a:schemeClr val="dk2"/>
                </a:solidFill>
              </a:rPr>
              <a:t>v</a:t>
            </a:r>
            <a:r>
              <a:rPr lang="en-FI" b="1" dirty="0">
                <a:solidFill>
                  <a:schemeClr val="dk2"/>
                </a:solidFill>
              </a:rPr>
              <a:t>e</a:t>
            </a:r>
            <a:r>
              <a:rPr lang="en-US" b="1" dirty="0">
                <a:solidFill>
                  <a:schemeClr val="dk2"/>
                </a:solidFill>
              </a:rPr>
              <a:t>d</a:t>
            </a:r>
            <a:r>
              <a:rPr lang="en-FI" b="1" dirty="0">
                <a:solidFill>
                  <a:schemeClr val="dk2"/>
                </a:solidFill>
              </a:rPr>
              <a:t> </a:t>
            </a:r>
            <a:r>
              <a:rPr lang="en-US" b="1" dirty="0">
                <a:solidFill>
                  <a:schemeClr val="dk2"/>
                </a:solidFill>
              </a:rPr>
              <a:t>C</a:t>
            </a:r>
            <a:r>
              <a:rPr lang="en-FI" b="1" dirty="0">
                <a:solidFill>
                  <a:schemeClr val="dk2"/>
                </a:solidFill>
              </a:rPr>
              <a:t>u</a:t>
            </a:r>
            <a:r>
              <a:rPr lang="en-US" b="1" dirty="0">
                <a:solidFill>
                  <a:schemeClr val="dk2"/>
                </a:solidFill>
              </a:rPr>
              <a:t>s</a:t>
            </a:r>
            <a:r>
              <a:rPr lang="en-FI" b="1" dirty="0">
                <a:solidFill>
                  <a:schemeClr val="dk2"/>
                </a:solidFill>
              </a:rPr>
              <a:t>t</a:t>
            </a:r>
            <a:r>
              <a:rPr lang="en-US" b="1" dirty="0">
                <a:solidFill>
                  <a:schemeClr val="dk2"/>
                </a:solidFill>
              </a:rPr>
              <a:t>o</a:t>
            </a:r>
            <a:r>
              <a:rPr lang="en-FI" b="1" dirty="0">
                <a:solidFill>
                  <a:schemeClr val="dk2"/>
                </a:solidFill>
              </a:rPr>
              <a:t>m</a:t>
            </a:r>
            <a:r>
              <a:rPr lang="en-US" b="1" dirty="0">
                <a:solidFill>
                  <a:schemeClr val="dk2"/>
                </a:solidFill>
              </a:rPr>
              <a:t>i</a:t>
            </a:r>
            <a:r>
              <a:rPr lang="en-FI" b="1" dirty="0">
                <a:solidFill>
                  <a:schemeClr val="dk2"/>
                </a:solidFill>
              </a:rPr>
              <a:t>s</a:t>
            </a:r>
            <a:r>
              <a:rPr lang="en-US" b="1" dirty="0">
                <a:solidFill>
                  <a:schemeClr val="dk2"/>
                </a:solidFill>
              </a:rPr>
              <a:t>e</a:t>
            </a:r>
            <a:r>
              <a:rPr lang="en-FI" b="1" dirty="0">
                <a:solidFill>
                  <a:schemeClr val="dk2"/>
                </a:solidFill>
              </a:rPr>
              <a:t>d </a:t>
            </a:r>
            <a:r>
              <a:rPr lang="en-US" b="1" dirty="0">
                <a:solidFill>
                  <a:schemeClr val="dk2"/>
                </a:solidFill>
              </a:rPr>
              <a:t>C</a:t>
            </a:r>
            <a:r>
              <a:rPr lang="en-FI" b="1" dirty="0">
                <a:solidFill>
                  <a:schemeClr val="dk2"/>
                </a:solidFill>
              </a:rPr>
              <a:t>N</a:t>
            </a:r>
            <a:r>
              <a:rPr lang="en-US" b="1" dirty="0">
                <a:solidFill>
                  <a:schemeClr val="dk2"/>
                </a:solidFill>
              </a:rPr>
              <a:t>N</a:t>
            </a:r>
            <a:endParaRPr lang="en-US" sz="1400" dirty="0"/>
          </a:p>
        </p:txBody>
      </p:sp>
      <p:grpSp>
        <p:nvGrpSpPr>
          <p:cNvPr id="29" name="Google Shape;211;p28">
            <a:extLst>
              <a:ext uri="{FF2B5EF4-FFF2-40B4-BE49-F238E27FC236}">
                <a16:creationId xmlns:a16="http://schemas.microsoft.com/office/drawing/2014/main" id="{A0E479BC-4066-4015-9C58-92FFE9FDAE39}"/>
              </a:ext>
            </a:extLst>
          </p:cNvPr>
          <p:cNvGrpSpPr/>
          <p:nvPr/>
        </p:nvGrpSpPr>
        <p:grpSpPr>
          <a:xfrm>
            <a:off x="4097711" y="3076552"/>
            <a:ext cx="196200" cy="1404900"/>
            <a:chOff x="4279200" y="1559371"/>
            <a:chExt cx="196200" cy="1404900"/>
          </a:xfrm>
        </p:grpSpPr>
        <p:cxnSp>
          <p:nvCxnSpPr>
            <p:cNvPr id="30" name="Google Shape;212;p28">
              <a:extLst>
                <a:ext uri="{FF2B5EF4-FFF2-40B4-BE49-F238E27FC236}">
                  <a16:creationId xmlns:a16="http://schemas.microsoft.com/office/drawing/2014/main" id="{93925C53-32AD-4AEC-A2F2-E2471320E55A}"/>
                </a:ext>
              </a:extLst>
            </p:cNvPr>
            <p:cNvCxnSpPr>
              <a:stCxn id="31"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31" name="Google Shape;213;p28">
              <a:extLst>
                <a:ext uri="{FF2B5EF4-FFF2-40B4-BE49-F238E27FC236}">
                  <a16:creationId xmlns:a16="http://schemas.microsoft.com/office/drawing/2014/main" id="{984D5F78-D27C-42B1-AFFE-21B171216701}"/>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14;p28">
            <a:extLst>
              <a:ext uri="{FF2B5EF4-FFF2-40B4-BE49-F238E27FC236}">
                <a16:creationId xmlns:a16="http://schemas.microsoft.com/office/drawing/2014/main" id="{9AD38FD9-B2E9-4FAF-B90D-E750DE36E467}"/>
              </a:ext>
            </a:extLst>
          </p:cNvPr>
          <p:cNvGrpSpPr/>
          <p:nvPr/>
        </p:nvGrpSpPr>
        <p:grpSpPr>
          <a:xfrm>
            <a:off x="2379106" y="4285552"/>
            <a:ext cx="196200" cy="1404905"/>
            <a:chOff x="2512925" y="2768371"/>
            <a:chExt cx="196200" cy="1404905"/>
          </a:xfrm>
        </p:grpSpPr>
        <p:cxnSp>
          <p:nvCxnSpPr>
            <p:cNvPr id="33" name="Google Shape;215;p28">
              <a:extLst>
                <a:ext uri="{FF2B5EF4-FFF2-40B4-BE49-F238E27FC236}">
                  <a16:creationId xmlns:a16="http://schemas.microsoft.com/office/drawing/2014/main" id="{4794C387-989F-4BE4-AB2F-3AC426A3E740}"/>
                </a:ext>
              </a:extLst>
            </p:cNvPr>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34" name="Google Shape;216;p28">
              <a:extLst>
                <a:ext uri="{FF2B5EF4-FFF2-40B4-BE49-F238E27FC236}">
                  <a16:creationId xmlns:a16="http://schemas.microsoft.com/office/drawing/2014/main" id="{F57E98DF-D556-4D2D-92CB-91C50C049E33}"/>
                </a:ext>
              </a:extLst>
            </p:cNvPr>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17;p28">
            <a:extLst>
              <a:ext uri="{FF2B5EF4-FFF2-40B4-BE49-F238E27FC236}">
                <a16:creationId xmlns:a16="http://schemas.microsoft.com/office/drawing/2014/main" id="{19774D81-1F69-4D54-A652-E95E86E7703A}"/>
              </a:ext>
            </a:extLst>
          </p:cNvPr>
          <p:cNvGrpSpPr/>
          <p:nvPr/>
        </p:nvGrpSpPr>
        <p:grpSpPr>
          <a:xfrm>
            <a:off x="5838398" y="4262304"/>
            <a:ext cx="196200" cy="1404905"/>
            <a:chOff x="6045475" y="2768371"/>
            <a:chExt cx="196200" cy="1404905"/>
          </a:xfrm>
        </p:grpSpPr>
        <p:cxnSp>
          <p:nvCxnSpPr>
            <p:cNvPr id="36" name="Google Shape;218;p28">
              <a:extLst>
                <a:ext uri="{FF2B5EF4-FFF2-40B4-BE49-F238E27FC236}">
                  <a16:creationId xmlns:a16="http://schemas.microsoft.com/office/drawing/2014/main" id="{6C484E4E-D625-44A4-B45E-09AD838219CA}"/>
                </a:ext>
              </a:extLst>
            </p:cNvPr>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37" name="Google Shape;219;p28">
              <a:extLst>
                <a:ext uri="{FF2B5EF4-FFF2-40B4-BE49-F238E27FC236}">
                  <a16:creationId xmlns:a16="http://schemas.microsoft.com/office/drawing/2014/main" id="{2518B1C4-6A46-46E6-897B-CE9A711CC72F}"/>
                </a:ext>
              </a:extLst>
            </p:cNvPr>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20;p28">
            <a:extLst>
              <a:ext uri="{FF2B5EF4-FFF2-40B4-BE49-F238E27FC236}">
                <a16:creationId xmlns:a16="http://schemas.microsoft.com/office/drawing/2014/main" id="{6AA66E99-7C8F-45D7-9C1E-CDF43058A28F}"/>
              </a:ext>
            </a:extLst>
          </p:cNvPr>
          <p:cNvSpPr txBox="1">
            <a:spLocks/>
          </p:cNvSpPr>
          <p:nvPr/>
        </p:nvSpPr>
        <p:spPr>
          <a:xfrm>
            <a:off x="5271018" y="5878905"/>
            <a:ext cx="1330960" cy="51526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FI" b="1" dirty="0">
                <a:solidFill>
                  <a:schemeClr val="dk2"/>
                </a:solidFill>
              </a:rPr>
              <a:t>VGG16</a:t>
            </a:r>
            <a:endParaRPr lang="en-US" b="1" dirty="0">
              <a:solidFill>
                <a:schemeClr val="dk2"/>
              </a:solidFill>
            </a:endParaRPr>
          </a:p>
          <a:p>
            <a:pPr marL="0" indent="0">
              <a:spcBef>
                <a:spcPts val="0"/>
              </a:spcBef>
              <a:buFont typeface="Arial" panose="020B0604020202020204" pitchFamily="34" charset="0"/>
              <a:buNone/>
            </a:pPr>
            <a:endParaRPr lang="en-US" b="1" dirty="0">
              <a:solidFill>
                <a:schemeClr val="dk2"/>
              </a:solidFill>
            </a:endParaRPr>
          </a:p>
        </p:txBody>
      </p:sp>
      <p:grpSp>
        <p:nvGrpSpPr>
          <p:cNvPr id="39" name="Google Shape;221;p28">
            <a:extLst>
              <a:ext uri="{FF2B5EF4-FFF2-40B4-BE49-F238E27FC236}">
                <a16:creationId xmlns:a16="http://schemas.microsoft.com/office/drawing/2014/main" id="{DB66222D-7394-4D4F-A9F8-268835400DE0}"/>
              </a:ext>
            </a:extLst>
          </p:cNvPr>
          <p:cNvGrpSpPr/>
          <p:nvPr/>
        </p:nvGrpSpPr>
        <p:grpSpPr>
          <a:xfrm>
            <a:off x="490450" y="3076552"/>
            <a:ext cx="196200" cy="1404900"/>
            <a:chOff x="4279200" y="1559371"/>
            <a:chExt cx="196200" cy="1404900"/>
          </a:xfrm>
        </p:grpSpPr>
        <p:cxnSp>
          <p:nvCxnSpPr>
            <p:cNvPr id="40" name="Google Shape;222;p28">
              <a:extLst>
                <a:ext uri="{FF2B5EF4-FFF2-40B4-BE49-F238E27FC236}">
                  <a16:creationId xmlns:a16="http://schemas.microsoft.com/office/drawing/2014/main" id="{A131D344-6604-42BF-9E38-BCB3B7F746B6}"/>
                </a:ext>
              </a:extLst>
            </p:cNvPr>
            <p:cNvCxnSpPr>
              <a:stCxn id="41"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41" name="Google Shape;223;p28">
              <a:extLst>
                <a:ext uri="{FF2B5EF4-FFF2-40B4-BE49-F238E27FC236}">
                  <a16:creationId xmlns:a16="http://schemas.microsoft.com/office/drawing/2014/main" id="{F5196D4F-8FF3-40DE-8F21-4B532371F9FA}"/>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224;p28">
            <a:extLst>
              <a:ext uri="{FF2B5EF4-FFF2-40B4-BE49-F238E27FC236}">
                <a16:creationId xmlns:a16="http://schemas.microsoft.com/office/drawing/2014/main" id="{533A1A93-A0D6-4C3F-B2F2-95B0D6265349}"/>
              </a:ext>
            </a:extLst>
          </p:cNvPr>
          <p:cNvSpPr txBox="1">
            <a:spLocks/>
          </p:cNvSpPr>
          <p:nvPr/>
        </p:nvSpPr>
        <p:spPr>
          <a:xfrm>
            <a:off x="3832038" y="2533998"/>
            <a:ext cx="923746" cy="47102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FI" b="1" dirty="0">
                <a:solidFill>
                  <a:schemeClr val="dk2"/>
                </a:solidFill>
              </a:rPr>
              <a:t>UNET</a:t>
            </a:r>
            <a:endParaRPr lang="en-US" b="1" dirty="0">
              <a:solidFill>
                <a:schemeClr val="dk2"/>
              </a:solidFill>
            </a:endParaRPr>
          </a:p>
        </p:txBody>
      </p:sp>
      <p:grpSp>
        <p:nvGrpSpPr>
          <p:cNvPr id="43" name="Google Shape;211;p28">
            <a:extLst>
              <a:ext uri="{FF2B5EF4-FFF2-40B4-BE49-F238E27FC236}">
                <a16:creationId xmlns:a16="http://schemas.microsoft.com/office/drawing/2014/main" id="{8C500527-2035-4A87-BC4C-5208C5541986}"/>
              </a:ext>
            </a:extLst>
          </p:cNvPr>
          <p:cNvGrpSpPr/>
          <p:nvPr/>
        </p:nvGrpSpPr>
        <p:grpSpPr>
          <a:xfrm rot="10800000">
            <a:off x="9078185" y="4285552"/>
            <a:ext cx="196200" cy="1404900"/>
            <a:chOff x="4279200" y="1559371"/>
            <a:chExt cx="196200" cy="1404900"/>
          </a:xfrm>
        </p:grpSpPr>
        <p:cxnSp>
          <p:nvCxnSpPr>
            <p:cNvPr id="44" name="Google Shape;212;p28">
              <a:extLst>
                <a:ext uri="{FF2B5EF4-FFF2-40B4-BE49-F238E27FC236}">
                  <a16:creationId xmlns:a16="http://schemas.microsoft.com/office/drawing/2014/main" id="{B2CB4FA7-56D9-406C-BBEB-8B3B16E5BF81}"/>
                </a:ext>
              </a:extLst>
            </p:cNvPr>
            <p:cNvCxnSpPr>
              <a:stCxn id="45"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45" name="Google Shape;213;p28">
              <a:extLst>
                <a:ext uri="{FF2B5EF4-FFF2-40B4-BE49-F238E27FC236}">
                  <a16:creationId xmlns:a16="http://schemas.microsoft.com/office/drawing/2014/main" id="{DC1A4503-4624-4EBE-A484-D91ECC0B209A}"/>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20;p28">
            <a:extLst>
              <a:ext uri="{FF2B5EF4-FFF2-40B4-BE49-F238E27FC236}">
                <a16:creationId xmlns:a16="http://schemas.microsoft.com/office/drawing/2014/main" id="{1276D87F-EFFC-4111-A538-F60F30B2E0C5}"/>
              </a:ext>
            </a:extLst>
          </p:cNvPr>
          <p:cNvSpPr txBox="1">
            <a:spLocks/>
          </p:cNvSpPr>
          <p:nvPr/>
        </p:nvSpPr>
        <p:spPr>
          <a:xfrm>
            <a:off x="8267575" y="5876804"/>
            <a:ext cx="2258827" cy="48257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solidFill>
                  <a:schemeClr val="dk2"/>
                </a:solidFill>
              </a:rPr>
              <a:t>M</a:t>
            </a:r>
            <a:r>
              <a:rPr lang="en-FI" b="1" dirty="0">
                <a:solidFill>
                  <a:schemeClr val="dk2"/>
                </a:solidFill>
              </a:rPr>
              <a:t>A</a:t>
            </a:r>
            <a:r>
              <a:rPr lang="en-US" b="1" dirty="0">
                <a:solidFill>
                  <a:schemeClr val="dk2"/>
                </a:solidFill>
              </a:rPr>
              <a:t>S</a:t>
            </a:r>
            <a:r>
              <a:rPr lang="en-FI" b="1" dirty="0">
                <a:solidFill>
                  <a:schemeClr val="dk2"/>
                </a:solidFill>
              </a:rPr>
              <a:t>K_RCNN</a:t>
            </a:r>
            <a:endParaRPr lang="en-US" b="1" dirty="0">
              <a:solidFill>
                <a:schemeClr val="dk2"/>
              </a:solidFill>
            </a:endParaRPr>
          </a:p>
          <a:p>
            <a:pPr marL="0" indent="0">
              <a:spcBef>
                <a:spcPts val="0"/>
              </a:spcBef>
              <a:buFont typeface="Arial" panose="020B0604020202020204" pitchFamily="34" charset="0"/>
              <a:buNone/>
            </a:pPr>
            <a:endParaRPr lang="en-US" b="1" dirty="0">
              <a:solidFill>
                <a:schemeClr val="dk2"/>
              </a:solidFill>
            </a:endParaRPr>
          </a:p>
        </p:txBody>
      </p:sp>
      <p:grpSp>
        <p:nvGrpSpPr>
          <p:cNvPr id="47" name="Google Shape;211;p28">
            <a:extLst>
              <a:ext uri="{FF2B5EF4-FFF2-40B4-BE49-F238E27FC236}">
                <a16:creationId xmlns:a16="http://schemas.microsoft.com/office/drawing/2014/main" id="{B33DDFC6-9F12-41FA-9F6B-639AFD1F5A83}"/>
              </a:ext>
            </a:extLst>
          </p:cNvPr>
          <p:cNvGrpSpPr/>
          <p:nvPr/>
        </p:nvGrpSpPr>
        <p:grpSpPr>
          <a:xfrm>
            <a:off x="7486303" y="3053385"/>
            <a:ext cx="196200" cy="1404900"/>
            <a:chOff x="4279200" y="1559371"/>
            <a:chExt cx="196200" cy="1404900"/>
          </a:xfrm>
        </p:grpSpPr>
        <p:cxnSp>
          <p:nvCxnSpPr>
            <p:cNvPr id="48" name="Google Shape;212;p28">
              <a:extLst>
                <a:ext uri="{FF2B5EF4-FFF2-40B4-BE49-F238E27FC236}">
                  <a16:creationId xmlns:a16="http://schemas.microsoft.com/office/drawing/2014/main" id="{44E57E02-7C20-402C-9703-BE2C5F24E3F1}"/>
                </a:ext>
              </a:extLst>
            </p:cNvPr>
            <p:cNvCxnSpPr>
              <a:stCxn id="49"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49" name="Google Shape;213;p28">
              <a:extLst>
                <a:ext uri="{FF2B5EF4-FFF2-40B4-BE49-F238E27FC236}">
                  <a16:creationId xmlns:a16="http://schemas.microsoft.com/office/drawing/2014/main" id="{12142DB2-08C0-49A2-B2C7-53E92104D987}"/>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20;p28">
            <a:extLst>
              <a:ext uri="{FF2B5EF4-FFF2-40B4-BE49-F238E27FC236}">
                <a16:creationId xmlns:a16="http://schemas.microsoft.com/office/drawing/2014/main" id="{E02238B6-DB11-49CE-A92D-84D2C345934F}"/>
              </a:ext>
            </a:extLst>
          </p:cNvPr>
          <p:cNvSpPr txBox="1">
            <a:spLocks/>
          </p:cNvSpPr>
          <p:nvPr/>
        </p:nvSpPr>
        <p:spPr>
          <a:xfrm>
            <a:off x="6697473" y="2537344"/>
            <a:ext cx="2050573" cy="51526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FI" b="1" dirty="0">
                <a:solidFill>
                  <a:schemeClr val="dk2"/>
                </a:solidFill>
              </a:rPr>
              <a:t>InceptionV3</a:t>
            </a:r>
            <a:endParaRPr lang="en-US" b="1" dirty="0">
              <a:solidFill>
                <a:schemeClr val="dk2"/>
              </a:solidFill>
            </a:endParaRPr>
          </a:p>
          <a:p>
            <a:pPr marL="0" indent="0">
              <a:spcBef>
                <a:spcPts val="0"/>
              </a:spcBef>
              <a:buFont typeface="Arial" panose="020B0604020202020204" pitchFamily="34" charset="0"/>
              <a:buNone/>
            </a:pPr>
            <a:endParaRPr lang="en-US" b="1" dirty="0">
              <a:solidFill>
                <a:schemeClr val="dk2"/>
              </a:solidFill>
            </a:endParaRPr>
          </a:p>
        </p:txBody>
      </p:sp>
      <p:sp>
        <p:nvSpPr>
          <p:cNvPr id="51" name="Google Shape;220;p28">
            <a:extLst>
              <a:ext uri="{FF2B5EF4-FFF2-40B4-BE49-F238E27FC236}">
                <a16:creationId xmlns:a16="http://schemas.microsoft.com/office/drawing/2014/main" id="{13C2184A-CEF9-44E7-97B4-A38C451F8228}"/>
              </a:ext>
            </a:extLst>
          </p:cNvPr>
          <p:cNvSpPr txBox="1">
            <a:spLocks/>
          </p:cNvSpPr>
          <p:nvPr/>
        </p:nvSpPr>
        <p:spPr>
          <a:xfrm>
            <a:off x="9029352" y="2546333"/>
            <a:ext cx="2844591" cy="78932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FI" b="1" dirty="0">
                <a:solidFill>
                  <a:schemeClr val="dk2"/>
                </a:solidFill>
              </a:rPr>
              <a:t>D</a:t>
            </a:r>
            <a:r>
              <a:rPr lang="en-US" b="1" dirty="0">
                <a:solidFill>
                  <a:schemeClr val="dk2"/>
                </a:solidFill>
              </a:rPr>
              <a:t>e</a:t>
            </a:r>
            <a:r>
              <a:rPr lang="en-FI" b="1" dirty="0">
                <a:solidFill>
                  <a:schemeClr val="dk2"/>
                </a:solidFill>
              </a:rPr>
              <a:t>t</a:t>
            </a:r>
            <a:r>
              <a:rPr lang="en-US" b="1" dirty="0">
                <a:solidFill>
                  <a:schemeClr val="dk2"/>
                </a:solidFill>
              </a:rPr>
              <a:t>e</a:t>
            </a:r>
            <a:r>
              <a:rPr lang="en-FI" b="1" dirty="0">
                <a:solidFill>
                  <a:schemeClr val="dk2"/>
                </a:solidFill>
              </a:rPr>
              <a:t>c</a:t>
            </a:r>
            <a:r>
              <a:rPr lang="en-US" b="1" dirty="0">
                <a:solidFill>
                  <a:schemeClr val="dk2"/>
                </a:solidFill>
              </a:rPr>
              <a:t>t</a:t>
            </a:r>
            <a:r>
              <a:rPr lang="en-FI" b="1" dirty="0">
                <a:solidFill>
                  <a:schemeClr val="dk2"/>
                </a:solidFill>
              </a:rPr>
              <a:t>r</a:t>
            </a:r>
            <a:r>
              <a:rPr lang="en-US" b="1" dirty="0">
                <a:solidFill>
                  <a:schemeClr val="dk2"/>
                </a:solidFill>
              </a:rPr>
              <a:t>o</a:t>
            </a:r>
            <a:r>
              <a:rPr lang="en-FI" b="1" dirty="0">
                <a:solidFill>
                  <a:schemeClr val="dk2"/>
                </a:solidFill>
              </a:rPr>
              <a:t>n2, </a:t>
            </a:r>
            <a:r>
              <a:rPr lang="en-US" b="1" dirty="0">
                <a:solidFill>
                  <a:schemeClr val="dk2"/>
                </a:solidFill>
              </a:rPr>
              <a:t>Y</a:t>
            </a:r>
            <a:r>
              <a:rPr lang="en-FI" b="1" dirty="0">
                <a:solidFill>
                  <a:schemeClr val="dk2"/>
                </a:solidFill>
              </a:rPr>
              <a:t>O</a:t>
            </a:r>
            <a:r>
              <a:rPr lang="en-US" b="1" dirty="0">
                <a:solidFill>
                  <a:schemeClr val="dk2"/>
                </a:solidFill>
              </a:rPr>
              <a:t>L</a:t>
            </a:r>
            <a:r>
              <a:rPr lang="en-FI" b="1" dirty="0">
                <a:solidFill>
                  <a:schemeClr val="dk2"/>
                </a:solidFill>
              </a:rPr>
              <a:t>O</a:t>
            </a:r>
          </a:p>
          <a:p>
            <a:pPr marL="0" indent="0">
              <a:spcBef>
                <a:spcPts val="0"/>
              </a:spcBef>
              <a:buFont typeface="Arial" panose="020B0604020202020204" pitchFamily="34" charset="0"/>
              <a:buNone/>
            </a:pPr>
            <a:r>
              <a:rPr lang="en-FI" b="1" dirty="0">
                <a:solidFill>
                  <a:schemeClr val="dk2"/>
                </a:solidFill>
              </a:rPr>
              <a:t>(Future Scope)</a:t>
            </a:r>
            <a:endParaRPr lang="en-US" b="1" dirty="0">
              <a:solidFill>
                <a:schemeClr val="dk2"/>
              </a:solidFill>
            </a:endParaRPr>
          </a:p>
          <a:p>
            <a:pPr marL="0" indent="0">
              <a:spcBef>
                <a:spcPts val="0"/>
              </a:spcBef>
              <a:buFont typeface="Arial" panose="020B0604020202020204" pitchFamily="34" charset="0"/>
              <a:buNone/>
            </a:pPr>
            <a:endParaRPr lang="en-US" b="1" dirty="0">
              <a:solidFill>
                <a:schemeClr val="dk2"/>
              </a:solidFill>
            </a:endParaRPr>
          </a:p>
        </p:txBody>
      </p:sp>
      <p:grpSp>
        <p:nvGrpSpPr>
          <p:cNvPr id="52" name="Google Shape;211;p28">
            <a:extLst>
              <a:ext uri="{FF2B5EF4-FFF2-40B4-BE49-F238E27FC236}">
                <a16:creationId xmlns:a16="http://schemas.microsoft.com/office/drawing/2014/main" id="{D209D353-1515-4DA9-BBDD-B3E9BFD433E8}"/>
              </a:ext>
            </a:extLst>
          </p:cNvPr>
          <p:cNvGrpSpPr/>
          <p:nvPr/>
        </p:nvGrpSpPr>
        <p:grpSpPr>
          <a:xfrm>
            <a:off x="10828337" y="3053304"/>
            <a:ext cx="196200" cy="1404900"/>
            <a:chOff x="4279200" y="1559371"/>
            <a:chExt cx="196200" cy="1404900"/>
          </a:xfrm>
        </p:grpSpPr>
        <p:cxnSp>
          <p:nvCxnSpPr>
            <p:cNvPr id="53" name="Google Shape;212;p28">
              <a:extLst>
                <a:ext uri="{FF2B5EF4-FFF2-40B4-BE49-F238E27FC236}">
                  <a16:creationId xmlns:a16="http://schemas.microsoft.com/office/drawing/2014/main" id="{B23D4142-DF6C-432C-B95D-FBAB0E00DA78}"/>
                </a:ext>
              </a:extLst>
            </p:cNvPr>
            <p:cNvCxnSpPr>
              <a:stCxn id="54"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54" name="Google Shape;213;p28">
              <a:extLst>
                <a:ext uri="{FF2B5EF4-FFF2-40B4-BE49-F238E27FC236}">
                  <a16:creationId xmlns:a16="http://schemas.microsoft.com/office/drawing/2014/main" id="{044BF5F4-4902-44DE-80DD-BB8837F0EB22}"/>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195364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3F04-E1C6-4D26-8A9C-EA1138CF1A9B}"/>
              </a:ext>
            </a:extLst>
          </p:cNvPr>
          <p:cNvSpPr>
            <a:spLocks noGrp="1"/>
          </p:cNvSpPr>
          <p:nvPr>
            <p:ph type="title"/>
          </p:nvPr>
        </p:nvSpPr>
        <p:spPr>
          <a:xfrm>
            <a:off x="6780628" y="152074"/>
            <a:ext cx="3990535" cy="584544"/>
          </a:xfrm>
          <a:noFill/>
          <a:ln w="19050">
            <a:noFill/>
            <a:prstDash val="dash"/>
          </a:ln>
        </p:spPr>
        <p:txBody>
          <a:bodyPr vert="horz" lIns="91440" tIns="45720" rIns="91440" bIns="45720" rtlCol="0" anchor="b">
            <a:normAutofit fontScale="90000"/>
          </a:bodyPr>
          <a:lstStyle/>
          <a:p>
            <a:r>
              <a:rPr lang="en-US" sz="4100"/>
              <a:t>M</a:t>
            </a:r>
            <a:r>
              <a:rPr lang="en-FI" sz="4100"/>
              <a:t>o</a:t>
            </a:r>
            <a:r>
              <a:rPr lang="en-US" sz="4100"/>
              <a:t>d</a:t>
            </a:r>
            <a:r>
              <a:rPr lang="en-FI" sz="4100"/>
              <a:t>e</a:t>
            </a:r>
            <a:r>
              <a:rPr lang="en-US" sz="4100"/>
              <a:t>l</a:t>
            </a:r>
            <a:r>
              <a:rPr lang="en-FI" sz="4100"/>
              <a:t> </a:t>
            </a:r>
            <a:r>
              <a:rPr lang="en-US" sz="4100"/>
              <a:t>m</a:t>
            </a:r>
            <a:r>
              <a:rPr lang="en-FI" sz="4100"/>
              <a:t>e</a:t>
            </a:r>
            <a:r>
              <a:rPr lang="en-US" sz="4100"/>
              <a:t>t</a:t>
            </a:r>
            <a:r>
              <a:rPr lang="en-FI" sz="4100"/>
              <a:t>r</a:t>
            </a:r>
            <a:r>
              <a:rPr lang="en-US" sz="4100"/>
              <a:t>i</a:t>
            </a:r>
            <a:r>
              <a:rPr lang="en-FI" sz="4100"/>
              <a:t>c</a:t>
            </a:r>
            <a:r>
              <a:rPr lang="en-US" sz="4100"/>
              <a:t>s</a:t>
            </a:r>
            <a:endParaRPr lang="en-US" sz="4100" dirty="0"/>
          </a:p>
        </p:txBody>
      </p:sp>
      <p:pic>
        <p:nvPicPr>
          <p:cNvPr id="6" name="Picture 5">
            <a:extLst>
              <a:ext uri="{FF2B5EF4-FFF2-40B4-BE49-F238E27FC236}">
                <a16:creationId xmlns:a16="http://schemas.microsoft.com/office/drawing/2014/main" id="{BA09E41A-D583-466A-8FED-891BF1088630}"/>
              </a:ext>
            </a:extLst>
          </p:cNvPr>
          <p:cNvPicPr/>
          <p:nvPr/>
        </p:nvPicPr>
        <p:blipFill>
          <a:blip r:embed="rId3"/>
          <a:stretch>
            <a:fillRect/>
          </a:stretch>
        </p:blipFill>
        <p:spPr>
          <a:xfrm>
            <a:off x="0" y="2823894"/>
            <a:ext cx="6096000" cy="4034106"/>
          </a:xfrm>
          <a:prstGeom prst="rect">
            <a:avLst/>
          </a:prstGeom>
        </p:spPr>
      </p:pic>
      <p:pic>
        <p:nvPicPr>
          <p:cNvPr id="7" name="Picture 6">
            <a:extLst>
              <a:ext uri="{FF2B5EF4-FFF2-40B4-BE49-F238E27FC236}">
                <a16:creationId xmlns:a16="http://schemas.microsoft.com/office/drawing/2014/main" id="{5FF3FCDD-48B1-4403-A79C-514EF3AD3136}"/>
              </a:ext>
            </a:extLst>
          </p:cNvPr>
          <p:cNvPicPr/>
          <p:nvPr/>
        </p:nvPicPr>
        <p:blipFill>
          <a:blip r:embed="rId4"/>
          <a:stretch>
            <a:fillRect/>
          </a:stretch>
        </p:blipFill>
        <p:spPr>
          <a:xfrm>
            <a:off x="6248400" y="1352989"/>
            <a:ext cx="5943600" cy="3936463"/>
          </a:xfrm>
          <a:prstGeom prst="rect">
            <a:avLst/>
          </a:prstGeom>
        </p:spPr>
      </p:pic>
      <p:sp>
        <p:nvSpPr>
          <p:cNvPr id="36" name="Title 1">
            <a:extLst>
              <a:ext uri="{FF2B5EF4-FFF2-40B4-BE49-F238E27FC236}">
                <a16:creationId xmlns:a16="http://schemas.microsoft.com/office/drawing/2014/main" id="{F9260273-0A6B-48EF-9FFD-F5A16083F672}"/>
              </a:ext>
            </a:extLst>
          </p:cNvPr>
          <p:cNvSpPr txBox="1">
            <a:spLocks/>
          </p:cNvSpPr>
          <p:nvPr/>
        </p:nvSpPr>
        <p:spPr>
          <a:xfrm>
            <a:off x="208671" y="1865988"/>
            <a:ext cx="3990535" cy="584544"/>
          </a:xfrm>
          <a:prstGeom prst="rect">
            <a:avLst/>
          </a:prstGeom>
          <a:noFill/>
          <a:ln w="19050">
            <a:noFill/>
            <a:prstDash val="dash"/>
          </a:ln>
        </p:spPr>
        <p:txBody>
          <a:bodyPr vert="horz" lIns="91440" tIns="45720" rIns="91440" bIns="45720" rtlCol="0" anchor="b">
            <a:normAutofit fontScale="90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100"/>
              <a:t>U</a:t>
            </a:r>
            <a:r>
              <a:rPr lang="en-FI" sz="4100"/>
              <a:t>N</a:t>
            </a:r>
            <a:r>
              <a:rPr lang="en-US" sz="4100"/>
              <a:t>E</a:t>
            </a:r>
            <a:r>
              <a:rPr lang="en-FI" sz="4100"/>
              <a:t>T </a:t>
            </a:r>
            <a:r>
              <a:rPr lang="en-US" sz="4100"/>
              <a:t>M</a:t>
            </a:r>
            <a:r>
              <a:rPr lang="en-FI" sz="4100"/>
              <a:t>O</a:t>
            </a:r>
            <a:r>
              <a:rPr lang="en-US" sz="4100"/>
              <a:t>D</a:t>
            </a:r>
            <a:r>
              <a:rPr lang="en-FI" sz="4100"/>
              <a:t>E</a:t>
            </a:r>
            <a:r>
              <a:rPr lang="en-US" sz="4100"/>
              <a:t>L</a:t>
            </a:r>
            <a:endParaRPr lang="en-US" sz="4100" dirty="0"/>
          </a:p>
        </p:txBody>
      </p:sp>
      <p:sp>
        <p:nvSpPr>
          <p:cNvPr id="37" name="Title 1">
            <a:extLst>
              <a:ext uri="{FF2B5EF4-FFF2-40B4-BE49-F238E27FC236}">
                <a16:creationId xmlns:a16="http://schemas.microsoft.com/office/drawing/2014/main" id="{0955C77C-2C00-4A86-BA87-03741C86DA1B}"/>
              </a:ext>
            </a:extLst>
          </p:cNvPr>
          <p:cNvSpPr txBox="1">
            <a:spLocks/>
          </p:cNvSpPr>
          <p:nvPr/>
        </p:nvSpPr>
        <p:spPr>
          <a:xfrm>
            <a:off x="6780628" y="5613551"/>
            <a:ext cx="4515729" cy="584544"/>
          </a:xfrm>
          <a:prstGeom prst="rect">
            <a:avLst/>
          </a:prstGeom>
          <a:noFill/>
          <a:ln w="19050">
            <a:noFill/>
            <a:prstDash val="dash"/>
          </a:ln>
        </p:spPr>
        <p:txBody>
          <a:bodyPr vert="horz" lIns="91440" tIns="45720" rIns="91440" bIns="45720" rtlCol="0" anchor="b">
            <a:normAutofit fontScale="825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100"/>
              <a:t>M</a:t>
            </a:r>
            <a:r>
              <a:rPr lang="en-FI" sz="4100"/>
              <a:t>A</a:t>
            </a:r>
            <a:r>
              <a:rPr lang="en-US" sz="4100"/>
              <a:t>S</a:t>
            </a:r>
            <a:r>
              <a:rPr lang="en-FI" sz="4100"/>
              <a:t>K_</a:t>
            </a:r>
            <a:r>
              <a:rPr lang="en-US" sz="4100"/>
              <a:t>R</a:t>
            </a:r>
            <a:r>
              <a:rPr lang="en-FI" sz="4100"/>
              <a:t>C</a:t>
            </a:r>
            <a:r>
              <a:rPr lang="en-US" sz="4100"/>
              <a:t>N</a:t>
            </a:r>
            <a:r>
              <a:rPr lang="en-FI" sz="4100"/>
              <a:t>N </a:t>
            </a:r>
            <a:r>
              <a:rPr lang="en-US" sz="4100"/>
              <a:t>M</a:t>
            </a:r>
            <a:r>
              <a:rPr lang="en-FI" sz="4100"/>
              <a:t>O</a:t>
            </a:r>
            <a:r>
              <a:rPr lang="en-US" sz="4100"/>
              <a:t>D</a:t>
            </a:r>
            <a:r>
              <a:rPr lang="en-FI" sz="4100"/>
              <a:t>E</a:t>
            </a:r>
            <a:r>
              <a:rPr lang="en-US" sz="4100"/>
              <a:t>L</a:t>
            </a:r>
            <a:endParaRPr lang="en-US" sz="4100" dirty="0"/>
          </a:p>
        </p:txBody>
      </p:sp>
    </p:spTree>
    <p:extLst>
      <p:ext uri="{BB962C8B-B14F-4D97-AF65-F5344CB8AC3E}">
        <p14:creationId xmlns:p14="http://schemas.microsoft.com/office/powerpoint/2010/main" val="28132062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8"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9"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8929364-BA35-46DC-A577-179F3CA3EB33}"/>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FI" sz="3700" dirty="0"/>
              <a:t>r</a:t>
            </a:r>
            <a:r>
              <a:rPr lang="en-US" sz="3700" dirty="0"/>
              <a:t>e</a:t>
            </a:r>
            <a:r>
              <a:rPr lang="en-FI" sz="3700" dirty="0"/>
              <a:t>s</a:t>
            </a:r>
            <a:r>
              <a:rPr lang="en-US" sz="3700" dirty="0"/>
              <a:t>u</a:t>
            </a:r>
            <a:r>
              <a:rPr lang="en-FI" sz="3700" dirty="0"/>
              <a:t>l</a:t>
            </a:r>
            <a:r>
              <a:rPr lang="en-US" sz="3700" dirty="0"/>
              <a:t>t</a:t>
            </a:r>
            <a:r>
              <a:rPr lang="en-FI" sz="3700" dirty="0"/>
              <a:t>s</a:t>
            </a:r>
            <a:br>
              <a:rPr lang="en-US" sz="3700" dirty="0"/>
            </a:br>
            <a:endParaRPr lang="en-US" sz="3700" dirty="0"/>
          </a:p>
        </p:txBody>
      </p:sp>
      <p:graphicFrame>
        <p:nvGraphicFramePr>
          <p:cNvPr id="3" name="Table 2">
            <a:extLst>
              <a:ext uri="{FF2B5EF4-FFF2-40B4-BE49-F238E27FC236}">
                <a16:creationId xmlns:a16="http://schemas.microsoft.com/office/drawing/2014/main" id="{C7E09DB9-AE78-465C-8D02-5EFB11A36320}"/>
              </a:ext>
            </a:extLst>
          </p:cNvPr>
          <p:cNvGraphicFramePr>
            <a:graphicFrameLocks noGrp="1"/>
          </p:cNvGraphicFramePr>
          <p:nvPr>
            <p:extLst>
              <p:ext uri="{D42A27DB-BD31-4B8C-83A1-F6EECF244321}">
                <p14:modId xmlns:p14="http://schemas.microsoft.com/office/powerpoint/2010/main" val="3431341018"/>
              </p:ext>
            </p:extLst>
          </p:nvPr>
        </p:nvGraphicFramePr>
        <p:xfrm>
          <a:off x="5046653" y="997546"/>
          <a:ext cx="6177939" cy="5002204"/>
        </p:xfrm>
        <a:graphic>
          <a:graphicData uri="http://schemas.openxmlformats.org/drawingml/2006/table">
            <a:tbl>
              <a:tblPr firstRow="1" firstCol="1" bandRow="1">
                <a:noFill/>
                <a:tableStyleId>{5C22544A-7EE6-4342-B048-85BDC9FD1C3A}</a:tableStyleId>
              </a:tblPr>
              <a:tblGrid>
                <a:gridCol w="2161116">
                  <a:extLst>
                    <a:ext uri="{9D8B030D-6E8A-4147-A177-3AD203B41FA5}">
                      <a16:colId xmlns:a16="http://schemas.microsoft.com/office/drawing/2014/main" val="264907576"/>
                    </a:ext>
                  </a:extLst>
                </a:gridCol>
                <a:gridCol w="2109930">
                  <a:extLst>
                    <a:ext uri="{9D8B030D-6E8A-4147-A177-3AD203B41FA5}">
                      <a16:colId xmlns:a16="http://schemas.microsoft.com/office/drawing/2014/main" val="2073057226"/>
                    </a:ext>
                  </a:extLst>
                </a:gridCol>
                <a:gridCol w="1906893">
                  <a:extLst>
                    <a:ext uri="{9D8B030D-6E8A-4147-A177-3AD203B41FA5}">
                      <a16:colId xmlns:a16="http://schemas.microsoft.com/office/drawing/2014/main" val="2413704351"/>
                    </a:ext>
                  </a:extLst>
                </a:gridCol>
              </a:tblGrid>
              <a:tr h="995392">
                <a:tc>
                  <a:txBody>
                    <a:bodyPr/>
                    <a:lstStyle/>
                    <a:p>
                      <a:pPr algn="l">
                        <a:spcAft>
                          <a:spcPts val="0"/>
                        </a:spcAft>
                      </a:pPr>
                      <a:r>
                        <a:rPr lang="en-FI" sz="2400" b="1">
                          <a:solidFill>
                            <a:schemeClr val="tx1">
                              <a:lumMod val="75000"/>
                              <a:lumOff val="25000"/>
                            </a:schemeClr>
                          </a:solidFill>
                          <a:effectLst/>
                        </a:rPr>
                        <a:t>Model</a:t>
                      </a:r>
                      <a:endParaRPr lang="en-FI" sz="24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a:spcAft>
                          <a:spcPts val="0"/>
                        </a:spcAft>
                      </a:pPr>
                      <a:r>
                        <a:rPr lang="en-FI" sz="2400" b="1">
                          <a:solidFill>
                            <a:schemeClr val="tx1">
                              <a:lumMod val="75000"/>
                              <a:lumOff val="25000"/>
                            </a:schemeClr>
                          </a:solidFill>
                          <a:effectLst/>
                        </a:rPr>
                        <a:t>Image Resolution</a:t>
                      </a:r>
                      <a:endParaRPr lang="en-FI" sz="24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a:spcAft>
                          <a:spcPts val="0"/>
                        </a:spcAft>
                      </a:pPr>
                      <a:r>
                        <a:rPr lang="en-FI" sz="2400" b="1">
                          <a:solidFill>
                            <a:schemeClr val="tx1">
                              <a:lumMod val="75000"/>
                              <a:lumOff val="25000"/>
                            </a:schemeClr>
                          </a:solidFill>
                          <a:effectLst/>
                        </a:rPr>
                        <a:t>Accuracy</a:t>
                      </a:r>
                      <a:endParaRPr lang="en-FI" sz="24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760197294"/>
                  </a:ext>
                </a:extLst>
              </a:tr>
              <a:tr h="798838">
                <a:tc>
                  <a:txBody>
                    <a:bodyPr/>
                    <a:lstStyle/>
                    <a:p>
                      <a:pPr algn="l">
                        <a:spcAft>
                          <a:spcPts val="0"/>
                        </a:spcAft>
                      </a:pPr>
                      <a:r>
                        <a:rPr lang="en-FI" sz="1700" b="1">
                          <a:solidFill>
                            <a:schemeClr val="tx1">
                              <a:lumMod val="75000"/>
                              <a:lumOff val="25000"/>
                            </a:schemeClr>
                          </a:solidFill>
                          <a:effectLst/>
                        </a:rPr>
                        <a:t>Basic CNN with LeakyRelu</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256x256</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FI" sz="1700">
                          <a:solidFill>
                            <a:schemeClr val="tx1">
                              <a:lumMod val="75000"/>
                              <a:lumOff val="25000"/>
                            </a:schemeClr>
                          </a:solidFill>
                          <a:effectLst/>
                        </a:rPr>
                        <a:t>0.9751</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5728325"/>
                  </a:ext>
                </a:extLst>
              </a:tr>
              <a:tr h="536766">
                <a:tc>
                  <a:txBody>
                    <a:bodyPr/>
                    <a:lstStyle/>
                    <a:p>
                      <a:pPr algn="l">
                        <a:spcAft>
                          <a:spcPts val="0"/>
                        </a:spcAft>
                      </a:pPr>
                      <a:r>
                        <a:rPr lang="en-FI" sz="1700" b="1">
                          <a:solidFill>
                            <a:schemeClr val="tx1">
                              <a:lumMod val="75000"/>
                              <a:lumOff val="25000"/>
                            </a:schemeClr>
                          </a:solidFill>
                          <a:effectLst/>
                        </a:rPr>
                        <a:t>UNET</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224x224</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FI" sz="1700">
                          <a:solidFill>
                            <a:schemeClr val="tx1">
                              <a:lumMod val="75000"/>
                              <a:lumOff val="25000"/>
                            </a:schemeClr>
                          </a:solidFill>
                          <a:effectLst/>
                        </a:rPr>
                        <a:t>0.9728</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80706665"/>
                  </a:ext>
                </a:extLst>
              </a:tr>
              <a:tr h="798838">
                <a:tc>
                  <a:txBody>
                    <a:bodyPr/>
                    <a:lstStyle/>
                    <a:p>
                      <a:pPr algn="l">
                        <a:spcAft>
                          <a:spcPts val="0"/>
                        </a:spcAft>
                      </a:pPr>
                      <a:r>
                        <a:rPr lang="en-FI" sz="1700" b="1">
                          <a:solidFill>
                            <a:schemeClr val="tx1">
                              <a:lumMod val="75000"/>
                              <a:lumOff val="25000"/>
                            </a:schemeClr>
                          </a:solidFill>
                          <a:effectLst/>
                        </a:rPr>
                        <a:t>Basic CNN with Relu</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224x224</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FI" sz="1700">
                          <a:solidFill>
                            <a:schemeClr val="tx1">
                              <a:lumMod val="75000"/>
                              <a:lumOff val="25000"/>
                            </a:schemeClr>
                          </a:solidFill>
                          <a:effectLst/>
                        </a:rPr>
                        <a:t>0.9271</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24245958"/>
                  </a:ext>
                </a:extLst>
              </a:tr>
              <a:tr h="798838">
                <a:tc>
                  <a:txBody>
                    <a:bodyPr/>
                    <a:lstStyle/>
                    <a:p>
                      <a:pPr algn="l">
                        <a:spcAft>
                          <a:spcPts val="0"/>
                        </a:spcAft>
                      </a:pPr>
                      <a:r>
                        <a:rPr lang="en-FI" sz="1700" b="1">
                          <a:solidFill>
                            <a:schemeClr val="tx1">
                              <a:lumMod val="75000"/>
                              <a:lumOff val="25000"/>
                            </a:schemeClr>
                          </a:solidFill>
                          <a:effectLst/>
                        </a:rPr>
                        <a:t>Resnet50 (MASK_RCNN)</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256x256</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spcAft>
                          <a:spcPts val="0"/>
                        </a:spcAft>
                      </a:pPr>
                      <a:r>
                        <a:rPr lang="en-FI" sz="1700">
                          <a:solidFill>
                            <a:schemeClr val="tx1">
                              <a:lumMod val="75000"/>
                              <a:lumOff val="25000"/>
                            </a:schemeClr>
                          </a:solidFill>
                          <a:effectLst/>
                        </a:rPr>
                        <a:t>0.88</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91656427"/>
                  </a:ext>
                </a:extLst>
              </a:tr>
              <a:tr h="536766">
                <a:tc>
                  <a:txBody>
                    <a:bodyPr/>
                    <a:lstStyle/>
                    <a:p>
                      <a:pPr algn="l">
                        <a:spcAft>
                          <a:spcPts val="0"/>
                        </a:spcAft>
                      </a:pPr>
                      <a:r>
                        <a:rPr lang="en-FI" sz="1700" b="1">
                          <a:solidFill>
                            <a:schemeClr val="tx1">
                              <a:lumMod val="75000"/>
                              <a:lumOff val="25000"/>
                            </a:schemeClr>
                          </a:solidFill>
                          <a:effectLst/>
                        </a:rPr>
                        <a:t>VGG16</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384x384</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spcAft>
                          <a:spcPts val="0"/>
                        </a:spcAft>
                      </a:pPr>
                      <a:r>
                        <a:rPr lang="en-FI" sz="1700">
                          <a:solidFill>
                            <a:schemeClr val="tx1">
                              <a:lumMod val="75000"/>
                              <a:lumOff val="25000"/>
                            </a:schemeClr>
                          </a:solidFill>
                          <a:effectLst/>
                        </a:rPr>
                        <a:t>0.84</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66736837"/>
                  </a:ext>
                </a:extLst>
              </a:tr>
              <a:tr h="536766">
                <a:tc>
                  <a:txBody>
                    <a:bodyPr/>
                    <a:lstStyle/>
                    <a:p>
                      <a:pPr algn="l">
                        <a:spcAft>
                          <a:spcPts val="0"/>
                        </a:spcAft>
                      </a:pPr>
                      <a:r>
                        <a:rPr lang="en-FI" sz="1700" b="1">
                          <a:solidFill>
                            <a:schemeClr val="tx1">
                              <a:lumMod val="75000"/>
                              <a:lumOff val="25000"/>
                            </a:schemeClr>
                          </a:solidFill>
                          <a:effectLst/>
                        </a:rPr>
                        <a:t>InceptionV3</a:t>
                      </a:r>
                      <a:endParaRPr lang="en-FI" sz="1700" b="1">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l">
                        <a:spcAft>
                          <a:spcPts val="0"/>
                        </a:spcAft>
                      </a:pPr>
                      <a:r>
                        <a:rPr lang="en-FI" sz="1700">
                          <a:solidFill>
                            <a:schemeClr val="tx1">
                              <a:lumMod val="75000"/>
                              <a:lumOff val="25000"/>
                            </a:schemeClr>
                          </a:solidFill>
                          <a:effectLst/>
                        </a:rPr>
                        <a:t>224x224</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spcAft>
                          <a:spcPts val="0"/>
                        </a:spcAft>
                      </a:pPr>
                      <a:r>
                        <a:rPr lang="en-FI" sz="1700">
                          <a:solidFill>
                            <a:schemeClr val="tx1">
                              <a:lumMod val="75000"/>
                              <a:lumOff val="25000"/>
                            </a:schemeClr>
                          </a:solidFill>
                          <a:effectLst/>
                        </a:rPr>
                        <a:t>0.68</a:t>
                      </a:r>
                      <a:endParaRPr lang="en-FI" sz="1700">
                        <a:solidFill>
                          <a:schemeClr val="tx1">
                            <a:lumMod val="75000"/>
                            <a:lumOff val="25000"/>
                          </a:schemeClr>
                        </a:solidFill>
                        <a:effectLst/>
                        <a:latin typeface="Calibri" panose="020F0502020204030204" pitchFamily="34" charset="0"/>
                        <a:cs typeface="Times New Roman" panose="02020603050405020304" pitchFamily="18" charset="0"/>
                      </a:endParaRPr>
                    </a:p>
                  </a:txBody>
                  <a:tcPr marL="235384" marR="176538" marT="117692" marB="117692">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63045685"/>
                  </a:ext>
                </a:extLst>
              </a:tr>
            </a:tbl>
          </a:graphicData>
        </a:graphic>
      </p:graphicFrame>
    </p:spTree>
    <p:extLst>
      <p:ext uri="{BB962C8B-B14F-4D97-AF65-F5344CB8AC3E}">
        <p14:creationId xmlns:p14="http://schemas.microsoft.com/office/powerpoint/2010/main" val="346290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0" name="Rectangle 5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2" name="Picture 6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190964BB-D2B5-4C6F-AB2C-F687F32A3EC3}"/>
              </a:ext>
            </a:extLst>
          </p:cNvPr>
          <p:cNvSpPr>
            <a:spLocks noGrp="1"/>
          </p:cNvSpPr>
          <p:nvPr>
            <p:ph type="title"/>
          </p:nvPr>
        </p:nvSpPr>
        <p:spPr>
          <a:xfrm>
            <a:off x="474296" y="2072669"/>
            <a:ext cx="3687417" cy="1920372"/>
          </a:xfrm>
        </p:spPr>
        <p:txBody>
          <a:bodyPr vert="horz" lIns="91440" tIns="45720" rIns="91440" bIns="45720" rtlCol="0" anchor="ctr">
            <a:normAutofit/>
          </a:bodyPr>
          <a:lstStyle/>
          <a:p>
            <a:pPr algn="l"/>
            <a:r>
              <a:rPr lang="en-FI" sz="3600" kern="1200" cap="all" baseline="0" dirty="0">
                <a:solidFill>
                  <a:schemeClr val="bg1"/>
                </a:solidFill>
                <a:latin typeface="+mj-lt"/>
                <a:ea typeface="+mj-ea"/>
                <a:cs typeface="+mj-cs"/>
              </a:rPr>
              <a:t>p</a:t>
            </a:r>
            <a:r>
              <a:rPr lang="en-US" sz="3600" kern="1200" cap="all" baseline="0" dirty="0">
                <a:solidFill>
                  <a:schemeClr val="bg1"/>
                </a:solidFill>
                <a:latin typeface="+mj-lt"/>
                <a:ea typeface="+mj-ea"/>
                <a:cs typeface="+mj-cs"/>
              </a:rPr>
              <a:t>r</a:t>
            </a:r>
            <a:r>
              <a:rPr lang="en-FI" sz="3600" kern="1200" cap="all" baseline="0" dirty="0">
                <a:solidFill>
                  <a:schemeClr val="bg1"/>
                </a:solidFill>
                <a:latin typeface="+mj-lt"/>
                <a:ea typeface="+mj-ea"/>
                <a:cs typeface="+mj-cs"/>
              </a:rPr>
              <a:t>e</a:t>
            </a:r>
            <a:r>
              <a:rPr lang="en-US" sz="3600" kern="1200" cap="all" baseline="0" dirty="0">
                <a:solidFill>
                  <a:schemeClr val="bg1"/>
                </a:solidFill>
                <a:latin typeface="+mj-lt"/>
                <a:ea typeface="+mj-ea"/>
                <a:cs typeface="+mj-cs"/>
              </a:rPr>
              <a:t>d</a:t>
            </a:r>
            <a:r>
              <a:rPr lang="en-FI" sz="3600" kern="1200" cap="all" baseline="0" dirty="0">
                <a:solidFill>
                  <a:schemeClr val="bg1"/>
                </a:solidFill>
                <a:latin typeface="+mj-lt"/>
                <a:ea typeface="+mj-ea"/>
                <a:cs typeface="+mj-cs"/>
              </a:rPr>
              <a:t>e</a:t>
            </a:r>
            <a:r>
              <a:rPr lang="en-US" sz="3600" kern="1200" cap="all" baseline="0" dirty="0">
                <a:solidFill>
                  <a:schemeClr val="bg1"/>
                </a:solidFill>
                <a:latin typeface="+mj-lt"/>
                <a:ea typeface="+mj-ea"/>
                <a:cs typeface="+mj-cs"/>
              </a:rPr>
              <a:t>c</a:t>
            </a:r>
            <a:r>
              <a:rPr lang="en-FI" sz="3600" kern="1200" cap="all" baseline="0" dirty="0">
                <a:solidFill>
                  <a:schemeClr val="bg1"/>
                </a:solidFill>
                <a:latin typeface="+mj-lt"/>
                <a:ea typeface="+mj-ea"/>
                <a:cs typeface="+mj-cs"/>
              </a:rPr>
              <a:t>t</a:t>
            </a:r>
            <a:r>
              <a:rPr lang="en-US" sz="3600" kern="1200" cap="all" baseline="0" dirty="0">
                <a:solidFill>
                  <a:schemeClr val="bg1"/>
                </a:solidFill>
                <a:latin typeface="+mj-lt"/>
                <a:ea typeface="+mj-ea"/>
                <a:cs typeface="+mj-cs"/>
              </a:rPr>
              <a:t>i</a:t>
            </a:r>
            <a:r>
              <a:rPr lang="en-FI" sz="3600" kern="1200" cap="all" baseline="0" dirty="0">
                <a:solidFill>
                  <a:schemeClr val="bg1"/>
                </a:solidFill>
                <a:latin typeface="+mj-lt"/>
                <a:ea typeface="+mj-ea"/>
                <a:cs typeface="+mj-cs"/>
              </a:rPr>
              <a:t>o</a:t>
            </a:r>
            <a:r>
              <a:rPr lang="en-US" sz="3600" kern="1200" cap="all" baseline="0" dirty="0">
                <a:solidFill>
                  <a:schemeClr val="bg1"/>
                </a:solidFill>
                <a:latin typeface="+mj-lt"/>
                <a:ea typeface="+mj-ea"/>
                <a:cs typeface="+mj-cs"/>
              </a:rPr>
              <a:t>n</a:t>
            </a:r>
            <a:r>
              <a:rPr lang="en-FI" sz="3600" kern="1200" cap="all" baseline="0" dirty="0">
                <a:solidFill>
                  <a:schemeClr val="bg1"/>
                </a:solidFill>
                <a:latin typeface="+mj-lt"/>
                <a:ea typeface="+mj-ea"/>
                <a:cs typeface="+mj-cs"/>
              </a:rPr>
              <a:t>s</a:t>
            </a:r>
            <a:endParaRPr lang="en-US" sz="3600" kern="1200" cap="all" baseline="0" dirty="0">
              <a:solidFill>
                <a:schemeClr val="bg1"/>
              </a:solidFill>
              <a:latin typeface="+mj-lt"/>
              <a:ea typeface="+mj-ea"/>
              <a:cs typeface="+mj-cs"/>
            </a:endParaRPr>
          </a:p>
        </p:txBody>
      </p:sp>
      <p:pic>
        <p:nvPicPr>
          <p:cNvPr id="64" name="Picture 6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9" name="Picture 8">
            <a:extLst>
              <a:ext uri="{FF2B5EF4-FFF2-40B4-BE49-F238E27FC236}">
                <a16:creationId xmlns:a16="http://schemas.microsoft.com/office/drawing/2014/main" id="{45347BCF-76FB-4EC1-AB70-301E85EB4B0E}"/>
              </a:ext>
            </a:extLst>
          </p:cNvPr>
          <p:cNvPicPr/>
          <p:nvPr/>
        </p:nvPicPr>
        <p:blipFill>
          <a:blip r:embed="rId4"/>
          <a:stretch>
            <a:fillRect/>
          </a:stretch>
        </p:blipFill>
        <p:spPr>
          <a:xfrm>
            <a:off x="4832955" y="3512379"/>
            <a:ext cx="6931531" cy="3345621"/>
          </a:xfrm>
          <a:prstGeom prst="rect">
            <a:avLst/>
          </a:prstGeom>
        </p:spPr>
      </p:pic>
      <p:pic>
        <p:nvPicPr>
          <p:cNvPr id="10" name="Picture 9">
            <a:extLst>
              <a:ext uri="{FF2B5EF4-FFF2-40B4-BE49-F238E27FC236}">
                <a16:creationId xmlns:a16="http://schemas.microsoft.com/office/drawing/2014/main" id="{1B214A7F-BE41-4657-92AB-5CC4EF56D1A1}"/>
              </a:ext>
            </a:extLst>
          </p:cNvPr>
          <p:cNvPicPr/>
          <p:nvPr/>
        </p:nvPicPr>
        <p:blipFill>
          <a:blip r:embed="rId5"/>
          <a:stretch>
            <a:fillRect/>
          </a:stretch>
        </p:blipFill>
        <p:spPr>
          <a:xfrm>
            <a:off x="4832955" y="156000"/>
            <a:ext cx="6931531" cy="3029096"/>
          </a:xfrm>
          <a:prstGeom prst="rect">
            <a:avLst/>
          </a:prstGeom>
        </p:spPr>
      </p:pic>
    </p:spTree>
    <p:extLst>
      <p:ext uri="{BB962C8B-B14F-4D97-AF65-F5344CB8AC3E}">
        <p14:creationId xmlns:p14="http://schemas.microsoft.com/office/powerpoint/2010/main" val="24125498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BA14A48-08C1-4D53-805F-B97EF74B58E9}"/>
              </a:ext>
            </a:extLst>
          </p:cNvPr>
          <p:cNvSpPr>
            <a:spLocks noGrp="1"/>
          </p:cNvSpPr>
          <p:nvPr>
            <p:ph type="title"/>
          </p:nvPr>
        </p:nvSpPr>
        <p:spPr>
          <a:xfrm>
            <a:off x="-1" y="804334"/>
            <a:ext cx="4465983" cy="5249333"/>
          </a:xfrm>
        </p:spPr>
        <p:txBody>
          <a:bodyPr>
            <a:normAutofit/>
          </a:bodyPr>
          <a:lstStyle/>
          <a:p>
            <a:br>
              <a:rPr lang="en-US" dirty="0">
                <a:solidFill>
                  <a:srgbClr val="FFFFFF"/>
                </a:solidFill>
              </a:rPr>
            </a:br>
            <a:r>
              <a:rPr lang="en-FI" sz="3200" dirty="0">
                <a:solidFill>
                  <a:srgbClr val="FFFFFF"/>
                </a:solidFill>
              </a:rPr>
              <a:t>Improvements and recommendations</a:t>
            </a:r>
          </a:p>
        </p:txBody>
      </p:sp>
      <p:sp>
        <p:nvSpPr>
          <p:cNvPr id="4" name="Rectangle 3">
            <a:extLst>
              <a:ext uri="{FF2B5EF4-FFF2-40B4-BE49-F238E27FC236}">
                <a16:creationId xmlns:a16="http://schemas.microsoft.com/office/drawing/2014/main" id="{9A3CBC62-2A53-4E68-AE7C-D88B52A938C7}"/>
              </a:ext>
            </a:extLst>
          </p:cNvPr>
          <p:cNvSpPr/>
          <p:nvPr/>
        </p:nvSpPr>
        <p:spPr>
          <a:xfrm>
            <a:off x="5097854" y="68984"/>
            <a:ext cx="6096000" cy="646331"/>
          </a:xfrm>
          <a:prstGeom prst="rect">
            <a:avLst/>
          </a:prstGeom>
        </p:spPr>
        <p:txBody>
          <a:bodyPr>
            <a:spAutoFit/>
          </a:bodyPr>
          <a:lstStyle/>
          <a:p>
            <a:r>
              <a:rPr lang="en-FI" dirty="0">
                <a:latin typeface="Calibri" panose="020F0502020204030204" pitchFamily="34" charset="0"/>
                <a:ea typeface="Calibri" panose="020F0502020204030204" pitchFamily="34" charset="0"/>
                <a:cs typeface="Times New Roman" panose="02020603050405020304" pitchFamily="18" charset="0"/>
              </a:rPr>
              <a:t>There are several ways to improve </a:t>
            </a:r>
            <a:r>
              <a:rPr lang="en-US" dirty="0">
                <a:latin typeface="Calibri" panose="020F0502020204030204" pitchFamily="34" charset="0"/>
                <a:ea typeface="Calibri" panose="020F0502020204030204" pitchFamily="34" charset="0"/>
                <a:cs typeface="Times New Roman" panose="02020603050405020304" pitchFamily="18" charset="0"/>
              </a:rPr>
              <a:t>m</a:t>
            </a:r>
            <a:r>
              <a:rPr lang="en-FI" dirty="0">
                <a:latin typeface="Calibri" panose="020F0502020204030204" pitchFamily="34" charset="0"/>
                <a:ea typeface="Calibri" panose="020F0502020204030204" pitchFamily="34" charset="0"/>
                <a:cs typeface="Times New Roman" panose="02020603050405020304" pitchFamily="18" charset="0"/>
              </a:rPr>
              <a:t>o</a:t>
            </a:r>
            <a:r>
              <a:rPr lang="en-US" dirty="0">
                <a:latin typeface="Calibri" panose="020F0502020204030204" pitchFamily="34" charset="0"/>
                <a:ea typeface="Calibri" panose="020F0502020204030204" pitchFamily="34" charset="0"/>
                <a:cs typeface="Times New Roman" panose="02020603050405020304" pitchFamily="18" charset="0"/>
              </a:rPr>
              <a:t>d</a:t>
            </a:r>
            <a:r>
              <a:rPr lang="en-FI" dirty="0">
                <a:latin typeface="Calibri" panose="020F0502020204030204" pitchFamily="34" charset="0"/>
                <a:ea typeface="Calibri" panose="020F0502020204030204" pitchFamily="34" charset="0"/>
                <a:cs typeface="Times New Roman" panose="02020603050405020304" pitchFamily="18" charset="0"/>
              </a:rPr>
              <a:t>e</a:t>
            </a:r>
            <a:r>
              <a:rPr lang="en-US" dirty="0">
                <a:latin typeface="Calibri" panose="020F0502020204030204" pitchFamily="34" charset="0"/>
                <a:ea typeface="Calibri" panose="020F0502020204030204" pitchFamily="34" charset="0"/>
                <a:cs typeface="Times New Roman" panose="02020603050405020304" pitchFamily="18" charset="0"/>
              </a:rPr>
              <a:t>l</a:t>
            </a:r>
            <a:r>
              <a:rPr lang="en-FI" dirty="0">
                <a:latin typeface="Calibri" panose="020F0502020204030204" pitchFamily="34" charset="0"/>
                <a:ea typeface="Calibri" panose="020F0502020204030204" pitchFamily="34" charset="0"/>
                <a:cs typeface="Times New Roman" panose="02020603050405020304" pitchFamily="18" charset="0"/>
              </a:rPr>
              <a:t> performance </a:t>
            </a:r>
            <a:r>
              <a:rPr lang="en-US" dirty="0">
                <a:latin typeface="Calibri" panose="020F0502020204030204" pitchFamily="34" charset="0"/>
                <a:ea typeface="Calibri" panose="020F0502020204030204" pitchFamily="34" charset="0"/>
                <a:cs typeface="Times New Roman" panose="02020603050405020304" pitchFamily="18" charset="0"/>
              </a:rPr>
              <a:t>f</a:t>
            </a:r>
            <a:r>
              <a:rPr lang="en-FI" dirty="0">
                <a:latin typeface="Calibri" panose="020F0502020204030204" pitchFamily="34" charset="0"/>
                <a:ea typeface="Calibri" panose="020F0502020204030204" pitchFamily="34" charset="0"/>
                <a:cs typeface="Times New Roman" panose="02020603050405020304" pitchFamily="18" charset="0"/>
              </a:rPr>
              <a:t>o</a:t>
            </a:r>
            <a:r>
              <a:rPr lang="en-US" dirty="0">
                <a:latin typeface="Calibri" panose="020F0502020204030204" pitchFamily="34" charset="0"/>
                <a:ea typeface="Calibri" panose="020F0502020204030204" pitchFamily="34" charset="0"/>
                <a:cs typeface="Times New Roman" panose="02020603050405020304" pitchFamily="18" charset="0"/>
              </a:rPr>
              <a:t>r</a:t>
            </a:r>
            <a:r>
              <a:rPr lang="en-FI"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FI" dirty="0">
                <a:latin typeface="Calibri" panose="020F0502020204030204" pitchFamily="34" charset="0"/>
                <a:ea typeface="Calibri" panose="020F0502020204030204" pitchFamily="34" charset="0"/>
                <a:cs typeface="Times New Roman" panose="02020603050405020304" pitchFamily="18" charset="0"/>
              </a:rPr>
              <a:t>h</a:t>
            </a:r>
            <a:r>
              <a:rPr lang="en-US" dirty="0">
                <a:latin typeface="Calibri" panose="020F0502020204030204" pitchFamily="34" charset="0"/>
                <a:ea typeface="Calibri" panose="020F0502020204030204" pitchFamily="34" charset="0"/>
                <a:cs typeface="Times New Roman" panose="02020603050405020304" pitchFamily="18" charset="0"/>
              </a:rPr>
              <a:t>e</a:t>
            </a:r>
            <a:r>
              <a:rPr lang="en-FI"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a:t>
            </a:r>
            <a:r>
              <a:rPr lang="en-FI" dirty="0">
                <a:latin typeface="Calibri" panose="020F0502020204030204" pitchFamily="34" charset="0"/>
                <a:ea typeface="Calibri" panose="020F0502020204030204" pitchFamily="34" charset="0"/>
                <a:cs typeface="Times New Roman" panose="02020603050405020304" pitchFamily="18" charset="0"/>
              </a:rPr>
              <a:t>u</a:t>
            </a:r>
            <a:r>
              <a:rPr lang="en-US" dirty="0">
                <a:latin typeface="Calibri" panose="020F0502020204030204" pitchFamily="34" charset="0"/>
                <a:ea typeface="Calibri" panose="020F0502020204030204" pitchFamily="34" charset="0"/>
                <a:cs typeface="Times New Roman" panose="02020603050405020304" pitchFamily="18" charset="0"/>
              </a:rPr>
              <a:t>t</a:t>
            </a:r>
            <a:r>
              <a:rPr lang="en-FI" dirty="0">
                <a:latin typeface="Calibri" panose="020F0502020204030204" pitchFamily="34" charset="0"/>
                <a:ea typeface="Calibri" panose="020F0502020204030204" pitchFamily="34" charset="0"/>
                <a:cs typeface="Times New Roman" panose="02020603050405020304" pitchFamily="18" charset="0"/>
              </a:rPr>
              <a:t>u</a:t>
            </a:r>
            <a:r>
              <a:rPr lang="en-US" dirty="0">
                <a:latin typeface="Calibri" panose="020F0502020204030204" pitchFamily="34" charset="0"/>
                <a:ea typeface="Calibri" panose="020F0502020204030204" pitchFamily="34" charset="0"/>
                <a:cs typeface="Times New Roman" panose="02020603050405020304" pitchFamily="18" charset="0"/>
              </a:rPr>
              <a:t>r</a:t>
            </a:r>
            <a:r>
              <a:rPr lang="en-FI" dirty="0">
                <a:latin typeface="Calibri" panose="020F0502020204030204" pitchFamily="34" charset="0"/>
                <a:ea typeface="Calibri" panose="020F0502020204030204" pitchFamily="34" charset="0"/>
                <a:cs typeface="Times New Roman" panose="02020603050405020304" pitchFamily="18" charset="0"/>
              </a:rPr>
              <a:t>e </a:t>
            </a:r>
            <a:r>
              <a:rPr lang="en-US" dirty="0">
                <a:latin typeface="Calibri" panose="020F0502020204030204" pitchFamily="34" charset="0"/>
                <a:ea typeface="Calibri" panose="020F0502020204030204" pitchFamily="34" charset="0"/>
                <a:cs typeface="Times New Roman" panose="02020603050405020304" pitchFamily="18" charset="0"/>
              </a:rPr>
              <a:t>s</a:t>
            </a:r>
            <a:r>
              <a:rPr lang="en-FI" dirty="0">
                <a:latin typeface="Calibri" panose="020F0502020204030204" pitchFamily="34" charset="0"/>
                <a:ea typeface="Calibri" panose="020F0502020204030204" pitchFamily="34" charset="0"/>
                <a:cs typeface="Times New Roman" panose="02020603050405020304" pitchFamily="18" charset="0"/>
              </a:rPr>
              <a:t>c</a:t>
            </a:r>
            <a:r>
              <a:rPr lang="en-US" dirty="0">
                <a:latin typeface="Calibri" panose="020F0502020204030204" pitchFamily="34" charset="0"/>
                <a:ea typeface="Calibri" panose="020F0502020204030204" pitchFamily="34" charset="0"/>
                <a:cs typeface="Times New Roman" panose="02020603050405020304" pitchFamily="18" charset="0"/>
              </a:rPr>
              <a:t>o</a:t>
            </a:r>
            <a:r>
              <a:rPr lang="en-FI" dirty="0">
                <a:latin typeface="Calibri" panose="020F0502020204030204" pitchFamily="34" charset="0"/>
                <a:ea typeface="Calibri" panose="020F0502020204030204" pitchFamily="34" charset="0"/>
                <a:cs typeface="Times New Roman" panose="02020603050405020304" pitchFamily="18" charset="0"/>
              </a:rPr>
              <a:t>p</a:t>
            </a:r>
            <a:r>
              <a:rPr lang="en-US" dirty="0">
                <a:latin typeface="Calibri" panose="020F0502020204030204" pitchFamily="34" charset="0"/>
                <a:ea typeface="Calibri" panose="020F0502020204030204" pitchFamily="34" charset="0"/>
                <a:cs typeface="Times New Roman" panose="02020603050405020304" pitchFamily="18" charset="0"/>
              </a:rPr>
              <a:t>e</a:t>
            </a:r>
            <a:r>
              <a:rPr lang="en-FI" dirty="0">
                <a:latin typeface="Calibri" panose="020F0502020204030204" pitchFamily="34" charset="0"/>
                <a:ea typeface="Calibri" panose="020F0502020204030204" pitchFamily="34" charset="0"/>
                <a:cs typeface="Times New Roman" panose="02020603050405020304" pitchFamily="18" charset="0"/>
              </a:rPr>
              <a:t>. To name a few:</a:t>
            </a:r>
            <a:endParaRPr lang="en-FI" dirty="0"/>
          </a:p>
        </p:txBody>
      </p:sp>
      <p:sp>
        <p:nvSpPr>
          <p:cNvPr id="11" name="Rectangle 3">
            <a:extLst>
              <a:ext uri="{FF2B5EF4-FFF2-40B4-BE49-F238E27FC236}">
                <a16:creationId xmlns:a16="http://schemas.microsoft.com/office/drawing/2014/main" id="{EDCBDD67-27AD-45B5-9C49-D671C3E73A58}"/>
              </a:ext>
            </a:extLst>
          </p:cNvPr>
          <p:cNvSpPr/>
          <p:nvPr/>
        </p:nvSpPr>
        <p:spPr>
          <a:xfrm>
            <a:off x="5367123" y="5871814"/>
            <a:ext cx="5183432" cy="840917"/>
          </a:xfrm>
          <a:custGeom>
            <a:avLst/>
            <a:gdLst>
              <a:gd name="connsiteX0" fmla="*/ 0 w 7345680"/>
              <a:gd name="connsiteY0" fmla="*/ 0 h 949482"/>
              <a:gd name="connsiteX1" fmla="*/ 7345680 w 7345680"/>
              <a:gd name="connsiteY1" fmla="*/ 0 h 949482"/>
              <a:gd name="connsiteX2" fmla="*/ 7345680 w 7345680"/>
              <a:gd name="connsiteY2" fmla="*/ 949482 h 949482"/>
              <a:gd name="connsiteX3" fmla="*/ 0 w 7345680"/>
              <a:gd name="connsiteY3" fmla="*/ 949482 h 949482"/>
              <a:gd name="connsiteX4" fmla="*/ 0 w 7345680"/>
              <a:gd name="connsiteY4" fmla="*/ 0 h 949482"/>
              <a:gd name="connsiteX0" fmla="*/ 0 w 7813040"/>
              <a:gd name="connsiteY0" fmla="*/ 0 h 959642"/>
              <a:gd name="connsiteX1" fmla="*/ 7345680 w 7813040"/>
              <a:gd name="connsiteY1" fmla="*/ 0 h 959642"/>
              <a:gd name="connsiteX2" fmla="*/ 7813040 w 7813040"/>
              <a:gd name="connsiteY2" fmla="*/ 959642 h 959642"/>
              <a:gd name="connsiteX3" fmla="*/ 0 w 7813040"/>
              <a:gd name="connsiteY3" fmla="*/ 949482 h 959642"/>
              <a:gd name="connsiteX4" fmla="*/ 0 w 7813040"/>
              <a:gd name="connsiteY4" fmla="*/ 0 h 959642"/>
              <a:gd name="connsiteX0" fmla="*/ 0 w 7846819"/>
              <a:gd name="connsiteY0" fmla="*/ 0 h 959642"/>
              <a:gd name="connsiteX1" fmla="*/ 7345680 w 7846819"/>
              <a:gd name="connsiteY1" fmla="*/ 0 h 959642"/>
              <a:gd name="connsiteX2" fmla="*/ 7846819 w 7846819"/>
              <a:gd name="connsiteY2" fmla="*/ 959642 h 959642"/>
              <a:gd name="connsiteX3" fmla="*/ 0 w 7846819"/>
              <a:gd name="connsiteY3" fmla="*/ 949482 h 959642"/>
              <a:gd name="connsiteX4" fmla="*/ 0 w 7846819"/>
              <a:gd name="connsiteY4" fmla="*/ 0 h 959642"/>
              <a:gd name="connsiteX0" fmla="*/ 0 w 7951165"/>
              <a:gd name="connsiteY0" fmla="*/ 0 h 954238"/>
              <a:gd name="connsiteX1" fmla="*/ 7345680 w 7951165"/>
              <a:gd name="connsiteY1" fmla="*/ 0 h 954238"/>
              <a:gd name="connsiteX2" fmla="*/ 7951165 w 7951165"/>
              <a:gd name="connsiteY2" fmla="*/ 954238 h 954238"/>
              <a:gd name="connsiteX3" fmla="*/ 0 w 7951165"/>
              <a:gd name="connsiteY3" fmla="*/ 949482 h 954238"/>
              <a:gd name="connsiteX4" fmla="*/ 0 w 7951165"/>
              <a:gd name="connsiteY4" fmla="*/ 0 h 954238"/>
              <a:gd name="connsiteX0" fmla="*/ 0 w 7995241"/>
              <a:gd name="connsiteY0" fmla="*/ 0 h 954238"/>
              <a:gd name="connsiteX1" fmla="*/ 7345680 w 7995241"/>
              <a:gd name="connsiteY1" fmla="*/ 0 h 954238"/>
              <a:gd name="connsiteX2" fmla="*/ 7995241 w 7995241"/>
              <a:gd name="connsiteY2" fmla="*/ 954238 h 954238"/>
              <a:gd name="connsiteX3" fmla="*/ 0 w 7995241"/>
              <a:gd name="connsiteY3" fmla="*/ 949482 h 954238"/>
              <a:gd name="connsiteX4" fmla="*/ 0 w 7995241"/>
              <a:gd name="connsiteY4" fmla="*/ 0 h 9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5241" h="954238">
                <a:moveTo>
                  <a:pt x="0" y="0"/>
                </a:moveTo>
                <a:lnTo>
                  <a:pt x="7345680" y="0"/>
                </a:lnTo>
                <a:lnTo>
                  <a:pt x="7995241" y="954238"/>
                </a:lnTo>
                <a:lnTo>
                  <a:pt x="0" y="949482"/>
                </a:lnTo>
                <a:lnTo>
                  <a:pt x="0" y="0"/>
                </a:lnTo>
                <a:close/>
              </a:path>
            </a:pathLst>
          </a:cu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3" name="Hexagon 12">
            <a:extLst>
              <a:ext uri="{FF2B5EF4-FFF2-40B4-BE49-F238E27FC236}">
                <a16:creationId xmlns:a16="http://schemas.microsoft.com/office/drawing/2014/main" id="{12DAF57B-C706-4716-9571-8E93BF36F4BA}"/>
              </a:ext>
            </a:extLst>
          </p:cNvPr>
          <p:cNvSpPr/>
          <p:nvPr/>
        </p:nvSpPr>
        <p:spPr>
          <a:xfrm>
            <a:off x="4816104" y="798139"/>
            <a:ext cx="1947788" cy="1679127"/>
          </a:xfrm>
          <a:prstGeom prst="hexagon">
            <a:avLst/>
          </a:prstGeom>
          <a:solidFill>
            <a:srgbClr val="F13B48"/>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4" name="Hexagon 13">
            <a:extLst>
              <a:ext uri="{FF2B5EF4-FFF2-40B4-BE49-F238E27FC236}">
                <a16:creationId xmlns:a16="http://schemas.microsoft.com/office/drawing/2014/main" id="{F116A9A9-28CC-478C-B0FE-A213DA64E04E}"/>
              </a:ext>
            </a:extLst>
          </p:cNvPr>
          <p:cNvSpPr/>
          <p:nvPr/>
        </p:nvSpPr>
        <p:spPr>
          <a:xfrm>
            <a:off x="8607023" y="3992153"/>
            <a:ext cx="1947788" cy="1679128"/>
          </a:xfrm>
          <a:prstGeom prst="hexagon">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Rectangle 12">
            <a:extLst>
              <a:ext uri="{FF2B5EF4-FFF2-40B4-BE49-F238E27FC236}">
                <a16:creationId xmlns:a16="http://schemas.microsoft.com/office/drawing/2014/main" id="{323C116A-15DF-4EC2-A081-AB5FB8226F46}"/>
              </a:ext>
            </a:extLst>
          </p:cNvPr>
          <p:cNvSpPr/>
          <p:nvPr/>
        </p:nvSpPr>
        <p:spPr>
          <a:xfrm>
            <a:off x="5380025" y="3992153"/>
            <a:ext cx="3559418" cy="1679128"/>
          </a:xfrm>
          <a:custGeom>
            <a:avLst/>
            <a:gdLst>
              <a:gd name="connsiteX0" fmla="*/ 0 w 5035176"/>
              <a:gd name="connsiteY0" fmla="*/ 0 h 2238837"/>
              <a:gd name="connsiteX1" fmla="*/ 5035176 w 5035176"/>
              <a:gd name="connsiteY1" fmla="*/ 0 h 2238837"/>
              <a:gd name="connsiteX2" fmla="*/ 5035176 w 5035176"/>
              <a:gd name="connsiteY2" fmla="*/ 2238837 h 2238837"/>
              <a:gd name="connsiteX3" fmla="*/ 0 w 5035176"/>
              <a:gd name="connsiteY3" fmla="*/ 2238837 h 2238837"/>
              <a:gd name="connsiteX4" fmla="*/ 0 w 5035176"/>
              <a:gd name="connsiteY4" fmla="*/ 0 h 2238837"/>
              <a:gd name="connsiteX0" fmla="*/ 0 w 5035176"/>
              <a:gd name="connsiteY0" fmla="*/ 0 h 2238837"/>
              <a:gd name="connsiteX1" fmla="*/ 5035176 w 5035176"/>
              <a:gd name="connsiteY1" fmla="*/ 0 h 2238837"/>
              <a:gd name="connsiteX2" fmla="*/ 5035176 w 5035176"/>
              <a:gd name="connsiteY2" fmla="*/ 1085081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273176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730376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42509 w 5035176"/>
              <a:gd name="connsiteY2" fmla="*/ 1148831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42509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67436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504826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57666 w 5035176"/>
              <a:gd name="connsiteY2" fmla="*/ 1134014 h 2238837"/>
              <a:gd name="connsiteX3" fmla="*/ 5035176 w 5035176"/>
              <a:gd name="connsiteY3" fmla="*/ 2238837 h 2238837"/>
              <a:gd name="connsiteX4" fmla="*/ 0 w 5035176"/>
              <a:gd name="connsiteY4" fmla="*/ 2238837 h 2238837"/>
              <a:gd name="connsiteX5" fmla="*/ 0 w 5035176"/>
              <a:gd name="connsiteY5" fmla="*/ 0 h 2238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5176" h="2238837">
                <a:moveTo>
                  <a:pt x="0" y="0"/>
                </a:moveTo>
                <a:lnTo>
                  <a:pt x="5035176" y="0"/>
                </a:lnTo>
                <a:lnTo>
                  <a:pt x="4457666" y="1134014"/>
                </a:lnTo>
                <a:lnTo>
                  <a:pt x="5035176" y="2238837"/>
                </a:lnTo>
                <a:lnTo>
                  <a:pt x="0" y="2238837"/>
                </a:lnTo>
                <a:lnTo>
                  <a:pt x="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6" name="Hexagon 15">
            <a:extLst>
              <a:ext uri="{FF2B5EF4-FFF2-40B4-BE49-F238E27FC236}">
                <a16:creationId xmlns:a16="http://schemas.microsoft.com/office/drawing/2014/main" id="{02A956E0-EF4B-4A5E-8DED-4B6361C264D8}"/>
              </a:ext>
            </a:extLst>
          </p:cNvPr>
          <p:cNvSpPr/>
          <p:nvPr/>
        </p:nvSpPr>
        <p:spPr>
          <a:xfrm>
            <a:off x="6379011" y="1847653"/>
            <a:ext cx="1947788" cy="1679125"/>
          </a:xfrm>
          <a:prstGeom prst="hexagon">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7" name="Hexagon 16">
            <a:extLst>
              <a:ext uri="{FF2B5EF4-FFF2-40B4-BE49-F238E27FC236}">
                <a16:creationId xmlns:a16="http://schemas.microsoft.com/office/drawing/2014/main" id="{8FCC8D5D-6337-417F-9622-43B0630C326C}"/>
              </a:ext>
            </a:extLst>
          </p:cNvPr>
          <p:cNvSpPr/>
          <p:nvPr/>
        </p:nvSpPr>
        <p:spPr>
          <a:xfrm>
            <a:off x="10217705" y="5005296"/>
            <a:ext cx="1947788" cy="1679125"/>
          </a:xfrm>
          <a:prstGeom prst="hexagon">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8" name="Rectangle 3">
            <a:extLst>
              <a:ext uri="{FF2B5EF4-FFF2-40B4-BE49-F238E27FC236}">
                <a16:creationId xmlns:a16="http://schemas.microsoft.com/office/drawing/2014/main" id="{5773E58E-5E6B-4A38-96CD-A704F6250DA1}"/>
              </a:ext>
            </a:extLst>
          </p:cNvPr>
          <p:cNvSpPr/>
          <p:nvPr/>
        </p:nvSpPr>
        <p:spPr>
          <a:xfrm flipH="1" flipV="1">
            <a:off x="6466952" y="815582"/>
            <a:ext cx="4197741" cy="848537"/>
          </a:xfrm>
          <a:custGeom>
            <a:avLst/>
            <a:gdLst>
              <a:gd name="connsiteX0" fmla="*/ 0 w 7345680"/>
              <a:gd name="connsiteY0" fmla="*/ 0 h 949482"/>
              <a:gd name="connsiteX1" fmla="*/ 7345680 w 7345680"/>
              <a:gd name="connsiteY1" fmla="*/ 0 h 949482"/>
              <a:gd name="connsiteX2" fmla="*/ 7345680 w 7345680"/>
              <a:gd name="connsiteY2" fmla="*/ 949482 h 949482"/>
              <a:gd name="connsiteX3" fmla="*/ 0 w 7345680"/>
              <a:gd name="connsiteY3" fmla="*/ 949482 h 949482"/>
              <a:gd name="connsiteX4" fmla="*/ 0 w 7345680"/>
              <a:gd name="connsiteY4" fmla="*/ 0 h 949482"/>
              <a:gd name="connsiteX0" fmla="*/ 0 w 7813040"/>
              <a:gd name="connsiteY0" fmla="*/ 0 h 959642"/>
              <a:gd name="connsiteX1" fmla="*/ 7345680 w 7813040"/>
              <a:gd name="connsiteY1" fmla="*/ 0 h 959642"/>
              <a:gd name="connsiteX2" fmla="*/ 7813040 w 7813040"/>
              <a:gd name="connsiteY2" fmla="*/ 959642 h 959642"/>
              <a:gd name="connsiteX3" fmla="*/ 0 w 7813040"/>
              <a:gd name="connsiteY3" fmla="*/ 949482 h 959642"/>
              <a:gd name="connsiteX4" fmla="*/ 0 w 7813040"/>
              <a:gd name="connsiteY4" fmla="*/ 0 h 959642"/>
              <a:gd name="connsiteX0" fmla="*/ 0 w 7846819"/>
              <a:gd name="connsiteY0" fmla="*/ 0 h 959642"/>
              <a:gd name="connsiteX1" fmla="*/ 7345680 w 7846819"/>
              <a:gd name="connsiteY1" fmla="*/ 0 h 959642"/>
              <a:gd name="connsiteX2" fmla="*/ 7846819 w 7846819"/>
              <a:gd name="connsiteY2" fmla="*/ 959642 h 959642"/>
              <a:gd name="connsiteX3" fmla="*/ 0 w 7846819"/>
              <a:gd name="connsiteY3" fmla="*/ 949482 h 959642"/>
              <a:gd name="connsiteX4" fmla="*/ 0 w 7846819"/>
              <a:gd name="connsiteY4" fmla="*/ 0 h 959642"/>
              <a:gd name="connsiteX0" fmla="*/ 0 w 7951165"/>
              <a:gd name="connsiteY0" fmla="*/ 0 h 954238"/>
              <a:gd name="connsiteX1" fmla="*/ 7345680 w 7951165"/>
              <a:gd name="connsiteY1" fmla="*/ 0 h 954238"/>
              <a:gd name="connsiteX2" fmla="*/ 7951165 w 7951165"/>
              <a:gd name="connsiteY2" fmla="*/ 954238 h 954238"/>
              <a:gd name="connsiteX3" fmla="*/ 0 w 7951165"/>
              <a:gd name="connsiteY3" fmla="*/ 949482 h 954238"/>
              <a:gd name="connsiteX4" fmla="*/ 0 w 7951165"/>
              <a:gd name="connsiteY4" fmla="*/ 0 h 954238"/>
              <a:gd name="connsiteX0" fmla="*/ 0 w 8170868"/>
              <a:gd name="connsiteY0" fmla="*/ 0 h 954238"/>
              <a:gd name="connsiteX1" fmla="*/ 7345680 w 8170868"/>
              <a:gd name="connsiteY1" fmla="*/ 0 h 954238"/>
              <a:gd name="connsiteX2" fmla="*/ 8170868 w 8170868"/>
              <a:gd name="connsiteY2" fmla="*/ 954238 h 954238"/>
              <a:gd name="connsiteX3" fmla="*/ 0 w 8170868"/>
              <a:gd name="connsiteY3" fmla="*/ 949482 h 954238"/>
              <a:gd name="connsiteX4" fmla="*/ 0 w 8170868"/>
              <a:gd name="connsiteY4" fmla="*/ 0 h 954238"/>
              <a:gd name="connsiteX0" fmla="*/ 0 w 8218932"/>
              <a:gd name="connsiteY0" fmla="*/ 0 h 962885"/>
              <a:gd name="connsiteX1" fmla="*/ 7345680 w 8218932"/>
              <a:gd name="connsiteY1" fmla="*/ 0 h 962885"/>
              <a:gd name="connsiteX2" fmla="*/ 8218932 w 8218932"/>
              <a:gd name="connsiteY2" fmla="*/ 962885 h 962885"/>
              <a:gd name="connsiteX3" fmla="*/ 0 w 8218932"/>
              <a:gd name="connsiteY3" fmla="*/ 949482 h 962885"/>
              <a:gd name="connsiteX4" fmla="*/ 0 w 8218932"/>
              <a:gd name="connsiteY4" fmla="*/ 0 h 962885"/>
              <a:gd name="connsiteX0" fmla="*/ 0 w 8218932"/>
              <a:gd name="connsiteY0" fmla="*/ 0 h 962885"/>
              <a:gd name="connsiteX1" fmla="*/ 7420278 w 8218932"/>
              <a:gd name="connsiteY1" fmla="*/ 7205 h 962885"/>
              <a:gd name="connsiteX2" fmla="*/ 8218932 w 8218932"/>
              <a:gd name="connsiteY2" fmla="*/ 962885 h 962885"/>
              <a:gd name="connsiteX3" fmla="*/ 0 w 8218932"/>
              <a:gd name="connsiteY3" fmla="*/ 949482 h 962885"/>
              <a:gd name="connsiteX4" fmla="*/ 0 w 8218932"/>
              <a:gd name="connsiteY4" fmla="*/ 0 h 962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8932" h="962885">
                <a:moveTo>
                  <a:pt x="0" y="0"/>
                </a:moveTo>
                <a:lnTo>
                  <a:pt x="7420278" y="7205"/>
                </a:lnTo>
                <a:lnTo>
                  <a:pt x="8218932" y="962885"/>
                </a:lnTo>
                <a:lnTo>
                  <a:pt x="0" y="949482"/>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9" name="Rectangle 12">
            <a:extLst>
              <a:ext uri="{FF2B5EF4-FFF2-40B4-BE49-F238E27FC236}">
                <a16:creationId xmlns:a16="http://schemas.microsoft.com/office/drawing/2014/main" id="{93F3DA9E-2983-4DB5-B735-47703967686E}"/>
              </a:ext>
            </a:extLst>
          </p:cNvPr>
          <p:cNvSpPr/>
          <p:nvPr/>
        </p:nvSpPr>
        <p:spPr>
          <a:xfrm flipH="1">
            <a:off x="8088228" y="1847648"/>
            <a:ext cx="3785720" cy="1679128"/>
          </a:xfrm>
          <a:custGeom>
            <a:avLst/>
            <a:gdLst>
              <a:gd name="connsiteX0" fmla="*/ 0 w 5035176"/>
              <a:gd name="connsiteY0" fmla="*/ 0 h 2238837"/>
              <a:gd name="connsiteX1" fmla="*/ 5035176 w 5035176"/>
              <a:gd name="connsiteY1" fmla="*/ 0 h 2238837"/>
              <a:gd name="connsiteX2" fmla="*/ 5035176 w 5035176"/>
              <a:gd name="connsiteY2" fmla="*/ 2238837 h 2238837"/>
              <a:gd name="connsiteX3" fmla="*/ 0 w 5035176"/>
              <a:gd name="connsiteY3" fmla="*/ 2238837 h 2238837"/>
              <a:gd name="connsiteX4" fmla="*/ 0 w 5035176"/>
              <a:gd name="connsiteY4" fmla="*/ 0 h 2238837"/>
              <a:gd name="connsiteX0" fmla="*/ 0 w 5035176"/>
              <a:gd name="connsiteY0" fmla="*/ 0 h 2238837"/>
              <a:gd name="connsiteX1" fmla="*/ 5035176 w 5035176"/>
              <a:gd name="connsiteY1" fmla="*/ 0 h 2238837"/>
              <a:gd name="connsiteX2" fmla="*/ 5035176 w 5035176"/>
              <a:gd name="connsiteY2" fmla="*/ 1085081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273176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730376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42509 w 5035176"/>
              <a:gd name="connsiteY2" fmla="*/ 1148831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42509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467436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504826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215330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122277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184312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142956 w 5035176"/>
              <a:gd name="connsiteY2" fmla="*/ 11276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216514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 name="connsiteX0" fmla="*/ 0 w 5035176"/>
              <a:gd name="connsiteY0" fmla="*/ 0 h 2238837"/>
              <a:gd name="connsiteX1" fmla="*/ 5035176 w 5035176"/>
              <a:gd name="connsiteY1" fmla="*/ 0 h 2238837"/>
              <a:gd name="connsiteX2" fmla="*/ 4253293 w 5035176"/>
              <a:gd name="connsiteY2" fmla="*/ 1114964 h 2238837"/>
              <a:gd name="connsiteX3" fmla="*/ 5035176 w 5035176"/>
              <a:gd name="connsiteY3" fmla="*/ 2238837 h 2238837"/>
              <a:gd name="connsiteX4" fmla="*/ 0 w 5035176"/>
              <a:gd name="connsiteY4" fmla="*/ 2238837 h 2238837"/>
              <a:gd name="connsiteX5" fmla="*/ 0 w 5035176"/>
              <a:gd name="connsiteY5" fmla="*/ 0 h 2238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5176" h="2238837">
                <a:moveTo>
                  <a:pt x="0" y="0"/>
                </a:moveTo>
                <a:lnTo>
                  <a:pt x="5035176" y="0"/>
                </a:lnTo>
                <a:lnTo>
                  <a:pt x="4253293" y="1114964"/>
                </a:lnTo>
                <a:lnTo>
                  <a:pt x="5035176" y="2238837"/>
                </a:lnTo>
                <a:lnTo>
                  <a:pt x="0" y="2238837"/>
                </a:lnTo>
                <a:lnTo>
                  <a:pt x="0" y="0"/>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0" name="Hexagon 19">
            <a:extLst>
              <a:ext uri="{FF2B5EF4-FFF2-40B4-BE49-F238E27FC236}">
                <a16:creationId xmlns:a16="http://schemas.microsoft.com/office/drawing/2014/main" id="{5DA40197-606B-4976-8202-58CAD6F5AB36}"/>
              </a:ext>
            </a:extLst>
          </p:cNvPr>
          <p:cNvSpPr/>
          <p:nvPr/>
        </p:nvSpPr>
        <p:spPr>
          <a:xfrm>
            <a:off x="5246170" y="798138"/>
            <a:ext cx="1528006" cy="1679126"/>
          </a:xfrm>
          <a:custGeom>
            <a:avLst/>
            <a:gdLst>
              <a:gd name="connsiteX0" fmla="*/ 0 w 2597050"/>
              <a:gd name="connsiteY0" fmla="*/ 1119418 h 2238836"/>
              <a:gd name="connsiteX1" fmla="*/ 559709 w 2597050"/>
              <a:gd name="connsiteY1" fmla="*/ 1 h 2238836"/>
              <a:gd name="connsiteX2" fmla="*/ 2037341 w 2597050"/>
              <a:gd name="connsiteY2" fmla="*/ 1 h 2238836"/>
              <a:gd name="connsiteX3" fmla="*/ 2597050 w 2597050"/>
              <a:gd name="connsiteY3" fmla="*/ 1119418 h 2238836"/>
              <a:gd name="connsiteX4" fmla="*/ 2037341 w 2597050"/>
              <a:gd name="connsiteY4" fmla="*/ 2238835 h 2238836"/>
              <a:gd name="connsiteX5" fmla="*/ 559709 w 2597050"/>
              <a:gd name="connsiteY5" fmla="*/ 2238835 h 2238836"/>
              <a:gd name="connsiteX6" fmla="*/ 0 w 2597050"/>
              <a:gd name="connsiteY6" fmla="*/ 1119418 h 2238836"/>
              <a:gd name="connsiteX0" fmla="*/ 0 w 2597050"/>
              <a:gd name="connsiteY0" fmla="*/ 1119417 h 2238834"/>
              <a:gd name="connsiteX1" fmla="*/ 2037341 w 2597050"/>
              <a:gd name="connsiteY1" fmla="*/ 0 h 2238834"/>
              <a:gd name="connsiteX2" fmla="*/ 2597050 w 2597050"/>
              <a:gd name="connsiteY2" fmla="*/ 1119417 h 2238834"/>
              <a:gd name="connsiteX3" fmla="*/ 2037341 w 2597050"/>
              <a:gd name="connsiteY3" fmla="*/ 2238834 h 2238834"/>
              <a:gd name="connsiteX4" fmla="*/ 559709 w 2597050"/>
              <a:gd name="connsiteY4" fmla="*/ 2238834 h 2238834"/>
              <a:gd name="connsiteX5" fmla="*/ 0 w 2597050"/>
              <a:gd name="connsiteY5" fmla="*/ 1119417 h 2238834"/>
              <a:gd name="connsiteX0" fmla="*/ 0 w 2037341"/>
              <a:gd name="connsiteY0" fmla="*/ 2238834 h 2238834"/>
              <a:gd name="connsiteX1" fmla="*/ 1477632 w 2037341"/>
              <a:gd name="connsiteY1" fmla="*/ 0 h 2238834"/>
              <a:gd name="connsiteX2" fmla="*/ 2037341 w 2037341"/>
              <a:gd name="connsiteY2" fmla="*/ 1119417 h 2238834"/>
              <a:gd name="connsiteX3" fmla="*/ 1477632 w 2037341"/>
              <a:gd name="connsiteY3" fmla="*/ 2238834 h 2238834"/>
              <a:gd name="connsiteX4" fmla="*/ 0 w 2037341"/>
              <a:gd name="connsiteY4" fmla="*/ 2238834 h 2238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41" h="2238834">
                <a:moveTo>
                  <a:pt x="0" y="2238834"/>
                </a:moveTo>
                <a:lnTo>
                  <a:pt x="1477632" y="0"/>
                </a:lnTo>
                <a:lnTo>
                  <a:pt x="2037341" y="1119417"/>
                </a:lnTo>
                <a:lnTo>
                  <a:pt x="1477632" y="2238834"/>
                </a:lnTo>
                <a:lnTo>
                  <a:pt x="0" y="2238834"/>
                </a:lnTo>
                <a:close/>
              </a:path>
            </a:pathLst>
          </a:custGeom>
          <a:solidFill>
            <a:schemeClr val="accent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1" name="TextBox 20">
            <a:extLst>
              <a:ext uri="{FF2B5EF4-FFF2-40B4-BE49-F238E27FC236}">
                <a16:creationId xmlns:a16="http://schemas.microsoft.com/office/drawing/2014/main" id="{235E59F5-9B6F-436D-92CB-0D2F12409567}"/>
              </a:ext>
            </a:extLst>
          </p:cNvPr>
          <p:cNvSpPr txBox="1"/>
          <p:nvPr/>
        </p:nvSpPr>
        <p:spPr>
          <a:xfrm>
            <a:off x="5291771" y="1095247"/>
            <a:ext cx="996457" cy="1084913"/>
          </a:xfrm>
          <a:prstGeom prst="rect">
            <a:avLst/>
          </a:prstGeom>
          <a:noFill/>
        </p:spPr>
        <p:txBody>
          <a:bodyPr wrap="none" lIns="68580" tIns="34290" rIns="68580" bIns="34290" rtlCol="0" anchor="ctr">
            <a:spAutoFit/>
          </a:bodyPr>
          <a:lstStyle/>
          <a:p>
            <a:pPr algn="ctr"/>
            <a:r>
              <a:rPr lang="en-US" sz="6600" dirty="0">
                <a:solidFill>
                  <a:schemeClr val="bg1"/>
                </a:solidFill>
                <a:latin typeface="Calibri"/>
                <a:cs typeface="Calibri"/>
              </a:rPr>
              <a:t>01</a:t>
            </a:r>
          </a:p>
        </p:txBody>
      </p:sp>
      <p:sp>
        <p:nvSpPr>
          <p:cNvPr id="22" name="Hexagon 20">
            <a:extLst>
              <a:ext uri="{FF2B5EF4-FFF2-40B4-BE49-F238E27FC236}">
                <a16:creationId xmlns:a16="http://schemas.microsoft.com/office/drawing/2014/main" id="{C4E6829C-F856-4F19-A223-3C6C385D2173}"/>
              </a:ext>
            </a:extLst>
          </p:cNvPr>
          <p:cNvSpPr/>
          <p:nvPr/>
        </p:nvSpPr>
        <p:spPr>
          <a:xfrm>
            <a:off x="6786129" y="1840318"/>
            <a:ext cx="1528007" cy="1679123"/>
          </a:xfrm>
          <a:custGeom>
            <a:avLst/>
            <a:gdLst>
              <a:gd name="connsiteX0" fmla="*/ 0 w 2597050"/>
              <a:gd name="connsiteY0" fmla="*/ 1119417 h 2238833"/>
              <a:gd name="connsiteX1" fmla="*/ 559708 w 2597050"/>
              <a:gd name="connsiteY1" fmla="*/ 1 h 2238833"/>
              <a:gd name="connsiteX2" fmla="*/ 2037342 w 2597050"/>
              <a:gd name="connsiteY2" fmla="*/ 1 h 2238833"/>
              <a:gd name="connsiteX3" fmla="*/ 2597050 w 2597050"/>
              <a:gd name="connsiteY3" fmla="*/ 1119417 h 2238833"/>
              <a:gd name="connsiteX4" fmla="*/ 2037342 w 2597050"/>
              <a:gd name="connsiteY4" fmla="*/ 2238832 h 2238833"/>
              <a:gd name="connsiteX5" fmla="*/ 559708 w 2597050"/>
              <a:gd name="connsiteY5" fmla="*/ 2238832 h 2238833"/>
              <a:gd name="connsiteX6" fmla="*/ 0 w 2597050"/>
              <a:gd name="connsiteY6" fmla="*/ 1119417 h 2238833"/>
              <a:gd name="connsiteX0" fmla="*/ 0 w 2597050"/>
              <a:gd name="connsiteY0" fmla="*/ 1119416 h 2238831"/>
              <a:gd name="connsiteX1" fmla="*/ 2037342 w 2597050"/>
              <a:gd name="connsiteY1" fmla="*/ 0 h 2238831"/>
              <a:gd name="connsiteX2" fmla="*/ 2597050 w 2597050"/>
              <a:gd name="connsiteY2" fmla="*/ 1119416 h 2238831"/>
              <a:gd name="connsiteX3" fmla="*/ 2037342 w 2597050"/>
              <a:gd name="connsiteY3" fmla="*/ 2238831 h 2238831"/>
              <a:gd name="connsiteX4" fmla="*/ 559708 w 2597050"/>
              <a:gd name="connsiteY4" fmla="*/ 2238831 h 2238831"/>
              <a:gd name="connsiteX5" fmla="*/ 0 w 2597050"/>
              <a:gd name="connsiteY5" fmla="*/ 1119416 h 2238831"/>
              <a:gd name="connsiteX0" fmla="*/ 0 w 2037342"/>
              <a:gd name="connsiteY0" fmla="*/ 2238831 h 2238831"/>
              <a:gd name="connsiteX1" fmla="*/ 1477634 w 2037342"/>
              <a:gd name="connsiteY1" fmla="*/ 0 h 2238831"/>
              <a:gd name="connsiteX2" fmla="*/ 2037342 w 2037342"/>
              <a:gd name="connsiteY2" fmla="*/ 1119416 h 2238831"/>
              <a:gd name="connsiteX3" fmla="*/ 1477634 w 2037342"/>
              <a:gd name="connsiteY3" fmla="*/ 2238831 h 2238831"/>
              <a:gd name="connsiteX4" fmla="*/ 0 w 2037342"/>
              <a:gd name="connsiteY4" fmla="*/ 2238831 h 2238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42" h="2238831">
                <a:moveTo>
                  <a:pt x="0" y="2238831"/>
                </a:moveTo>
                <a:lnTo>
                  <a:pt x="1477634" y="0"/>
                </a:lnTo>
                <a:lnTo>
                  <a:pt x="2037342" y="1119416"/>
                </a:lnTo>
                <a:lnTo>
                  <a:pt x="1477634" y="2238831"/>
                </a:lnTo>
                <a:lnTo>
                  <a:pt x="0" y="2238831"/>
                </a:lnTo>
                <a:close/>
              </a:path>
            </a:pathLst>
          </a:custGeom>
          <a:solidFill>
            <a:schemeClr val="accent2">
              <a:lumMod val="50000"/>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3" name="TextBox 22">
            <a:extLst>
              <a:ext uri="{FF2B5EF4-FFF2-40B4-BE49-F238E27FC236}">
                <a16:creationId xmlns:a16="http://schemas.microsoft.com/office/drawing/2014/main" id="{4E826A47-7FEA-44E2-8329-BB3CB7E056B5}"/>
              </a:ext>
            </a:extLst>
          </p:cNvPr>
          <p:cNvSpPr txBox="1"/>
          <p:nvPr/>
        </p:nvSpPr>
        <p:spPr>
          <a:xfrm>
            <a:off x="6854677" y="2144758"/>
            <a:ext cx="996457" cy="1084913"/>
          </a:xfrm>
          <a:prstGeom prst="rect">
            <a:avLst/>
          </a:prstGeom>
          <a:noFill/>
        </p:spPr>
        <p:txBody>
          <a:bodyPr wrap="none" lIns="68580" tIns="34290" rIns="68580" bIns="34290" rtlCol="0" anchor="ctr">
            <a:spAutoFit/>
          </a:bodyPr>
          <a:lstStyle/>
          <a:p>
            <a:pPr algn="ctr"/>
            <a:r>
              <a:rPr lang="en-US" sz="6600" dirty="0">
                <a:solidFill>
                  <a:schemeClr val="bg1"/>
                </a:solidFill>
                <a:latin typeface="Calibri"/>
                <a:cs typeface="Calibri"/>
              </a:rPr>
              <a:t>02</a:t>
            </a:r>
          </a:p>
        </p:txBody>
      </p:sp>
      <p:sp>
        <p:nvSpPr>
          <p:cNvPr id="24" name="Hexagon 21">
            <a:extLst>
              <a:ext uri="{FF2B5EF4-FFF2-40B4-BE49-F238E27FC236}">
                <a16:creationId xmlns:a16="http://schemas.microsoft.com/office/drawing/2014/main" id="{6A5C0206-A5FA-48B9-8B6C-C69CB3FA0010}"/>
              </a:ext>
            </a:extLst>
          </p:cNvPr>
          <p:cNvSpPr/>
          <p:nvPr/>
        </p:nvSpPr>
        <p:spPr>
          <a:xfrm>
            <a:off x="9008723" y="3983850"/>
            <a:ext cx="1528006" cy="1679126"/>
          </a:xfrm>
          <a:custGeom>
            <a:avLst/>
            <a:gdLst>
              <a:gd name="connsiteX0" fmla="*/ 0 w 2597050"/>
              <a:gd name="connsiteY0" fmla="*/ 1119419 h 2238837"/>
              <a:gd name="connsiteX1" fmla="*/ 559709 w 2597050"/>
              <a:gd name="connsiteY1" fmla="*/ 1 h 2238837"/>
              <a:gd name="connsiteX2" fmla="*/ 2037341 w 2597050"/>
              <a:gd name="connsiteY2" fmla="*/ 1 h 2238837"/>
              <a:gd name="connsiteX3" fmla="*/ 2597050 w 2597050"/>
              <a:gd name="connsiteY3" fmla="*/ 1119419 h 2238837"/>
              <a:gd name="connsiteX4" fmla="*/ 2037341 w 2597050"/>
              <a:gd name="connsiteY4" fmla="*/ 2238836 h 2238837"/>
              <a:gd name="connsiteX5" fmla="*/ 559709 w 2597050"/>
              <a:gd name="connsiteY5" fmla="*/ 2238836 h 2238837"/>
              <a:gd name="connsiteX6" fmla="*/ 0 w 2597050"/>
              <a:gd name="connsiteY6" fmla="*/ 1119419 h 2238837"/>
              <a:gd name="connsiteX0" fmla="*/ 0 w 2597050"/>
              <a:gd name="connsiteY0" fmla="*/ 1119418 h 2238835"/>
              <a:gd name="connsiteX1" fmla="*/ 2037341 w 2597050"/>
              <a:gd name="connsiteY1" fmla="*/ 0 h 2238835"/>
              <a:gd name="connsiteX2" fmla="*/ 2597050 w 2597050"/>
              <a:gd name="connsiteY2" fmla="*/ 1119418 h 2238835"/>
              <a:gd name="connsiteX3" fmla="*/ 2037341 w 2597050"/>
              <a:gd name="connsiteY3" fmla="*/ 2238835 h 2238835"/>
              <a:gd name="connsiteX4" fmla="*/ 559709 w 2597050"/>
              <a:gd name="connsiteY4" fmla="*/ 2238835 h 2238835"/>
              <a:gd name="connsiteX5" fmla="*/ 0 w 2597050"/>
              <a:gd name="connsiteY5" fmla="*/ 1119418 h 2238835"/>
              <a:gd name="connsiteX0" fmla="*/ 0 w 2037341"/>
              <a:gd name="connsiteY0" fmla="*/ 2238835 h 2238835"/>
              <a:gd name="connsiteX1" fmla="*/ 1477632 w 2037341"/>
              <a:gd name="connsiteY1" fmla="*/ 0 h 2238835"/>
              <a:gd name="connsiteX2" fmla="*/ 2037341 w 2037341"/>
              <a:gd name="connsiteY2" fmla="*/ 1119418 h 2238835"/>
              <a:gd name="connsiteX3" fmla="*/ 1477632 w 2037341"/>
              <a:gd name="connsiteY3" fmla="*/ 2238835 h 2238835"/>
              <a:gd name="connsiteX4" fmla="*/ 0 w 2037341"/>
              <a:gd name="connsiteY4" fmla="*/ 2238835 h 223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41" h="2238835">
                <a:moveTo>
                  <a:pt x="0" y="2238835"/>
                </a:moveTo>
                <a:lnTo>
                  <a:pt x="1477632" y="0"/>
                </a:lnTo>
                <a:lnTo>
                  <a:pt x="2037341" y="1119418"/>
                </a:lnTo>
                <a:lnTo>
                  <a:pt x="1477632" y="2238835"/>
                </a:lnTo>
                <a:lnTo>
                  <a:pt x="0" y="2238835"/>
                </a:lnTo>
                <a:close/>
              </a:path>
            </a:pathLst>
          </a:custGeom>
          <a:solidFill>
            <a:schemeClr val="accent3">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5" name="TextBox 24">
            <a:extLst>
              <a:ext uri="{FF2B5EF4-FFF2-40B4-BE49-F238E27FC236}">
                <a16:creationId xmlns:a16="http://schemas.microsoft.com/office/drawing/2014/main" id="{8F8B197A-19B0-4B02-82D7-28359418DA32}"/>
              </a:ext>
            </a:extLst>
          </p:cNvPr>
          <p:cNvSpPr txBox="1"/>
          <p:nvPr/>
        </p:nvSpPr>
        <p:spPr>
          <a:xfrm>
            <a:off x="9082688" y="4329634"/>
            <a:ext cx="996457" cy="1084913"/>
          </a:xfrm>
          <a:prstGeom prst="rect">
            <a:avLst/>
          </a:prstGeom>
          <a:noFill/>
        </p:spPr>
        <p:txBody>
          <a:bodyPr wrap="none" lIns="68580" tIns="34290" rIns="68580" bIns="34290" rtlCol="0" anchor="ctr">
            <a:spAutoFit/>
          </a:bodyPr>
          <a:lstStyle/>
          <a:p>
            <a:pPr algn="ctr"/>
            <a:r>
              <a:rPr lang="en-US" sz="6600" dirty="0">
                <a:solidFill>
                  <a:schemeClr val="bg1"/>
                </a:solidFill>
                <a:latin typeface="Calibri"/>
                <a:cs typeface="Calibri"/>
              </a:rPr>
              <a:t>03</a:t>
            </a:r>
          </a:p>
        </p:txBody>
      </p:sp>
      <p:sp>
        <p:nvSpPr>
          <p:cNvPr id="26" name="Hexagon 22">
            <a:extLst>
              <a:ext uri="{FF2B5EF4-FFF2-40B4-BE49-F238E27FC236}">
                <a16:creationId xmlns:a16="http://schemas.microsoft.com/office/drawing/2014/main" id="{F9B363D0-B77E-43E9-AF7F-EC3C4920C5A9}"/>
              </a:ext>
            </a:extLst>
          </p:cNvPr>
          <p:cNvSpPr/>
          <p:nvPr/>
        </p:nvSpPr>
        <p:spPr>
          <a:xfrm>
            <a:off x="10617868" y="4999178"/>
            <a:ext cx="1528007" cy="1679123"/>
          </a:xfrm>
          <a:custGeom>
            <a:avLst/>
            <a:gdLst>
              <a:gd name="connsiteX0" fmla="*/ 0 w 2597050"/>
              <a:gd name="connsiteY0" fmla="*/ 1119417 h 2238833"/>
              <a:gd name="connsiteX1" fmla="*/ 559708 w 2597050"/>
              <a:gd name="connsiteY1" fmla="*/ 1 h 2238833"/>
              <a:gd name="connsiteX2" fmla="*/ 2037342 w 2597050"/>
              <a:gd name="connsiteY2" fmla="*/ 1 h 2238833"/>
              <a:gd name="connsiteX3" fmla="*/ 2597050 w 2597050"/>
              <a:gd name="connsiteY3" fmla="*/ 1119417 h 2238833"/>
              <a:gd name="connsiteX4" fmla="*/ 2037342 w 2597050"/>
              <a:gd name="connsiteY4" fmla="*/ 2238832 h 2238833"/>
              <a:gd name="connsiteX5" fmla="*/ 559708 w 2597050"/>
              <a:gd name="connsiteY5" fmla="*/ 2238832 h 2238833"/>
              <a:gd name="connsiteX6" fmla="*/ 0 w 2597050"/>
              <a:gd name="connsiteY6" fmla="*/ 1119417 h 2238833"/>
              <a:gd name="connsiteX0" fmla="*/ 0 w 2597050"/>
              <a:gd name="connsiteY0" fmla="*/ 1125757 h 2245172"/>
              <a:gd name="connsiteX1" fmla="*/ 559708 w 2597050"/>
              <a:gd name="connsiteY1" fmla="*/ 6341 h 2245172"/>
              <a:gd name="connsiteX2" fmla="*/ 550389 w 2597050"/>
              <a:gd name="connsiteY2" fmla="*/ 0 h 2245172"/>
              <a:gd name="connsiteX3" fmla="*/ 2037342 w 2597050"/>
              <a:gd name="connsiteY3" fmla="*/ 6341 h 2245172"/>
              <a:gd name="connsiteX4" fmla="*/ 2597050 w 2597050"/>
              <a:gd name="connsiteY4" fmla="*/ 1125757 h 2245172"/>
              <a:gd name="connsiteX5" fmla="*/ 2037342 w 2597050"/>
              <a:gd name="connsiteY5" fmla="*/ 2245172 h 2245172"/>
              <a:gd name="connsiteX6" fmla="*/ 559708 w 2597050"/>
              <a:gd name="connsiteY6" fmla="*/ 2245172 h 2245172"/>
              <a:gd name="connsiteX7" fmla="*/ 0 w 2597050"/>
              <a:gd name="connsiteY7" fmla="*/ 1125757 h 2245172"/>
              <a:gd name="connsiteX0" fmla="*/ 0 w 2597050"/>
              <a:gd name="connsiteY0" fmla="*/ 1119416 h 2238831"/>
              <a:gd name="connsiteX1" fmla="*/ 559708 w 2597050"/>
              <a:gd name="connsiteY1" fmla="*/ 0 h 2238831"/>
              <a:gd name="connsiteX2" fmla="*/ 2037342 w 2597050"/>
              <a:gd name="connsiteY2" fmla="*/ 0 h 2238831"/>
              <a:gd name="connsiteX3" fmla="*/ 2597050 w 2597050"/>
              <a:gd name="connsiteY3" fmla="*/ 1119416 h 2238831"/>
              <a:gd name="connsiteX4" fmla="*/ 2037342 w 2597050"/>
              <a:gd name="connsiteY4" fmla="*/ 2238831 h 2238831"/>
              <a:gd name="connsiteX5" fmla="*/ 559708 w 2597050"/>
              <a:gd name="connsiteY5" fmla="*/ 2238831 h 2238831"/>
              <a:gd name="connsiteX6" fmla="*/ 0 w 2597050"/>
              <a:gd name="connsiteY6" fmla="*/ 1119416 h 2238831"/>
              <a:gd name="connsiteX0" fmla="*/ 0 w 2597050"/>
              <a:gd name="connsiteY0" fmla="*/ 1119416 h 2238831"/>
              <a:gd name="connsiteX1" fmla="*/ 2037342 w 2597050"/>
              <a:gd name="connsiteY1" fmla="*/ 0 h 2238831"/>
              <a:gd name="connsiteX2" fmla="*/ 2597050 w 2597050"/>
              <a:gd name="connsiteY2" fmla="*/ 1119416 h 2238831"/>
              <a:gd name="connsiteX3" fmla="*/ 2037342 w 2597050"/>
              <a:gd name="connsiteY3" fmla="*/ 2238831 h 2238831"/>
              <a:gd name="connsiteX4" fmla="*/ 559708 w 2597050"/>
              <a:gd name="connsiteY4" fmla="*/ 2238831 h 2238831"/>
              <a:gd name="connsiteX5" fmla="*/ 0 w 2597050"/>
              <a:gd name="connsiteY5" fmla="*/ 1119416 h 2238831"/>
              <a:gd name="connsiteX0" fmla="*/ 0 w 2037342"/>
              <a:gd name="connsiteY0" fmla="*/ 2238831 h 2238831"/>
              <a:gd name="connsiteX1" fmla="*/ 1477634 w 2037342"/>
              <a:gd name="connsiteY1" fmla="*/ 0 h 2238831"/>
              <a:gd name="connsiteX2" fmla="*/ 2037342 w 2037342"/>
              <a:gd name="connsiteY2" fmla="*/ 1119416 h 2238831"/>
              <a:gd name="connsiteX3" fmla="*/ 1477634 w 2037342"/>
              <a:gd name="connsiteY3" fmla="*/ 2238831 h 2238831"/>
              <a:gd name="connsiteX4" fmla="*/ 0 w 2037342"/>
              <a:gd name="connsiteY4" fmla="*/ 2238831 h 2238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342" h="2238831">
                <a:moveTo>
                  <a:pt x="0" y="2238831"/>
                </a:moveTo>
                <a:lnTo>
                  <a:pt x="1477634" y="0"/>
                </a:lnTo>
                <a:lnTo>
                  <a:pt x="2037342" y="1119416"/>
                </a:lnTo>
                <a:lnTo>
                  <a:pt x="1477634" y="2238831"/>
                </a:lnTo>
                <a:lnTo>
                  <a:pt x="0" y="2238831"/>
                </a:lnTo>
                <a:close/>
              </a:path>
            </a:pathLst>
          </a:custGeom>
          <a:solidFill>
            <a:schemeClr val="accent4">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7" name="TextBox 26">
            <a:extLst>
              <a:ext uri="{FF2B5EF4-FFF2-40B4-BE49-F238E27FC236}">
                <a16:creationId xmlns:a16="http://schemas.microsoft.com/office/drawing/2014/main" id="{72E4DDCB-9B71-4F1F-A1D6-281008B8B962}"/>
              </a:ext>
            </a:extLst>
          </p:cNvPr>
          <p:cNvSpPr txBox="1"/>
          <p:nvPr/>
        </p:nvSpPr>
        <p:spPr>
          <a:xfrm>
            <a:off x="10693371" y="5296284"/>
            <a:ext cx="996457" cy="1084913"/>
          </a:xfrm>
          <a:prstGeom prst="rect">
            <a:avLst/>
          </a:prstGeom>
          <a:noFill/>
        </p:spPr>
        <p:txBody>
          <a:bodyPr wrap="none" lIns="68580" tIns="34290" rIns="68580" bIns="34290" rtlCol="0" anchor="ctr">
            <a:spAutoFit/>
          </a:bodyPr>
          <a:lstStyle/>
          <a:p>
            <a:pPr algn="ctr"/>
            <a:r>
              <a:rPr lang="en-US" sz="6600" dirty="0">
                <a:solidFill>
                  <a:schemeClr val="bg1"/>
                </a:solidFill>
                <a:latin typeface="Calibri"/>
                <a:cs typeface="Calibri"/>
              </a:rPr>
              <a:t>04</a:t>
            </a:r>
          </a:p>
        </p:txBody>
      </p:sp>
      <p:sp>
        <p:nvSpPr>
          <p:cNvPr id="28" name="Rectangle 27">
            <a:extLst>
              <a:ext uri="{FF2B5EF4-FFF2-40B4-BE49-F238E27FC236}">
                <a16:creationId xmlns:a16="http://schemas.microsoft.com/office/drawing/2014/main" id="{41D0E85B-FAFC-4571-BC06-DBC62CDE66B2}"/>
              </a:ext>
            </a:extLst>
          </p:cNvPr>
          <p:cNvSpPr/>
          <p:nvPr/>
        </p:nvSpPr>
        <p:spPr>
          <a:xfrm>
            <a:off x="6809493" y="872564"/>
            <a:ext cx="3741062" cy="407804"/>
          </a:xfrm>
          <a:prstGeom prst="rect">
            <a:avLst/>
          </a:prstGeom>
        </p:spPr>
        <p:txBody>
          <a:bodyPr wrap="square" lIns="68580" tIns="34290" rIns="68580" bIns="34290">
            <a:spAutoFit/>
          </a:bodyPr>
          <a:lstStyle/>
          <a:p>
            <a:pPr marL="171450" indent="-171450">
              <a:buFont typeface="Wingdings" panose="05000000000000000000" pitchFamily="2" charset="2"/>
              <a:buChar char="Ø"/>
            </a:pPr>
            <a:r>
              <a:rPr lang="en-FI" sz="1100" dirty="0">
                <a:solidFill>
                  <a:schemeClr val="bg1"/>
                </a:solidFill>
              </a:rPr>
              <a:t>Optimizing the hypermeters using Grid/Random Search  approach</a:t>
            </a:r>
            <a:endParaRPr lang="en-US" sz="1100" dirty="0">
              <a:solidFill>
                <a:srgbClr val="FFFFFF"/>
              </a:solidFill>
            </a:endParaRPr>
          </a:p>
        </p:txBody>
      </p:sp>
      <p:sp>
        <p:nvSpPr>
          <p:cNvPr id="29" name="Rectangle 28">
            <a:extLst>
              <a:ext uri="{FF2B5EF4-FFF2-40B4-BE49-F238E27FC236}">
                <a16:creationId xmlns:a16="http://schemas.microsoft.com/office/drawing/2014/main" id="{2172A652-5BC8-4500-81A6-7142218638B2}"/>
              </a:ext>
            </a:extLst>
          </p:cNvPr>
          <p:cNvSpPr/>
          <p:nvPr/>
        </p:nvSpPr>
        <p:spPr>
          <a:xfrm>
            <a:off x="8768687" y="2339857"/>
            <a:ext cx="3103699" cy="577081"/>
          </a:xfrm>
          <a:prstGeom prst="rect">
            <a:avLst/>
          </a:prstGeom>
        </p:spPr>
        <p:txBody>
          <a:bodyPr wrap="square" lIns="68580" tIns="34290" rIns="68580" bIns="34290">
            <a:spAutoFit/>
          </a:bodyPr>
          <a:lstStyle/>
          <a:p>
            <a:pPr marL="171450" indent="-171450">
              <a:buFont typeface="Wingdings" panose="05000000000000000000" pitchFamily="2" charset="2"/>
              <a:buChar char="Ø"/>
            </a:pPr>
            <a:r>
              <a:rPr lang="en-FI" sz="1100" dirty="0">
                <a:solidFill>
                  <a:schemeClr val="bg1"/>
                </a:solidFill>
              </a:rPr>
              <a:t>Using other pretrained model Like AlexNet, Densnet, </a:t>
            </a:r>
            <a:r>
              <a:rPr lang="en-US" sz="1100" dirty="0">
                <a:solidFill>
                  <a:schemeClr val="bg1"/>
                </a:solidFill>
              </a:rPr>
              <a:t>MobileNet</a:t>
            </a:r>
            <a:r>
              <a:rPr lang="en-FI" sz="1100" dirty="0">
                <a:solidFill>
                  <a:schemeClr val="bg1"/>
                </a:solidFill>
              </a:rPr>
              <a:t> using pretrained weights etc</a:t>
            </a:r>
            <a:endParaRPr lang="en-US" sz="1100" dirty="0">
              <a:solidFill>
                <a:srgbClr val="FFFFFF"/>
              </a:solidFill>
              <a:latin typeface="Calibri"/>
              <a:cs typeface="Calibri"/>
            </a:endParaRPr>
          </a:p>
        </p:txBody>
      </p:sp>
      <p:sp>
        <p:nvSpPr>
          <p:cNvPr id="30" name="Rectangle 29">
            <a:extLst>
              <a:ext uri="{FF2B5EF4-FFF2-40B4-BE49-F238E27FC236}">
                <a16:creationId xmlns:a16="http://schemas.microsoft.com/office/drawing/2014/main" id="{B31ED46B-2138-4428-B23D-C4D894061FF6}"/>
              </a:ext>
            </a:extLst>
          </p:cNvPr>
          <p:cNvSpPr/>
          <p:nvPr/>
        </p:nvSpPr>
        <p:spPr>
          <a:xfrm>
            <a:off x="5282041" y="4125732"/>
            <a:ext cx="3145272" cy="1423467"/>
          </a:xfrm>
          <a:prstGeom prst="rect">
            <a:avLst/>
          </a:prstGeom>
        </p:spPr>
        <p:txBody>
          <a:bodyPr wrap="square" lIns="68580" tIns="34290" rIns="68580" bIns="34290">
            <a:spAutoFit/>
          </a:bodyPr>
          <a:lstStyle/>
          <a:p>
            <a:pPr marL="171450" indent="-171450" algn="r">
              <a:buFont typeface="Wingdings" panose="05000000000000000000" pitchFamily="2" charset="2"/>
              <a:buChar char="Ø"/>
            </a:pPr>
            <a:r>
              <a:rPr lang="en-US" sz="1100" dirty="0">
                <a:solidFill>
                  <a:schemeClr val="bg1"/>
                </a:solidFill>
              </a:rPr>
              <a:t>U</a:t>
            </a:r>
            <a:r>
              <a:rPr lang="en-FI" sz="1100" dirty="0">
                <a:solidFill>
                  <a:schemeClr val="bg1"/>
                </a:solidFill>
              </a:rPr>
              <a:t>s</a:t>
            </a:r>
            <a:r>
              <a:rPr lang="en-US" sz="1100" dirty="0">
                <a:solidFill>
                  <a:schemeClr val="bg1"/>
                </a:solidFill>
              </a:rPr>
              <a:t>i</a:t>
            </a:r>
            <a:r>
              <a:rPr lang="en-FI" sz="1100" dirty="0">
                <a:solidFill>
                  <a:schemeClr val="bg1"/>
                </a:solidFill>
              </a:rPr>
              <a:t>n</a:t>
            </a:r>
            <a:r>
              <a:rPr lang="en-US" sz="1100" dirty="0">
                <a:solidFill>
                  <a:schemeClr val="bg1"/>
                </a:solidFill>
              </a:rPr>
              <a:t>g</a:t>
            </a:r>
            <a:r>
              <a:rPr lang="en-FI" sz="1100" dirty="0">
                <a:solidFill>
                  <a:schemeClr val="bg1"/>
                </a:solidFill>
              </a:rPr>
              <a:t> Image segmentation models like Yolo and Detectron2 etc which are recent </a:t>
            </a:r>
            <a:r>
              <a:rPr lang="en-US" sz="1100" dirty="0">
                <a:solidFill>
                  <a:schemeClr val="bg1"/>
                </a:solidFill>
              </a:rPr>
              <a:t>I</a:t>
            </a:r>
            <a:r>
              <a:rPr lang="en-FI" sz="1100" dirty="0">
                <a:solidFill>
                  <a:schemeClr val="bg1"/>
                </a:solidFill>
              </a:rPr>
              <a:t>n</a:t>
            </a:r>
            <a:r>
              <a:rPr lang="en-US" sz="1100" dirty="0">
                <a:solidFill>
                  <a:schemeClr val="bg1"/>
                </a:solidFill>
              </a:rPr>
              <a:t>s</a:t>
            </a:r>
            <a:r>
              <a:rPr lang="en-FI" sz="1100" dirty="0">
                <a:solidFill>
                  <a:schemeClr val="bg1"/>
                </a:solidFill>
              </a:rPr>
              <a:t>t</a:t>
            </a:r>
            <a:r>
              <a:rPr lang="en-US" sz="1100" dirty="0">
                <a:solidFill>
                  <a:schemeClr val="bg1"/>
                </a:solidFill>
              </a:rPr>
              <a:t>a</a:t>
            </a:r>
            <a:r>
              <a:rPr lang="en-FI" sz="1100" dirty="0">
                <a:solidFill>
                  <a:schemeClr val="bg1"/>
                </a:solidFill>
              </a:rPr>
              <a:t>n</a:t>
            </a:r>
            <a:r>
              <a:rPr lang="en-US" sz="1100" dirty="0">
                <a:solidFill>
                  <a:schemeClr val="bg1"/>
                </a:solidFill>
              </a:rPr>
              <a:t>c</a:t>
            </a:r>
            <a:r>
              <a:rPr lang="en-FI" sz="1100" dirty="0">
                <a:solidFill>
                  <a:schemeClr val="bg1"/>
                </a:solidFill>
              </a:rPr>
              <a:t>e segmentation approaches which gives faster and very good results</a:t>
            </a:r>
          </a:p>
          <a:p>
            <a:pPr marL="171450" indent="-171450" algn="r">
              <a:buFont typeface="Wingdings" panose="05000000000000000000" pitchFamily="2" charset="2"/>
              <a:buChar char="Ø"/>
            </a:pPr>
            <a:r>
              <a:rPr lang="en-FI" sz="1100" dirty="0">
                <a:solidFill>
                  <a:schemeClr val="bg1"/>
                </a:solidFill>
              </a:rPr>
              <a:t>Hybrid model approach for example </a:t>
            </a:r>
            <a:r>
              <a:rPr lang="en-US" sz="1100" dirty="0">
                <a:solidFill>
                  <a:schemeClr val="bg1"/>
                </a:solidFill>
              </a:rPr>
              <a:t>u</a:t>
            </a:r>
            <a:r>
              <a:rPr lang="en-FI" sz="1100" dirty="0">
                <a:solidFill>
                  <a:schemeClr val="bg1"/>
                </a:solidFill>
              </a:rPr>
              <a:t>s</a:t>
            </a:r>
            <a:r>
              <a:rPr lang="en-US" sz="1100" dirty="0" err="1">
                <a:solidFill>
                  <a:schemeClr val="bg1"/>
                </a:solidFill>
              </a:rPr>
              <a:t>i</a:t>
            </a:r>
            <a:r>
              <a:rPr lang="en-FI" sz="1100" dirty="0">
                <a:solidFill>
                  <a:schemeClr val="bg1"/>
                </a:solidFill>
              </a:rPr>
              <a:t>n</a:t>
            </a:r>
            <a:r>
              <a:rPr lang="en-US" sz="1100" dirty="0">
                <a:solidFill>
                  <a:schemeClr val="bg1"/>
                </a:solidFill>
              </a:rPr>
              <a:t>g</a:t>
            </a:r>
            <a:r>
              <a:rPr lang="en-FI" sz="1100" dirty="0">
                <a:solidFill>
                  <a:schemeClr val="bg1"/>
                </a:solidFill>
              </a:rPr>
              <a:t> yolo and detectron2 t</a:t>
            </a:r>
            <a:r>
              <a:rPr lang="en-US" sz="1100" dirty="0">
                <a:solidFill>
                  <a:schemeClr val="bg1"/>
                </a:solidFill>
              </a:rPr>
              <a:t>o</a:t>
            </a:r>
            <a:r>
              <a:rPr lang="en-FI" sz="1100" dirty="0">
                <a:solidFill>
                  <a:schemeClr val="bg1"/>
                </a:solidFill>
              </a:rPr>
              <a:t>gether can give more robust</a:t>
            </a:r>
            <a:r>
              <a:rPr lang="en-US" sz="1100" dirty="0" err="1">
                <a:solidFill>
                  <a:schemeClr val="bg1"/>
                </a:solidFill>
              </a:rPr>
              <a:t>i</a:t>
            </a:r>
            <a:r>
              <a:rPr lang="en-FI" sz="1100" dirty="0">
                <a:solidFill>
                  <a:schemeClr val="bg1"/>
                </a:solidFill>
              </a:rPr>
              <a:t>c and better results</a:t>
            </a:r>
            <a:r>
              <a:rPr lang="en-FI" sz="1100" dirty="0">
                <a:solidFill>
                  <a:schemeClr val="bg1"/>
                </a:solidFill>
                <a:latin typeface="Calibri"/>
                <a:cs typeface="Calibri"/>
              </a:rPr>
              <a:t>.</a:t>
            </a:r>
            <a:endParaRPr lang="en-US" sz="1100" dirty="0">
              <a:solidFill>
                <a:srgbClr val="FFFFFF"/>
              </a:solidFill>
              <a:latin typeface="Calibri"/>
              <a:cs typeface="Calibri"/>
            </a:endParaRPr>
          </a:p>
        </p:txBody>
      </p:sp>
      <p:sp>
        <p:nvSpPr>
          <p:cNvPr id="31" name="Rectangle 30">
            <a:extLst>
              <a:ext uri="{FF2B5EF4-FFF2-40B4-BE49-F238E27FC236}">
                <a16:creationId xmlns:a16="http://schemas.microsoft.com/office/drawing/2014/main" id="{DE849070-866D-4017-BC68-193EB2AFB69B}"/>
              </a:ext>
            </a:extLst>
          </p:cNvPr>
          <p:cNvSpPr/>
          <p:nvPr/>
        </p:nvSpPr>
        <p:spPr>
          <a:xfrm>
            <a:off x="5925924" y="5934483"/>
            <a:ext cx="4165667" cy="746358"/>
          </a:xfrm>
          <a:prstGeom prst="rect">
            <a:avLst/>
          </a:prstGeom>
        </p:spPr>
        <p:txBody>
          <a:bodyPr wrap="square" lIns="68580" tIns="34290" rIns="68580" bIns="34290">
            <a:spAutoFit/>
          </a:bodyPr>
          <a:lstStyle/>
          <a:p>
            <a:pPr marL="171450" lvl="0" indent="-171450">
              <a:buFont typeface="Wingdings" panose="05000000000000000000" pitchFamily="2" charset="2"/>
              <a:buChar char="Ø"/>
            </a:pPr>
            <a:r>
              <a:rPr lang="en-FI" sz="1100" dirty="0">
                <a:solidFill>
                  <a:schemeClr val="bg1"/>
                </a:solidFill>
              </a:rPr>
              <a:t>Sampling the data to get the equal amount of dataset</a:t>
            </a:r>
          </a:p>
          <a:p>
            <a:pPr marL="171450" indent="-171450">
              <a:buFont typeface="Wingdings" panose="05000000000000000000" pitchFamily="2" charset="2"/>
              <a:buChar char="Ø"/>
            </a:pPr>
            <a:r>
              <a:rPr lang="en-FI" sz="1100" dirty="0">
                <a:solidFill>
                  <a:schemeClr val="bg1"/>
                </a:solidFill>
              </a:rPr>
              <a:t>Using different augmentation parameters</a:t>
            </a:r>
          </a:p>
          <a:p>
            <a:pPr marL="171450" lvl="0" indent="-171450">
              <a:buFont typeface="Wingdings" panose="05000000000000000000" pitchFamily="2" charset="2"/>
              <a:buChar char="Ø"/>
            </a:pPr>
            <a:r>
              <a:rPr lang="en-FI" sz="1100" dirty="0">
                <a:solidFill>
                  <a:schemeClr val="bg1"/>
                </a:solidFill>
              </a:rPr>
              <a:t>Better computational environments to train for more epochs </a:t>
            </a:r>
          </a:p>
        </p:txBody>
      </p:sp>
    </p:spTree>
    <p:extLst>
      <p:ext uri="{BB962C8B-B14F-4D97-AF65-F5344CB8AC3E}">
        <p14:creationId xmlns:p14="http://schemas.microsoft.com/office/powerpoint/2010/main" val="269509485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BA14A48-08C1-4D53-805F-B97EF74B58E9}"/>
              </a:ext>
            </a:extLst>
          </p:cNvPr>
          <p:cNvSpPr>
            <a:spLocks noGrp="1"/>
          </p:cNvSpPr>
          <p:nvPr>
            <p:ph type="title"/>
          </p:nvPr>
        </p:nvSpPr>
        <p:spPr>
          <a:xfrm>
            <a:off x="-1" y="804334"/>
            <a:ext cx="4465983" cy="5249333"/>
          </a:xfrm>
        </p:spPr>
        <p:txBody>
          <a:bodyPr>
            <a:normAutofit/>
          </a:bodyPr>
          <a:lstStyle/>
          <a:p>
            <a:br>
              <a:rPr lang="en-US">
                <a:solidFill>
                  <a:srgbClr val="FFFFFF"/>
                </a:solidFill>
              </a:rPr>
            </a:br>
            <a:r>
              <a:rPr lang="en-US" sz="3200">
                <a:solidFill>
                  <a:srgbClr val="FFFFFF"/>
                </a:solidFill>
              </a:rPr>
              <a:t>s</a:t>
            </a:r>
            <a:r>
              <a:rPr lang="en-FI" sz="3200">
                <a:solidFill>
                  <a:srgbClr val="FFFFFF"/>
                </a:solidFill>
              </a:rPr>
              <a:t>u</a:t>
            </a:r>
            <a:r>
              <a:rPr lang="en-US" sz="3200">
                <a:solidFill>
                  <a:srgbClr val="FFFFFF"/>
                </a:solidFill>
              </a:rPr>
              <a:t>m</a:t>
            </a:r>
            <a:r>
              <a:rPr lang="en-FI" sz="3200">
                <a:solidFill>
                  <a:srgbClr val="FFFFFF"/>
                </a:solidFill>
              </a:rPr>
              <a:t>m</a:t>
            </a:r>
            <a:r>
              <a:rPr lang="en-US" sz="3200">
                <a:solidFill>
                  <a:srgbClr val="FFFFFF"/>
                </a:solidFill>
              </a:rPr>
              <a:t>a</a:t>
            </a:r>
            <a:r>
              <a:rPr lang="en-FI" sz="3200">
                <a:solidFill>
                  <a:srgbClr val="FFFFFF"/>
                </a:solidFill>
              </a:rPr>
              <a:t>r</a:t>
            </a:r>
            <a:r>
              <a:rPr lang="en-US" sz="3200">
                <a:solidFill>
                  <a:srgbClr val="FFFFFF"/>
                </a:solidFill>
              </a:rPr>
              <a:t>y</a:t>
            </a:r>
            <a:endParaRPr lang="en-FI" sz="3200" dirty="0">
              <a:solidFill>
                <a:srgbClr val="FFFFFF"/>
              </a:solidFill>
            </a:endParaRPr>
          </a:p>
        </p:txBody>
      </p:sp>
      <p:sp>
        <p:nvSpPr>
          <p:cNvPr id="5" name="Flowchart: Connector 4">
            <a:extLst>
              <a:ext uri="{FF2B5EF4-FFF2-40B4-BE49-F238E27FC236}">
                <a16:creationId xmlns:a16="http://schemas.microsoft.com/office/drawing/2014/main" id="{56872F51-EB2D-4BD6-81C1-2D43C4C4E442}"/>
              </a:ext>
            </a:extLst>
          </p:cNvPr>
          <p:cNvSpPr/>
          <p:nvPr/>
        </p:nvSpPr>
        <p:spPr>
          <a:xfrm>
            <a:off x="4867789" y="0"/>
            <a:ext cx="2968486" cy="310505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FI"/>
              <a:t>Adequate results were achieved through experimenting on different models and machine learning techniques</a:t>
            </a:r>
            <a:endParaRPr lang="en-FI" dirty="0"/>
          </a:p>
        </p:txBody>
      </p:sp>
      <p:sp>
        <p:nvSpPr>
          <p:cNvPr id="23" name="Flowchart: Connector 22">
            <a:extLst>
              <a:ext uri="{FF2B5EF4-FFF2-40B4-BE49-F238E27FC236}">
                <a16:creationId xmlns:a16="http://schemas.microsoft.com/office/drawing/2014/main" id="{5655EC9B-9353-4A3C-ACF5-DCBF77F8EA63}"/>
              </a:ext>
            </a:extLst>
          </p:cNvPr>
          <p:cNvSpPr/>
          <p:nvPr/>
        </p:nvSpPr>
        <p:spPr>
          <a:xfrm>
            <a:off x="4812661" y="2822621"/>
            <a:ext cx="2968486" cy="310505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a:t>Most noticeably, hardware and software limitations</a:t>
            </a:r>
          </a:p>
        </p:txBody>
      </p:sp>
      <p:sp>
        <p:nvSpPr>
          <p:cNvPr id="24" name="Flowchart: Connector 23">
            <a:extLst>
              <a:ext uri="{FF2B5EF4-FFF2-40B4-BE49-F238E27FC236}">
                <a16:creationId xmlns:a16="http://schemas.microsoft.com/office/drawing/2014/main" id="{DD3FFE86-C219-4618-A3EC-75A0E098CDBF}"/>
              </a:ext>
            </a:extLst>
          </p:cNvPr>
          <p:cNvSpPr/>
          <p:nvPr/>
        </p:nvSpPr>
        <p:spPr>
          <a:xfrm>
            <a:off x="7350449" y="479494"/>
            <a:ext cx="4841550" cy="3105058"/>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I" dirty="0"/>
              <a:t>Deep learning technologies have opened paths to attempt to solve </a:t>
            </a:r>
            <a:r>
              <a:rPr lang="en-FI" dirty="0" err="1"/>
              <a:t>cr</a:t>
            </a:r>
            <a:r>
              <a:rPr lang="en-US" dirty="0"/>
              <a:t>i</a:t>
            </a:r>
            <a:r>
              <a:rPr lang="en-FI" dirty="0"/>
              <a:t>t</a:t>
            </a:r>
            <a:r>
              <a:rPr lang="en-US" dirty="0"/>
              <a:t>i</a:t>
            </a:r>
            <a:r>
              <a:rPr lang="en-FI" dirty="0"/>
              <a:t>c</a:t>
            </a:r>
            <a:r>
              <a:rPr lang="en-US" dirty="0"/>
              <a:t>a</a:t>
            </a:r>
            <a:r>
              <a:rPr lang="en-FI" dirty="0"/>
              <a:t>l problems in</a:t>
            </a:r>
            <a:r>
              <a:rPr lang="en-US" dirty="0"/>
              <a:t>d</a:t>
            </a:r>
            <a:r>
              <a:rPr lang="en-FI" dirty="0"/>
              <a:t>i</a:t>
            </a:r>
            <a:r>
              <a:rPr lang="en-US" dirty="0"/>
              <a:t>f</a:t>
            </a:r>
            <a:r>
              <a:rPr lang="en-FI" dirty="0"/>
              <a:t>f</a:t>
            </a:r>
            <a:r>
              <a:rPr lang="en-US" dirty="0"/>
              <a:t>e</a:t>
            </a:r>
            <a:r>
              <a:rPr lang="en-FI" dirty="0"/>
              <a:t>r</a:t>
            </a:r>
            <a:r>
              <a:rPr lang="en-US" dirty="0"/>
              <a:t>e</a:t>
            </a:r>
            <a:r>
              <a:rPr lang="en-FI" dirty="0"/>
              <a:t>n</a:t>
            </a:r>
            <a:r>
              <a:rPr lang="en-US" dirty="0"/>
              <a:t>t</a:t>
            </a:r>
            <a:r>
              <a:rPr lang="en-FI" dirty="0"/>
              <a:t> areas such as healthcare and medicine</a:t>
            </a:r>
          </a:p>
        </p:txBody>
      </p:sp>
      <p:sp>
        <p:nvSpPr>
          <p:cNvPr id="25" name="Flowchart: Connector 24">
            <a:extLst>
              <a:ext uri="{FF2B5EF4-FFF2-40B4-BE49-F238E27FC236}">
                <a16:creationId xmlns:a16="http://schemas.microsoft.com/office/drawing/2014/main" id="{A4BFE27D-F226-4FF9-A879-D857B7751710}"/>
              </a:ext>
            </a:extLst>
          </p:cNvPr>
          <p:cNvSpPr/>
          <p:nvPr/>
        </p:nvSpPr>
        <p:spPr>
          <a:xfrm>
            <a:off x="7350450" y="3429000"/>
            <a:ext cx="4841549" cy="3105058"/>
          </a:xfrm>
          <a:prstGeom prst="flowChartConnector">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automation at the level of experts Machine Learning and Artificial Intelligence can improve healthcare delivery and increase access to medical imaging expertise in parts of the world where access to skilled radiologists are limited</a:t>
            </a:r>
            <a:endParaRPr lang="en-FI" dirty="0"/>
          </a:p>
        </p:txBody>
      </p:sp>
    </p:spTree>
    <p:extLst>
      <p:ext uri="{BB962C8B-B14F-4D97-AF65-F5344CB8AC3E}">
        <p14:creationId xmlns:p14="http://schemas.microsoft.com/office/powerpoint/2010/main" val="17483980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190964BB-D2B5-4C6F-AB2C-F687F32A3EC3}"/>
              </a:ext>
            </a:extLst>
          </p:cNvPr>
          <p:cNvSpPr>
            <a:spLocks noGrp="1"/>
          </p:cNvSpPr>
          <p:nvPr>
            <p:ph type="title"/>
          </p:nvPr>
        </p:nvSpPr>
        <p:spPr>
          <a:xfrm>
            <a:off x="643466" y="804334"/>
            <a:ext cx="3471333" cy="5249333"/>
          </a:xfrm>
        </p:spPr>
        <p:txBody>
          <a:bodyPr>
            <a:normAutofit/>
          </a:bodyPr>
          <a:lstStyle/>
          <a:p>
            <a:r>
              <a:rPr lang="en-FI" dirty="0">
                <a:solidFill>
                  <a:srgbClr val="FFFFFF"/>
                </a:solidFill>
              </a:rPr>
              <a:t>C</a:t>
            </a:r>
            <a:r>
              <a:rPr lang="en-US" dirty="0">
                <a:solidFill>
                  <a:srgbClr val="FFFFFF"/>
                </a:solidFill>
              </a:rPr>
              <a:t>O</a:t>
            </a:r>
            <a:r>
              <a:rPr lang="en-FI" dirty="0">
                <a:solidFill>
                  <a:srgbClr val="FFFFFF"/>
                </a:solidFill>
              </a:rPr>
              <a:t>N</a:t>
            </a:r>
            <a:r>
              <a:rPr lang="en-US" dirty="0">
                <a:solidFill>
                  <a:srgbClr val="FFFFFF"/>
                </a:solidFill>
              </a:rPr>
              <a:t>T</a:t>
            </a:r>
            <a:r>
              <a:rPr lang="en-FI" dirty="0">
                <a:solidFill>
                  <a:srgbClr val="FFFFFF"/>
                </a:solidFill>
              </a:rPr>
              <a:t>E</a:t>
            </a:r>
            <a:r>
              <a:rPr lang="en-US" dirty="0">
                <a:solidFill>
                  <a:srgbClr val="FFFFFF"/>
                </a:solidFill>
              </a:rPr>
              <a:t>N</a:t>
            </a:r>
            <a:r>
              <a:rPr lang="en-FI" dirty="0">
                <a:solidFill>
                  <a:srgbClr val="FFFFFF"/>
                </a:solidFill>
              </a:rPr>
              <a:t>T</a:t>
            </a:r>
            <a:r>
              <a:rPr lang="en-US" dirty="0">
                <a:solidFill>
                  <a:srgbClr val="FFFFFF"/>
                </a:solidFill>
              </a:rPr>
              <a:t>S</a:t>
            </a:r>
            <a:endParaRPr lang="en-FI" dirty="0">
              <a:solidFill>
                <a:srgbClr val="FFFFFF"/>
              </a:solidFill>
            </a:endParaRPr>
          </a:p>
        </p:txBody>
      </p:sp>
      <p:sp>
        <p:nvSpPr>
          <p:cNvPr id="94" name="object 3">
            <a:extLst>
              <a:ext uri="{FF2B5EF4-FFF2-40B4-BE49-F238E27FC236}">
                <a16:creationId xmlns:a16="http://schemas.microsoft.com/office/drawing/2014/main" id="{40EC4AA4-A748-47D9-A014-C898FCEA367F}"/>
              </a:ext>
            </a:extLst>
          </p:cNvPr>
          <p:cNvSpPr/>
          <p:nvPr/>
        </p:nvSpPr>
        <p:spPr>
          <a:xfrm>
            <a:off x="5116532" y="143995"/>
            <a:ext cx="6391910" cy="562387"/>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96" name="object 6">
            <a:extLst>
              <a:ext uri="{FF2B5EF4-FFF2-40B4-BE49-F238E27FC236}">
                <a16:creationId xmlns:a16="http://schemas.microsoft.com/office/drawing/2014/main" id="{3E7A540D-95E0-49AB-B3E8-FAC59C77F369}"/>
              </a:ext>
            </a:extLst>
          </p:cNvPr>
          <p:cNvSpPr txBox="1"/>
          <p:nvPr/>
        </p:nvSpPr>
        <p:spPr>
          <a:xfrm>
            <a:off x="6200979" y="244473"/>
            <a:ext cx="1339215" cy="314960"/>
          </a:xfrm>
          <a:prstGeom prst="rect">
            <a:avLst/>
          </a:prstGeom>
        </p:spPr>
        <p:txBody>
          <a:bodyPr vert="horz" wrap="square" lIns="0" tIns="12065" rIns="0" bIns="0" rtlCol="0">
            <a:spAutoFit/>
          </a:bodyPr>
          <a:lstStyle/>
          <a:p>
            <a:pPr marL="12700">
              <a:lnSpc>
                <a:spcPct val="100000"/>
              </a:lnSpc>
              <a:spcBef>
                <a:spcPts val="95"/>
              </a:spcBef>
            </a:pPr>
            <a:r>
              <a:rPr sz="1900" spc="30" dirty="0">
                <a:latin typeface="Arial"/>
                <a:cs typeface="Arial"/>
              </a:rPr>
              <a:t>Introduction</a:t>
            </a:r>
            <a:endParaRPr sz="1900" dirty="0">
              <a:latin typeface="Arial"/>
              <a:cs typeface="Arial"/>
            </a:endParaRPr>
          </a:p>
        </p:txBody>
      </p:sp>
      <p:sp>
        <p:nvSpPr>
          <p:cNvPr id="114" name="object 3">
            <a:extLst>
              <a:ext uri="{FF2B5EF4-FFF2-40B4-BE49-F238E27FC236}">
                <a16:creationId xmlns:a16="http://schemas.microsoft.com/office/drawing/2014/main" id="{3800EEB9-A0A5-461F-9F1B-2946FCA2494D}"/>
              </a:ext>
            </a:extLst>
          </p:cNvPr>
          <p:cNvSpPr/>
          <p:nvPr/>
        </p:nvSpPr>
        <p:spPr>
          <a:xfrm>
            <a:off x="5116532" y="741031"/>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15" name="object 6">
            <a:extLst>
              <a:ext uri="{FF2B5EF4-FFF2-40B4-BE49-F238E27FC236}">
                <a16:creationId xmlns:a16="http://schemas.microsoft.com/office/drawing/2014/main" id="{FCF1F4C2-63FE-4FBE-91E0-AA80A3B34623}"/>
              </a:ext>
            </a:extLst>
          </p:cNvPr>
          <p:cNvSpPr txBox="1"/>
          <p:nvPr/>
        </p:nvSpPr>
        <p:spPr>
          <a:xfrm>
            <a:off x="6200980" y="835289"/>
            <a:ext cx="2549827" cy="304571"/>
          </a:xfrm>
          <a:prstGeom prst="rect">
            <a:avLst/>
          </a:prstGeom>
        </p:spPr>
        <p:txBody>
          <a:bodyPr vert="horz" wrap="square" lIns="0" tIns="12065" rIns="0" bIns="0" rtlCol="0">
            <a:spAutoFit/>
          </a:bodyPr>
          <a:lstStyle/>
          <a:p>
            <a:pPr marL="12700">
              <a:lnSpc>
                <a:spcPct val="100000"/>
              </a:lnSpc>
              <a:spcBef>
                <a:spcPts val="95"/>
              </a:spcBef>
            </a:pPr>
            <a:r>
              <a:rPr lang="en-US" sz="1900" spc="30" dirty="0">
                <a:latin typeface="Arial"/>
                <a:cs typeface="Arial"/>
              </a:rPr>
              <a:t>B</a:t>
            </a:r>
            <a:r>
              <a:rPr lang="en-FI" sz="1900" spc="30" dirty="0">
                <a:latin typeface="Arial"/>
                <a:cs typeface="Arial"/>
              </a:rPr>
              <a:t>u</a:t>
            </a:r>
            <a:r>
              <a:rPr lang="en-US" sz="1900" spc="30" dirty="0">
                <a:latin typeface="Arial"/>
                <a:cs typeface="Arial"/>
              </a:rPr>
              <a:t>s</a:t>
            </a:r>
            <a:r>
              <a:rPr lang="en-FI" sz="1900" spc="30" dirty="0">
                <a:latin typeface="Arial"/>
                <a:cs typeface="Arial"/>
              </a:rPr>
              <a:t>i</a:t>
            </a:r>
            <a:r>
              <a:rPr lang="en-US" sz="1900" spc="30" dirty="0">
                <a:latin typeface="Arial"/>
                <a:cs typeface="Arial"/>
              </a:rPr>
              <a:t>n</a:t>
            </a:r>
            <a:r>
              <a:rPr lang="en-FI" sz="1900" spc="30" dirty="0">
                <a:latin typeface="Arial"/>
                <a:cs typeface="Arial"/>
              </a:rPr>
              <a:t>e</a:t>
            </a:r>
            <a:r>
              <a:rPr lang="en-US" sz="1900" spc="30" dirty="0">
                <a:latin typeface="Arial"/>
                <a:cs typeface="Arial"/>
              </a:rPr>
              <a:t>s</a:t>
            </a:r>
            <a:r>
              <a:rPr lang="en-FI" sz="1900" spc="30" dirty="0">
                <a:latin typeface="Arial"/>
                <a:cs typeface="Arial"/>
              </a:rPr>
              <a:t>s </a:t>
            </a:r>
            <a:r>
              <a:rPr lang="en-US" sz="1900" spc="30" dirty="0">
                <a:latin typeface="Arial"/>
                <a:cs typeface="Arial"/>
              </a:rPr>
              <a:t>O</a:t>
            </a:r>
            <a:r>
              <a:rPr lang="en-FI" sz="1900" spc="30" dirty="0">
                <a:latin typeface="Arial"/>
                <a:cs typeface="Arial"/>
              </a:rPr>
              <a:t>p</a:t>
            </a:r>
            <a:r>
              <a:rPr lang="en-US" sz="1900" spc="30" dirty="0">
                <a:latin typeface="Arial"/>
                <a:cs typeface="Arial"/>
              </a:rPr>
              <a:t>p</a:t>
            </a:r>
            <a:r>
              <a:rPr lang="en-FI" sz="1900" spc="30" dirty="0">
                <a:latin typeface="Arial"/>
                <a:cs typeface="Arial"/>
              </a:rPr>
              <a:t>o</a:t>
            </a:r>
            <a:r>
              <a:rPr lang="en-US" sz="1900" spc="30" dirty="0">
                <a:latin typeface="Arial"/>
                <a:cs typeface="Arial"/>
              </a:rPr>
              <a:t>r</a:t>
            </a:r>
            <a:r>
              <a:rPr lang="en-FI" sz="1900" spc="30" dirty="0">
                <a:latin typeface="Arial"/>
                <a:cs typeface="Arial"/>
              </a:rPr>
              <a:t>t</a:t>
            </a:r>
            <a:r>
              <a:rPr lang="en-US" sz="1900" spc="30" dirty="0">
                <a:latin typeface="Arial"/>
                <a:cs typeface="Arial"/>
              </a:rPr>
              <a:t>u</a:t>
            </a:r>
            <a:r>
              <a:rPr lang="en-FI" sz="1900" spc="30" dirty="0">
                <a:latin typeface="Arial"/>
                <a:cs typeface="Arial"/>
              </a:rPr>
              <a:t>n</a:t>
            </a:r>
            <a:r>
              <a:rPr lang="en-US" sz="1900" spc="30" dirty="0">
                <a:latin typeface="Arial"/>
                <a:cs typeface="Arial"/>
              </a:rPr>
              <a:t>i</a:t>
            </a:r>
            <a:r>
              <a:rPr lang="en-FI" sz="1900" spc="30" dirty="0">
                <a:latin typeface="Arial"/>
                <a:cs typeface="Arial"/>
              </a:rPr>
              <a:t>t</a:t>
            </a:r>
            <a:r>
              <a:rPr lang="en-US" sz="1900" spc="30" dirty="0">
                <a:latin typeface="Arial"/>
                <a:cs typeface="Arial"/>
              </a:rPr>
              <a:t>y</a:t>
            </a:r>
            <a:endParaRPr sz="1900" dirty="0">
              <a:latin typeface="Arial"/>
              <a:cs typeface="Arial"/>
            </a:endParaRPr>
          </a:p>
        </p:txBody>
      </p:sp>
      <p:sp>
        <p:nvSpPr>
          <p:cNvPr id="116" name="object 3">
            <a:extLst>
              <a:ext uri="{FF2B5EF4-FFF2-40B4-BE49-F238E27FC236}">
                <a16:creationId xmlns:a16="http://schemas.microsoft.com/office/drawing/2014/main" id="{4C281F00-4076-4DB1-B92F-A61A3F9060EB}"/>
              </a:ext>
            </a:extLst>
          </p:cNvPr>
          <p:cNvSpPr/>
          <p:nvPr/>
        </p:nvSpPr>
        <p:spPr>
          <a:xfrm>
            <a:off x="5116532" y="1259285"/>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17" name="object 6">
            <a:extLst>
              <a:ext uri="{FF2B5EF4-FFF2-40B4-BE49-F238E27FC236}">
                <a16:creationId xmlns:a16="http://schemas.microsoft.com/office/drawing/2014/main" id="{2FA182C7-DC1F-47FE-A4F2-DB8303EA816A}"/>
              </a:ext>
            </a:extLst>
          </p:cNvPr>
          <p:cNvSpPr txBox="1"/>
          <p:nvPr/>
        </p:nvSpPr>
        <p:spPr>
          <a:xfrm>
            <a:off x="6200980" y="1353543"/>
            <a:ext cx="2549827" cy="304571"/>
          </a:xfrm>
          <a:prstGeom prst="rect">
            <a:avLst/>
          </a:prstGeom>
        </p:spPr>
        <p:txBody>
          <a:bodyPr vert="horz" wrap="square" lIns="0" tIns="12065" rIns="0" bIns="0" rtlCol="0">
            <a:spAutoFit/>
          </a:bodyPr>
          <a:lstStyle/>
          <a:p>
            <a:pPr marL="12700">
              <a:lnSpc>
                <a:spcPct val="100000"/>
              </a:lnSpc>
              <a:spcBef>
                <a:spcPts val="95"/>
              </a:spcBef>
            </a:pPr>
            <a:r>
              <a:rPr lang="en-FI" sz="1900" spc="30" dirty="0">
                <a:latin typeface="Arial"/>
                <a:cs typeface="Arial"/>
              </a:rPr>
              <a:t>Methodology</a:t>
            </a:r>
            <a:endParaRPr sz="1900" dirty="0">
              <a:latin typeface="Arial"/>
              <a:cs typeface="Arial"/>
            </a:endParaRPr>
          </a:p>
        </p:txBody>
      </p:sp>
      <p:sp>
        <p:nvSpPr>
          <p:cNvPr id="118" name="object 3">
            <a:extLst>
              <a:ext uri="{FF2B5EF4-FFF2-40B4-BE49-F238E27FC236}">
                <a16:creationId xmlns:a16="http://schemas.microsoft.com/office/drawing/2014/main" id="{A18EBDFB-4C8F-4CFB-9855-8C69BC9A7D86}"/>
              </a:ext>
            </a:extLst>
          </p:cNvPr>
          <p:cNvSpPr/>
          <p:nvPr/>
        </p:nvSpPr>
        <p:spPr>
          <a:xfrm>
            <a:off x="5116532" y="1777539"/>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19" name="object 6">
            <a:extLst>
              <a:ext uri="{FF2B5EF4-FFF2-40B4-BE49-F238E27FC236}">
                <a16:creationId xmlns:a16="http://schemas.microsoft.com/office/drawing/2014/main" id="{FA1CC5EC-F5E6-4AC2-BE75-4222FA1C014C}"/>
              </a:ext>
            </a:extLst>
          </p:cNvPr>
          <p:cNvSpPr txBox="1"/>
          <p:nvPr/>
        </p:nvSpPr>
        <p:spPr>
          <a:xfrm>
            <a:off x="6200980" y="1871797"/>
            <a:ext cx="2549827" cy="304571"/>
          </a:xfrm>
          <a:prstGeom prst="rect">
            <a:avLst/>
          </a:prstGeom>
        </p:spPr>
        <p:txBody>
          <a:bodyPr vert="horz" wrap="square" lIns="0" tIns="12065" rIns="0" bIns="0" rtlCol="0">
            <a:spAutoFit/>
          </a:bodyPr>
          <a:lstStyle/>
          <a:p>
            <a:pPr marL="12700">
              <a:lnSpc>
                <a:spcPct val="100000"/>
              </a:lnSpc>
              <a:spcBef>
                <a:spcPts val="95"/>
              </a:spcBef>
            </a:pPr>
            <a:r>
              <a:rPr lang="en-US" sz="1900" spc="30" dirty="0">
                <a:latin typeface="Arial"/>
                <a:cs typeface="Arial"/>
              </a:rPr>
              <a:t>D</a:t>
            </a:r>
            <a:r>
              <a:rPr lang="en-FI" sz="1900" spc="30" dirty="0">
                <a:latin typeface="Arial"/>
                <a:cs typeface="Arial"/>
              </a:rPr>
              <a:t>a</a:t>
            </a:r>
            <a:r>
              <a:rPr lang="en-US" sz="1900" spc="30" dirty="0">
                <a:latin typeface="Arial"/>
                <a:cs typeface="Arial"/>
              </a:rPr>
              <a:t>t</a:t>
            </a:r>
            <a:r>
              <a:rPr lang="en-FI" sz="1900" spc="30" dirty="0">
                <a:latin typeface="Arial"/>
                <a:cs typeface="Arial"/>
              </a:rPr>
              <a:t>a </a:t>
            </a:r>
            <a:r>
              <a:rPr lang="en-US" sz="1900" spc="30" dirty="0">
                <a:latin typeface="Arial"/>
                <a:cs typeface="Arial"/>
              </a:rPr>
              <a:t>C</a:t>
            </a:r>
            <a:r>
              <a:rPr lang="en-FI" sz="1900" spc="30" dirty="0">
                <a:latin typeface="Arial"/>
                <a:cs typeface="Arial"/>
              </a:rPr>
              <a:t>o</a:t>
            </a:r>
            <a:r>
              <a:rPr lang="en-US" sz="1900" spc="30" dirty="0">
                <a:latin typeface="Arial"/>
                <a:cs typeface="Arial"/>
              </a:rPr>
              <a:t>l</a:t>
            </a:r>
            <a:r>
              <a:rPr lang="en-FI" sz="1900" spc="30" dirty="0">
                <a:latin typeface="Arial"/>
                <a:cs typeface="Arial"/>
              </a:rPr>
              <a:t>l</a:t>
            </a:r>
            <a:r>
              <a:rPr lang="en-US" sz="1900" spc="30" dirty="0">
                <a:latin typeface="Arial"/>
                <a:cs typeface="Arial"/>
              </a:rPr>
              <a:t>e</a:t>
            </a:r>
            <a:r>
              <a:rPr lang="en-FI" sz="1900" spc="30" dirty="0">
                <a:latin typeface="Arial"/>
                <a:cs typeface="Arial"/>
              </a:rPr>
              <a:t>c</a:t>
            </a:r>
            <a:r>
              <a:rPr lang="en-US" sz="1900" spc="30" dirty="0">
                <a:latin typeface="Arial"/>
                <a:cs typeface="Arial"/>
              </a:rPr>
              <a:t>t</a:t>
            </a:r>
            <a:r>
              <a:rPr lang="en-FI" sz="1900" spc="30" dirty="0">
                <a:latin typeface="Arial"/>
                <a:cs typeface="Arial"/>
              </a:rPr>
              <a:t>i</a:t>
            </a:r>
            <a:r>
              <a:rPr lang="en-US" sz="1900" spc="30" dirty="0">
                <a:latin typeface="Arial"/>
                <a:cs typeface="Arial"/>
              </a:rPr>
              <a:t>o</a:t>
            </a:r>
            <a:r>
              <a:rPr lang="en-FI" sz="1900" spc="30" dirty="0">
                <a:latin typeface="Arial"/>
                <a:cs typeface="Arial"/>
              </a:rPr>
              <a:t>n</a:t>
            </a:r>
            <a:endParaRPr sz="1900" dirty="0">
              <a:latin typeface="Arial"/>
              <a:cs typeface="Arial"/>
            </a:endParaRPr>
          </a:p>
        </p:txBody>
      </p:sp>
      <p:sp>
        <p:nvSpPr>
          <p:cNvPr id="120" name="object 3">
            <a:extLst>
              <a:ext uri="{FF2B5EF4-FFF2-40B4-BE49-F238E27FC236}">
                <a16:creationId xmlns:a16="http://schemas.microsoft.com/office/drawing/2014/main" id="{09F2D51E-FE2D-45F1-B1E3-7BFC5EE19A45}"/>
              </a:ext>
            </a:extLst>
          </p:cNvPr>
          <p:cNvSpPr/>
          <p:nvPr/>
        </p:nvSpPr>
        <p:spPr>
          <a:xfrm>
            <a:off x="5116532" y="2295793"/>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21" name="object 6">
            <a:extLst>
              <a:ext uri="{FF2B5EF4-FFF2-40B4-BE49-F238E27FC236}">
                <a16:creationId xmlns:a16="http://schemas.microsoft.com/office/drawing/2014/main" id="{2D52DF16-C6AB-4F50-8474-F7338E925C4F}"/>
              </a:ext>
            </a:extLst>
          </p:cNvPr>
          <p:cNvSpPr txBox="1"/>
          <p:nvPr/>
        </p:nvSpPr>
        <p:spPr>
          <a:xfrm>
            <a:off x="6200980" y="2390051"/>
            <a:ext cx="2549827" cy="304571"/>
          </a:xfrm>
          <a:prstGeom prst="rect">
            <a:avLst/>
          </a:prstGeom>
        </p:spPr>
        <p:txBody>
          <a:bodyPr vert="horz" wrap="square" lIns="0" tIns="12065" rIns="0" bIns="0" rtlCol="0">
            <a:spAutoFit/>
          </a:bodyPr>
          <a:lstStyle/>
          <a:p>
            <a:pPr marL="12700">
              <a:lnSpc>
                <a:spcPct val="100000"/>
              </a:lnSpc>
              <a:spcBef>
                <a:spcPts val="95"/>
              </a:spcBef>
            </a:pPr>
            <a:r>
              <a:rPr lang="en-FI" sz="1900" spc="30" dirty="0">
                <a:latin typeface="Arial"/>
                <a:cs typeface="Arial"/>
              </a:rPr>
              <a:t>Data Pre-Processing</a:t>
            </a:r>
            <a:endParaRPr sz="1900" dirty="0">
              <a:latin typeface="Arial"/>
              <a:cs typeface="Arial"/>
            </a:endParaRPr>
          </a:p>
        </p:txBody>
      </p:sp>
      <p:sp>
        <p:nvSpPr>
          <p:cNvPr id="122" name="object 3">
            <a:extLst>
              <a:ext uri="{FF2B5EF4-FFF2-40B4-BE49-F238E27FC236}">
                <a16:creationId xmlns:a16="http://schemas.microsoft.com/office/drawing/2014/main" id="{39C22997-78D1-4199-8967-8888A3C47827}"/>
              </a:ext>
            </a:extLst>
          </p:cNvPr>
          <p:cNvSpPr/>
          <p:nvPr/>
        </p:nvSpPr>
        <p:spPr>
          <a:xfrm>
            <a:off x="5116532" y="2814047"/>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23" name="object 6">
            <a:extLst>
              <a:ext uri="{FF2B5EF4-FFF2-40B4-BE49-F238E27FC236}">
                <a16:creationId xmlns:a16="http://schemas.microsoft.com/office/drawing/2014/main" id="{6AE1F8DF-7B67-484E-A59D-5667AA1AB5B7}"/>
              </a:ext>
            </a:extLst>
          </p:cNvPr>
          <p:cNvSpPr txBox="1"/>
          <p:nvPr/>
        </p:nvSpPr>
        <p:spPr>
          <a:xfrm>
            <a:off x="6200980" y="2908305"/>
            <a:ext cx="2549827" cy="304571"/>
          </a:xfrm>
          <a:prstGeom prst="rect">
            <a:avLst/>
          </a:prstGeom>
        </p:spPr>
        <p:txBody>
          <a:bodyPr vert="horz" wrap="square" lIns="0" tIns="12065" rIns="0" bIns="0" rtlCol="0">
            <a:spAutoFit/>
          </a:bodyPr>
          <a:lstStyle/>
          <a:p>
            <a:pPr marL="12700">
              <a:lnSpc>
                <a:spcPct val="100000"/>
              </a:lnSpc>
              <a:spcBef>
                <a:spcPts val="95"/>
              </a:spcBef>
            </a:pPr>
            <a:r>
              <a:rPr lang="en-US" sz="1900" spc="30" dirty="0">
                <a:latin typeface="Arial"/>
                <a:cs typeface="Arial"/>
              </a:rPr>
              <a:t>Modelling</a:t>
            </a:r>
            <a:r>
              <a:rPr lang="en-FI" sz="1900" spc="30" dirty="0">
                <a:latin typeface="Arial"/>
                <a:cs typeface="Arial"/>
              </a:rPr>
              <a:t> Road Map</a:t>
            </a:r>
            <a:endParaRPr sz="1900" dirty="0">
              <a:latin typeface="Arial"/>
              <a:cs typeface="Arial"/>
            </a:endParaRPr>
          </a:p>
        </p:txBody>
      </p:sp>
      <p:sp>
        <p:nvSpPr>
          <p:cNvPr id="124" name="object 3">
            <a:extLst>
              <a:ext uri="{FF2B5EF4-FFF2-40B4-BE49-F238E27FC236}">
                <a16:creationId xmlns:a16="http://schemas.microsoft.com/office/drawing/2014/main" id="{F05518CE-789F-4BF9-88F5-84211D9C178F}"/>
              </a:ext>
            </a:extLst>
          </p:cNvPr>
          <p:cNvSpPr/>
          <p:nvPr/>
        </p:nvSpPr>
        <p:spPr>
          <a:xfrm>
            <a:off x="5116532" y="3332301"/>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25" name="object 6">
            <a:extLst>
              <a:ext uri="{FF2B5EF4-FFF2-40B4-BE49-F238E27FC236}">
                <a16:creationId xmlns:a16="http://schemas.microsoft.com/office/drawing/2014/main" id="{A0842D40-F594-4149-8FD1-FEB74EA04F31}"/>
              </a:ext>
            </a:extLst>
          </p:cNvPr>
          <p:cNvSpPr txBox="1"/>
          <p:nvPr/>
        </p:nvSpPr>
        <p:spPr>
          <a:xfrm>
            <a:off x="6200980" y="3426559"/>
            <a:ext cx="2549827" cy="304571"/>
          </a:xfrm>
          <a:prstGeom prst="rect">
            <a:avLst/>
          </a:prstGeom>
        </p:spPr>
        <p:txBody>
          <a:bodyPr vert="horz" wrap="square" lIns="0" tIns="12065" rIns="0" bIns="0" rtlCol="0">
            <a:spAutoFit/>
          </a:bodyPr>
          <a:lstStyle/>
          <a:p>
            <a:pPr marL="12700">
              <a:lnSpc>
                <a:spcPct val="100000"/>
              </a:lnSpc>
              <a:spcBef>
                <a:spcPts val="95"/>
              </a:spcBef>
            </a:pPr>
            <a:r>
              <a:rPr lang="en-FI" sz="1900" spc="30" dirty="0">
                <a:latin typeface="Arial"/>
                <a:cs typeface="Arial"/>
              </a:rPr>
              <a:t>Metho</a:t>
            </a:r>
            <a:r>
              <a:rPr lang="en-US" sz="1900" spc="30" dirty="0">
                <a:latin typeface="Arial"/>
                <a:cs typeface="Arial"/>
              </a:rPr>
              <a:t>d</a:t>
            </a:r>
            <a:r>
              <a:rPr lang="en-FI" sz="1900" spc="30" dirty="0">
                <a:latin typeface="Arial"/>
                <a:cs typeface="Arial"/>
              </a:rPr>
              <a:t>s </a:t>
            </a:r>
            <a:r>
              <a:rPr lang="en-US" sz="1900" spc="30" dirty="0">
                <a:latin typeface="Arial"/>
                <a:cs typeface="Arial"/>
              </a:rPr>
              <a:t>a</a:t>
            </a:r>
            <a:r>
              <a:rPr lang="en-FI" sz="1900" spc="30" dirty="0">
                <a:latin typeface="Arial"/>
                <a:cs typeface="Arial"/>
              </a:rPr>
              <a:t>n</a:t>
            </a:r>
            <a:r>
              <a:rPr lang="en-US" sz="1900" spc="30" dirty="0">
                <a:latin typeface="Arial"/>
                <a:cs typeface="Arial"/>
              </a:rPr>
              <a:t>d</a:t>
            </a:r>
            <a:r>
              <a:rPr lang="en-FI" sz="1900" spc="30" dirty="0">
                <a:latin typeface="Arial"/>
                <a:cs typeface="Arial"/>
              </a:rPr>
              <a:t> </a:t>
            </a:r>
            <a:r>
              <a:rPr lang="en-US" sz="1900" spc="30" dirty="0">
                <a:latin typeface="Arial"/>
                <a:cs typeface="Arial"/>
              </a:rPr>
              <a:t>M</a:t>
            </a:r>
            <a:r>
              <a:rPr lang="en-FI" sz="1900" spc="30" dirty="0">
                <a:latin typeface="Arial"/>
                <a:cs typeface="Arial"/>
              </a:rPr>
              <a:t>o</a:t>
            </a:r>
            <a:r>
              <a:rPr lang="en-US" sz="1900" spc="30" dirty="0">
                <a:latin typeface="Arial"/>
                <a:cs typeface="Arial"/>
              </a:rPr>
              <a:t>d</a:t>
            </a:r>
            <a:r>
              <a:rPr lang="en-FI" sz="1900" spc="30" dirty="0">
                <a:latin typeface="Arial"/>
                <a:cs typeface="Arial"/>
              </a:rPr>
              <a:t>e</a:t>
            </a:r>
            <a:r>
              <a:rPr lang="en-US" sz="1900" spc="30" dirty="0">
                <a:latin typeface="Arial"/>
                <a:cs typeface="Arial"/>
              </a:rPr>
              <a:t>l</a:t>
            </a:r>
            <a:r>
              <a:rPr lang="en-FI" sz="1900" spc="30" dirty="0">
                <a:latin typeface="Arial"/>
                <a:cs typeface="Arial"/>
              </a:rPr>
              <a:t>s</a:t>
            </a:r>
            <a:endParaRPr sz="1900" dirty="0">
              <a:latin typeface="Arial"/>
              <a:cs typeface="Arial"/>
            </a:endParaRPr>
          </a:p>
        </p:txBody>
      </p:sp>
      <p:sp>
        <p:nvSpPr>
          <p:cNvPr id="126" name="object 3">
            <a:extLst>
              <a:ext uri="{FF2B5EF4-FFF2-40B4-BE49-F238E27FC236}">
                <a16:creationId xmlns:a16="http://schemas.microsoft.com/office/drawing/2014/main" id="{BB7952FF-0181-4779-B6B5-DF54CC07EE32}"/>
              </a:ext>
            </a:extLst>
          </p:cNvPr>
          <p:cNvSpPr/>
          <p:nvPr/>
        </p:nvSpPr>
        <p:spPr>
          <a:xfrm>
            <a:off x="5116532" y="3850555"/>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27" name="object 6">
            <a:extLst>
              <a:ext uri="{FF2B5EF4-FFF2-40B4-BE49-F238E27FC236}">
                <a16:creationId xmlns:a16="http://schemas.microsoft.com/office/drawing/2014/main" id="{77AAD328-13AB-4B17-BD87-6C6089841C51}"/>
              </a:ext>
            </a:extLst>
          </p:cNvPr>
          <p:cNvSpPr txBox="1"/>
          <p:nvPr/>
        </p:nvSpPr>
        <p:spPr>
          <a:xfrm>
            <a:off x="6200980" y="3944813"/>
            <a:ext cx="2549827" cy="304571"/>
          </a:xfrm>
          <a:prstGeom prst="rect">
            <a:avLst/>
          </a:prstGeom>
        </p:spPr>
        <p:txBody>
          <a:bodyPr vert="horz" wrap="square" lIns="0" tIns="12065" rIns="0" bIns="0" rtlCol="0">
            <a:spAutoFit/>
          </a:bodyPr>
          <a:lstStyle/>
          <a:p>
            <a:pPr marL="12700">
              <a:lnSpc>
                <a:spcPct val="100000"/>
              </a:lnSpc>
              <a:spcBef>
                <a:spcPts val="95"/>
              </a:spcBef>
            </a:pPr>
            <a:r>
              <a:rPr lang="en-FI" sz="1900" spc="30" dirty="0">
                <a:latin typeface="Arial"/>
                <a:cs typeface="Arial"/>
              </a:rPr>
              <a:t>M</a:t>
            </a:r>
            <a:r>
              <a:rPr lang="en-US" sz="1900" spc="30" dirty="0">
                <a:latin typeface="Arial"/>
                <a:cs typeface="Arial"/>
              </a:rPr>
              <a:t>o</a:t>
            </a:r>
            <a:r>
              <a:rPr lang="en-FI" sz="1900" spc="30" dirty="0">
                <a:latin typeface="Arial"/>
                <a:cs typeface="Arial"/>
              </a:rPr>
              <a:t>d</a:t>
            </a:r>
            <a:r>
              <a:rPr lang="en-US" sz="1900" spc="30" dirty="0">
                <a:latin typeface="Arial"/>
                <a:cs typeface="Arial"/>
              </a:rPr>
              <a:t>e</a:t>
            </a:r>
            <a:r>
              <a:rPr lang="en-FI" sz="1900" spc="30" dirty="0">
                <a:latin typeface="Arial"/>
                <a:cs typeface="Arial"/>
              </a:rPr>
              <a:t>l </a:t>
            </a:r>
            <a:r>
              <a:rPr lang="en-US" sz="1900" spc="30" dirty="0">
                <a:latin typeface="Arial"/>
                <a:cs typeface="Arial"/>
              </a:rPr>
              <a:t>M</a:t>
            </a:r>
            <a:r>
              <a:rPr lang="en-FI" sz="1900" spc="30" dirty="0">
                <a:latin typeface="Arial"/>
                <a:cs typeface="Arial"/>
              </a:rPr>
              <a:t>e</a:t>
            </a:r>
            <a:r>
              <a:rPr lang="en-US" sz="1900" spc="30" dirty="0">
                <a:latin typeface="Arial"/>
                <a:cs typeface="Arial"/>
              </a:rPr>
              <a:t>t</a:t>
            </a:r>
            <a:r>
              <a:rPr lang="en-FI" sz="1900" spc="30" dirty="0">
                <a:latin typeface="Arial"/>
                <a:cs typeface="Arial"/>
              </a:rPr>
              <a:t>r</a:t>
            </a:r>
            <a:r>
              <a:rPr lang="en-US" sz="1900" spc="30" dirty="0">
                <a:latin typeface="Arial"/>
                <a:cs typeface="Arial"/>
              </a:rPr>
              <a:t>i</a:t>
            </a:r>
            <a:r>
              <a:rPr lang="en-FI" sz="1900" spc="30" dirty="0">
                <a:latin typeface="Arial"/>
                <a:cs typeface="Arial"/>
              </a:rPr>
              <a:t>c</a:t>
            </a:r>
            <a:r>
              <a:rPr lang="en-US" sz="1900" spc="30" dirty="0">
                <a:latin typeface="Arial"/>
                <a:cs typeface="Arial"/>
              </a:rPr>
              <a:t>s</a:t>
            </a:r>
            <a:endParaRPr sz="1900" dirty="0">
              <a:latin typeface="Arial"/>
              <a:cs typeface="Arial"/>
            </a:endParaRPr>
          </a:p>
        </p:txBody>
      </p:sp>
      <p:sp>
        <p:nvSpPr>
          <p:cNvPr id="128" name="object 3">
            <a:extLst>
              <a:ext uri="{FF2B5EF4-FFF2-40B4-BE49-F238E27FC236}">
                <a16:creationId xmlns:a16="http://schemas.microsoft.com/office/drawing/2014/main" id="{94E0612C-F04C-481C-B40F-91C165F98ACE}"/>
              </a:ext>
            </a:extLst>
          </p:cNvPr>
          <p:cNvSpPr/>
          <p:nvPr/>
        </p:nvSpPr>
        <p:spPr>
          <a:xfrm>
            <a:off x="5116532" y="4368809"/>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29" name="object 6">
            <a:extLst>
              <a:ext uri="{FF2B5EF4-FFF2-40B4-BE49-F238E27FC236}">
                <a16:creationId xmlns:a16="http://schemas.microsoft.com/office/drawing/2014/main" id="{34910585-48DC-42AC-940D-AAF56E51CE1B}"/>
              </a:ext>
            </a:extLst>
          </p:cNvPr>
          <p:cNvSpPr txBox="1"/>
          <p:nvPr/>
        </p:nvSpPr>
        <p:spPr>
          <a:xfrm>
            <a:off x="6200980" y="4463067"/>
            <a:ext cx="2549827" cy="304571"/>
          </a:xfrm>
          <a:prstGeom prst="rect">
            <a:avLst/>
          </a:prstGeom>
        </p:spPr>
        <p:txBody>
          <a:bodyPr vert="horz" wrap="square" lIns="0" tIns="12065" rIns="0" bIns="0" rtlCol="0">
            <a:spAutoFit/>
          </a:bodyPr>
          <a:lstStyle/>
          <a:p>
            <a:pPr marL="12700">
              <a:lnSpc>
                <a:spcPct val="100000"/>
              </a:lnSpc>
              <a:spcBef>
                <a:spcPts val="95"/>
              </a:spcBef>
            </a:pPr>
            <a:r>
              <a:rPr lang="en-FI" sz="1900" spc="30" dirty="0">
                <a:latin typeface="Arial"/>
                <a:cs typeface="Arial"/>
              </a:rPr>
              <a:t>Results</a:t>
            </a:r>
            <a:endParaRPr sz="1900" dirty="0">
              <a:latin typeface="Arial"/>
              <a:cs typeface="Arial"/>
            </a:endParaRPr>
          </a:p>
        </p:txBody>
      </p:sp>
      <p:sp>
        <p:nvSpPr>
          <p:cNvPr id="131" name="object 3">
            <a:extLst>
              <a:ext uri="{FF2B5EF4-FFF2-40B4-BE49-F238E27FC236}">
                <a16:creationId xmlns:a16="http://schemas.microsoft.com/office/drawing/2014/main" id="{1603A431-6C45-44D9-A66D-E5B5AD8B384A}"/>
              </a:ext>
            </a:extLst>
          </p:cNvPr>
          <p:cNvSpPr/>
          <p:nvPr/>
        </p:nvSpPr>
        <p:spPr>
          <a:xfrm>
            <a:off x="5116532" y="4887063"/>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32" name="object 6">
            <a:extLst>
              <a:ext uri="{FF2B5EF4-FFF2-40B4-BE49-F238E27FC236}">
                <a16:creationId xmlns:a16="http://schemas.microsoft.com/office/drawing/2014/main" id="{B6B884A5-9E62-4C94-A9B5-0511BC39D7CB}"/>
              </a:ext>
            </a:extLst>
          </p:cNvPr>
          <p:cNvSpPr txBox="1"/>
          <p:nvPr/>
        </p:nvSpPr>
        <p:spPr>
          <a:xfrm>
            <a:off x="6200980" y="4981321"/>
            <a:ext cx="4533281" cy="304571"/>
          </a:xfrm>
          <a:prstGeom prst="rect">
            <a:avLst/>
          </a:prstGeom>
        </p:spPr>
        <p:txBody>
          <a:bodyPr vert="horz" wrap="square" lIns="0" tIns="12065" rIns="0" bIns="0" rtlCol="0">
            <a:spAutoFit/>
          </a:bodyPr>
          <a:lstStyle/>
          <a:p>
            <a:pPr marL="12700">
              <a:lnSpc>
                <a:spcPct val="100000"/>
              </a:lnSpc>
              <a:spcBef>
                <a:spcPts val="95"/>
              </a:spcBef>
            </a:pPr>
            <a:r>
              <a:rPr lang="en-US" sz="1900" spc="30" dirty="0">
                <a:latin typeface="Arial"/>
                <a:cs typeface="Arial"/>
              </a:rPr>
              <a:t>I</a:t>
            </a:r>
            <a:r>
              <a:rPr lang="en-FI" sz="1900" spc="30" dirty="0">
                <a:latin typeface="Arial"/>
                <a:cs typeface="Arial"/>
              </a:rPr>
              <a:t>m</a:t>
            </a:r>
            <a:r>
              <a:rPr lang="en-US" sz="1900" spc="30" dirty="0">
                <a:latin typeface="Arial"/>
                <a:cs typeface="Arial"/>
              </a:rPr>
              <a:t>p</a:t>
            </a:r>
            <a:r>
              <a:rPr lang="en-FI" sz="1900" spc="30" dirty="0">
                <a:latin typeface="Arial"/>
                <a:cs typeface="Arial"/>
              </a:rPr>
              <a:t>r</a:t>
            </a:r>
            <a:r>
              <a:rPr lang="en-US" sz="1900" spc="30" dirty="0">
                <a:latin typeface="Arial"/>
                <a:cs typeface="Arial"/>
              </a:rPr>
              <a:t>o</a:t>
            </a:r>
            <a:r>
              <a:rPr lang="en-FI" sz="1900" spc="30" dirty="0">
                <a:latin typeface="Arial"/>
                <a:cs typeface="Arial"/>
              </a:rPr>
              <a:t>v</a:t>
            </a:r>
            <a:r>
              <a:rPr lang="en-US" sz="1900" spc="30" dirty="0">
                <a:latin typeface="Arial"/>
                <a:cs typeface="Arial"/>
              </a:rPr>
              <a:t>e</a:t>
            </a:r>
            <a:r>
              <a:rPr lang="en-FI" sz="1900" spc="30" dirty="0">
                <a:latin typeface="Arial"/>
                <a:cs typeface="Arial"/>
              </a:rPr>
              <a:t>m</a:t>
            </a:r>
            <a:r>
              <a:rPr lang="en-US" sz="1900" spc="30" dirty="0">
                <a:latin typeface="Arial"/>
                <a:cs typeface="Arial"/>
              </a:rPr>
              <a:t>e</a:t>
            </a:r>
            <a:r>
              <a:rPr lang="en-FI" sz="1900" spc="30" dirty="0">
                <a:latin typeface="Arial"/>
                <a:cs typeface="Arial"/>
              </a:rPr>
              <a:t>n</a:t>
            </a:r>
            <a:r>
              <a:rPr lang="en-US" sz="1900" spc="30" dirty="0">
                <a:latin typeface="Arial"/>
                <a:cs typeface="Arial"/>
              </a:rPr>
              <a:t>t</a:t>
            </a:r>
            <a:r>
              <a:rPr lang="en-FI" sz="1900" spc="30" dirty="0">
                <a:latin typeface="Arial"/>
                <a:cs typeface="Arial"/>
              </a:rPr>
              <a:t>s </a:t>
            </a:r>
            <a:r>
              <a:rPr lang="en-US" sz="1900" spc="30" dirty="0">
                <a:latin typeface="Arial"/>
                <a:cs typeface="Arial"/>
              </a:rPr>
              <a:t>a</a:t>
            </a:r>
            <a:r>
              <a:rPr lang="en-FI" sz="1900" spc="30" dirty="0">
                <a:latin typeface="Arial"/>
                <a:cs typeface="Arial"/>
              </a:rPr>
              <a:t>n</a:t>
            </a:r>
            <a:r>
              <a:rPr lang="en-US" sz="1900" spc="30" dirty="0">
                <a:latin typeface="Arial"/>
                <a:cs typeface="Arial"/>
              </a:rPr>
              <a:t>d</a:t>
            </a:r>
            <a:r>
              <a:rPr lang="en-FI" sz="1900" spc="30" dirty="0">
                <a:latin typeface="Arial"/>
                <a:cs typeface="Arial"/>
              </a:rPr>
              <a:t> </a:t>
            </a:r>
            <a:r>
              <a:rPr lang="en-US" sz="1900" spc="30" dirty="0">
                <a:latin typeface="Arial"/>
                <a:cs typeface="Arial"/>
              </a:rPr>
              <a:t>R</a:t>
            </a:r>
            <a:r>
              <a:rPr lang="en-FI" sz="1900" spc="30" dirty="0">
                <a:latin typeface="Arial"/>
                <a:cs typeface="Arial"/>
              </a:rPr>
              <a:t>e</a:t>
            </a:r>
            <a:r>
              <a:rPr lang="en-US" sz="1900" spc="30" dirty="0">
                <a:latin typeface="Arial"/>
                <a:cs typeface="Arial"/>
              </a:rPr>
              <a:t>c</a:t>
            </a:r>
            <a:r>
              <a:rPr lang="en-FI" sz="1900" spc="30" dirty="0">
                <a:latin typeface="Arial"/>
                <a:cs typeface="Arial"/>
              </a:rPr>
              <a:t>o</a:t>
            </a:r>
            <a:r>
              <a:rPr lang="en-US" sz="1900" spc="30" dirty="0">
                <a:latin typeface="Arial"/>
                <a:cs typeface="Arial"/>
              </a:rPr>
              <a:t>m</a:t>
            </a:r>
            <a:r>
              <a:rPr lang="en-FI" sz="1900" spc="30" dirty="0">
                <a:latin typeface="Arial"/>
                <a:cs typeface="Arial"/>
              </a:rPr>
              <a:t>m</a:t>
            </a:r>
            <a:r>
              <a:rPr lang="en-US" sz="1900" spc="30" dirty="0">
                <a:latin typeface="Arial"/>
                <a:cs typeface="Arial"/>
              </a:rPr>
              <a:t>a</a:t>
            </a:r>
            <a:r>
              <a:rPr lang="en-FI" sz="1900" spc="30" dirty="0">
                <a:latin typeface="Arial"/>
                <a:cs typeface="Arial"/>
              </a:rPr>
              <a:t>n</a:t>
            </a:r>
            <a:r>
              <a:rPr lang="en-US" sz="1900" spc="30" dirty="0">
                <a:latin typeface="Arial"/>
                <a:cs typeface="Arial"/>
              </a:rPr>
              <a:t>d</a:t>
            </a:r>
            <a:r>
              <a:rPr lang="en-FI" sz="1900" spc="30" dirty="0">
                <a:latin typeface="Arial"/>
                <a:cs typeface="Arial"/>
              </a:rPr>
              <a:t>a</a:t>
            </a:r>
            <a:r>
              <a:rPr lang="en-US" sz="1900" spc="30" dirty="0">
                <a:latin typeface="Arial"/>
                <a:cs typeface="Arial"/>
              </a:rPr>
              <a:t>t</a:t>
            </a:r>
            <a:r>
              <a:rPr lang="en-FI" sz="1900" spc="30" dirty="0">
                <a:latin typeface="Arial"/>
                <a:cs typeface="Arial"/>
              </a:rPr>
              <a:t>i</a:t>
            </a:r>
            <a:r>
              <a:rPr lang="en-US" sz="1900" spc="30" dirty="0">
                <a:latin typeface="Arial"/>
                <a:cs typeface="Arial"/>
              </a:rPr>
              <a:t>o</a:t>
            </a:r>
            <a:r>
              <a:rPr lang="en-FI" sz="1900" spc="30" dirty="0">
                <a:latin typeface="Arial"/>
                <a:cs typeface="Arial"/>
              </a:rPr>
              <a:t>n</a:t>
            </a:r>
            <a:r>
              <a:rPr lang="en-US" sz="1900" spc="30" dirty="0">
                <a:latin typeface="Arial"/>
                <a:cs typeface="Arial"/>
              </a:rPr>
              <a:t>s</a:t>
            </a:r>
            <a:endParaRPr sz="1900" dirty="0">
              <a:latin typeface="Arial"/>
              <a:cs typeface="Arial"/>
            </a:endParaRPr>
          </a:p>
        </p:txBody>
      </p:sp>
      <p:sp>
        <p:nvSpPr>
          <p:cNvPr id="133" name="object 3">
            <a:extLst>
              <a:ext uri="{FF2B5EF4-FFF2-40B4-BE49-F238E27FC236}">
                <a16:creationId xmlns:a16="http://schemas.microsoft.com/office/drawing/2014/main" id="{D5B27F61-C6CC-495C-9158-EC32BFA3A34D}"/>
              </a:ext>
            </a:extLst>
          </p:cNvPr>
          <p:cNvSpPr/>
          <p:nvPr/>
        </p:nvSpPr>
        <p:spPr>
          <a:xfrm>
            <a:off x="5095732" y="5405317"/>
            <a:ext cx="6354743" cy="493089"/>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34" name="object 6">
            <a:extLst>
              <a:ext uri="{FF2B5EF4-FFF2-40B4-BE49-F238E27FC236}">
                <a16:creationId xmlns:a16="http://schemas.microsoft.com/office/drawing/2014/main" id="{3219A3A3-5575-4013-BFCF-0E0EDD10611B}"/>
              </a:ext>
            </a:extLst>
          </p:cNvPr>
          <p:cNvSpPr txBox="1"/>
          <p:nvPr/>
        </p:nvSpPr>
        <p:spPr>
          <a:xfrm>
            <a:off x="6180180" y="5499575"/>
            <a:ext cx="2549827" cy="304571"/>
          </a:xfrm>
          <a:prstGeom prst="rect">
            <a:avLst/>
          </a:prstGeom>
        </p:spPr>
        <p:txBody>
          <a:bodyPr vert="horz" wrap="square" lIns="0" tIns="12065" rIns="0" bIns="0" rtlCol="0">
            <a:spAutoFit/>
          </a:bodyPr>
          <a:lstStyle/>
          <a:p>
            <a:pPr marL="12700">
              <a:lnSpc>
                <a:spcPct val="100000"/>
              </a:lnSpc>
              <a:spcBef>
                <a:spcPts val="95"/>
              </a:spcBef>
            </a:pPr>
            <a:r>
              <a:rPr lang="en-US" sz="1900" spc="30" dirty="0">
                <a:latin typeface="Arial"/>
                <a:cs typeface="Arial"/>
              </a:rPr>
              <a:t>S</a:t>
            </a:r>
            <a:r>
              <a:rPr lang="en-FI" sz="1900" spc="30" dirty="0">
                <a:latin typeface="Arial"/>
                <a:cs typeface="Arial"/>
              </a:rPr>
              <a:t>u</a:t>
            </a:r>
            <a:r>
              <a:rPr lang="en-US" sz="1900" spc="30" dirty="0">
                <a:latin typeface="Arial"/>
                <a:cs typeface="Arial"/>
              </a:rPr>
              <a:t>m</a:t>
            </a:r>
            <a:r>
              <a:rPr lang="en-FI" sz="1900" spc="30" dirty="0">
                <a:latin typeface="Arial"/>
                <a:cs typeface="Arial"/>
              </a:rPr>
              <a:t>m</a:t>
            </a:r>
            <a:r>
              <a:rPr lang="en-US" sz="1900" spc="30" dirty="0">
                <a:latin typeface="Arial"/>
                <a:cs typeface="Arial"/>
              </a:rPr>
              <a:t>a</a:t>
            </a:r>
            <a:r>
              <a:rPr lang="en-FI" sz="1900" spc="30" dirty="0">
                <a:latin typeface="Arial"/>
                <a:cs typeface="Arial"/>
              </a:rPr>
              <a:t>r</a:t>
            </a:r>
            <a:r>
              <a:rPr lang="en-US" sz="1900" spc="30" dirty="0">
                <a:latin typeface="Arial"/>
                <a:cs typeface="Arial"/>
              </a:rPr>
              <a:t>y</a:t>
            </a:r>
            <a:endParaRPr sz="1900" dirty="0">
              <a:latin typeface="Arial"/>
              <a:cs typeface="Arial"/>
            </a:endParaRPr>
          </a:p>
        </p:txBody>
      </p:sp>
    </p:spTree>
    <p:extLst>
      <p:ext uri="{BB962C8B-B14F-4D97-AF65-F5344CB8AC3E}">
        <p14:creationId xmlns:p14="http://schemas.microsoft.com/office/powerpoint/2010/main" val="34287690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190964BB-D2B5-4C6F-AB2C-F687F32A3EC3}"/>
              </a:ext>
            </a:extLst>
          </p:cNvPr>
          <p:cNvSpPr>
            <a:spLocks noGrp="1"/>
          </p:cNvSpPr>
          <p:nvPr>
            <p:ph type="title"/>
          </p:nvPr>
        </p:nvSpPr>
        <p:spPr>
          <a:xfrm>
            <a:off x="168812" y="804334"/>
            <a:ext cx="4380109" cy="5249333"/>
          </a:xfrm>
        </p:spPr>
        <p:txBody>
          <a:bodyPr>
            <a:normAutofit/>
          </a:bodyPr>
          <a:lstStyle/>
          <a:p>
            <a:r>
              <a:rPr lang="en-FI" dirty="0">
                <a:solidFill>
                  <a:srgbClr val="FFFFFF"/>
                </a:solidFill>
              </a:rPr>
              <a:t>Introduction</a:t>
            </a:r>
          </a:p>
        </p:txBody>
      </p:sp>
      <p:grpSp>
        <p:nvGrpSpPr>
          <p:cNvPr id="10" name="object 7">
            <a:extLst>
              <a:ext uri="{FF2B5EF4-FFF2-40B4-BE49-F238E27FC236}">
                <a16:creationId xmlns:a16="http://schemas.microsoft.com/office/drawing/2014/main" id="{DE6A1F4D-40C0-49D1-B7B8-FA157EEC0803}"/>
              </a:ext>
            </a:extLst>
          </p:cNvPr>
          <p:cNvGrpSpPr/>
          <p:nvPr/>
        </p:nvGrpSpPr>
        <p:grpSpPr>
          <a:xfrm>
            <a:off x="5193791" y="2189988"/>
            <a:ext cx="6391910" cy="1103630"/>
            <a:chOff x="5193791" y="2189988"/>
            <a:chExt cx="6391910" cy="1103630"/>
          </a:xfrm>
        </p:grpSpPr>
        <p:sp>
          <p:nvSpPr>
            <p:cNvPr id="11" name="object 8">
              <a:extLst>
                <a:ext uri="{FF2B5EF4-FFF2-40B4-BE49-F238E27FC236}">
                  <a16:creationId xmlns:a16="http://schemas.microsoft.com/office/drawing/2014/main" id="{30F8FA5F-A3DD-4656-B5C4-3BE8A5CCEDCA}"/>
                </a:ext>
              </a:extLst>
            </p:cNvPr>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12" name="object 9">
              <a:extLst>
                <a:ext uri="{FF2B5EF4-FFF2-40B4-BE49-F238E27FC236}">
                  <a16:creationId xmlns:a16="http://schemas.microsoft.com/office/drawing/2014/main" id="{B530D3CF-E55F-44A2-9348-9E921202AC13}"/>
                </a:ext>
              </a:extLst>
            </p:cNvPr>
            <p:cNvSpPr/>
            <p:nvPr/>
          </p:nvSpPr>
          <p:spPr>
            <a:xfrm>
              <a:off x="5527547" y="2438400"/>
              <a:ext cx="608076" cy="606551"/>
            </a:xfrm>
            <a:prstGeom prst="rect">
              <a:avLst/>
            </a:prstGeom>
            <a:blipFill>
              <a:blip r:embed="rId3" cstate="print"/>
              <a:stretch>
                <a:fillRect/>
              </a:stretch>
            </a:blipFill>
          </p:spPr>
          <p:txBody>
            <a:bodyPr wrap="square" lIns="0" tIns="0" rIns="0" bIns="0" rtlCol="0"/>
            <a:lstStyle/>
            <a:p>
              <a:endParaRPr/>
            </a:p>
          </p:txBody>
        </p:sp>
      </p:grpSp>
      <p:sp>
        <p:nvSpPr>
          <p:cNvPr id="13" name="object 10">
            <a:extLst>
              <a:ext uri="{FF2B5EF4-FFF2-40B4-BE49-F238E27FC236}">
                <a16:creationId xmlns:a16="http://schemas.microsoft.com/office/drawing/2014/main" id="{16BD6CAF-F6CE-462A-B715-252B4DB863F3}"/>
              </a:ext>
            </a:extLst>
          </p:cNvPr>
          <p:cNvSpPr txBox="1"/>
          <p:nvPr/>
        </p:nvSpPr>
        <p:spPr>
          <a:xfrm>
            <a:off x="6574028" y="2300731"/>
            <a:ext cx="4812665" cy="662940"/>
          </a:xfrm>
          <a:prstGeom prst="rect">
            <a:avLst/>
          </a:prstGeom>
        </p:spPr>
        <p:txBody>
          <a:bodyPr vert="horz" wrap="square" lIns="0" tIns="12700" rIns="0" bIns="0" rtlCol="0">
            <a:spAutoFit/>
          </a:bodyPr>
          <a:lstStyle/>
          <a:p>
            <a:pPr marL="12700" marR="5080">
              <a:lnSpc>
                <a:spcPct val="139300"/>
              </a:lnSpc>
              <a:spcBef>
                <a:spcPts val="100"/>
              </a:spcBef>
            </a:pPr>
            <a:r>
              <a:rPr sz="1500" spc="-50" dirty="0">
                <a:solidFill>
                  <a:srgbClr val="FFFFFF"/>
                </a:solidFill>
                <a:latin typeface="Arial"/>
                <a:cs typeface="Arial"/>
              </a:rPr>
              <a:t>To </a:t>
            </a:r>
            <a:r>
              <a:rPr sz="1500" spc="-15" dirty="0">
                <a:solidFill>
                  <a:srgbClr val="FFFFFF"/>
                </a:solidFill>
                <a:latin typeface="Arial"/>
                <a:cs typeface="Arial"/>
              </a:rPr>
              <a:t>reduce </a:t>
            </a:r>
            <a:r>
              <a:rPr sz="1500" spc="15" dirty="0">
                <a:solidFill>
                  <a:srgbClr val="FFFFFF"/>
                </a:solidFill>
                <a:latin typeface="Arial"/>
                <a:cs typeface="Arial"/>
              </a:rPr>
              <a:t>the </a:t>
            </a:r>
            <a:r>
              <a:rPr sz="1500" dirty="0">
                <a:solidFill>
                  <a:srgbClr val="FFFFFF"/>
                </a:solidFill>
                <a:latin typeface="Arial"/>
                <a:cs typeface="Arial"/>
              </a:rPr>
              <a:t>human </a:t>
            </a:r>
            <a:r>
              <a:rPr sz="1500" spc="-50" dirty="0">
                <a:solidFill>
                  <a:srgbClr val="FFFFFF"/>
                </a:solidFill>
                <a:latin typeface="Arial"/>
                <a:cs typeface="Arial"/>
              </a:rPr>
              <a:t>eye </a:t>
            </a:r>
            <a:r>
              <a:rPr sz="1500" spc="5" dirty="0">
                <a:solidFill>
                  <a:srgbClr val="FFFFFF"/>
                </a:solidFill>
                <a:latin typeface="Arial"/>
                <a:cs typeface="Arial"/>
              </a:rPr>
              <a:t>error </a:t>
            </a:r>
            <a:r>
              <a:rPr sz="1500" spc="15" dirty="0">
                <a:solidFill>
                  <a:srgbClr val="FFFFFF"/>
                </a:solidFill>
                <a:latin typeface="Arial"/>
                <a:cs typeface="Arial"/>
              </a:rPr>
              <a:t>in </a:t>
            </a:r>
            <a:r>
              <a:rPr sz="1500" spc="10" dirty="0">
                <a:solidFill>
                  <a:srgbClr val="FFFFFF"/>
                </a:solidFill>
                <a:latin typeface="Arial"/>
                <a:cs typeface="Arial"/>
              </a:rPr>
              <a:t>diagnosing </a:t>
            </a:r>
            <a:r>
              <a:rPr sz="1500" spc="15" dirty="0">
                <a:solidFill>
                  <a:srgbClr val="FFFFFF"/>
                </a:solidFill>
                <a:latin typeface="Arial"/>
                <a:cs typeface="Arial"/>
              </a:rPr>
              <a:t>the </a:t>
            </a:r>
            <a:r>
              <a:rPr sz="1500" spc="-50" dirty="0">
                <a:solidFill>
                  <a:srgbClr val="FFFFFF"/>
                </a:solidFill>
                <a:latin typeface="Arial"/>
                <a:cs typeface="Arial"/>
              </a:rPr>
              <a:t>disease  </a:t>
            </a:r>
            <a:r>
              <a:rPr sz="1500" spc="15" dirty="0">
                <a:solidFill>
                  <a:srgbClr val="FFFFFF"/>
                </a:solidFill>
                <a:latin typeface="Arial"/>
                <a:cs typeface="Arial"/>
              </a:rPr>
              <a:t>computer </a:t>
            </a:r>
            <a:r>
              <a:rPr sz="1500" spc="-5" dirty="0">
                <a:solidFill>
                  <a:srgbClr val="FFFFFF"/>
                </a:solidFill>
                <a:latin typeface="Arial"/>
                <a:cs typeface="Arial"/>
              </a:rPr>
              <a:t>aided </a:t>
            </a:r>
            <a:r>
              <a:rPr sz="1500" spc="-35" dirty="0">
                <a:solidFill>
                  <a:srgbClr val="FFFFFF"/>
                </a:solidFill>
                <a:latin typeface="Arial"/>
                <a:cs typeface="Arial"/>
              </a:rPr>
              <a:t>system </a:t>
            </a:r>
            <a:r>
              <a:rPr sz="1500" spc="-55" dirty="0">
                <a:solidFill>
                  <a:srgbClr val="FFFFFF"/>
                </a:solidFill>
                <a:latin typeface="Arial"/>
                <a:cs typeface="Arial"/>
              </a:rPr>
              <a:t>has </a:t>
            </a:r>
            <a:r>
              <a:rPr sz="1500" spc="-20" dirty="0">
                <a:solidFill>
                  <a:srgbClr val="FFFFFF"/>
                </a:solidFill>
                <a:latin typeface="Arial"/>
                <a:cs typeface="Arial"/>
              </a:rPr>
              <a:t>evolve </a:t>
            </a:r>
            <a:r>
              <a:rPr sz="1500" spc="35" dirty="0">
                <a:solidFill>
                  <a:srgbClr val="FFFFFF"/>
                </a:solidFill>
                <a:latin typeface="Arial"/>
                <a:cs typeface="Arial"/>
              </a:rPr>
              <a:t>for </a:t>
            </a:r>
            <a:r>
              <a:rPr sz="1500" spc="20" dirty="0">
                <a:solidFill>
                  <a:srgbClr val="FFFFFF"/>
                </a:solidFill>
                <a:latin typeface="Arial"/>
                <a:cs typeface="Arial"/>
              </a:rPr>
              <a:t>better</a:t>
            </a:r>
            <a:r>
              <a:rPr sz="1500" spc="55" dirty="0">
                <a:solidFill>
                  <a:srgbClr val="FFFFFF"/>
                </a:solidFill>
                <a:latin typeface="Arial"/>
                <a:cs typeface="Arial"/>
              </a:rPr>
              <a:t> </a:t>
            </a:r>
            <a:r>
              <a:rPr sz="1500" spc="-20" dirty="0">
                <a:solidFill>
                  <a:srgbClr val="FFFFFF"/>
                </a:solidFill>
                <a:latin typeface="Arial"/>
                <a:cs typeface="Arial"/>
              </a:rPr>
              <a:t>diagnosis.</a:t>
            </a:r>
            <a:endParaRPr sz="1500" dirty="0">
              <a:latin typeface="Arial"/>
              <a:cs typeface="Arial"/>
            </a:endParaRPr>
          </a:p>
        </p:txBody>
      </p:sp>
      <p:grpSp>
        <p:nvGrpSpPr>
          <p:cNvPr id="14" name="object 11">
            <a:extLst>
              <a:ext uri="{FF2B5EF4-FFF2-40B4-BE49-F238E27FC236}">
                <a16:creationId xmlns:a16="http://schemas.microsoft.com/office/drawing/2014/main" id="{0F41C440-4879-4D53-BFA2-F0D2DFE33645}"/>
              </a:ext>
            </a:extLst>
          </p:cNvPr>
          <p:cNvGrpSpPr/>
          <p:nvPr/>
        </p:nvGrpSpPr>
        <p:grpSpPr>
          <a:xfrm>
            <a:off x="5193791" y="3569208"/>
            <a:ext cx="6391910" cy="1103630"/>
            <a:chOff x="5193791" y="3569208"/>
            <a:chExt cx="6391910" cy="1103630"/>
          </a:xfrm>
        </p:grpSpPr>
        <p:sp>
          <p:nvSpPr>
            <p:cNvPr id="15" name="object 12">
              <a:extLst>
                <a:ext uri="{FF2B5EF4-FFF2-40B4-BE49-F238E27FC236}">
                  <a16:creationId xmlns:a16="http://schemas.microsoft.com/office/drawing/2014/main" id="{CEEF59A5-339A-4A5C-B79A-56CD033FD2DE}"/>
                </a:ext>
              </a:extLst>
            </p:cNvPr>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6" name="object 13">
              <a:extLst>
                <a:ext uri="{FF2B5EF4-FFF2-40B4-BE49-F238E27FC236}">
                  <a16:creationId xmlns:a16="http://schemas.microsoft.com/office/drawing/2014/main" id="{DC66B32F-D13F-4280-8B58-5FA7AC975D9E}"/>
                </a:ext>
              </a:extLst>
            </p:cNvPr>
            <p:cNvSpPr/>
            <p:nvPr/>
          </p:nvSpPr>
          <p:spPr>
            <a:xfrm>
              <a:off x="5527547" y="3817620"/>
              <a:ext cx="608076" cy="606551"/>
            </a:xfrm>
            <a:prstGeom prst="rect">
              <a:avLst/>
            </a:prstGeom>
            <a:blipFill>
              <a:blip r:embed="rId4" cstate="print"/>
              <a:stretch>
                <a:fillRect/>
              </a:stretch>
            </a:blipFill>
          </p:spPr>
          <p:txBody>
            <a:bodyPr wrap="square" lIns="0" tIns="0" rIns="0" bIns="0" rtlCol="0"/>
            <a:lstStyle/>
            <a:p>
              <a:endParaRPr/>
            </a:p>
          </p:txBody>
        </p:sp>
      </p:grpSp>
      <p:sp>
        <p:nvSpPr>
          <p:cNvPr id="18" name="object 14">
            <a:extLst>
              <a:ext uri="{FF2B5EF4-FFF2-40B4-BE49-F238E27FC236}">
                <a16:creationId xmlns:a16="http://schemas.microsoft.com/office/drawing/2014/main" id="{881C01EB-13CC-47AC-B299-72576368B09D}"/>
              </a:ext>
            </a:extLst>
          </p:cNvPr>
          <p:cNvSpPr txBox="1"/>
          <p:nvPr/>
        </p:nvSpPr>
        <p:spPr>
          <a:xfrm>
            <a:off x="6574028" y="3680586"/>
            <a:ext cx="4371975" cy="618118"/>
          </a:xfrm>
          <a:prstGeom prst="rect">
            <a:avLst/>
          </a:prstGeom>
        </p:spPr>
        <p:txBody>
          <a:bodyPr vert="horz" wrap="square" lIns="0" tIns="12700" rIns="0" bIns="0" rtlCol="0">
            <a:spAutoFit/>
          </a:bodyPr>
          <a:lstStyle/>
          <a:p>
            <a:pPr marL="12700" marR="5080">
              <a:lnSpc>
                <a:spcPct val="139300"/>
              </a:lnSpc>
              <a:spcBef>
                <a:spcPts val="100"/>
              </a:spcBef>
            </a:pPr>
            <a:r>
              <a:rPr sz="1500" spc="-5" dirty="0">
                <a:solidFill>
                  <a:srgbClr val="FFFFFF"/>
                </a:solidFill>
                <a:latin typeface="Arial"/>
                <a:cs typeface="Arial"/>
              </a:rPr>
              <a:t>Machine </a:t>
            </a:r>
            <a:r>
              <a:rPr sz="1500" dirty="0">
                <a:solidFill>
                  <a:srgbClr val="FFFFFF"/>
                </a:solidFill>
                <a:latin typeface="Arial"/>
                <a:cs typeface="Arial"/>
              </a:rPr>
              <a:t>learning</a:t>
            </a:r>
            <a:r>
              <a:rPr lang="en-FI" sz="1500" dirty="0">
                <a:solidFill>
                  <a:srgbClr val="FFFFFF"/>
                </a:solidFill>
                <a:latin typeface="Arial"/>
                <a:cs typeface="Arial"/>
              </a:rPr>
              <a:t> </a:t>
            </a:r>
            <a:r>
              <a:rPr sz="1500" spc="-10" dirty="0">
                <a:solidFill>
                  <a:srgbClr val="FFFFFF"/>
                </a:solidFill>
                <a:latin typeface="Arial"/>
                <a:cs typeface="Arial"/>
              </a:rPr>
              <a:t>techniques </a:t>
            </a:r>
            <a:r>
              <a:rPr sz="1500" spc="-55" dirty="0">
                <a:solidFill>
                  <a:srgbClr val="FFFFFF"/>
                </a:solidFill>
                <a:latin typeface="Arial"/>
                <a:cs typeface="Arial"/>
              </a:rPr>
              <a:t>has </a:t>
            </a:r>
            <a:r>
              <a:rPr sz="1500" spc="-15" dirty="0">
                <a:solidFill>
                  <a:srgbClr val="FFFFFF"/>
                </a:solidFill>
                <a:latin typeface="Arial"/>
                <a:cs typeface="Arial"/>
              </a:rPr>
              <a:t>shown remarkable  </a:t>
            </a:r>
            <a:r>
              <a:rPr sz="1500" spc="-20" dirty="0">
                <a:solidFill>
                  <a:srgbClr val="FFFFFF"/>
                </a:solidFill>
                <a:latin typeface="Arial"/>
                <a:cs typeface="Arial"/>
              </a:rPr>
              <a:t>results </a:t>
            </a:r>
            <a:r>
              <a:rPr sz="1500" spc="15" dirty="0">
                <a:solidFill>
                  <a:srgbClr val="FFFFFF"/>
                </a:solidFill>
                <a:latin typeface="Arial"/>
                <a:cs typeface="Arial"/>
              </a:rPr>
              <a:t>in the </a:t>
            </a:r>
            <a:r>
              <a:rPr sz="1500" spc="-10" dirty="0">
                <a:solidFill>
                  <a:srgbClr val="FFFFFF"/>
                </a:solidFill>
                <a:latin typeface="Arial"/>
                <a:cs typeface="Arial"/>
              </a:rPr>
              <a:t>recent</a:t>
            </a:r>
            <a:r>
              <a:rPr sz="1500" spc="-20" dirty="0">
                <a:solidFill>
                  <a:srgbClr val="FFFFFF"/>
                </a:solidFill>
                <a:latin typeface="Arial"/>
                <a:cs typeface="Arial"/>
              </a:rPr>
              <a:t> </a:t>
            </a:r>
            <a:r>
              <a:rPr sz="1500" spc="-60" dirty="0">
                <a:solidFill>
                  <a:srgbClr val="FFFFFF"/>
                </a:solidFill>
                <a:latin typeface="Arial"/>
                <a:cs typeface="Arial"/>
              </a:rPr>
              <a:t>years.</a:t>
            </a:r>
            <a:endParaRPr sz="1500" dirty="0">
              <a:latin typeface="Arial"/>
              <a:cs typeface="Arial"/>
            </a:endParaRPr>
          </a:p>
        </p:txBody>
      </p:sp>
      <p:grpSp>
        <p:nvGrpSpPr>
          <p:cNvPr id="20" name="object 15">
            <a:extLst>
              <a:ext uri="{FF2B5EF4-FFF2-40B4-BE49-F238E27FC236}">
                <a16:creationId xmlns:a16="http://schemas.microsoft.com/office/drawing/2014/main" id="{93342232-2D18-458A-A786-B9EF6BCA65DE}"/>
              </a:ext>
            </a:extLst>
          </p:cNvPr>
          <p:cNvGrpSpPr/>
          <p:nvPr/>
        </p:nvGrpSpPr>
        <p:grpSpPr>
          <a:xfrm>
            <a:off x="5193791" y="4948427"/>
            <a:ext cx="6391910" cy="1399363"/>
            <a:chOff x="5193791" y="4948428"/>
            <a:chExt cx="6391910" cy="1103630"/>
          </a:xfrm>
        </p:grpSpPr>
        <p:sp>
          <p:nvSpPr>
            <p:cNvPr id="22" name="object 16">
              <a:extLst>
                <a:ext uri="{FF2B5EF4-FFF2-40B4-BE49-F238E27FC236}">
                  <a16:creationId xmlns:a16="http://schemas.microsoft.com/office/drawing/2014/main" id="{0DA1F3C2-6CE6-4F27-BBBD-9978B0E82827}"/>
                </a:ext>
              </a:extLst>
            </p:cNvPr>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23" name="object 17">
              <a:extLst>
                <a:ext uri="{FF2B5EF4-FFF2-40B4-BE49-F238E27FC236}">
                  <a16:creationId xmlns:a16="http://schemas.microsoft.com/office/drawing/2014/main" id="{43ECAB42-3157-4319-B207-C08EA77AD7A8}"/>
                </a:ext>
              </a:extLst>
            </p:cNvPr>
            <p:cNvSpPr/>
            <p:nvPr/>
          </p:nvSpPr>
          <p:spPr>
            <a:xfrm>
              <a:off x="5527547" y="5196840"/>
              <a:ext cx="608076" cy="608076"/>
            </a:xfrm>
            <a:prstGeom prst="rect">
              <a:avLst/>
            </a:prstGeom>
            <a:blipFill>
              <a:blip r:embed="rId5" cstate="print"/>
              <a:stretch>
                <a:fillRect/>
              </a:stretch>
            </a:blipFill>
          </p:spPr>
          <p:txBody>
            <a:bodyPr wrap="square" lIns="0" tIns="0" rIns="0" bIns="0" rtlCol="0"/>
            <a:lstStyle/>
            <a:p>
              <a:endParaRPr/>
            </a:p>
          </p:txBody>
        </p:sp>
      </p:grpSp>
      <p:sp>
        <p:nvSpPr>
          <p:cNvPr id="24" name="object 18">
            <a:extLst>
              <a:ext uri="{FF2B5EF4-FFF2-40B4-BE49-F238E27FC236}">
                <a16:creationId xmlns:a16="http://schemas.microsoft.com/office/drawing/2014/main" id="{2DD2A763-A3EC-41DB-B800-EEDEF8B5670B}"/>
              </a:ext>
            </a:extLst>
          </p:cNvPr>
          <p:cNvSpPr txBox="1"/>
          <p:nvPr/>
        </p:nvSpPr>
        <p:spPr>
          <a:xfrm>
            <a:off x="6511199" y="4948428"/>
            <a:ext cx="5098760" cy="1259832"/>
          </a:xfrm>
          <a:prstGeom prst="rect">
            <a:avLst/>
          </a:prstGeom>
        </p:spPr>
        <p:txBody>
          <a:bodyPr vert="horz" wrap="square" lIns="0" tIns="12700" rIns="0" bIns="0" rtlCol="0">
            <a:spAutoFit/>
          </a:bodyPr>
          <a:lstStyle/>
          <a:p>
            <a:pPr marL="12700" marR="5080">
              <a:lnSpc>
                <a:spcPct val="139300"/>
              </a:lnSpc>
              <a:spcBef>
                <a:spcPts val="100"/>
              </a:spcBef>
            </a:pPr>
            <a:r>
              <a:rPr sz="1500" spc="-5" dirty="0">
                <a:solidFill>
                  <a:srgbClr val="FFFFFF"/>
                </a:solidFill>
                <a:latin typeface="Arial"/>
                <a:cs typeface="Arial"/>
              </a:rPr>
              <a:t>In </a:t>
            </a:r>
            <a:r>
              <a:rPr sz="1500" dirty="0">
                <a:solidFill>
                  <a:srgbClr val="FFFFFF"/>
                </a:solidFill>
                <a:latin typeface="Arial"/>
                <a:cs typeface="Arial"/>
              </a:rPr>
              <a:t>this </a:t>
            </a:r>
            <a:r>
              <a:rPr sz="1500" spc="10" dirty="0">
                <a:solidFill>
                  <a:srgbClr val="FFFFFF"/>
                </a:solidFill>
                <a:latin typeface="Arial"/>
                <a:cs typeface="Arial"/>
              </a:rPr>
              <a:t>project </a:t>
            </a:r>
            <a:r>
              <a:rPr sz="1500" spc="20" dirty="0">
                <a:solidFill>
                  <a:srgbClr val="FFFFFF"/>
                </a:solidFill>
                <a:latin typeface="Arial"/>
                <a:cs typeface="Arial"/>
              </a:rPr>
              <a:t>trying </a:t>
            </a:r>
            <a:r>
              <a:rPr sz="1500" spc="65" dirty="0">
                <a:solidFill>
                  <a:srgbClr val="FFFFFF"/>
                </a:solidFill>
                <a:latin typeface="Arial"/>
                <a:cs typeface="Arial"/>
              </a:rPr>
              <a:t>to</a:t>
            </a:r>
            <a:r>
              <a:rPr lang="en-FI" sz="1500" spc="65" dirty="0">
                <a:solidFill>
                  <a:srgbClr val="FFFFFF"/>
                </a:solidFill>
                <a:latin typeface="Arial"/>
                <a:cs typeface="Arial"/>
              </a:rPr>
              <a:t> </a:t>
            </a:r>
            <a:r>
              <a:rPr lang="en-US" sz="1500" spc="20" dirty="0">
                <a:solidFill>
                  <a:srgbClr val="FFFFFF"/>
                </a:solidFill>
                <a:latin typeface="Arial"/>
                <a:cs typeface="Arial"/>
              </a:rPr>
              <a:t>build an algorithm to detect a visual signal for pneumonia in medical images. Specifically, the algorithm needs to automatically locate lung opacities on chest radiographs</a:t>
            </a:r>
            <a:endParaRPr sz="1500" spc="20" dirty="0">
              <a:solidFill>
                <a:srgbClr val="FFFFFF"/>
              </a:solidFill>
              <a:latin typeface="Arial"/>
              <a:cs typeface="Arial"/>
            </a:endParaRPr>
          </a:p>
        </p:txBody>
      </p:sp>
      <p:sp>
        <p:nvSpPr>
          <p:cNvPr id="28" name="object 3">
            <a:extLst>
              <a:ext uri="{FF2B5EF4-FFF2-40B4-BE49-F238E27FC236}">
                <a16:creationId xmlns:a16="http://schemas.microsoft.com/office/drawing/2014/main" id="{0AE19037-D771-4253-833B-378E70A8C033}"/>
              </a:ext>
            </a:extLst>
          </p:cNvPr>
          <p:cNvSpPr/>
          <p:nvPr/>
        </p:nvSpPr>
        <p:spPr>
          <a:xfrm>
            <a:off x="5218049" y="948434"/>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dirty="0"/>
          </a:p>
        </p:txBody>
      </p:sp>
      <p:sp>
        <p:nvSpPr>
          <p:cNvPr id="29" name="object 4">
            <a:extLst>
              <a:ext uri="{FF2B5EF4-FFF2-40B4-BE49-F238E27FC236}">
                <a16:creationId xmlns:a16="http://schemas.microsoft.com/office/drawing/2014/main" id="{ACC7E565-6F6F-4AF4-80EB-4B571E25BD9F}"/>
              </a:ext>
            </a:extLst>
          </p:cNvPr>
          <p:cNvSpPr/>
          <p:nvPr/>
        </p:nvSpPr>
        <p:spPr>
          <a:xfrm>
            <a:off x="5527547" y="1059180"/>
            <a:ext cx="608076" cy="606551"/>
          </a:xfrm>
          <a:prstGeom prst="rect">
            <a:avLst/>
          </a:prstGeom>
          <a:blipFill>
            <a:blip r:embed="rId6" cstate="print"/>
            <a:stretch>
              <a:fillRect/>
            </a:stretch>
          </a:blipFill>
        </p:spPr>
        <p:txBody>
          <a:bodyPr wrap="square" lIns="0" tIns="0" rIns="0" bIns="0" rtlCol="0"/>
          <a:lstStyle/>
          <a:p>
            <a:endParaRPr/>
          </a:p>
        </p:txBody>
      </p:sp>
      <p:sp>
        <p:nvSpPr>
          <p:cNvPr id="37" name="object 10">
            <a:extLst>
              <a:ext uri="{FF2B5EF4-FFF2-40B4-BE49-F238E27FC236}">
                <a16:creationId xmlns:a16="http://schemas.microsoft.com/office/drawing/2014/main" id="{EBABDC57-CA86-45A7-81B3-8CEE13CB34E6}"/>
              </a:ext>
            </a:extLst>
          </p:cNvPr>
          <p:cNvSpPr txBox="1"/>
          <p:nvPr/>
        </p:nvSpPr>
        <p:spPr>
          <a:xfrm>
            <a:off x="6574028" y="1151183"/>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50" dirty="0">
                <a:solidFill>
                  <a:srgbClr val="FFFFFF"/>
                </a:solidFill>
                <a:latin typeface="Arial"/>
                <a:cs typeface="Arial"/>
              </a:rPr>
              <a:t>R</a:t>
            </a:r>
            <a:r>
              <a:rPr lang="en-FI" sz="1500" spc="-50" dirty="0">
                <a:solidFill>
                  <a:srgbClr val="FFFFFF"/>
                </a:solidFill>
                <a:latin typeface="Arial"/>
                <a:cs typeface="Arial"/>
              </a:rPr>
              <a:t>a</a:t>
            </a:r>
            <a:r>
              <a:rPr lang="en-US" sz="1500" spc="-50" dirty="0">
                <a:solidFill>
                  <a:srgbClr val="FFFFFF"/>
                </a:solidFill>
                <a:latin typeface="Arial"/>
                <a:cs typeface="Arial"/>
              </a:rPr>
              <a:t>d</a:t>
            </a:r>
            <a:r>
              <a:rPr lang="en-FI" sz="1500" spc="-50" dirty="0">
                <a:solidFill>
                  <a:srgbClr val="FFFFFF"/>
                </a:solidFill>
                <a:latin typeface="Arial"/>
                <a:cs typeface="Arial"/>
              </a:rPr>
              <a:t>i</a:t>
            </a:r>
            <a:r>
              <a:rPr lang="en-US" sz="1500" spc="-50" dirty="0">
                <a:solidFill>
                  <a:srgbClr val="FFFFFF"/>
                </a:solidFill>
                <a:latin typeface="Arial"/>
                <a:cs typeface="Arial"/>
              </a:rPr>
              <a:t>o</a:t>
            </a:r>
            <a:r>
              <a:rPr lang="en-FI" sz="1500" spc="-50" dirty="0">
                <a:solidFill>
                  <a:srgbClr val="FFFFFF"/>
                </a:solidFill>
                <a:latin typeface="Arial"/>
                <a:cs typeface="Arial"/>
              </a:rPr>
              <a:t>l</a:t>
            </a:r>
            <a:r>
              <a:rPr lang="en-US" sz="1500" spc="-50" dirty="0">
                <a:solidFill>
                  <a:srgbClr val="FFFFFF"/>
                </a:solidFill>
                <a:latin typeface="Arial"/>
                <a:cs typeface="Arial"/>
              </a:rPr>
              <a:t>o</a:t>
            </a:r>
            <a:r>
              <a:rPr lang="en-FI" sz="1500" spc="-50" dirty="0">
                <a:solidFill>
                  <a:srgbClr val="FFFFFF"/>
                </a:solidFill>
                <a:latin typeface="Arial"/>
                <a:cs typeface="Arial"/>
              </a:rPr>
              <a:t>g</a:t>
            </a:r>
            <a:r>
              <a:rPr lang="en-US" sz="1500" spc="-50" dirty="0">
                <a:solidFill>
                  <a:srgbClr val="FFFFFF"/>
                </a:solidFill>
                <a:latin typeface="Arial"/>
                <a:cs typeface="Arial"/>
              </a:rPr>
              <a:t>y</a:t>
            </a:r>
            <a:r>
              <a:rPr lang="en-FI" sz="1500" spc="-50" dirty="0">
                <a:solidFill>
                  <a:srgbClr val="FFFFFF"/>
                </a:solidFill>
                <a:latin typeface="Arial"/>
                <a:cs typeface="Arial"/>
              </a:rPr>
              <a:t> </a:t>
            </a:r>
            <a:r>
              <a:rPr lang="en-US" sz="1500" spc="-50" dirty="0">
                <a:solidFill>
                  <a:srgbClr val="FFFFFF"/>
                </a:solidFill>
                <a:latin typeface="Arial"/>
                <a:cs typeface="Arial"/>
              </a:rPr>
              <a:t>i</a:t>
            </a:r>
            <a:r>
              <a:rPr lang="en-FI" sz="1500" spc="-50" dirty="0">
                <a:solidFill>
                  <a:srgbClr val="FFFFFF"/>
                </a:solidFill>
                <a:latin typeface="Arial"/>
                <a:cs typeface="Arial"/>
              </a:rPr>
              <a:t>s </a:t>
            </a:r>
            <a:r>
              <a:rPr lang="en-US" sz="1500" spc="-50" dirty="0">
                <a:solidFill>
                  <a:srgbClr val="FFFFFF"/>
                </a:solidFill>
                <a:latin typeface="Arial"/>
                <a:cs typeface="Arial"/>
              </a:rPr>
              <a:t>a</a:t>
            </a:r>
            <a:r>
              <a:rPr lang="en-FI" sz="1500" spc="-50" dirty="0">
                <a:solidFill>
                  <a:srgbClr val="FFFFFF"/>
                </a:solidFill>
                <a:latin typeface="Arial"/>
                <a:cs typeface="Arial"/>
              </a:rPr>
              <a:t> </a:t>
            </a:r>
            <a:r>
              <a:rPr lang="en-US" sz="1500" spc="-50" dirty="0">
                <a:solidFill>
                  <a:srgbClr val="FFFFFF"/>
                </a:solidFill>
                <a:latin typeface="Arial"/>
                <a:cs typeface="Arial"/>
              </a:rPr>
              <a:t>b</a:t>
            </a:r>
            <a:r>
              <a:rPr lang="en-FI" sz="1500" spc="-50" dirty="0">
                <a:solidFill>
                  <a:srgbClr val="FFFFFF"/>
                </a:solidFill>
                <a:latin typeface="Arial"/>
                <a:cs typeface="Arial"/>
              </a:rPr>
              <a:t>r</a:t>
            </a:r>
            <a:r>
              <a:rPr lang="en-US" sz="1500" spc="-50" dirty="0">
                <a:solidFill>
                  <a:srgbClr val="FFFFFF"/>
                </a:solidFill>
                <a:latin typeface="Arial"/>
                <a:cs typeface="Arial"/>
              </a:rPr>
              <a:t>a</a:t>
            </a:r>
            <a:r>
              <a:rPr lang="en-FI" sz="1500" spc="-50" dirty="0">
                <a:solidFill>
                  <a:srgbClr val="FFFFFF"/>
                </a:solidFill>
                <a:latin typeface="Arial"/>
                <a:cs typeface="Arial"/>
              </a:rPr>
              <a:t>n</a:t>
            </a:r>
            <a:r>
              <a:rPr lang="en-US" sz="1500" spc="-50" dirty="0">
                <a:solidFill>
                  <a:srgbClr val="FFFFFF"/>
                </a:solidFill>
                <a:latin typeface="Arial"/>
                <a:cs typeface="Arial"/>
              </a:rPr>
              <a:t>c</a:t>
            </a:r>
            <a:r>
              <a:rPr lang="en-FI" sz="1500" spc="-50" dirty="0">
                <a:solidFill>
                  <a:srgbClr val="FFFFFF"/>
                </a:solidFill>
                <a:latin typeface="Arial"/>
                <a:cs typeface="Arial"/>
              </a:rPr>
              <a:t>h </a:t>
            </a:r>
            <a:r>
              <a:rPr lang="en-US" sz="1500" spc="-50" dirty="0">
                <a:solidFill>
                  <a:srgbClr val="FFFFFF"/>
                </a:solidFill>
                <a:latin typeface="Arial"/>
                <a:cs typeface="Arial"/>
              </a:rPr>
              <a:t>o</a:t>
            </a:r>
            <a:r>
              <a:rPr lang="en-FI" sz="1500" spc="-50" dirty="0">
                <a:solidFill>
                  <a:srgbClr val="FFFFFF"/>
                </a:solidFill>
                <a:latin typeface="Arial"/>
                <a:cs typeface="Arial"/>
              </a:rPr>
              <a:t>f </a:t>
            </a:r>
            <a:r>
              <a:rPr lang="en-US" sz="1500" spc="-50" dirty="0">
                <a:solidFill>
                  <a:srgbClr val="FFFFFF"/>
                </a:solidFill>
                <a:latin typeface="Arial"/>
                <a:cs typeface="Arial"/>
              </a:rPr>
              <a:t>m</a:t>
            </a:r>
            <a:r>
              <a:rPr lang="en-FI" sz="1500" spc="-50" dirty="0">
                <a:solidFill>
                  <a:srgbClr val="FFFFFF"/>
                </a:solidFill>
                <a:latin typeface="Arial"/>
                <a:cs typeface="Arial"/>
              </a:rPr>
              <a:t>e</a:t>
            </a:r>
            <a:r>
              <a:rPr lang="en-US" sz="1500" spc="-50" dirty="0">
                <a:solidFill>
                  <a:srgbClr val="FFFFFF"/>
                </a:solidFill>
                <a:latin typeface="Arial"/>
                <a:cs typeface="Arial"/>
              </a:rPr>
              <a:t>d</a:t>
            </a:r>
            <a:r>
              <a:rPr lang="en-FI" sz="1500" spc="-50" dirty="0">
                <a:solidFill>
                  <a:srgbClr val="FFFFFF"/>
                </a:solidFill>
                <a:latin typeface="Arial"/>
                <a:cs typeface="Arial"/>
              </a:rPr>
              <a:t>i</a:t>
            </a:r>
            <a:r>
              <a:rPr lang="en-US" sz="1500" spc="-50" dirty="0">
                <a:solidFill>
                  <a:srgbClr val="FFFFFF"/>
                </a:solidFill>
                <a:latin typeface="Arial"/>
                <a:cs typeface="Arial"/>
              </a:rPr>
              <a:t>c</a:t>
            </a:r>
            <a:r>
              <a:rPr lang="en-FI" sz="1500" spc="-50" dirty="0">
                <a:solidFill>
                  <a:srgbClr val="FFFFFF"/>
                </a:solidFill>
                <a:latin typeface="Arial"/>
                <a:cs typeface="Arial"/>
              </a:rPr>
              <a:t>i</a:t>
            </a:r>
            <a:r>
              <a:rPr lang="en-US" sz="1500" spc="-50" dirty="0">
                <a:solidFill>
                  <a:srgbClr val="FFFFFF"/>
                </a:solidFill>
                <a:latin typeface="Arial"/>
                <a:cs typeface="Arial"/>
              </a:rPr>
              <a:t>n</a:t>
            </a:r>
            <a:r>
              <a:rPr lang="en-FI" sz="1500" spc="-50" dirty="0">
                <a:solidFill>
                  <a:srgbClr val="FFFFFF"/>
                </a:solidFill>
                <a:latin typeface="Arial"/>
                <a:cs typeface="Arial"/>
              </a:rPr>
              <a:t>e </a:t>
            </a:r>
            <a:r>
              <a:rPr lang="en-US" sz="1500" spc="-50" dirty="0">
                <a:solidFill>
                  <a:srgbClr val="FFFFFF"/>
                </a:solidFill>
                <a:latin typeface="Arial"/>
                <a:cs typeface="Arial"/>
              </a:rPr>
              <a:t>w</a:t>
            </a:r>
            <a:r>
              <a:rPr lang="en-FI" sz="1500" spc="-50" dirty="0">
                <a:solidFill>
                  <a:srgbClr val="FFFFFF"/>
                </a:solidFill>
                <a:latin typeface="Arial"/>
                <a:cs typeface="Arial"/>
              </a:rPr>
              <a:t>h</a:t>
            </a:r>
            <a:r>
              <a:rPr lang="en-US" sz="1500" spc="-50" dirty="0">
                <a:solidFill>
                  <a:srgbClr val="FFFFFF"/>
                </a:solidFill>
                <a:latin typeface="Arial"/>
                <a:cs typeface="Arial"/>
              </a:rPr>
              <a:t>e</a:t>
            </a:r>
            <a:r>
              <a:rPr lang="en-FI" sz="1500" spc="-50" dirty="0">
                <a:solidFill>
                  <a:srgbClr val="FFFFFF"/>
                </a:solidFill>
                <a:latin typeface="Arial"/>
                <a:cs typeface="Arial"/>
              </a:rPr>
              <a:t>r</a:t>
            </a:r>
            <a:r>
              <a:rPr lang="en-US" sz="1500" spc="-50" dirty="0">
                <a:solidFill>
                  <a:srgbClr val="FFFFFF"/>
                </a:solidFill>
                <a:latin typeface="Arial"/>
                <a:cs typeface="Arial"/>
              </a:rPr>
              <a:t>e</a:t>
            </a:r>
            <a:r>
              <a:rPr lang="en-FI" sz="1500" spc="-50" dirty="0">
                <a:solidFill>
                  <a:srgbClr val="FFFFFF"/>
                </a:solidFill>
                <a:latin typeface="Arial"/>
                <a:cs typeface="Arial"/>
              </a:rPr>
              <a:t> </a:t>
            </a:r>
            <a:r>
              <a:rPr lang="en-US" sz="1500" spc="-50" dirty="0">
                <a:solidFill>
                  <a:srgbClr val="FFFFFF"/>
                </a:solidFill>
                <a:latin typeface="Arial"/>
                <a:cs typeface="Arial"/>
              </a:rPr>
              <a:t>t</a:t>
            </a:r>
            <a:r>
              <a:rPr lang="en-FI" sz="1500" spc="-50" dirty="0">
                <a:solidFill>
                  <a:srgbClr val="FFFFFF"/>
                </a:solidFill>
                <a:latin typeface="Arial"/>
                <a:cs typeface="Arial"/>
              </a:rPr>
              <a:t>h</a:t>
            </a:r>
            <a:r>
              <a:rPr lang="en-US" sz="1500" spc="-50" dirty="0">
                <a:solidFill>
                  <a:srgbClr val="FFFFFF"/>
                </a:solidFill>
                <a:latin typeface="Arial"/>
                <a:cs typeface="Arial"/>
              </a:rPr>
              <a:t>e</a:t>
            </a:r>
            <a:r>
              <a:rPr lang="en-FI" sz="1500" spc="-50" dirty="0">
                <a:solidFill>
                  <a:srgbClr val="FFFFFF"/>
                </a:solidFill>
                <a:latin typeface="Arial"/>
                <a:cs typeface="Arial"/>
              </a:rPr>
              <a:t> </a:t>
            </a:r>
            <a:r>
              <a:rPr lang="en-US" sz="1500" spc="-50" dirty="0">
                <a:solidFill>
                  <a:srgbClr val="FFFFFF"/>
                </a:solidFill>
                <a:latin typeface="Arial"/>
                <a:cs typeface="Arial"/>
              </a:rPr>
              <a:t>d</a:t>
            </a:r>
            <a:r>
              <a:rPr lang="en-FI" sz="1500" spc="-50" dirty="0">
                <a:solidFill>
                  <a:srgbClr val="FFFFFF"/>
                </a:solidFill>
                <a:latin typeface="Arial"/>
                <a:cs typeface="Arial"/>
              </a:rPr>
              <a:t>i</a:t>
            </a:r>
            <a:r>
              <a:rPr lang="en-US" sz="1500" spc="-50" dirty="0">
                <a:solidFill>
                  <a:srgbClr val="FFFFFF"/>
                </a:solidFill>
                <a:latin typeface="Arial"/>
                <a:cs typeface="Arial"/>
              </a:rPr>
              <a:t>s</a:t>
            </a:r>
            <a:r>
              <a:rPr lang="en-FI" sz="1500" spc="-50" dirty="0">
                <a:solidFill>
                  <a:srgbClr val="FFFFFF"/>
                </a:solidFill>
                <a:latin typeface="Arial"/>
                <a:cs typeface="Arial"/>
              </a:rPr>
              <a:t>e</a:t>
            </a:r>
            <a:r>
              <a:rPr lang="en-US" sz="1500" spc="-50" dirty="0">
                <a:solidFill>
                  <a:srgbClr val="FFFFFF"/>
                </a:solidFill>
                <a:latin typeface="Arial"/>
                <a:cs typeface="Arial"/>
              </a:rPr>
              <a:t>a</a:t>
            </a:r>
            <a:r>
              <a:rPr lang="en-FI" sz="1500" spc="-50" dirty="0">
                <a:solidFill>
                  <a:srgbClr val="FFFFFF"/>
                </a:solidFill>
                <a:latin typeface="Arial"/>
                <a:cs typeface="Arial"/>
              </a:rPr>
              <a:t>s</a:t>
            </a:r>
            <a:r>
              <a:rPr lang="en-US" sz="1500" spc="-50" dirty="0">
                <a:solidFill>
                  <a:srgbClr val="FFFFFF"/>
                </a:solidFill>
                <a:latin typeface="Arial"/>
                <a:cs typeface="Arial"/>
              </a:rPr>
              <a:t>e</a:t>
            </a:r>
            <a:r>
              <a:rPr lang="en-FI" sz="1500" spc="-50" dirty="0">
                <a:solidFill>
                  <a:srgbClr val="FFFFFF"/>
                </a:solidFill>
                <a:latin typeface="Arial"/>
                <a:cs typeface="Arial"/>
              </a:rPr>
              <a:t> </a:t>
            </a:r>
            <a:r>
              <a:rPr lang="en-US" sz="1500" spc="-50" dirty="0">
                <a:solidFill>
                  <a:srgbClr val="FFFFFF"/>
                </a:solidFill>
                <a:latin typeface="Arial"/>
                <a:cs typeface="Arial"/>
              </a:rPr>
              <a:t>d</a:t>
            </a:r>
            <a:r>
              <a:rPr lang="en-FI" sz="1500" spc="-50" dirty="0">
                <a:solidFill>
                  <a:srgbClr val="FFFFFF"/>
                </a:solidFill>
                <a:latin typeface="Arial"/>
                <a:cs typeface="Arial"/>
              </a:rPr>
              <a:t>i</a:t>
            </a:r>
            <a:r>
              <a:rPr lang="en-US" sz="1500" spc="-50" dirty="0">
                <a:solidFill>
                  <a:srgbClr val="FFFFFF"/>
                </a:solidFill>
                <a:latin typeface="Arial"/>
                <a:cs typeface="Arial"/>
              </a:rPr>
              <a:t>a</a:t>
            </a:r>
            <a:r>
              <a:rPr lang="en-FI" sz="1500" spc="-50" dirty="0">
                <a:solidFill>
                  <a:srgbClr val="FFFFFF"/>
                </a:solidFill>
                <a:latin typeface="Arial"/>
                <a:cs typeface="Arial"/>
              </a:rPr>
              <a:t>g</a:t>
            </a:r>
            <a:r>
              <a:rPr lang="en-US" sz="1500" spc="-50" dirty="0">
                <a:solidFill>
                  <a:srgbClr val="FFFFFF"/>
                </a:solidFill>
                <a:latin typeface="Arial"/>
                <a:cs typeface="Arial"/>
              </a:rPr>
              <a:t>n</a:t>
            </a:r>
            <a:r>
              <a:rPr lang="en-FI" sz="1500" spc="-50" dirty="0">
                <a:solidFill>
                  <a:srgbClr val="FFFFFF"/>
                </a:solidFill>
                <a:latin typeface="Arial"/>
                <a:cs typeface="Arial"/>
              </a:rPr>
              <a:t>o</a:t>
            </a:r>
            <a:r>
              <a:rPr lang="en-US" sz="1500" spc="-50" dirty="0">
                <a:solidFill>
                  <a:srgbClr val="FFFFFF"/>
                </a:solidFill>
                <a:latin typeface="Arial"/>
                <a:cs typeface="Arial"/>
              </a:rPr>
              <a:t>s</a:t>
            </a:r>
            <a:r>
              <a:rPr lang="en-FI" sz="1500" spc="-50" dirty="0">
                <a:solidFill>
                  <a:srgbClr val="FFFFFF"/>
                </a:solidFill>
                <a:latin typeface="Arial"/>
                <a:cs typeface="Arial"/>
              </a:rPr>
              <a:t>e</a:t>
            </a:r>
            <a:r>
              <a:rPr lang="en-US" sz="1500" spc="-50" dirty="0">
                <a:solidFill>
                  <a:srgbClr val="FFFFFF"/>
                </a:solidFill>
                <a:latin typeface="Arial"/>
                <a:cs typeface="Arial"/>
              </a:rPr>
              <a:t>d</a:t>
            </a:r>
            <a:r>
              <a:rPr lang="en-FI" sz="1500" spc="-50" dirty="0">
                <a:solidFill>
                  <a:srgbClr val="FFFFFF"/>
                </a:solidFill>
                <a:latin typeface="Arial"/>
                <a:cs typeface="Arial"/>
              </a:rPr>
              <a:t> </a:t>
            </a:r>
            <a:r>
              <a:rPr lang="en-US" sz="1500" spc="-50" dirty="0">
                <a:solidFill>
                  <a:srgbClr val="FFFFFF"/>
                </a:solidFill>
                <a:latin typeface="Arial"/>
                <a:cs typeface="Arial"/>
              </a:rPr>
              <a:t>b</a:t>
            </a:r>
            <a:r>
              <a:rPr lang="en-FI" sz="1500" spc="-50" dirty="0">
                <a:solidFill>
                  <a:srgbClr val="FFFFFF"/>
                </a:solidFill>
                <a:latin typeface="Arial"/>
                <a:cs typeface="Arial"/>
              </a:rPr>
              <a:t>y </a:t>
            </a:r>
            <a:r>
              <a:rPr lang="en-US" sz="1500" spc="-50" dirty="0">
                <a:solidFill>
                  <a:srgbClr val="FFFFFF"/>
                </a:solidFill>
                <a:latin typeface="Arial"/>
                <a:cs typeface="Arial"/>
              </a:rPr>
              <a:t>e</a:t>
            </a:r>
            <a:r>
              <a:rPr lang="en-FI" sz="1500" spc="-50" dirty="0">
                <a:solidFill>
                  <a:srgbClr val="FFFFFF"/>
                </a:solidFill>
                <a:latin typeface="Arial"/>
                <a:cs typeface="Arial"/>
              </a:rPr>
              <a:t>x</a:t>
            </a:r>
            <a:r>
              <a:rPr lang="en-US" sz="1500" spc="-50" dirty="0">
                <a:solidFill>
                  <a:srgbClr val="FFFFFF"/>
                </a:solidFill>
                <a:latin typeface="Arial"/>
                <a:cs typeface="Arial"/>
              </a:rPr>
              <a:t>a</a:t>
            </a:r>
            <a:r>
              <a:rPr lang="en-FI" sz="1500" spc="-50" dirty="0">
                <a:solidFill>
                  <a:srgbClr val="FFFFFF"/>
                </a:solidFill>
                <a:latin typeface="Arial"/>
                <a:cs typeface="Arial"/>
              </a:rPr>
              <a:t>m</a:t>
            </a:r>
            <a:r>
              <a:rPr lang="en-US" sz="1500" spc="-50" dirty="0">
                <a:solidFill>
                  <a:srgbClr val="FFFFFF"/>
                </a:solidFill>
                <a:latin typeface="Arial"/>
                <a:cs typeface="Arial"/>
              </a:rPr>
              <a:t>i</a:t>
            </a:r>
            <a:r>
              <a:rPr lang="en-FI" sz="1500" spc="-50" dirty="0">
                <a:solidFill>
                  <a:srgbClr val="FFFFFF"/>
                </a:solidFill>
                <a:latin typeface="Arial"/>
                <a:cs typeface="Arial"/>
              </a:rPr>
              <a:t>n</a:t>
            </a:r>
            <a:r>
              <a:rPr lang="en-US" sz="1500" spc="-50" dirty="0">
                <a:solidFill>
                  <a:srgbClr val="FFFFFF"/>
                </a:solidFill>
                <a:latin typeface="Arial"/>
                <a:cs typeface="Arial"/>
              </a:rPr>
              <a:t>i</a:t>
            </a:r>
            <a:r>
              <a:rPr lang="en-FI" sz="1500" spc="-50" dirty="0">
                <a:solidFill>
                  <a:srgbClr val="FFFFFF"/>
                </a:solidFill>
                <a:latin typeface="Arial"/>
                <a:cs typeface="Arial"/>
              </a:rPr>
              <a:t>n</a:t>
            </a:r>
            <a:r>
              <a:rPr lang="en-US" sz="1500" spc="-50" dirty="0">
                <a:solidFill>
                  <a:srgbClr val="FFFFFF"/>
                </a:solidFill>
                <a:latin typeface="Arial"/>
                <a:cs typeface="Arial"/>
              </a:rPr>
              <a:t>g</a:t>
            </a:r>
            <a:r>
              <a:rPr lang="en-FI" sz="1500" spc="-50" dirty="0">
                <a:solidFill>
                  <a:srgbClr val="FFFFFF"/>
                </a:solidFill>
                <a:latin typeface="Arial"/>
                <a:cs typeface="Arial"/>
              </a:rPr>
              <a:t> </a:t>
            </a:r>
            <a:r>
              <a:rPr lang="en-US" sz="1500" spc="-50" dirty="0">
                <a:solidFill>
                  <a:srgbClr val="FFFFFF"/>
                </a:solidFill>
                <a:latin typeface="Arial"/>
                <a:cs typeface="Arial"/>
              </a:rPr>
              <a:t>X</a:t>
            </a:r>
            <a:r>
              <a:rPr lang="en-FI" sz="1500" spc="-50" dirty="0">
                <a:solidFill>
                  <a:srgbClr val="FFFFFF"/>
                </a:solidFill>
                <a:latin typeface="Arial"/>
                <a:cs typeface="Arial"/>
              </a:rPr>
              <a:t>-</a:t>
            </a:r>
            <a:r>
              <a:rPr lang="en-US" sz="1500" spc="-50" dirty="0">
                <a:solidFill>
                  <a:srgbClr val="FFFFFF"/>
                </a:solidFill>
                <a:latin typeface="Arial"/>
                <a:cs typeface="Arial"/>
              </a:rPr>
              <a:t>R</a:t>
            </a:r>
            <a:r>
              <a:rPr lang="en-FI" sz="1500" spc="-50" dirty="0">
                <a:solidFill>
                  <a:srgbClr val="FFFFFF"/>
                </a:solidFill>
                <a:latin typeface="Arial"/>
                <a:cs typeface="Arial"/>
              </a:rPr>
              <a:t>a</a:t>
            </a:r>
            <a:r>
              <a:rPr lang="en-US" sz="1500" spc="-50" dirty="0">
                <a:solidFill>
                  <a:srgbClr val="FFFFFF"/>
                </a:solidFill>
                <a:latin typeface="Arial"/>
                <a:cs typeface="Arial"/>
              </a:rPr>
              <a:t>y</a:t>
            </a:r>
            <a:r>
              <a:rPr lang="en-FI" sz="1500" spc="-50" dirty="0">
                <a:solidFill>
                  <a:srgbClr val="FFFFFF"/>
                </a:solidFill>
                <a:latin typeface="Arial"/>
                <a:cs typeface="Arial"/>
              </a:rPr>
              <a:t> </a:t>
            </a:r>
            <a:r>
              <a:rPr lang="en-US" sz="1500" spc="-50" dirty="0">
                <a:solidFill>
                  <a:srgbClr val="FFFFFF"/>
                </a:solidFill>
                <a:latin typeface="Arial"/>
                <a:cs typeface="Arial"/>
              </a:rPr>
              <a:t>I</a:t>
            </a:r>
            <a:r>
              <a:rPr lang="en-FI" sz="1500" spc="-50" dirty="0">
                <a:solidFill>
                  <a:srgbClr val="FFFFFF"/>
                </a:solidFill>
                <a:latin typeface="Arial"/>
                <a:cs typeface="Arial"/>
              </a:rPr>
              <a:t>m</a:t>
            </a:r>
            <a:r>
              <a:rPr lang="en-US" sz="1500" spc="-50" dirty="0">
                <a:solidFill>
                  <a:srgbClr val="FFFFFF"/>
                </a:solidFill>
                <a:latin typeface="Arial"/>
                <a:cs typeface="Arial"/>
              </a:rPr>
              <a:t>a</a:t>
            </a:r>
            <a:r>
              <a:rPr lang="en-FI" sz="1500" spc="-50" dirty="0">
                <a:solidFill>
                  <a:srgbClr val="FFFFFF"/>
                </a:solidFill>
                <a:latin typeface="Arial"/>
                <a:cs typeface="Arial"/>
              </a:rPr>
              <a:t>g</a:t>
            </a:r>
            <a:r>
              <a:rPr lang="en-US" sz="1500" spc="-50" dirty="0">
                <a:solidFill>
                  <a:srgbClr val="FFFFFF"/>
                </a:solidFill>
                <a:latin typeface="Arial"/>
                <a:cs typeface="Arial"/>
              </a:rPr>
              <a:t>e</a:t>
            </a:r>
            <a:r>
              <a:rPr lang="en-FI" sz="1500" spc="-50" dirty="0">
                <a:solidFill>
                  <a:srgbClr val="FFFFFF"/>
                </a:solidFill>
                <a:latin typeface="Arial"/>
                <a:cs typeface="Arial"/>
              </a:rPr>
              <a:t>s.</a:t>
            </a:r>
            <a:endParaRPr sz="1500" dirty="0">
              <a:latin typeface="Arial"/>
              <a:cs typeface="Arial"/>
            </a:endParaRPr>
          </a:p>
        </p:txBody>
      </p:sp>
    </p:spTree>
    <p:extLst>
      <p:ext uri="{BB962C8B-B14F-4D97-AF65-F5344CB8AC3E}">
        <p14:creationId xmlns:p14="http://schemas.microsoft.com/office/powerpoint/2010/main" val="16350550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60" name="Rectangle 5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2" name="Picture 6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190964BB-D2B5-4C6F-AB2C-F687F32A3EC3}"/>
              </a:ext>
            </a:extLst>
          </p:cNvPr>
          <p:cNvSpPr>
            <a:spLocks noGrp="1"/>
          </p:cNvSpPr>
          <p:nvPr>
            <p:ph type="title"/>
          </p:nvPr>
        </p:nvSpPr>
        <p:spPr>
          <a:xfrm>
            <a:off x="685800" y="764373"/>
            <a:ext cx="3687417" cy="1920372"/>
          </a:xfrm>
        </p:spPr>
        <p:txBody>
          <a:bodyPr vert="horz" lIns="91440" tIns="45720" rIns="91440" bIns="45720" rtlCol="0" anchor="ctr">
            <a:normAutofit/>
          </a:bodyPr>
          <a:lstStyle/>
          <a:p>
            <a:pPr algn="l"/>
            <a:r>
              <a:rPr lang="en-US" sz="3600" kern="1200" cap="all" baseline="0">
                <a:solidFill>
                  <a:schemeClr val="bg1"/>
                </a:solidFill>
                <a:latin typeface="+mj-lt"/>
                <a:ea typeface="+mj-ea"/>
                <a:cs typeface="+mj-cs"/>
              </a:rPr>
              <a:t>business opportunity</a:t>
            </a:r>
          </a:p>
        </p:txBody>
      </p:sp>
      <p:pic>
        <p:nvPicPr>
          <p:cNvPr id="64" name="Picture 6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5" name="Rectangle 4">
            <a:extLst>
              <a:ext uri="{FF2B5EF4-FFF2-40B4-BE49-F238E27FC236}">
                <a16:creationId xmlns:a16="http://schemas.microsoft.com/office/drawing/2014/main" id="{A83565F1-232D-4A78-B07E-A6957586AA3E}"/>
              </a:ext>
            </a:extLst>
          </p:cNvPr>
          <p:cNvSpPr/>
          <p:nvPr/>
        </p:nvSpPr>
        <p:spPr>
          <a:xfrm>
            <a:off x="685800" y="2821774"/>
            <a:ext cx="3687417" cy="3148329"/>
          </a:xfrm>
          <a:prstGeom prst="rect">
            <a:avLst/>
          </a:prstGeom>
        </p:spPr>
        <p:txBody>
          <a:bodyPr vert="horz" lIns="91440" tIns="45720" rIns="91440" bIns="45720" rtlCol="0">
            <a:normAutofit/>
          </a:bodyPr>
          <a:lstStyle/>
          <a:p>
            <a:pPr defTabSz="914400">
              <a:lnSpc>
                <a:spcPct val="90000"/>
              </a:lnSpc>
              <a:spcAft>
                <a:spcPts val="800"/>
              </a:spcAft>
            </a:pPr>
            <a:r>
              <a:rPr lang="en-US" sz="1400" dirty="0">
                <a:solidFill>
                  <a:schemeClr val="bg1"/>
                </a:solidFill>
              </a:rPr>
              <a:t>“Detecting pneumonia signs in chest radiography can be difficult for radiologists. Health workers, who often have low education levels, also lack the required knowledge to recognize pneumonia in time.</a:t>
            </a:r>
            <a:r>
              <a:rPr lang="en-FI" sz="1400" dirty="0">
                <a:solidFill>
                  <a:schemeClr val="bg1"/>
                </a:solidFill>
              </a:rPr>
              <a:t>”</a:t>
            </a:r>
            <a:endParaRPr lang="en-US" sz="1400" dirty="0">
              <a:solidFill>
                <a:schemeClr val="bg1"/>
              </a:solidFill>
            </a:endParaRPr>
          </a:p>
          <a:p>
            <a:pPr defTabSz="914400">
              <a:lnSpc>
                <a:spcPct val="90000"/>
              </a:lnSpc>
              <a:spcAft>
                <a:spcPts val="800"/>
              </a:spcAft>
            </a:pPr>
            <a:r>
              <a:rPr lang="en-FI" sz="1400" dirty="0">
                <a:solidFill>
                  <a:schemeClr val="bg1"/>
                </a:solidFill>
              </a:rPr>
              <a:t>“</a:t>
            </a:r>
            <a:r>
              <a:rPr lang="en-US" sz="1400" dirty="0">
                <a:solidFill>
                  <a:schemeClr val="bg1"/>
                </a:solidFill>
              </a:rPr>
              <a:t>Automating Pneumonia screening using powerful AI/Machine learning techniques provides affected area details through a bounding box assist physicians to make better clinical decisions or even replace human judgement in certain functional areas of healthcare.</a:t>
            </a:r>
            <a:r>
              <a:rPr lang="en-FI" sz="1400" dirty="0">
                <a:solidFill>
                  <a:schemeClr val="bg1"/>
                </a:solidFill>
              </a:rPr>
              <a:t>”</a:t>
            </a:r>
            <a:r>
              <a:rPr lang="en-US" sz="1400" dirty="0">
                <a:solidFill>
                  <a:schemeClr val="bg1"/>
                </a:solidFill>
              </a:rPr>
              <a:t> </a:t>
            </a:r>
          </a:p>
          <a:p>
            <a:pPr indent="-228600" defTabSz="914400">
              <a:lnSpc>
                <a:spcPct val="90000"/>
              </a:lnSpc>
              <a:spcAft>
                <a:spcPts val="800"/>
              </a:spcAft>
              <a:buFont typeface="Arial" panose="020B0604020202020204" pitchFamily="34" charset="0"/>
              <a:buChar char="•"/>
            </a:pPr>
            <a:endParaRPr lang="en-US" sz="1400" dirty="0">
              <a:solidFill>
                <a:schemeClr val="bg1"/>
              </a:solidFill>
            </a:endParaRPr>
          </a:p>
        </p:txBody>
      </p:sp>
      <p:pic>
        <p:nvPicPr>
          <p:cNvPr id="7" name="Picture 6">
            <a:extLst>
              <a:ext uri="{FF2B5EF4-FFF2-40B4-BE49-F238E27FC236}">
                <a16:creationId xmlns:a16="http://schemas.microsoft.com/office/drawing/2014/main" id="{CA6CA96B-4B36-42EB-B153-674732799D5E}"/>
              </a:ext>
            </a:extLst>
          </p:cNvPr>
          <p:cNvPicPr>
            <a:picLocks noChangeAspect="1"/>
          </p:cNvPicPr>
          <p:nvPr/>
        </p:nvPicPr>
        <p:blipFill>
          <a:blip r:embed="rId4"/>
          <a:stretch>
            <a:fillRect/>
          </a:stretch>
        </p:blipFill>
        <p:spPr>
          <a:xfrm>
            <a:off x="5279475" y="1321029"/>
            <a:ext cx="6269058" cy="4215941"/>
          </a:xfrm>
          <a:prstGeom prst="rect">
            <a:avLst/>
          </a:prstGeom>
        </p:spPr>
      </p:pic>
    </p:spTree>
    <p:extLst>
      <p:ext uri="{BB962C8B-B14F-4D97-AF65-F5344CB8AC3E}">
        <p14:creationId xmlns:p14="http://schemas.microsoft.com/office/powerpoint/2010/main" val="6209329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2C60E8E-93B0-4851-9A91-28EDFF14F63D}"/>
              </a:ext>
            </a:extLst>
          </p:cNvPr>
          <p:cNvSpPr>
            <a:spLocks noGrp="1"/>
          </p:cNvSpPr>
          <p:nvPr>
            <p:ph type="title"/>
          </p:nvPr>
        </p:nvSpPr>
        <p:spPr>
          <a:xfrm>
            <a:off x="2186153" y="764373"/>
            <a:ext cx="9320048" cy="1293028"/>
          </a:xfrm>
        </p:spPr>
        <p:txBody>
          <a:bodyPr>
            <a:normAutofit/>
          </a:bodyPr>
          <a:lstStyle/>
          <a:p>
            <a:r>
              <a:rPr lang="en-US" dirty="0">
                <a:solidFill>
                  <a:schemeClr val="bg1"/>
                </a:solidFill>
              </a:rPr>
              <a:t>Methodology</a:t>
            </a:r>
            <a:endParaRPr lang="en-FI" dirty="0">
              <a:solidFill>
                <a:schemeClr val="bg1"/>
              </a:solidFill>
            </a:endParaRPr>
          </a:p>
        </p:txBody>
      </p:sp>
      <p:grpSp>
        <p:nvGrpSpPr>
          <p:cNvPr id="11" name="Google Shape;79;p16">
            <a:extLst>
              <a:ext uri="{FF2B5EF4-FFF2-40B4-BE49-F238E27FC236}">
                <a16:creationId xmlns:a16="http://schemas.microsoft.com/office/drawing/2014/main" id="{30DF230E-E44D-4452-9A4C-F088C15076DF}"/>
              </a:ext>
            </a:extLst>
          </p:cNvPr>
          <p:cNvGrpSpPr/>
          <p:nvPr/>
        </p:nvGrpSpPr>
        <p:grpSpPr>
          <a:xfrm>
            <a:off x="1605944" y="3551392"/>
            <a:ext cx="9141773" cy="1859100"/>
            <a:chOff x="89116" y="1697975"/>
            <a:chExt cx="9141773" cy="1859100"/>
          </a:xfrm>
        </p:grpSpPr>
        <p:sp>
          <p:nvSpPr>
            <p:cNvPr id="17" name="Google Shape;80;p16">
              <a:extLst>
                <a:ext uri="{FF2B5EF4-FFF2-40B4-BE49-F238E27FC236}">
                  <a16:creationId xmlns:a16="http://schemas.microsoft.com/office/drawing/2014/main" id="{008050AE-8F64-4390-83FE-3FD33F2D74BF}"/>
                </a:ext>
              </a:extLst>
            </p:cNvPr>
            <p:cNvSpPr/>
            <p:nvPr/>
          </p:nvSpPr>
          <p:spPr>
            <a:xfrm>
              <a:off x="89116" y="2144150"/>
              <a:ext cx="1671000" cy="9294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Data Collection</a:t>
              </a:r>
              <a:endParaRPr dirty="0">
                <a:solidFill>
                  <a:srgbClr val="FFFFFF"/>
                </a:solidFill>
              </a:endParaRPr>
            </a:p>
          </p:txBody>
        </p:sp>
        <p:sp>
          <p:nvSpPr>
            <p:cNvPr id="18" name="Google Shape;81;p16">
              <a:extLst>
                <a:ext uri="{FF2B5EF4-FFF2-40B4-BE49-F238E27FC236}">
                  <a16:creationId xmlns:a16="http://schemas.microsoft.com/office/drawing/2014/main" id="{2DAC0C99-8ACD-4DA9-BC94-8ADF4689936C}"/>
                </a:ext>
              </a:extLst>
            </p:cNvPr>
            <p:cNvSpPr/>
            <p:nvPr/>
          </p:nvSpPr>
          <p:spPr>
            <a:xfrm>
              <a:off x="2316002" y="2144150"/>
              <a:ext cx="1984698" cy="9294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Preprocessing</a:t>
              </a:r>
              <a:endParaRPr dirty="0">
                <a:solidFill>
                  <a:srgbClr val="FFFFFF"/>
                </a:solidFill>
              </a:endParaRPr>
            </a:p>
          </p:txBody>
        </p:sp>
        <p:sp>
          <p:nvSpPr>
            <p:cNvPr id="19" name="Google Shape;82;p16">
              <a:extLst>
                <a:ext uri="{FF2B5EF4-FFF2-40B4-BE49-F238E27FC236}">
                  <a16:creationId xmlns:a16="http://schemas.microsoft.com/office/drawing/2014/main" id="{B2D3A487-11A0-4998-98EA-963B7113CFFE}"/>
                </a:ext>
              </a:extLst>
            </p:cNvPr>
            <p:cNvSpPr/>
            <p:nvPr/>
          </p:nvSpPr>
          <p:spPr>
            <a:xfrm>
              <a:off x="4880475" y="1697975"/>
              <a:ext cx="1671000" cy="18591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endParaRPr lang="en-FI" dirty="0">
                <a:solidFill>
                  <a:srgbClr val="FFFFFF"/>
                </a:solidFill>
              </a:endParaRPr>
            </a:p>
            <a:p>
              <a:pPr marL="0" lvl="0" indent="0" algn="ctr" rtl="0">
                <a:spcBef>
                  <a:spcPts val="0"/>
                </a:spcBef>
                <a:spcAft>
                  <a:spcPts val="0"/>
                </a:spcAft>
                <a:buNone/>
              </a:pPr>
              <a:r>
                <a:rPr lang="en" dirty="0">
                  <a:solidFill>
                    <a:srgbClr val="FFFFFF"/>
                  </a:solidFill>
                </a:rPr>
                <a:t>Modelling</a:t>
              </a:r>
              <a:endParaRPr dirty="0">
                <a:solidFill>
                  <a:srgbClr val="FFFFFF"/>
                </a:solidFill>
              </a:endParaRPr>
            </a:p>
            <a:p>
              <a:pPr marL="0" lvl="0" indent="0" algn="ctr" rtl="0">
                <a:spcBef>
                  <a:spcPts val="0"/>
                </a:spcBef>
                <a:spcAft>
                  <a:spcPts val="0"/>
                </a:spcAft>
                <a:buNone/>
              </a:pPr>
              <a:endParaRPr dirty="0">
                <a:solidFill>
                  <a:srgbClr val="FFFFFF"/>
                </a:solidFill>
              </a:endParaRPr>
            </a:p>
            <a:p>
              <a:pPr marL="0" lvl="0" indent="0" algn="ctr" rtl="0">
                <a:spcBef>
                  <a:spcPts val="0"/>
                </a:spcBef>
                <a:spcAft>
                  <a:spcPts val="0"/>
                </a:spcAft>
                <a:buNone/>
              </a:pPr>
              <a:endParaRPr dirty="0">
                <a:solidFill>
                  <a:srgbClr val="FFFFFF"/>
                </a:solidFill>
              </a:endParaRPr>
            </a:p>
            <a:p>
              <a:pPr marL="0" lvl="0" indent="0" algn="ctr" rtl="0">
                <a:spcBef>
                  <a:spcPts val="0"/>
                </a:spcBef>
                <a:spcAft>
                  <a:spcPts val="0"/>
                </a:spcAft>
                <a:buNone/>
              </a:pPr>
              <a:endParaRPr dirty="0">
                <a:solidFill>
                  <a:srgbClr val="FFFFFF"/>
                </a:solidFill>
              </a:endParaRPr>
            </a:p>
            <a:p>
              <a:pPr marL="0" lvl="0" indent="0" algn="ctr" rtl="0">
                <a:spcBef>
                  <a:spcPts val="0"/>
                </a:spcBef>
                <a:spcAft>
                  <a:spcPts val="0"/>
                </a:spcAft>
                <a:buNone/>
              </a:pPr>
              <a:endParaRPr dirty="0">
                <a:solidFill>
                  <a:srgbClr val="FFFFFF"/>
                </a:solidFill>
              </a:endParaRPr>
            </a:p>
            <a:p>
              <a:pPr marL="0" lvl="0" indent="0" algn="ctr" rtl="0">
                <a:spcBef>
                  <a:spcPts val="0"/>
                </a:spcBef>
                <a:spcAft>
                  <a:spcPts val="0"/>
                </a:spcAft>
                <a:buNone/>
              </a:pPr>
              <a:endParaRPr dirty="0">
                <a:solidFill>
                  <a:srgbClr val="FFFFFF"/>
                </a:solidFill>
              </a:endParaRPr>
            </a:p>
            <a:p>
              <a:pPr marL="0" lvl="0" indent="0" algn="ctr" rtl="0">
                <a:spcBef>
                  <a:spcPts val="0"/>
                </a:spcBef>
                <a:spcAft>
                  <a:spcPts val="0"/>
                </a:spcAft>
                <a:buNone/>
              </a:pPr>
              <a:endParaRPr dirty="0">
                <a:solidFill>
                  <a:srgbClr val="FFFFFF"/>
                </a:solidFill>
              </a:endParaRPr>
            </a:p>
          </p:txBody>
        </p:sp>
        <p:sp>
          <p:nvSpPr>
            <p:cNvPr id="20" name="Google Shape;83;p16">
              <a:extLst>
                <a:ext uri="{FF2B5EF4-FFF2-40B4-BE49-F238E27FC236}">
                  <a16:creationId xmlns:a16="http://schemas.microsoft.com/office/drawing/2014/main" id="{89385871-5692-4566-8499-24C735B4193F}"/>
                </a:ext>
              </a:extLst>
            </p:cNvPr>
            <p:cNvSpPr/>
            <p:nvPr/>
          </p:nvSpPr>
          <p:spPr>
            <a:xfrm>
              <a:off x="7166475" y="2144150"/>
              <a:ext cx="2064414" cy="9294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Evaluation &amp; Comparative Analysis</a:t>
              </a:r>
              <a:endParaRPr dirty="0">
                <a:solidFill>
                  <a:srgbClr val="FFFFFF"/>
                </a:solidFill>
              </a:endParaRPr>
            </a:p>
          </p:txBody>
        </p:sp>
        <p:sp>
          <p:nvSpPr>
            <p:cNvPr id="21" name="Google Shape;84;p16">
              <a:extLst>
                <a:ext uri="{FF2B5EF4-FFF2-40B4-BE49-F238E27FC236}">
                  <a16:creationId xmlns:a16="http://schemas.microsoft.com/office/drawing/2014/main" id="{04B3DD7D-DFEC-4782-A8EE-61699F4DFBEB}"/>
                </a:ext>
              </a:extLst>
            </p:cNvPr>
            <p:cNvSpPr/>
            <p:nvPr/>
          </p:nvSpPr>
          <p:spPr>
            <a:xfrm>
              <a:off x="1795341" y="2512300"/>
              <a:ext cx="557700" cy="264000"/>
            </a:xfrm>
            <a:prstGeom prst="rightArrow">
              <a:avLst>
                <a:gd name="adj1" fmla="val 50000"/>
                <a:gd name="adj2" fmla="val 50000"/>
              </a:avLst>
            </a:pr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p16">
              <a:extLst>
                <a:ext uri="{FF2B5EF4-FFF2-40B4-BE49-F238E27FC236}">
                  <a16:creationId xmlns:a16="http://schemas.microsoft.com/office/drawing/2014/main" id="{A91A0865-28DB-45A0-8489-82FF21D501FE}"/>
                </a:ext>
              </a:extLst>
            </p:cNvPr>
            <p:cNvSpPr/>
            <p:nvPr/>
          </p:nvSpPr>
          <p:spPr>
            <a:xfrm>
              <a:off x="4300700" y="2512300"/>
              <a:ext cx="557700" cy="264000"/>
            </a:xfrm>
            <a:prstGeom prst="rightArrow">
              <a:avLst>
                <a:gd name="adj1" fmla="val 50000"/>
                <a:gd name="adj2" fmla="val 50000"/>
              </a:avLst>
            </a:pr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p16">
              <a:extLst>
                <a:ext uri="{FF2B5EF4-FFF2-40B4-BE49-F238E27FC236}">
                  <a16:creationId xmlns:a16="http://schemas.microsoft.com/office/drawing/2014/main" id="{B8A432A2-FAB2-42D8-9D6B-B7C78B47609D}"/>
                </a:ext>
              </a:extLst>
            </p:cNvPr>
            <p:cNvSpPr/>
            <p:nvPr/>
          </p:nvSpPr>
          <p:spPr>
            <a:xfrm>
              <a:off x="6586700" y="2512300"/>
              <a:ext cx="557700" cy="264000"/>
            </a:xfrm>
            <a:prstGeom prst="rightArrow">
              <a:avLst>
                <a:gd name="adj1" fmla="val 50000"/>
                <a:gd name="adj2" fmla="val 50000"/>
              </a:avLst>
            </a:pr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05874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BA14A48-08C1-4D53-805F-B97EF74B58E9}"/>
              </a:ext>
            </a:extLst>
          </p:cNvPr>
          <p:cNvSpPr>
            <a:spLocks noGrp="1"/>
          </p:cNvSpPr>
          <p:nvPr>
            <p:ph type="title"/>
          </p:nvPr>
        </p:nvSpPr>
        <p:spPr>
          <a:xfrm>
            <a:off x="677080" y="292015"/>
            <a:ext cx="3471333" cy="1678516"/>
          </a:xfrm>
        </p:spPr>
        <p:txBody>
          <a:bodyPr>
            <a:normAutofit fontScale="90000"/>
          </a:bodyPr>
          <a:lstStyle/>
          <a:p>
            <a:r>
              <a:rPr lang="en-US" dirty="0">
                <a:solidFill>
                  <a:srgbClr val="FFFFFF"/>
                </a:solidFill>
              </a:rPr>
              <a:t>Data Collection</a:t>
            </a:r>
            <a:br>
              <a:rPr lang="en-US" dirty="0">
                <a:solidFill>
                  <a:srgbClr val="FFFFFF"/>
                </a:solidFill>
              </a:rPr>
            </a:br>
            <a:endParaRPr lang="en-FI" dirty="0">
              <a:solidFill>
                <a:srgbClr val="FFFFFF"/>
              </a:solidFill>
            </a:endParaRPr>
          </a:p>
        </p:txBody>
      </p:sp>
      <p:grpSp>
        <p:nvGrpSpPr>
          <p:cNvPr id="13" name="object 9">
            <a:extLst>
              <a:ext uri="{FF2B5EF4-FFF2-40B4-BE49-F238E27FC236}">
                <a16:creationId xmlns:a16="http://schemas.microsoft.com/office/drawing/2014/main" id="{4BF2B900-2A5D-492A-B31D-FBDACD205B84}"/>
              </a:ext>
            </a:extLst>
          </p:cNvPr>
          <p:cNvGrpSpPr/>
          <p:nvPr/>
        </p:nvGrpSpPr>
        <p:grpSpPr>
          <a:xfrm>
            <a:off x="5193791" y="2682239"/>
            <a:ext cx="6391910" cy="1498600"/>
            <a:chOff x="5193791" y="2682239"/>
            <a:chExt cx="6391910" cy="1498600"/>
          </a:xfrm>
        </p:grpSpPr>
        <p:sp>
          <p:nvSpPr>
            <p:cNvPr id="14" name="object 10">
              <a:extLst>
                <a:ext uri="{FF2B5EF4-FFF2-40B4-BE49-F238E27FC236}">
                  <a16:creationId xmlns:a16="http://schemas.microsoft.com/office/drawing/2014/main" id="{2B070907-C697-40DD-92FD-1193407BE5B7}"/>
                </a:ext>
              </a:extLst>
            </p:cNvPr>
            <p:cNvSpPr/>
            <p:nvPr/>
          </p:nvSpPr>
          <p:spPr>
            <a:xfrm>
              <a:off x="5193791" y="2682239"/>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60"/>
                  </a:lnTo>
                  <a:lnTo>
                    <a:pt x="0" y="1348232"/>
                  </a:lnTo>
                  <a:lnTo>
                    <a:pt x="7636" y="1395614"/>
                  </a:lnTo>
                  <a:lnTo>
                    <a:pt x="28903" y="1436754"/>
                  </a:lnTo>
                  <a:lnTo>
                    <a:pt x="61337" y="1469188"/>
                  </a:lnTo>
                  <a:lnTo>
                    <a:pt x="102477" y="1490455"/>
                  </a:lnTo>
                  <a:lnTo>
                    <a:pt x="149860" y="1498092"/>
                  </a:lnTo>
                  <a:lnTo>
                    <a:pt x="6241796" y="1498092"/>
                  </a:lnTo>
                  <a:lnTo>
                    <a:pt x="6289178" y="1490455"/>
                  </a:lnTo>
                  <a:lnTo>
                    <a:pt x="6330318" y="1469188"/>
                  </a:lnTo>
                  <a:lnTo>
                    <a:pt x="6362752" y="1436754"/>
                  </a:lnTo>
                  <a:lnTo>
                    <a:pt x="6384019" y="1395614"/>
                  </a:lnTo>
                  <a:lnTo>
                    <a:pt x="6391656" y="1348232"/>
                  </a:lnTo>
                  <a:lnTo>
                    <a:pt x="6391656" y="149860"/>
                  </a:lnTo>
                  <a:lnTo>
                    <a:pt x="6384019" y="102477"/>
                  </a:lnTo>
                  <a:lnTo>
                    <a:pt x="6362752" y="61337"/>
                  </a:lnTo>
                  <a:lnTo>
                    <a:pt x="6330318" y="28903"/>
                  </a:lnTo>
                  <a:lnTo>
                    <a:pt x="6289178" y="7636"/>
                  </a:lnTo>
                  <a:lnTo>
                    <a:pt x="6241796" y="0"/>
                  </a:lnTo>
                  <a:close/>
                </a:path>
              </a:pathLst>
            </a:custGeom>
            <a:solidFill>
              <a:srgbClr val="E35F3B"/>
            </a:solidFill>
          </p:spPr>
          <p:txBody>
            <a:bodyPr wrap="square" lIns="0" tIns="0" rIns="0" bIns="0" rtlCol="0"/>
            <a:lstStyle/>
            <a:p>
              <a:endParaRPr/>
            </a:p>
          </p:txBody>
        </p:sp>
        <p:sp>
          <p:nvSpPr>
            <p:cNvPr id="15" name="object 11">
              <a:extLst>
                <a:ext uri="{FF2B5EF4-FFF2-40B4-BE49-F238E27FC236}">
                  <a16:creationId xmlns:a16="http://schemas.microsoft.com/office/drawing/2014/main" id="{17848857-40E1-41E8-8CB9-DD951215C711}"/>
                </a:ext>
              </a:extLst>
            </p:cNvPr>
            <p:cNvSpPr/>
            <p:nvPr/>
          </p:nvSpPr>
          <p:spPr>
            <a:xfrm>
              <a:off x="5647943" y="3019043"/>
              <a:ext cx="824484" cy="824484"/>
            </a:xfrm>
            <a:prstGeom prst="rect">
              <a:avLst/>
            </a:prstGeom>
            <a:blipFill>
              <a:blip r:embed="rId3" cstate="print"/>
              <a:stretch>
                <a:fillRect/>
              </a:stretch>
            </a:blipFill>
          </p:spPr>
          <p:txBody>
            <a:bodyPr wrap="square" lIns="0" tIns="0" rIns="0" bIns="0" rtlCol="0"/>
            <a:lstStyle/>
            <a:p>
              <a:endParaRPr/>
            </a:p>
          </p:txBody>
        </p:sp>
      </p:grpSp>
      <p:sp>
        <p:nvSpPr>
          <p:cNvPr id="16" name="object 12">
            <a:extLst>
              <a:ext uri="{FF2B5EF4-FFF2-40B4-BE49-F238E27FC236}">
                <a16:creationId xmlns:a16="http://schemas.microsoft.com/office/drawing/2014/main" id="{F9F829B8-3F0F-44D9-B0C9-A934EE004F5B}"/>
              </a:ext>
            </a:extLst>
          </p:cNvPr>
          <p:cNvSpPr txBox="1"/>
          <p:nvPr/>
        </p:nvSpPr>
        <p:spPr>
          <a:xfrm>
            <a:off x="6472427" y="2742337"/>
            <a:ext cx="5059808" cy="1352165"/>
          </a:xfrm>
          <a:prstGeom prst="rect">
            <a:avLst/>
          </a:prstGeom>
        </p:spPr>
        <p:txBody>
          <a:bodyPr vert="horz" wrap="square" lIns="0" tIns="12700" rIns="0" bIns="0" rtlCol="0">
            <a:spAutoFit/>
          </a:bodyPr>
          <a:lstStyle/>
          <a:p>
            <a:pPr marL="12700" marR="5080">
              <a:lnSpc>
                <a:spcPct val="140000"/>
              </a:lnSpc>
              <a:spcBef>
                <a:spcPts val="100"/>
              </a:spcBef>
            </a:pPr>
            <a:r>
              <a:rPr sz="1600" spc="40" dirty="0">
                <a:solidFill>
                  <a:srgbClr val="FFFFFF"/>
                </a:solidFill>
                <a:latin typeface="Arial"/>
                <a:cs typeface="Arial"/>
              </a:rPr>
              <a:t>It </a:t>
            </a:r>
            <a:r>
              <a:rPr sz="1600" spc="-10" dirty="0">
                <a:solidFill>
                  <a:srgbClr val="FFFFFF"/>
                </a:solidFill>
                <a:latin typeface="Arial"/>
                <a:cs typeface="Arial"/>
              </a:rPr>
              <a:t>contains </a:t>
            </a:r>
            <a:r>
              <a:rPr lang="en-FI" sz="1600" spc="-35" dirty="0">
                <a:solidFill>
                  <a:srgbClr val="FFFFFF"/>
                </a:solidFill>
                <a:latin typeface="Arial"/>
                <a:cs typeface="Arial"/>
              </a:rPr>
              <a:t>20672</a:t>
            </a:r>
            <a:r>
              <a:rPr sz="1600" spc="-35" dirty="0">
                <a:solidFill>
                  <a:srgbClr val="FFFFFF"/>
                </a:solidFill>
                <a:latin typeface="Arial"/>
                <a:cs typeface="Arial"/>
              </a:rPr>
              <a:t> </a:t>
            </a:r>
            <a:r>
              <a:rPr sz="1600" spc="10" dirty="0">
                <a:solidFill>
                  <a:srgbClr val="FFFFFF"/>
                </a:solidFill>
                <a:latin typeface="Arial"/>
                <a:cs typeface="Arial"/>
              </a:rPr>
              <a:t>normal </a:t>
            </a:r>
            <a:r>
              <a:rPr sz="1600" spc="-30" dirty="0">
                <a:solidFill>
                  <a:srgbClr val="FFFFFF"/>
                </a:solidFill>
                <a:latin typeface="Arial"/>
                <a:cs typeface="Arial"/>
              </a:rPr>
              <a:t>images </a:t>
            </a:r>
            <a:r>
              <a:rPr sz="1600" spc="55" dirty="0">
                <a:solidFill>
                  <a:srgbClr val="FFFFFF"/>
                </a:solidFill>
                <a:latin typeface="Arial"/>
                <a:cs typeface="Arial"/>
              </a:rPr>
              <a:t>of </a:t>
            </a:r>
            <a:r>
              <a:rPr sz="1600" spc="-10" dirty="0">
                <a:solidFill>
                  <a:srgbClr val="FFFFFF"/>
                </a:solidFill>
                <a:latin typeface="Arial"/>
                <a:cs typeface="Arial"/>
              </a:rPr>
              <a:t>X-  </a:t>
            </a:r>
            <a:r>
              <a:rPr sz="1600" spc="-60" dirty="0">
                <a:solidFill>
                  <a:srgbClr val="FFFFFF"/>
                </a:solidFill>
                <a:latin typeface="Arial"/>
                <a:cs typeface="Arial"/>
              </a:rPr>
              <a:t>rays </a:t>
            </a:r>
            <a:r>
              <a:rPr sz="1600" spc="-5" dirty="0">
                <a:solidFill>
                  <a:srgbClr val="FFFFFF"/>
                </a:solidFill>
                <a:latin typeface="Arial"/>
                <a:cs typeface="Arial"/>
              </a:rPr>
              <a:t>and </a:t>
            </a:r>
            <a:r>
              <a:rPr lang="en-FI" sz="1600" spc="-35" dirty="0">
                <a:solidFill>
                  <a:srgbClr val="FFFFFF"/>
                </a:solidFill>
                <a:latin typeface="Arial"/>
                <a:cs typeface="Arial"/>
              </a:rPr>
              <a:t>9555</a:t>
            </a:r>
            <a:r>
              <a:rPr sz="1600" spc="-35" dirty="0">
                <a:solidFill>
                  <a:srgbClr val="FFFFFF"/>
                </a:solidFill>
                <a:latin typeface="Arial"/>
                <a:cs typeface="Arial"/>
              </a:rPr>
              <a:t> </a:t>
            </a:r>
            <a:r>
              <a:rPr sz="1600" spc="10" dirty="0">
                <a:solidFill>
                  <a:srgbClr val="FFFFFF"/>
                </a:solidFill>
                <a:latin typeface="Arial"/>
                <a:cs typeface="Arial"/>
              </a:rPr>
              <a:t>pneumonia </a:t>
            </a:r>
            <a:r>
              <a:rPr sz="1600" spc="5" dirty="0">
                <a:solidFill>
                  <a:srgbClr val="FFFFFF"/>
                </a:solidFill>
                <a:latin typeface="Arial"/>
                <a:cs typeface="Arial"/>
              </a:rPr>
              <a:t>infected</a:t>
            </a:r>
            <a:r>
              <a:rPr sz="1600" spc="30" dirty="0">
                <a:solidFill>
                  <a:srgbClr val="FFFFFF"/>
                </a:solidFill>
                <a:latin typeface="Arial"/>
                <a:cs typeface="Arial"/>
              </a:rPr>
              <a:t> </a:t>
            </a:r>
            <a:r>
              <a:rPr sz="1600" spc="-45" dirty="0">
                <a:solidFill>
                  <a:srgbClr val="FFFFFF"/>
                </a:solidFill>
                <a:latin typeface="Arial"/>
                <a:cs typeface="Arial"/>
              </a:rPr>
              <a:t>images.</a:t>
            </a:r>
            <a:r>
              <a:rPr lang="en-FI" sz="1600" spc="-45" dirty="0">
                <a:solidFill>
                  <a:srgbClr val="FFFFFF"/>
                </a:solidFill>
                <a:latin typeface="Arial"/>
                <a:cs typeface="Arial"/>
              </a:rPr>
              <a:t> </a:t>
            </a:r>
            <a:r>
              <a:rPr lang="en-US" sz="1600" spc="-5" dirty="0">
                <a:solidFill>
                  <a:srgbClr val="FFFFFF"/>
                </a:solidFill>
                <a:latin typeface="Arial"/>
                <a:cs typeface="Arial"/>
              </a:rPr>
              <a:t>Image Class dataset contains 3 different classes which are No Lung Opacity / Not Normal, Lung Opacity and Normal</a:t>
            </a:r>
            <a:endParaRPr sz="1600" spc="-5" dirty="0">
              <a:solidFill>
                <a:srgbClr val="FFFFFF"/>
              </a:solidFill>
              <a:latin typeface="Arial"/>
              <a:cs typeface="Arial"/>
            </a:endParaRPr>
          </a:p>
        </p:txBody>
      </p:sp>
      <p:grpSp>
        <p:nvGrpSpPr>
          <p:cNvPr id="17" name="object 13">
            <a:extLst>
              <a:ext uri="{FF2B5EF4-FFF2-40B4-BE49-F238E27FC236}">
                <a16:creationId xmlns:a16="http://schemas.microsoft.com/office/drawing/2014/main" id="{A0B4EED4-3D68-4BD1-8937-CF4AFC01D30C}"/>
              </a:ext>
            </a:extLst>
          </p:cNvPr>
          <p:cNvGrpSpPr/>
          <p:nvPr/>
        </p:nvGrpSpPr>
        <p:grpSpPr>
          <a:xfrm>
            <a:off x="5162521" y="4517643"/>
            <a:ext cx="6391910" cy="1498600"/>
            <a:chOff x="5193791" y="4555235"/>
            <a:chExt cx="6391910" cy="1498600"/>
          </a:xfrm>
        </p:grpSpPr>
        <p:sp>
          <p:nvSpPr>
            <p:cNvPr id="18" name="object 14">
              <a:extLst>
                <a:ext uri="{FF2B5EF4-FFF2-40B4-BE49-F238E27FC236}">
                  <a16:creationId xmlns:a16="http://schemas.microsoft.com/office/drawing/2014/main" id="{D4EE3C76-1FF9-426E-B1A4-81F607E43D55}"/>
                </a:ext>
              </a:extLst>
            </p:cNvPr>
            <p:cNvSpPr/>
            <p:nvPr/>
          </p:nvSpPr>
          <p:spPr>
            <a:xfrm>
              <a:off x="5193791" y="4555235"/>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59"/>
                  </a:lnTo>
                  <a:lnTo>
                    <a:pt x="0" y="1348282"/>
                  </a:lnTo>
                  <a:lnTo>
                    <a:pt x="7636" y="1395635"/>
                  </a:lnTo>
                  <a:lnTo>
                    <a:pt x="28903" y="1436759"/>
                  </a:lnTo>
                  <a:lnTo>
                    <a:pt x="61337" y="1469188"/>
                  </a:lnTo>
                  <a:lnTo>
                    <a:pt x="102477" y="1490454"/>
                  </a:lnTo>
                  <a:lnTo>
                    <a:pt x="149860" y="1498092"/>
                  </a:lnTo>
                  <a:lnTo>
                    <a:pt x="6241796" y="1498092"/>
                  </a:lnTo>
                  <a:lnTo>
                    <a:pt x="6289178" y="1490454"/>
                  </a:lnTo>
                  <a:lnTo>
                    <a:pt x="6330318" y="1469188"/>
                  </a:lnTo>
                  <a:lnTo>
                    <a:pt x="6362752" y="1436759"/>
                  </a:lnTo>
                  <a:lnTo>
                    <a:pt x="6384019" y="1395635"/>
                  </a:lnTo>
                  <a:lnTo>
                    <a:pt x="6391656" y="1348282"/>
                  </a:lnTo>
                  <a:lnTo>
                    <a:pt x="6391656" y="149859"/>
                  </a:lnTo>
                  <a:lnTo>
                    <a:pt x="6384019" y="102477"/>
                  </a:lnTo>
                  <a:lnTo>
                    <a:pt x="6362752" y="61337"/>
                  </a:lnTo>
                  <a:lnTo>
                    <a:pt x="6330318" y="28903"/>
                  </a:lnTo>
                  <a:lnTo>
                    <a:pt x="6289178" y="7636"/>
                  </a:lnTo>
                  <a:lnTo>
                    <a:pt x="6241796" y="0"/>
                  </a:lnTo>
                  <a:close/>
                </a:path>
              </a:pathLst>
            </a:custGeom>
            <a:solidFill>
              <a:srgbClr val="E99339"/>
            </a:solidFill>
          </p:spPr>
          <p:txBody>
            <a:bodyPr wrap="square" lIns="0" tIns="0" rIns="0" bIns="0" rtlCol="0"/>
            <a:lstStyle/>
            <a:p>
              <a:endParaRPr/>
            </a:p>
          </p:txBody>
        </p:sp>
        <p:sp>
          <p:nvSpPr>
            <p:cNvPr id="19" name="object 15">
              <a:extLst>
                <a:ext uri="{FF2B5EF4-FFF2-40B4-BE49-F238E27FC236}">
                  <a16:creationId xmlns:a16="http://schemas.microsoft.com/office/drawing/2014/main" id="{72FA1565-497F-4103-8068-A7D45896265F}"/>
                </a:ext>
              </a:extLst>
            </p:cNvPr>
            <p:cNvSpPr/>
            <p:nvPr/>
          </p:nvSpPr>
          <p:spPr>
            <a:xfrm>
              <a:off x="5647943" y="4892039"/>
              <a:ext cx="824484" cy="824484"/>
            </a:xfrm>
            <a:prstGeom prst="rect">
              <a:avLst/>
            </a:prstGeom>
            <a:blipFill>
              <a:blip r:embed="rId4" cstate="print"/>
              <a:stretch>
                <a:fillRect/>
              </a:stretch>
            </a:blipFill>
          </p:spPr>
          <p:txBody>
            <a:bodyPr wrap="square" lIns="0" tIns="0" rIns="0" bIns="0" rtlCol="0"/>
            <a:lstStyle/>
            <a:p>
              <a:endParaRPr/>
            </a:p>
          </p:txBody>
        </p:sp>
      </p:grpSp>
      <p:sp>
        <p:nvSpPr>
          <p:cNvPr id="20" name="object 16">
            <a:extLst>
              <a:ext uri="{FF2B5EF4-FFF2-40B4-BE49-F238E27FC236}">
                <a16:creationId xmlns:a16="http://schemas.microsoft.com/office/drawing/2014/main" id="{DE5D373E-DB76-4CE0-BB89-EDC2BC30DF7A}"/>
              </a:ext>
            </a:extLst>
          </p:cNvPr>
          <p:cNvSpPr txBox="1"/>
          <p:nvPr/>
        </p:nvSpPr>
        <p:spPr>
          <a:xfrm>
            <a:off x="6502971" y="4854447"/>
            <a:ext cx="3822065" cy="662746"/>
          </a:xfrm>
          <a:prstGeom prst="rect">
            <a:avLst/>
          </a:prstGeom>
        </p:spPr>
        <p:txBody>
          <a:bodyPr vert="horz" wrap="square" lIns="0" tIns="12700" rIns="0" bIns="0" rtlCol="0">
            <a:spAutoFit/>
          </a:bodyPr>
          <a:lstStyle/>
          <a:p>
            <a:pPr marL="12700" marR="5080">
              <a:lnSpc>
                <a:spcPct val="140100"/>
              </a:lnSpc>
              <a:spcBef>
                <a:spcPts val="100"/>
              </a:spcBef>
            </a:pPr>
            <a:r>
              <a:rPr sz="1600" spc="-10" dirty="0">
                <a:solidFill>
                  <a:srgbClr val="FFFFFF"/>
                </a:solidFill>
                <a:latin typeface="Arial"/>
                <a:cs typeface="Arial"/>
              </a:rPr>
              <a:t>Images are in grayscale</a:t>
            </a:r>
            <a:r>
              <a:rPr lang="en-FI" sz="1600" spc="-10" dirty="0">
                <a:solidFill>
                  <a:srgbClr val="FFFFFF"/>
                </a:solidFill>
                <a:latin typeface="Arial"/>
                <a:cs typeface="Arial"/>
              </a:rPr>
              <a:t> </a:t>
            </a:r>
            <a:r>
              <a:rPr lang="en-US" sz="1600" spc="-10" dirty="0">
                <a:solidFill>
                  <a:srgbClr val="FFFFFF"/>
                </a:solidFill>
                <a:latin typeface="Arial"/>
                <a:cs typeface="Arial"/>
              </a:rPr>
              <a:t>D</a:t>
            </a:r>
            <a:r>
              <a:rPr lang="en-FI" sz="1600" spc="-10" dirty="0">
                <a:solidFill>
                  <a:srgbClr val="FFFFFF"/>
                </a:solidFill>
                <a:latin typeface="Arial"/>
                <a:cs typeface="Arial"/>
              </a:rPr>
              <a:t>I</a:t>
            </a:r>
            <a:r>
              <a:rPr lang="en-US" sz="1600" spc="-10" dirty="0">
                <a:solidFill>
                  <a:srgbClr val="FFFFFF"/>
                </a:solidFill>
                <a:latin typeface="Arial"/>
                <a:cs typeface="Arial"/>
              </a:rPr>
              <a:t>C</a:t>
            </a:r>
            <a:r>
              <a:rPr lang="en-FI" sz="1600" spc="-10" dirty="0">
                <a:solidFill>
                  <a:srgbClr val="FFFFFF"/>
                </a:solidFill>
                <a:latin typeface="Arial"/>
                <a:cs typeface="Arial"/>
              </a:rPr>
              <a:t>O</a:t>
            </a:r>
            <a:r>
              <a:rPr lang="en-US" sz="1600" spc="-10" dirty="0">
                <a:solidFill>
                  <a:srgbClr val="FFFFFF"/>
                </a:solidFill>
                <a:latin typeface="Arial"/>
                <a:cs typeface="Arial"/>
              </a:rPr>
              <a:t>M</a:t>
            </a:r>
            <a:r>
              <a:rPr sz="1600" spc="-10" dirty="0">
                <a:solidFill>
                  <a:srgbClr val="FFFFFF"/>
                </a:solidFill>
                <a:latin typeface="Arial"/>
                <a:cs typeface="Arial"/>
              </a:rPr>
              <a:t> format and of varying sizes.</a:t>
            </a:r>
          </a:p>
        </p:txBody>
      </p:sp>
      <p:sp>
        <p:nvSpPr>
          <p:cNvPr id="21" name="object 3">
            <a:extLst>
              <a:ext uri="{FF2B5EF4-FFF2-40B4-BE49-F238E27FC236}">
                <a16:creationId xmlns:a16="http://schemas.microsoft.com/office/drawing/2014/main" id="{59C2F9E1-9474-4275-BF96-6412EC37476F}"/>
              </a:ext>
            </a:extLst>
          </p:cNvPr>
          <p:cNvSpPr/>
          <p:nvPr/>
        </p:nvSpPr>
        <p:spPr>
          <a:xfrm>
            <a:off x="5193791" y="809244"/>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59"/>
                </a:lnTo>
                <a:lnTo>
                  <a:pt x="0" y="1348231"/>
                </a:lnTo>
                <a:lnTo>
                  <a:pt x="7636" y="1395614"/>
                </a:lnTo>
                <a:lnTo>
                  <a:pt x="28903" y="1436754"/>
                </a:lnTo>
                <a:lnTo>
                  <a:pt x="61337" y="1469188"/>
                </a:lnTo>
                <a:lnTo>
                  <a:pt x="102477" y="1490455"/>
                </a:lnTo>
                <a:lnTo>
                  <a:pt x="149860" y="1498091"/>
                </a:lnTo>
                <a:lnTo>
                  <a:pt x="6241796" y="1498091"/>
                </a:lnTo>
                <a:lnTo>
                  <a:pt x="6289178" y="1490455"/>
                </a:lnTo>
                <a:lnTo>
                  <a:pt x="6330318" y="1469188"/>
                </a:lnTo>
                <a:lnTo>
                  <a:pt x="6362752" y="1436754"/>
                </a:lnTo>
                <a:lnTo>
                  <a:pt x="6384019" y="1395614"/>
                </a:lnTo>
                <a:lnTo>
                  <a:pt x="6391656" y="1348231"/>
                </a:lnTo>
                <a:lnTo>
                  <a:pt x="6391656" y="149859"/>
                </a:lnTo>
                <a:lnTo>
                  <a:pt x="6384019" y="102477"/>
                </a:lnTo>
                <a:lnTo>
                  <a:pt x="6362752" y="61337"/>
                </a:lnTo>
                <a:lnTo>
                  <a:pt x="6330318" y="28903"/>
                </a:lnTo>
                <a:lnTo>
                  <a:pt x="6289178" y="7636"/>
                </a:lnTo>
                <a:lnTo>
                  <a:pt x="6241796" y="0"/>
                </a:lnTo>
                <a:close/>
              </a:path>
            </a:pathLst>
          </a:custGeom>
          <a:solidFill>
            <a:srgbClr val="E23C6E"/>
          </a:solidFill>
        </p:spPr>
        <p:txBody>
          <a:bodyPr wrap="square" lIns="0" tIns="0" rIns="0" bIns="0" rtlCol="0"/>
          <a:lstStyle/>
          <a:p>
            <a:endParaRPr/>
          </a:p>
        </p:txBody>
      </p:sp>
      <p:sp>
        <p:nvSpPr>
          <p:cNvPr id="22" name="object 4">
            <a:extLst>
              <a:ext uri="{FF2B5EF4-FFF2-40B4-BE49-F238E27FC236}">
                <a16:creationId xmlns:a16="http://schemas.microsoft.com/office/drawing/2014/main" id="{BBEC71C8-93E8-4766-A759-4B312CEBFC67}"/>
              </a:ext>
            </a:extLst>
          </p:cNvPr>
          <p:cNvSpPr/>
          <p:nvPr/>
        </p:nvSpPr>
        <p:spPr>
          <a:xfrm>
            <a:off x="5647944" y="1146047"/>
            <a:ext cx="824484" cy="824484"/>
          </a:xfrm>
          <a:prstGeom prst="rect">
            <a:avLst/>
          </a:prstGeom>
          <a:blipFill>
            <a:blip r:embed="rId5" cstate="print"/>
            <a:stretch>
              <a:fillRect/>
            </a:stretch>
          </a:blipFill>
        </p:spPr>
        <p:txBody>
          <a:bodyPr wrap="square" lIns="0" tIns="0" rIns="0" bIns="0" rtlCol="0"/>
          <a:lstStyle/>
          <a:p>
            <a:endParaRPr/>
          </a:p>
        </p:txBody>
      </p:sp>
      <p:sp>
        <p:nvSpPr>
          <p:cNvPr id="24" name="object 12">
            <a:extLst>
              <a:ext uri="{FF2B5EF4-FFF2-40B4-BE49-F238E27FC236}">
                <a16:creationId xmlns:a16="http://schemas.microsoft.com/office/drawing/2014/main" id="{38CB984A-4433-420F-AA13-D463F6136234}"/>
              </a:ext>
            </a:extLst>
          </p:cNvPr>
          <p:cNvSpPr txBox="1"/>
          <p:nvPr/>
        </p:nvSpPr>
        <p:spPr>
          <a:xfrm>
            <a:off x="6474395" y="928898"/>
            <a:ext cx="4726432" cy="1416029"/>
          </a:xfrm>
          <a:prstGeom prst="rect">
            <a:avLst/>
          </a:prstGeom>
        </p:spPr>
        <p:txBody>
          <a:bodyPr vert="horz" wrap="square" lIns="0" tIns="12700" rIns="0" bIns="0" rtlCol="0">
            <a:spAutoFit/>
          </a:bodyPr>
          <a:lstStyle/>
          <a:p>
            <a:pPr marL="12700" marR="5080">
              <a:lnSpc>
                <a:spcPct val="140000"/>
              </a:lnSpc>
              <a:spcBef>
                <a:spcPts val="100"/>
              </a:spcBef>
            </a:pPr>
            <a:r>
              <a:rPr lang="en-US" sz="1600" spc="-5" dirty="0">
                <a:solidFill>
                  <a:srgbClr val="FFFFFF"/>
                </a:solidFill>
                <a:latin typeface="Arial"/>
                <a:cs typeface="Arial"/>
              </a:rPr>
              <a:t>D</a:t>
            </a:r>
            <a:r>
              <a:rPr lang="en-FI" sz="1600" spc="-5" dirty="0">
                <a:solidFill>
                  <a:srgbClr val="FFFFFF"/>
                </a:solidFill>
                <a:latin typeface="Arial"/>
                <a:cs typeface="Arial"/>
              </a:rPr>
              <a:t>a</a:t>
            </a:r>
            <a:r>
              <a:rPr lang="en-US" sz="1600" spc="-5" dirty="0">
                <a:solidFill>
                  <a:srgbClr val="FFFFFF"/>
                </a:solidFill>
                <a:latin typeface="Arial"/>
                <a:cs typeface="Arial"/>
              </a:rPr>
              <a:t>t</a:t>
            </a:r>
            <a:r>
              <a:rPr lang="en-FI" sz="1600" spc="-5" dirty="0">
                <a:solidFill>
                  <a:srgbClr val="FFFFFF"/>
                </a:solidFill>
                <a:latin typeface="Arial"/>
                <a:cs typeface="Arial"/>
              </a:rPr>
              <a:t>a </a:t>
            </a:r>
            <a:r>
              <a:rPr lang="en-US" sz="1600" spc="-5" dirty="0">
                <a:solidFill>
                  <a:srgbClr val="FFFFFF"/>
                </a:solidFill>
                <a:latin typeface="Arial"/>
                <a:cs typeface="Arial"/>
              </a:rPr>
              <a:t>f</a:t>
            </a:r>
            <a:r>
              <a:rPr lang="en-FI" sz="1600" spc="-5" dirty="0">
                <a:solidFill>
                  <a:srgbClr val="FFFFFF"/>
                </a:solidFill>
                <a:latin typeface="Arial"/>
                <a:cs typeface="Arial"/>
              </a:rPr>
              <a:t>o</a:t>
            </a:r>
            <a:r>
              <a:rPr lang="en-US" sz="1600" spc="-5" dirty="0">
                <a:solidFill>
                  <a:srgbClr val="FFFFFF"/>
                </a:solidFill>
                <a:latin typeface="Arial"/>
                <a:cs typeface="Arial"/>
              </a:rPr>
              <a:t>r</a:t>
            </a:r>
            <a:r>
              <a:rPr lang="en-FI" sz="1600" spc="-5" dirty="0">
                <a:solidFill>
                  <a:srgbClr val="FFFFFF"/>
                </a:solidFill>
                <a:latin typeface="Arial"/>
                <a:cs typeface="Arial"/>
              </a:rPr>
              <a:t> </a:t>
            </a:r>
            <a:r>
              <a:rPr lang="en-US" sz="1600" spc="-5" dirty="0">
                <a:solidFill>
                  <a:srgbClr val="FFFFFF"/>
                </a:solidFill>
                <a:latin typeface="Arial"/>
                <a:cs typeface="Arial"/>
              </a:rPr>
              <a:t>t</a:t>
            </a:r>
            <a:r>
              <a:rPr lang="en-FI" sz="1600" spc="-5" dirty="0">
                <a:solidFill>
                  <a:srgbClr val="FFFFFF"/>
                </a:solidFill>
                <a:latin typeface="Arial"/>
                <a:cs typeface="Arial"/>
              </a:rPr>
              <a:t>h</a:t>
            </a:r>
            <a:r>
              <a:rPr lang="en-US" sz="1600" spc="-5" dirty="0">
                <a:solidFill>
                  <a:srgbClr val="FFFFFF"/>
                </a:solidFill>
                <a:latin typeface="Arial"/>
                <a:cs typeface="Arial"/>
              </a:rPr>
              <a:t>i</a:t>
            </a:r>
            <a:r>
              <a:rPr lang="en-FI" sz="1600" spc="-5" dirty="0">
                <a:solidFill>
                  <a:srgbClr val="FFFFFF"/>
                </a:solidFill>
                <a:latin typeface="Arial"/>
                <a:cs typeface="Arial"/>
              </a:rPr>
              <a:t>s </a:t>
            </a:r>
            <a:r>
              <a:rPr lang="en-US" sz="1600" spc="-5" dirty="0">
                <a:solidFill>
                  <a:srgbClr val="FFFFFF"/>
                </a:solidFill>
                <a:latin typeface="Arial"/>
                <a:cs typeface="Arial"/>
              </a:rPr>
              <a:t>p</a:t>
            </a:r>
            <a:r>
              <a:rPr lang="en-FI" sz="1600" spc="-5" dirty="0">
                <a:solidFill>
                  <a:srgbClr val="FFFFFF"/>
                </a:solidFill>
                <a:latin typeface="Arial"/>
                <a:cs typeface="Arial"/>
              </a:rPr>
              <a:t>r</a:t>
            </a:r>
            <a:r>
              <a:rPr lang="en-US" sz="1600" spc="-5" dirty="0">
                <a:solidFill>
                  <a:srgbClr val="FFFFFF"/>
                </a:solidFill>
                <a:latin typeface="Arial"/>
                <a:cs typeface="Arial"/>
              </a:rPr>
              <a:t>o</a:t>
            </a:r>
            <a:r>
              <a:rPr lang="en-FI" sz="1600" spc="-5" dirty="0">
                <a:solidFill>
                  <a:srgbClr val="FFFFFF"/>
                </a:solidFill>
                <a:latin typeface="Arial"/>
                <a:cs typeface="Arial"/>
              </a:rPr>
              <a:t>j</a:t>
            </a:r>
            <a:r>
              <a:rPr lang="en-US" sz="1600" spc="-5" dirty="0">
                <a:solidFill>
                  <a:srgbClr val="FFFFFF"/>
                </a:solidFill>
                <a:latin typeface="Arial"/>
                <a:cs typeface="Arial"/>
              </a:rPr>
              <a:t>e</a:t>
            </a:r>
            <a:r>
              <a:rPr lang="en-FI" sz="1600" spc="-5" dirty="0">
                <a:solidFill>
                  <a:srgbClr val="FFFFFF"/>
                </a:solidFill>
                <a:latin typeface="Arial"/>
                <a:cs typeface="Arial"/>
              </a:rPr>
              <a:t>c</a:t>
            </a:r>
            <a:r>
              <a:rPr lang="en-US" sz="1600" spc="-5" dirty="0">
                <a:solidFill>
                  <a:srgbClr val="FFFFFF"/>
                </a:solidFill>
                <a:latin typeface="Arial"/>
                <a:cs typeface="Arial"/>
              </a:rPr>
              <a:t>t</a:t>
            </a:r>
            <a:r>
              <a:rPr lang="en-FI" sz="1600" spc="-5" dirty="0">
                <a:solidFill>
                  <a:srgbClr val="FFFFFF"/>
                </a:solidFill>
                <a:latin typeface="Arial"/>
                <a:cs typeface="Arial"/>
              </a:rPr>
              <a:t> </a:t>
            </a:r>
            <a:r>
              <a:rPr lang="en-US" sz="1600" spc="-5" dirty="0">
                <a:solidFill>
                  <a:srgbClr val="FFFFFF"/>
                </a:solidFill>
                <a:latin typeface="Arial"/>
                <a:cs typeface="Arial"/>
              </a:rPr>
              <a:t>i</a:t>
            </a:r>
            <a:r>
              <a:rPr lang="en-FI" sz="1600" spc="-5" dirty="0">
                <a:solidFill>
                  <a:srgbClr val="FFFFFF"/>
                </a:solidFill>
                <a:latin typeface="Arial"/>
                <a:cs typeface="Arial"/>
              </a:rPr>
              <a:t>s </a:t>
            </a:r>
            <a:r>
              <a:rPr lang="en-US" sz="1600" spc="-5" dirty="0">
                <a:solidFill>
                  <a:srgbClr val="FFFFFF"/>
                </a:solidFill>
                <a:latin typeface="Arial"/>
                <a:cs typeface="Arial"/>
              </a:rPr>
              <a:t>e</a:t>
            </a:r>
            <a:r>
              <a:rPr lang="en-FI" sz="1600" spc="-5" dirty="0">
                <a:solidFill>
                  <a:srgbClr val="FFFFFF"/>
                </a:solidFill>
                <a:latin typeface="Arial"/>
                <a:cs typeface="Arial"/>
              </a:rPr>
              <a:t>x</a:t>
            </a:r>
            <a:r>
              <a:rPr lang="en-US" sz="1600" spc="-5" dirty="0">
                <a:solidFill>
                  <a:srgbClr val="FFFFFF"/>
                </a:solidFill>
                <a:latin typeface="Arial"/>
                <a:cs typeface="Arial"/>
              </a:rPr>
              <a:t>t</a:t>
            </a:r>
            <a:r>
              <a:rPr lang="en-FI" sz="1600" spc="-5" dirty="0">
                <a:solidFill>
                  <a:srgbClr val="FFFFFF"/>
                </a:solidFill>
                <a:latin typeface="Arial"/>
                <a:cs typeface="Arial"/>
              </a:rPr>
              <a:t>r</a:t>
            </a:r>
            <a:r>
              <a:rPr lang="en-US" sz="1600" spc="-5" dirty="0">
                <a:solidFill>
                  <a:srgbClr val="FFFFFF"/>
                </a:solidFill>
                <a:latin typeface="Arial"/>
                <a:cs typeface="Arial"/>
              </a:rPr>
              <a:t>a</a:t>
            </a:r>
            <a:r>
              <a:rPr lang="en-FI" sz="1600" spc="-5" dirty="0">
                <a:solidFill>
                  <a:srgbClr val="FFFFFF"/>
                </a:solidFill>
                <a:latin typeface="Arial"/>
                <a:cs typeface="Arial"/>
              </a:rPr>
              <a:t>c</a:t>
            </a:r>
            <a:r>
              <a:rPr lang="en-US" sz="1600" spc="-5" dirty="0">
                <a:solidFill>
                  <a:srgbClr val="FFFFFF"/>
                </a:solidFill>
                <a:latin typeface="Arial"/>
                <a:cs typeface="Arial"/>
              </a:rPr>
              <a:t>t</a:t>
            </a:r>
            <a:r>
              <a:rPr lang="en-FI" sz="1600" spc="-5" dirty="0">
                <a:solidFill>
                  <a:srgbClr val="FFFFFF"/>
                </a:solidFill>
                <a:latin typeface="Arial"/>
                <a:cs typeface="Arial"/>
              </a:rPr>
              <a:t>e</a:t>
            </a:r>
            <a:r>
              <a:rPr lang="en-US" sz="1600" spc="-5" dirty="0">
                <a:solidFill>
                  <a:srgbClr val="FFFFFF"/>
                </a:solidFill>
                <a:latin typeface="Arial"/>
                <a:cs typeface="Arial"/>
              </a:rPr>
              <a:t>d</a:t>
            </a:r>
            <a:r>
              <a:rPr lang="en-FI" sz="1600" spc="-5" dirty="0">
                <a:solidFill>
                  <a:srgbClr val="FFFFFF"/>
                </a:solidFill>
                <a:latin typeface="Arial"/>
                <a:cs typeface="Arial"/>
              </a:rPr>
              <a:t> </a:t>
            </a:r>
            <a:r>
              <a:rPr lang="en-US" sz="1600" spc="-5" dirty="0">
                <a:solidFill>
                  <a:srgbClr val="FFFFFF"/>
                </a:solidFill>
                <a:latin typeface="Arial"/>
                <a:cs typeface="Arial"/>
              </a:rPr>
              <a:t>f</a:t>
            </a:r>
            <a:r>
              <a:rPr lang="en-FI" sz="1600" spc="-5" dirty="0">
                <a:solidFill>
                  <a:srgbClr val="FFFFFF"/>
                </a:solidFill>
                <a:latin typeface="Arial"/>
                <a:cs typeface="Arial"/>
              </a:rPr>
              <a:t>r</a:t>
            </a:r>
            <a:r>
              <a:rPr lang="en-US" sz="1600" spc="-5" dirty="0">
                <a:solidFill>
                  <a:srgbClr val="FFFFFF"/>
                </a:solidFill>
                <a:latin typeface="Arial"/>
                <a:cs typeface="Arial"/>
              </a:rPr>
              <a:t>o</a:t>
            </a:r>
            <a:r>
              <a:rPr lang="en-FI" sz="1600" spc="-5" dirty="0">
                <a:solidFill>
                  <a:srgbClr val="FFFFFF"/>
                </a:solidFill>
                <a:latin typeface="Arial"/>
                <a:cs typeface="Arial"/>
              </a:rPr>
              <a:t>m </a:t>
            </a:r>
            <a:r>
              <a:rPr lang="en-US" sz="1600" spc="-5" dirty="0">
                <a:solidFill>
                  <a:srgbClr val="FFFFFF"/>
                </a:solidFill>
                <a:latin typeface="Arial"/>
                <a:cs typeface="Arial"/>
              </a:rPr>
              <a:t>K</a:t>
            </a:r>
            <a:r>
              <a:rPr lang="en-FI" sz="1600" spc="-5" dirty="0">
                <a:solidFill>
                  <a:srgbClr val="FFFFFF"/>
                </a:solidFill>
                <a:latin typeface="Arial"/>
                <a:cs typeface="Arial"/>
              </a:rPr>
              <a:t>a</a:t>
            </a:r>
            <a:r>
              <a:rPr lang="en-US" sz="1600" spc="-5" dirty="0">
                <a:solidFill>
                  <a:srgbClr val="FFFFFF"/>
                </a:solidFill>
                <a:latin typeface="Arial"/>
                <a:cs typeface="Arial"/>
              </a:rPr>
              <a:t>g</a:t>
            </a:r>
            <a:r>
              <a:rPr lang="en-FI" sz="1600" spc="-5" dirty="0">
                <a:solidFill>
                  <a:srgbClr val="FFFFFF"/>
                </a:solidFill>
                <a:latin typeface="Arial"/>
                <a:cs typeface="Arial"/>
              </a:rPr>
              <a:t>g</a:t>
            </a:r>
            <a:r>
              <a:rPr lang="en-US" sz="1600" spc="-5" dirty="0">
                <a:solidFill>
                  <a:srgbClr val="FFFFFF"/>
                </a:solidFill>
                <a:latin typeface="Arial"/>
                <a:cs typeface="Arial"/>
              </a:rPr>
              <a:t>l</a:t>
            </a:r>
            <a:r>
              <a:rPr lang="en-FI" sz="1600" spc="-5" dirty="0">
                <a:solidFill>
                  <a:srgbClr val="FFFFFF"/>
                </a:solidFill>
                <a:latin typeface="Arial"/>
                <a:cs typeface="Arial"/>
              </a:rPr>
              <a:t>e</a:t>
            </a:r>
            <a:r>
              <a:rPr sz="1600" spc="-5" dirty="0">
                <a:solidFill>
                  <a:srgbClr val="FFFFFF"/>
                </a:solidFill>
                <a:latin typeface="Arial"/>
                <a:cs typeface="Arial"/>
              </a:rPr>
              <a:t>.</a:t>
            </a:r>
            <a:endParaRPr lang="en-FI" sz="1600" spc="-5" dirty="0">
              <a:solidFill>
                <a:srgbClr val="FFFFFF"/>
              </a:solidFill>
              <a:latin typeface="Arial"/>
              <a:cs typeface="Arial"/>
            </a:endParaRPr>
          </a:p>
          <a:p>
            <a:pPr marL="12700" marR="5080">
              <a:lnSpc>
                <a:spcPct val="140000"/>
              </a:lnSpc>
              <a:spcBef>
                <a:spcPts val="100"/>
              </a:spcBef>
            </a:pPr>
            <a:r>
              <a:rPr lang="en-FI" sz="1600" spc="-5" dirty="0">
                <a:solidFill>
                  <a:srgbClr val="FFFFFF"/>
                </a:solidFill>
                <a:latin typeface="Arial"/>
                <a:cs typeface="Arial"/>
                <a:hlinkClick r:id="rId6">
                  <a:extLst>
                    <a:ext uri="{A12FA001-AC4F-418D-AE19-62706E023703}">
                      <ahyp:hlinkClr xmlns:ahyp="http://schemas.microsoft.com/office/drawing/2018/hyperlinkcolor" val="tx"/>
                    </a:ext>
                  </a:extLst>
                </a:hlinkClick>
              </a:rPr>
              <a:t>https://www.kaggle.com/c/rsna-pneumonia-detection-challenge/data</a:t>
            </a:r>
            <a:endParaRPr lang="en-FI" sz="1600" spc="-5" dirty="0">
              <a:solidFill>
                <a:srgbClr val="FFFFFF"/>
              </a:solidFill>
              <a:latin typeface="Arial"/>
              <a:cs typeface="Arial"/>
            </a:endParaRPr>
          </a:p>
          <a:p>
            <a:pPr marL="12700" marR="5080">
              <a:lnSpc>
                <a:spcPct val="140000"/>
              </a:lnSpc>
              <a:spcBef>
                <a:spcPts val="100"/>
              </a:spcBef>
            </a:pPr>
            <a:endParaRPr sz="1800" dirty="0">
              <a:latin typeface="Arial"/>
              <a:cs typeface="Arial"/>
            </a:endParaRPr>
          </a:p>
        </p:txBody>
      </p:sp>
      <p:pic>
        <p:nvPicPr>
          <p:cNvPr id="7" name="Picture 6">
            <a:extLst>
              <a:ext uri="{FF2B5EF4-FFF2-40B4-BE49-F238E27FC236}">
                <a16:creationId xmlns:a16="http://schemas.microsoft.com/office/drawing/2014/main" id="{1564BC4B-62E5-4FEE-88AC-88B9F6BD997C}"/>
              </a:ext>
            </a:extLst>
          </p:cNvPr>
          <p:cNvPicPr>
            <a:picLocks noChangeAspect="1"/>
          </p:cNvPicPr>
          <p:nvPr/>
        </p:nvPicPr>
        <p:blipFill>
          <a:blip r:embed="rId7"/>
          <a:stretch>
            <a:fillRect/>
          </a:stretch>
        </p:blipFill>
        <p:spPr>
          <a:xfrm>
            <a:off x="1" y="2883662"/>
            <a:ext cx="4636008" cy="3974337"/>
          </a:xfrm>
          <a:prstGeom prst="rect">
            <a:avLst/>
          </a:prstGeom>
        </p:spPr>
      </p:pic>
    </p:spTree>
    <p:extLst>
      <p:ext uri="{BB962C8B-B14F-4D97-AF65-F5344CB8AC3E}">
        <p14:creationId xmlns:p14="http://schemas.microsoft.com/office/powerpoint/2010/main" val="104937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3F04-E1C6-4D26-8A9C-EA1138CF1A9B}"/>
              </a:ext>
            </a:extLst>
          </p:cNvPr>
          <p:cNvSpPr>
            <a:spLocks noGrp="1"/>
          </p:cNvSpPr>
          <p:nvPr>
            <p:ph type="title"/>
          </p:nvPr>
        </p:nvSpPr>
        <p:spPr>
          <a:xfrm>
            <a:off x="7491536" y="475630"/>
            <a:ext cx="4700464" cy="1370273"/>
          </a:xfrm>
          <a:noFill/>
          <a:ln w="19050">
            <a:noFill/>
            <a:prstDash val="dash"/>
          </a:ln>
        </p:spPr>
        <p:txBody>
          <a:bodyPr vert="horz" lIns="91440" tIns="45720" rIns="91440" bIns="45720" rtlCol="0" anchor="b">
            <a:normAutofit/>
          </a:bodyPr>
          <a:lstStyle/>
          <a:p>
            <a:r>
              <a:rPr lang="en-FI" sz="4100" dirty="0"/>
              <a:t>D</a:t>
            </a:r>
            <a:r>
              <a:rPr lang="en-US" sz="4100" dirty="0"/>
              <a:t>A</a:t>
            </a:r>
            <a:r>
              <a:rPr lang="en-FI" sz="4100" dirty="0"/>
              <a:t>T</a:t>
            </a:r>
            <a:r>
              <a:rPr lang="en-US" sz="4100" dirty="0"/>
              <a:t>A</a:t>
            </a:r>
            <a:r>
              <a:rPr lang="en-FI" sz="4100" dirty="0"/>
              <a:t> </a:t>
            </a:r>
            <a:r>
              <a:rPr lang="en-US" sz="4100" dirty="0"/>
              <a:t>D</a:t>
            </a:r>
            <a:r>
              <a:rPr lang="en-FI" sz="4100" dirty="0"/>
              <a:t>I</a:t>
            </a:r>
            <a:r>
              <a:rPr lang="en-US" sz="4100" dirty="0"/>
              <a:t>S</a:t>
            </a:r>
            <a:r>
              <a:rPr lang="en-FI" sz="4100" dirty="0"/>
              <a:t>TRIBUTION</a:t>
            </a:r>
            <a:endParaRPr lang="en-US" sz="4100" dirty="0"/>
          </a:p>
        </p:txBody>
      </p:sp>
      <p:pic>
        <p:nvPicPr>
          <p:cNvPr id="11" name="Picture 10">
            <a:extLst>
              <a:ext uri="{FF2B5EF4-FFF2-40B4-BE49-F238E27FC236}">
                <a16:creationId xmlns:a16="http://schemas.microsoft.com/office/drawing/2014/main" id="{05871851-BB55-42CC-85F1-B13C4A4AA366}"/>
              </a:ext>
            </a:extLst>
          </p:cNvPr>
          <p:cNvPicPr/>
          <p:nvPr/>
        </p:nvPicPr>
        <p:blipFill>
          <a:blip r:embed="rId3"/>
          <a:stretch>
            <a:fillRect/>
          </a:stretch>
        </p:blipFill>
        <p:spPr>
          <a:xfrm>
            <a:off x="0" y="1845903"/>
            <a:ext cx="6329033" cy="5012097"/>
          </a:xfrm>
          <a:prstGeom prst="rect">
            <a:avLst/>
          </a:prstGeom>
        </p:spPr>
      </p:pic>
      <p:pic>
        <p:nvPicPr>
          <p:cNvPr id="15" name="Picture 14">
            <a:extLst>
              <a:ext uri="{FF2B5EF4-FFF2-40B4-BE49-F238E27FC236}">
                <a16:creationId xmlns:a16="http://schemas.microsoft.com/office/drawing/2014/main" id="{17926C1B-4301-4957-BCBC-D885F60E3013}"/>
              </a:ext>
            </a:extLst>
          </p:cNvPr>
          <p:cNvPicPr/>
          <p:nvPr/>
        </p:nvPicPr>
        <p:blipFill>
          <a:blip r:embed="rId4"/>
          <a:stretch>
            <a:fillRect/>
          </a:stretch>
        </p:blipFill>
        <p:spPr>
          <a:xfrm>
            <a:off x="6329033" y="1845903"/>
            <a:ext cx="5862967" cy="5012097"/>
          </a:xfrm>
          <a:prstGeom prst="rect">
            <a:avLst/>
          </a:prstGeom>
        </p:spPr>
      </p:pic>
    </p:spTree>
    <p:extLst>
      <p:ext uri="{BB962C8B-B14F-4D97-AF65-F5344CB8AC3E}">
        <p14:creationId xmlns:p14="http://schemas.microsoft.com/office/powerpoint/2010/main" val="34922203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CBA14A48-08C1-4D53-805F-B97EF74B58E9}"/>
              </a:ext>
            </a:extLst>
          </p:cNvPr>
          <p:cNvSpPr>
            <a:spLocks noGrp="1"/>
          </p:cNvSpPr>
          <p:nvPr>
            <p:ph type="title"/>
          </p:nvPr>
        </p:nvSpPr>
        <p:spPr>
          <a:xfrm>
            <a:off x="-1" y="804334"/>
            <a:ext cx="4465983" cy="5249333"/>
          </a:xfrm>
        </p:spPr>
        <p:txBody>
          <a:bodyPr>
            <a:normAutofit/>
          </a:bodyPr>
          <a:lstStyle/>
          <a:p>
            <a:r>
              <a:rPr lang="en-US" dirty="0">
                <a:solidFill>
                  <a:srgbClr val="FFFFFF"/>
                </a:solidFill>
              </a:rPr>
              <a:t>Data Pre-processing</a:t>
            </a:r>
            <a:br>
              <a:rPr lang="en-US" dirty="0">
                <a:solidFill>
                  <a:srgbClr val="FFFFFF"/>
                </a:solidFill>
              </a:rPr>
            </a:br>
            <a:endParaRPr lang="en-FI" dirty="0">
              <a:solidFill>
                <a:srgbClr val="FFFFFF"/>
              </a:solidFill>
            </a:endParaRPr>
          </a:p>
        </p:txBody>
      </p:sp>
      <p:grpSp>
        <p:nvGrpSpPr>
          <p:cNvPr id="40" name="object 5">
            <a:extLst>
              <a:ext uri="{FF2B5EF4-FFF2-40B4-BE49-F238E27FC236}">
                <a16:creationId xmlns:a16="http://schemas.microsoft.com/office/drawing/2014/main" id="{CA09A067-43AD-4F79-A24A-B116C66298E9}"/>
              </a:ext>
            </a:extLst>
          </p:cNvPr>
          <p:cNvGrpSpPr/>
          <p:nvPr/>
        </p:nvGrpSpPr>
        <p:grpSpPr>
          <a:xfrm>
            <a:off x="5193791" y="2189988"/>
            <a:ext cx="6391910" cy="1103630"/>
            <a:chOff x="5193791" y="2189988"/>
            <a:chExt cx="6391910" cy="1103630"/>
          </a:xfrm>
        </p:grpSpPr>
        <p:sp>
          <p:nvSpPr>
            <p:cNvPr id="41" name="object 6">
              <a:extLst>
                <a:ext uri="{FF2B5EF4-FFF2-40B4-BE49-F238E27FC236}">
                  <a16:creationId xmlns:a16="http://schemas.microsoft.com/office/drawing/2014/main" id="{1F683D09-E6A0-4CAC-800E-1413BE5D77D9}"/>
                </a:ext>
              </a:extLst>
            </p:cNvPr>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42" name="object 7">
              <a:extLst>
                <a:ext uri="{FF2B5EF4-FFF2-40B4-BE49-F238E27FC236}">
                  <a16:creationId xmlns:a16="http://schemas.microsoft.com/office/drawing/2014/main" id="{C695A9AE-A2DA-4C09-9D12-CB60D1BEA29B}"/>
                </a:ext>
              </a:extLst>
            </p:cNvPr>
            <p:cNvSpPr/>
            <p:nvPr/>
          </p:nvSpPr>
          <p:spPr>
            <a:xfrm>
              <a:off x="5527547" y="2438400"/>
              <a:ext cx="608076" cy="606551"/>
            </a:xfrm>
            <a:prstGeom prst="rect">
              <a:avLst/>
            </a:prstGeom>
            <a:blipFill>
              <a:blip r:embed="rId3" cstate="print"/>
              <a:stretch>
                <a:fillRect/>
              </a:stretch>
            </a:blipFill>
          </p:spPr>
          <p:txBody>
            <a:bodyPr wrap="square" lIns="0" tIns="0" rIns="0" bIns="0" rtlCol="0"/>
            <a:lstStyle/>
            <a:p>
              <a:endParaRPr/>
            </a:p>
          </p:txBody>
        </p:sp>
      </p:grpSp>
      <p:sp>
        <p:nvSpPr>
          <p:cNvPr id="43" name="object 8">
            <a:extLst>
              <a:ext uri="{FF2B5EF4-FFF2-40B4-BE49-F238E27FC236}">
                <a16:creationId xmlns:a16="http://schemas.microsoft.com/office/drawing/2014/main" id="{7F97D964-5F6C-43F9-91D4-C35E77797457}"/>
              </a:ext>
            </a:extLst>
          </p:cNvPr>
          <p:cNvSpPr txBox="1"/>
          <p:nvPr/>
        </p:nvSpPr>
        <p:spPr>
          <a:xfrm>
            <a:off x="6574028" y="2438400"/>
            <a:ext cx="3801745" cy="798295"/>
          </a:xfrm>
          <a:prstGeom prst="rect">
            <a:avLst/>
          </a:prstGeom>
        </p:spPr>
        <p:txBody>
          <a:bodyPr vert="horz" wrap="square" lIns="0" tIns="13335" rIns="0" bIns="0" rtlCol="0">
            <a:spAutoFit/>
          </a:bodyPr>
          <a:lstStyle/>
          <a:p>
            <a:pPr marL="12700">
              <a:lnSpc>
                <a:spcPct val="100000"/>
              </a:lnSpc>
              <a:spcBef>
                <a:spcPts val="105"/>
              </a:spcBef>
            </a:pPr>
            <a:r>
              <a:rPr sz="1700" spc="-35" dirty="0">
                <a:solidFill>
                  <a:srgbClr val="FFFFFF"/>
                </a:solidFill>
                <a:latin typeface="Arial"/>
                <a:cs typeface="Arial"/>
              </a:rPr>
              <a:t>Images </a:t>
            </a:r>
            <a:r>
              <a:rPr sz="1700" spc="-40" dirty="0">
                <a:solidFill>
                  <a:srgbClr val="FFFFFF"/>
                </a:solidFill>
                <a:latin typeface="Arial"/>
                <a:cs typeface="Arial"/>
              </a:rPr>
              <a:t>are </a:t>
            </a:r>
            <a:r>
              <a:rPr sz="1700" spc="-35" dirty="0">
                <a:solidFill>
                  <a:srgbClr val="FFFFFF"/>
                </a:solidFill>
                <a:latin typeface="Arial"/>
                <a:cs typeface="Arial"/>
              </a:rPr>
              <a:t>resized </a:t>
            </a:r>
            <a:r>
              <a:rPr lang="en-US" sz="1700" spc="-30" dirty="0">
                <a:solidFill>
                  <a:srgbClr val="FFFFFF"/>
                </a:solidFill>
                <a:latin typeface="Arial"/>
                <a:cs typeface="Arial"/>
              </a:rPr>
              <a:t>b</a:t>
            </a:r>
            <a:r>
              <a:rPr lang="en-FI" sz="1700" spc="-30" dirty="0">
                <a:solidFill>
                  <a:srgbClr val="FFFFFF"/>
                </a:solidFill>
                <a:latin typeface="Arial"/>
                <a:cs typeface="Arial"/>
              </a:rPr>
              <a:t>a</a:t>
            </a:r>
            <a:r>
              <a:rPr lang="en-US" sz="1700" spc="-30" dirty="0">
                <a:solidFill>
                  <a:srgbClr val="FFFFFF"/>
                </a:solidFill>
                <a:latin typeface="Arial"/>
                <a:cs typeface="Arial"/>
              </a:rPr>
              <a:t>s</a:t>
            </a:r>
            <a:r>
              <a:rPr lang="en-FI" sz="1700" spc="-30" dirty="0">
                <a:solidFill>
                  <a:srgbClr val="FFFFFF"/>
                </a:solidFill>
                <a:latin typeface="Arial"/>
                <a:cs typeface="Arial"/>
              </a:rPr>
              <a:t>e</a:t>
            </a:r>
            <a:r>
              <a:rPr lang="en-US" sz="1700" spc="-30" dirty="0">
                <a:solidFill>
                  <a:srgbClr val="FFFFFF"/>
                </a:solidFill>
                <a:latin typeface="Arial"/>
                <a:cs typeface="Arial"/>
              </a:rPr>
              <a:t>d</a:t>
            </a:r>
            <a:r>
              <a:rPr lang="en-FI" sz="1700" spc="-30" dirty="0">
                <a:solidFill>
                  <a:srgbClr val="FFFFFF"/>
                </a:solidFill>
                <a:latin typeface="Arial"/>
                <a:cs typeface="Arial"/>
              </a:rPr>
              <a:t> </a:t>
            </a:r>
            <a:r>
              <a:rPr lang="en-US" sz="1700" spc="-30" dirty="0">
                <a:solidFill>
                  <a:srgbClr val="FFFFFF"/>
                </a:solidFill>
                <a:latin typeface="Arial"/>
                <a:cs typeface="Arial"/>
              </a:rPr>
              <a:t>o</a:t>
            </a:r>
            <a:r>
              <a:rPr lang="en-FI" sz="1700" spc="-30" dirty="0">
                <a:solidFill>
                  <a:srgbClr val="FFFFFF"/>
                </a:solidFill>
                <a:latin typeface="Arial"/>
                <a:cs typeface="Arial"/>
              </a:rPr>
              <a:t>n </a:t>
            </a:r>
            <a:r>
              <a:rPr lang="en-US" sz="1700" spc="-30" dirty="0">
                <a:solidFill>
                  <a:srgbClr val="FFFFFF"/>
                </a:solidFill>
                <a:latin typeface="Arial"/>
                <a:cs typeface="Arial"/>
              </a:rPr>
              <a:t>m</a:t>
            </a:r>
            <a:r>
              <a:rPr lang="en-FI" sz="1700" spc="-30" dirty="0">
                <a:solidFill>
                  <a:srgbClr val="FFFFFF"/>
                </a:solidFill>
                <a:latin typeface="Arial"/>
                <a:cs typeface="Arial"/>
              </a:rPr>
              <a:t>o</a:t>
            </a:r>
            <a:r>
              <a:rPr lang="en-US" sz="1700" spc="-30" dirty="0">
                <a:solidFill>
                  <a:srgbClr val="FFFFFF"/>
                </a:solidFill>
                <a:latin typeface="Arial"/>
                <a:cs typeface="Arial"/>
              </a:rPr>
              <a:t>d</a:t>
            </a:r>
            <a:r>
              <a:rPr lang="en-FI" sz="1700" spc="-30" dirty="0">
                <a:solidFill>
                  <a:srgbClr val="FFFFFF"/>
                </a:solidFill>
                <a:latin typeface="Arial"/>
                <a:cs typeface="Arial"/>
              </a:rPr>
              <a:t>e</a:t>
            </a:r>
            <a:r>
              <a:rPr lang="en-US" sz="1700" spc="-30" dirty="0">
                <a:solidFill>
                  <a:srgbClr val="FFFFFF"/>
                </a:solidFill>
                <a:latin typeface="Arial"/>
                <a:cs typeface="Arial"/>
              </a:rPr>
              <a:t>l</a:t>
            </a:r>
            <a:r>
              <a:rPr lang="en-FI" sz="1700" spc="-30" dirty="0">
                <a:solidFill>
                  <a:srgbClr val="FFFFFF"/>
                </a:solidFill>
                <a:latin typeface="Arial"/>
                <a:cs typeface="Arial"/>
              </a:rPr>
              <a:t> selected </a:t>
            </a:r>
            <a:r>
              <a:rPr lang="en-US" sz="1700" spc="-30" dirty="0">
                <a:solidFill>
                  <a:srgbClr val="FFFFFF"/>
                </a:solidFill>
                <a:latin typeface="Arial"/>
                <a:cs typeface="Arial"/>
              </a:rPr>
              <a:t>u</a:t>
            </a:r>
            <a:r>
              <a:rPr lang="en-FI" sz="1700" spc="-30" dirty="0">
                <a:solidFill>
                  <a:srgbClr val="FFFFFF"/>
                </a:solidFill>
                <a:latin typeface="Arial"/>
                <a:cs typeface="Arial"/>
              </a:rPr>
              <a:t>s</a:t>
            </a:r>
            <a:r>
              <a:rPr lang="en-US" sz="1700" spc="-30" dirty="0">
                <a:solidFill>
                  <a:srgbClr val="FFFFFF"/>
                </a:solidFill>
                <a:latin typeface="Arial"/>
                <a:cs typeface="Arial"/>
              </a:rPr>
              <a:t>i</a:t>
            </a:r>
            <a:r>
              <a:rPr lang="en-FI" sz="1700" spc="-30" dirty="0">
                <a:solidFill>
                  <a:srgbClr val="FFFFFF"/>
                </a:solidFill>
                <a:latin typeface="Arial"/>
                <a:cs typeface="Arial"/>
              </a:rPr>
              <a:t>n</a:t>
            </a:r>
            <a:r>
              <a:rPr lang="en-US" sz="1700" spc="-30" dirty="0">
                <a:solidFill>
                  <a:srgbClr val="FFFFFF"/>
                </a:solidFill>
                <a:latin typeface="Arial"/>
                <a:cs typeface="Arial"/>
              </a:rPr>
              <a:t>g</a:t>
            </a:r>
            <a:r>
              <a:rPr lang="en-FI" sz="1700" spc="-30" dirty="0">
                <a:solidFill>
                  <a:srgbClr val="FFFFFF"/>
                </a:solidFill>
                <a:latin typeface="Arial"/>
                <a:cs typeface="Arial"/>
              </a:rPr>
              <a:t> </a:t>
            </a:r>
            <a:r>
              <a:rPr lang="en-US" sz="1700" spc="-30" dirty="0">
                <a:solidFill>
                  <a:srgbClr val="FFFFFF"/>
                </a:solidFill>
                <a:latin typeface="Arial"/>
                <a:cs typeface="Arial"/>
              </a:rPr>
              <a:t>G</a:t>
            </a:r>
            <a:r>
              <a:rPr lang="en-FI" sz="1700" spc="-30" dirty="0">
                <a:solidFill>
                  <a:srgbClr val="FFFFFF"/>
                </a:solidFill>
                <a:latin typeface="Arial"/>
                <a:cs typeface="Arial"/>
              </a:rPr>
              <a:t>e</a:t>
            </a:r>
            <a:r>
              <a:rPr lang="en-US" sz="1700" spc="-30" dirty="0">
                <a:solidFill>
                  <a:srgbClr val="FFFFFF"/>
                </a:solidFill>
                <a:latin typeface="Arial"/>
                <a:cs typeface="Arial"/>
              </a:rPr>
              <a:t>n</a:t>
            </a:r>
            <a:r>
              <a:rPr lang="en-FI" sz="1700" spc="-30" dirty="0">
                <a:solidFill>
                  <a:srgbClr val="FFFFFF"/>
                </a:solidFill>
                <a:latin typeface="Arial"/>
                <a:cs typeface="Arial"/>
              </a:rPr>
              <a:t>e</a:t>
            </a:r>
            <a:r>
              <a:rPr lang="en-US" sz="1700" spc="-30" dirty="0">
                <a:solidFill>
                  <a:srgbClr val="FFFFFF"/>
                </a:solidFill>
                <a:latin typeface="Arial"/>
                <a:cs typeface="Arial"/>
              </a:rPr>
              <a:t>r</a:t>
            </a:r>
            <a:r>
              <a:rPr lang="en-FI" sz="1700" spc="-30" dirty="0">
                <a:solidFill>
                  <a:srgbClr val="FFFFFF"/>
                </a:solidFill>
                <a:latin typeface="Arial"/>
                <a:cs typeface="Arial"/>
              </a:rPr>
              <a:t>a</a:t>
            </a:r>
            <a:r>
              <a:rPr lang="en-US" sz="1700" spc="-30" dirty="0">
                <a:solidFill>
                  <a:srgbClr val="FFFFFF"/>
                </a:solidFill>
                <a:latin typeface="Arial"/>
                <a:cs typeface="Arial"/>
              </a:rPr>
              <a:t>t</a:t>
            </a:r>
            <a:r>
              <a:rPr lang="en-FI" sz="1700" spc="-30" dirty="0">
                <a:solidFill>
                  <a:srgbClr val="FFFFFF"/>
                </a:solidFill>
                <a:latin typeface="Arial"/>
                <a:cs typeface="Arial"/>
              </a:rPr>
              <a:t>o</a:t>
            </a:r>
            <a:r>
              <a:rPr lang="en-US" sz="1700" spc="-30" dirty="0">
                <a:solidFill>
                  <a:srgbClr val="FFFFFF"/>
                </a:solidFill>
                <a:latin typeface="Arial"/>
                <a:cs typeface="Arial"/>
              </a:rPr>
              <a:t>r</a:t>
            </a:r>
            <a:r>
              <a:rPr lang="en-FI" sz="1700" spc="-30" dirty="0">
                <a:solidFill>
                  <a:srgbClr val="FFFFFF"/>
                </a:solidFill>
                <a:latin typeface="Arial"/>
                <a:cs typeface="Arial"/>
              </a:rPr>
              <a:t> </a:t>
            </a:r>
            <a:r>
              <a:rPr lang="en-US" sz="1700" spc="-30" dirty="0">
                <a:solidFill>
                  <a:srgbClr val="FFFFFF"/>
                </a:solidFill>
                <a:latin typeface="Arial"/>
                <a:cs typeface="Arial"/>
              </a:rPr>
              <a:t>H</a:t>
            </a:r>
            <a:r>
              <a:rPr lang="en-FI" sz="1700" spc="-30" dirty="0">
                <a:solidFill>
                  <a:srgbClr val="FFFFFF"/>
                </a:solidFill>
                <a:latin typeface="Arial"/>
                <a:cs typeface="Arial"/>
              </a:rPr>
              <a:t>e</a:t>
            </a:r>
            <a:r>
              <a:rPr lang="en-US" sz="1700" spc="-30" dirty="0">
                <a:solidFill>
                  <a:srgbClr val="FFFFFF"/>
                </a:solidFill>
                <a:latin typeface="Arial"/>
                <a:cs typeface="Arial"/>
              </a:rPr>
              <a:t>l</a:t>
            </a:r>
            <a:r>
              <a:rPr lang="en-FI" sz="1700" spc="-30" dirty="0">
                <a:solidFill>
                  <a:srgbClr val="FFFFFF"/>
                </a:solidFill>
                <a:latin typeface="Arial"/>
                <a:cs typeface="Arial"/>
              </a:rPr>
              <a:t>p</a:t>
            </a:r>
            <a:r>
              <a:rPr lang="en-US" sz="1700" spc="-30" dirty="0">
                <a:solidFill>
                  <a:srgbClr val="FFFFFF"/>
                </a:solidFill>
                <a:latin typeface="Arial"/>
                <a:cs typeface="Arial"/>
              </a:rPr>
              <a:t>e</a:t>
            </a:r>
            <a:r>
              <a:rPr lang="en-FI" sz="1700" spc="-30" dirty="0">
                <a:solidFill>
                  <a:srgbClr val="FFFFFF"/>
                </a:solidFill>
                <a:latin typeface="Arial"/>
                <a:cs typeface="Arial"/>
              </a:rPr>
              <a:t>r </a:t>
            </a:r>
            <a:r>
              <a:rPr lang="en-US" sz="1700" spc="-30" dirty="0">
                <a:solidFill>
                  <a:srgbClr val="FFFFFF"/>
                </a:solidFill>
                <a:latin typeface="Arial"/>
                <a:cs typeface="Arial"/>
              </a:rPr>
              <a:t>f</a:t>
            </a:r>
            <a:r>
              <a:rPr lang="en-FI" sz="1700" spc="-30" dirty="0">
                <a:solidFill>
                  <a:srgbClr val="FFFFFF"/>
                </a:solidFill>
                <a:latin typeface="Arial"/>
                <a:cs typeface="Arial"/>
              </a:rPr>
              <a:t>u</a:t>
            </a:r>
            <a:r>
              <a:rPr lang="en-US" sz="1700" spc="-30" dirty="0">
                <a:solidFill>
                  <a:srgbClr val="FFFFFF"/>
                </a:solidFill>
                <a:latin typeface="Arial"/>
                <a:cs typeface="Arial"/>
              </a:rPr>
              <a:t>n</a:t>
            </a:r>
            <a:r>
              <a:rPr lang="en-FI" sz="1700" spc="-30" dirty="0">
                <a:solidFill>
                  <a:srgbClr val="FFFFFF"/>
                </a:solidFill>
                <a:latin typeface="Arial"/>
                <a:cs typeface="Arial"/>
              </a:rPr>
              <a:t>c</a:t>
            </a:r>
            <a:r>
              <a:rPr lang="en-US" sz="1700" spc="-30" dirty="0">
                <a:solidFill>
                  <a:srgbClr val="FFFFFF"/>
                </a:solidFill>
                <a:latin typeface="Arial"/>
                <a:cs typeface="Arial"/>
              </a:rPr>
              <a:t>t</a:t>
            </a:r>
            <a:r>
              <a:rPr lang="en-FI" sz="1700" spc="-30" dirty="0">
                <a:solidFill>
                  <a:srgbClr val="FFFFFF"/>
                </a:solidFill>
                <a:latin typeface="Arial"/>
                <a:cs typeface="Arial"/>
              </a:rPr>
              <a:t>i</a:t>
            </a:r>
            <a:r>
              <a:rPr lang="en-US" sz="1700" spc="-30" dirty="0">
                <a:solidFill>
                  <a:srgbClr val="FFFFFF"/>
                </a:solidFill>
                <a:latin typeface="Arial"/>
                <a:cs typeface="Arial"/>
              </a:rPr>
              <a:t>o</a:t>
            </a:r>
            <a:r>
              <a:rPr lang="en-FI" sz="1700" spc="-30" dirty="0">
                <a:solidFill>
                  <a:srgbClr val="FFFFFF"/>
                </a:solidFill>
                <a:latin typeface="Arial"/>
                <a:cs typeface="Arial"/>
              </a:rPr>
              <a:t>n </a:t>
            </a:r>
            <a:r>
              <a:rPr lang="en-US" sz="1700" spc="-30" dirty="0">
                <a:solidFill>
                  <a:srgbClr val="FFFFFF"/>
                </a:solidFill>
                <a:latin typeface="Arial"/>
                <a:cs typeface="Arial"/>
              </a:rPr>
              <a:t>f</a:t>
            </a:r>
            <a:r>
              <a:rPr lang="en-FI" sz="1700" spc="-30" dirty="0">
                <a:solidFill>
                  <a:srgbClr val="FFFFFF"/>
                </a:solidFill>
                <a:latin typeface="Arial"/>
                <a:cs typeface="Arial"/>
              </a:rPr>
              <a:t>o</a:t>
            </a:r>
            <a:r>
              <a:rPr lang="en-US" sz="1700" spc="-30" dirty="0">
                <a:solidFill>
                  <a:srgbClr val="FFFFFF"/>
                </a:solidFill>
                <a:latin typeface="Arial"/>
                <a:cs typeface="Arial"/>
              </a:rPr>
              <a:t>r</a:t>
            </a:r>
            <a:r>
              <a:rPr lang="en-FI" sz="1700" spc="-30" dirty="0">
                <a:solidFill>
                  <a:srgbClr val="FFFFFF"/>
                </a:solidFill>
                <a:latin typeface="Arial"/>
                <a:cs typeface="Arial"/>
              </a:rPr>
              <a:t> </a:t>
            </a:r>
            <a:r>
              <a:rPr lang="en-US" sz="1700" spc="-30" dirty="0">
                <a:solidFill>
                  <a:srgbClr val="FFFFFF"/>
                </a:solidFill>
                <a:latin typeface="Arial"/>
                <a:cs typeface="Arial"/>
              </a:rPr>
              <a:t>t</a:t>
            </a:r>
            <a:r>
              <a:rPr lang="en-FI" sz="1700" spc="-30" dirty="0">
                <a:solidFill>
                  <a:srgbClr val="FFFFFF"/>
                </a:solidFill>
                <a:latin typeface="Arial"/>
                <a:cs typeface="Arial"/>
              </a:rPr>
              <a:t>h</a:t>
            </a:r>
            <a:r>
              <a:rPr lang="en-US" sz="1700" spc="-30" dirty="0">
                <a:solidFill>
                  <a:srgbClr val="FFFFFF"/>
                </a:solidFill>
                <a:latin typeface="Arial"/>
                <a:cs typeface="Arial"/>
              </a:rPr>
              <a:t>e</a:t>
            </a:r>
            <a:r>
              <a:rPr lang="en-FI" sz="1700" spc="-30" dirty="0">
                <a:solidFill>
                  <a:srgbClr val="FFFFFF"/>
                </a:solidFill>
                <a:latin typeface="Arial"/>
                <a:cs typeface="Arial"/>
              </a:rPr>
              <a:t> </a:t>
            </a:r>
            <a:r>
              <a:rPr lang="en-US" sz="1700" spc="-30" dirty="0">
                <a:solidFill>
                  <a:srgbClr val="FFFFFF"/>
                </a:solidFill>
                <a:latin typeface="Arial"/>
                <a:cs typeface="Arial"/>
              </a:rPr>
              <a:t>t</a:t>
            </a:r>
            <a:r>
              <a:rPr lang="en-FI" sz="1700" spc="-30" dirty="0">
                <a:solidFill>
                  <a:srgbClr val="FFFFFF"/>
                </a:solidFill>
                <a:latin typeface="Arial"/>
                <a:cs typeface="Arial"/>
              </a:rPr>
              <a:t>r</a:t>
            </a:r>
            <a:r>
              <a:rPr lang="en-US" sz="1700" spc="-30" dirty="0">
                <a:solidFill>
                  <a:srgbClr val="FFFFFF"/>
                </a:solidFill>
                <a:latin typeface="Arial"/>
                <a:cs typeface="Arial"/>
              </a:rPr>
              <a:t>a</a:t>
            </a:r>
            <a:r>
              <a:rPr lang="en-FI" sz="1700" spc="-30" dirty="0">
                <a:solidFill>
                  <a:srgbClr val="FFFFFF"/>
                </a:solidFill>
                <a:latin typeface="Arial"/>
                <a:cs typeface="Arial"/>
              </a:rPr>
              <a:t>i</a:t>
            </a:r>
            <a:r>
              <a:rPr lang="en-US" sz="1700" spc="-30" dirty="0">
                <a:solidFill>
                  <a:srgbClr val="FFFFFF"/>
                </a:solidFill>
                <a:latin typeface="Arial"/>
                <a:cs typeface="Arial"/>
              </a:rPr>
              <a:t>n</a:t>
            </a:r>
            <a:r>
              <a:rPr lang="en-FI" sz="1700" spc="-30" dirty="0">
                <a:solidFill>
                  <a:srgbClr val="FFFFFF"/>
                </a:solidFill>
                <a:latin typeface="Arial"/>
                <a:cs typeface="Arial"/>
              </a:rPr>
              <a:t>i</a:t>
            </a:r>
            <a:r>
              <a:rPr lang="en-US" sz="1700" spc="-30" dirty="0">
                <a:solidFill>
                  <a:srgbClr val="FFFFFF"/>
                </a:solidFill>
                <a:latin typeface="Arial"/>
                <a:cs typeface="Arial"/>
              </a:rPr>
              <a:t>n</a:t>
            </a:r>
            <a:r>
              <a:rPr lang="en-FI" sz="1700" spc="-30" dirty="0">
                <a:solidFill>
                  <a:srgbClr val="FFFFFF"/>
                </a:solidFill>
                <a:latin typeface="Arial"/>
                <a:cs typeface="Arial"/>
              </a:rPr>
              <a:t>g </a:t>
            </a:r>
            <a:r>
              <a:rPr lang="en-US" sz="1700" spc="-30" dirty="0">
                <a:solidFill>
                  <a:srgbClr val="FFFFFF"/>
                </a:solidFill>
                <a:latin typeface="Arial"/>
                <a:cs typeface="Arial"/>
              </a:rPr>
              <a:t>p</a:t>
            </a:r>
            <a:r>
              <a:rPr lang="en-FI" sz="1700" spc="-30" dirty="0">
                <a:solidFill>
                  <a:srgbClr val="FFFFFF"/>
                </a:solidFill>
                <a:latin typeface="Arial"/>
                <a:cs typeface="Arial"/>
              </a:rPr>
              <a:t>u</a:t>
            </a:r>
            <a:r>
              <a:rPr lang="en-US" sz="1700" spc="-30" dirty="0">
                <a:solidFill>
                  <a:srgbClr val="FFFFFF"/>
                </a:solidFill>
                <a:latin typeface="Arial"/>
                <a:cs typeface="Arial"/>
              </a:rPr>
              <a:t>r</a:t>
            </a:r>
            <a:r>
              <a:rPr lang="en-FI" sz="1700" spc="-30" dirty="0">
                <a:solidFill>
                  <a:srgbClr val="FFFFFF"/>
                </a:solidFill>
                <a:latin typeface="Arial"/>
                <a:cs typeface="Arial"/>
              </a:rPr>
              <a:t>p</a:t>
            </a:r>
            <a:r>
              <a:rPr lang="en-US" sz="1700" spc="-30" dirty="0">
                <a:solidFill>
                  <a:srgbClr val="FFFFFF"/>
                </a:solidFill>
                <a:latin typeface="Arial"/>
                <a:cs typeface="Arial"/>
              </a:rPr>
              <a:t>o</a:t>
            </a:r>
            <a:r>
              <a:rPr lang="en-FI" sz="1700" spc="-30" dirty="0">
                <a:solidFill>
                  <a:srgbClr val="FFFFFF"/>
                </a:solidFill>
                <a:latin typeface="Arial"/>
                <a:cs typeface="Arial"/>
              </a:rPr>
              <a:t>s</a:t>
            </a:r>
            <a:r>
              <a:rPr lang="en-US" sz="1700" spc="-30" dirty="0">
                <a:solidFill>
                  <a:srgbClr val="FFFFFF"/>
                </a:solidFill>
                <a:latin typeface="Arial"/>
                <a:cs typeface="Arial"/>
              </a:rPr>
              <a:t>e</a:t>
            </a:r>
            <a:r>
              <a:rPr sz="1700" spc="-40" dirty="0">
                <a:solidFill>
                  <a:srgbClr val="FFFFFF"/>
                </a:solidFill>
                <a:latin typeface="Arial"/>
                <a:cs typeface="Arial"/>
              </a:rPr>
              <a:t>.</a:t>
            </a:r>
            <a:endParaRPr sz="1700" dirty="0">
              <a:latin typeface="Arial"/>
              <a:cs typeface="Arial"/>
            </a:endParaRPr>
          </a:p>
        </p:txBody>
      </p:sp>
      <p:grpSp>
        <p:nvGrpSpPr>
          <p:cNvPr id="44" name="object 9">
            <a:extLst>
              <a:ext uri="{FF2B5EF4-FFF2-40B4-BE49-F238E27FC236}">
                <a16:creationId xmlns:a16="http://schemas.microsoft.com/office/drawing/2014/main" id="{B4AED517-E29F-4703-B508-C99B1BF8770E}"/>
              </a:ext>
            </a:extLst>
          </p:cNvPr>
          <p:cNvGrpSpPr/>
          <p:nvPr/>
        </p:nvGrpSpPr>
        <p:grpSpPr>
          <a:xfrm>
            <a:off x="5193791" y="3569208"/>
            <a:ext cx="6391910" cy="1103630"/>
            <a:chOff x="5193791" y="3569208"/>
            <a:chExt cx="6391910" cy="1103630"/>
          </a:xfrm>
        </p:grpSpPr>
        <p:sp>
          <p:nvSpPr>
            <p:cNvPr id="45" name="object 10">
              <a:extLst>
                <a:ext uri="{FF2B5EF4-FFF2-40B4-BE49-F238E27FC236}">
                  <a16:creationId xmlns:a16="http://schemas.microsoft.com/office/drawing/2014/main" id="{4388375C-215D-4274-8F0D-BF77A6526D0D}"/>
                </a:ext>
              </a:extLst>
            </p:cNvPr>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46" name="object 11">
              <a:extLst>
                <a:ext uri="{FF2B5EF4-FFF2-40B4-BE49-F238E27FC236}">
                  <a16:creationId xmlns:a16="http://schemas.microsoft.com/office/drawing/2014/main" id="{941B0002-2F4E-4D52-A1CD-A8324F768050}"/>
                </a:ext>
              </a:extLst>
            </p:cNvPr>
            <p:cNvSpPr/>
            <p:nvPr/>
          </p:nvSpPr>
          <p:spPr>
            <a:xfrm>
              <a:off x="5527547" y="3817620"/>
              <a:ext cx="608076" cy="606551"/>
            </a:xfrm>
            <a:prstGeom prst="rect">
              <a:avLst/>
            </a:prstGeom>
            <a:blipFill>
              <a:blip r:embed="rId4" cstate="print"/>
              <a:stretch>
                <a:fillRect/>
              </a:stretch>
            </a:blipFill>
          </p:spPr>
          <p:txBody>
            <a:bodyPr wrap="square" lIns="0" tIns="0" rIns="0" bIns="0" rtlCol="0"/>
            <a:lstStyle/>
            <a:p>
              <a:endParaRPr/>
            </a:p>
          </p:txBody>
        </p:sp>
      </p:grpSp>
      <p:sp>
        <p:nvSpPr>
          <p:cNvPr id="47" name="object 12">
            <a:extLst>
              <a:ext uri="{FF2B5EF4-FFF2-40B4-BE49-F238E27FC236}">
                <a16:creationId xmlns:a16="http://schemas.microsoft.com/office/drawing/2014/main" id="{620BB236-A66B-4C0E-B9C5-2E071168B6CD}"/>
              </a:ext>
            </a:extLst>
          </p:cNvPr>
          <p:cNvSpPr txBox="1"/>
          <p:nvPr/>
        </p:nvSpPr>
        <p:spPr>
          <a:xfrm>
            <a:off x="6574028" y="3623731"/>
            <a:ext cx="4302125" cy="1046440"/>
          </a:xfrm>
          <a:prstGeom prst="rect">
            <a:avLst/>
          </a:prstGeom>
        </p:spPr>
        <p:txBody>
          <a:bodyPr vert="horz" wrap="square" lIns="0" tIns="114300" rIns="0" bIns="0" rtlCol="0">
            <a:spAutoFit/>
          </a:bodyPr>
          <a:lstStyle/>
          <a:p>
            <a:pPr marL="12700">
              <a:spcBef>
                <a:spcPts val="900"/>
              </a:spcBef>
            </a:pPr>
            <a:r>
              <a:rPr lang="en-US" sz="1700" spc="5" dirty="0">
                <a:solidFill>
                  <a:srgbClr val="FFFFFF"/>
                </a:solidFill>
                <a:latin typeface="Arial"/>
                <a:cs typeface="Arial"/>
              </a:rPr>
              <a:t>train images </a:t>
            </a:r>
            <a:r>
              <a:rPr lang="en-FI" sz="1700" spc="5" dirty="0">
                <a:solidFill>
                  <a:srgbClr val="FFFFFF"/>
                </a:solidFill>
                <a:latin typeface="Arial"/>
                <a:cs typeface="Arial"/>
              </a:rPr>
              <a:t>d</a:t>
            </a:r>
            <a:r>
              <a:rPr lang="en-US" sz="1700" spc="5" dirty="0">
                <a:solidFill>
                  <a:srgbClr val="FFFFFF"/>
                </a:solidFill>
                <a:latin typeface="Arial"/>
                <a:cs typeface="Arial"/>
              </a:rPr>
              <a:t>a</a:t>
            </a:r>
            <a:r>
              <a:rPr lang="en-FI" sz="1700" spc="5" dirty="0">
                <a:solidFill>
                  <a:srgbClr val="FFFFFF"/>
                </a:solidFill>
                <a:latin typeface="Arial"/>
                <a:cs typeface="Arial"/>
              </a:rPr>
              <a:t>t</a:t>
            </a:r>
            <a:r>
              <a:rPr lang="en-US" sz="1700" spc="5" dirty="0">
                <a:solidFill>
                  <a:srgbClr val="FFFFFF"/>
                </a:solidFill>
                <a:latin typeface="Arial"/>
                <a:cs typeface="Arial"/>
              </a:rPr>
              <a:t>a split into train and validation sets</a:t>
            </a:r>
            <a:r>
              <a:rPr lang="en-FI" sz="1700" spc="5" dirty="0">
                <a:solidFill>
                  <a:srgbClr val="FFFFFF"/>
                </a:solidFill>
                <a:latin typeface="Arial"/>
                <a:cs typeface="Arial"/>
              </a:rPr>
              <a:t> </a:t>
            </a:r>
            <a:r>
              <a:rPr lang="en-US" sz="1700" spc="5" dirty="0">
                <a:solidFill>
                  <a:srgbClr val="FFFFFF"/>
                </a:solidFill>
                <a:latin typeface="Arial"/>
                <a:cs typeface="Arial"/>
              </a:rPr>
              <a:t>i</a:t>
            </a:r>
            <a:r>
              <a:rPr lang="en-FI" sz="1700" spc="5" dirty="0">
                <a:solidFill>
                  <a:srgbClr val="FFFFFF"/>
                </a:solidFill>
                <a:latin typeface="Arial"/>
                <a:cs typeface="Arial"/>
              </a:rPr>
              <a:t>n 80:20 ratio.</a:t>
            </a:r>
            <a:endParaRPr lang="en-US" sz="1700" spc="5" dirty="0">
              <a:solidFill>
                <a:srgbClr val="FFFFFF"/>
              </a:solidFill>
              <a:latin typeface="Arial"/>
              <a:cs typeface="Arial"/>
            </a:endParaRPr>
          </a:p>
          <a:p>
            <a:pPr marL="12700">
              <a:lnSpc>
                <a:spcPct val="100000"/>
              </a:lnSpc>
              <a:spcBef>
                <a:spcPts val="900"/>
              </a:spcBef>
            </a:pPr>
            <a:endParaRPr sz="1700" dirty="0">
              <a:latin typeface="Arial"/>
              <a:cs typeface="Arial"/>
            </a:endParaRPr>
          </a:p>
        </p:txBody>
      </p:sp>
      <p:grpSp>
        <p:nvGrpSpPr>
          <p:cNvPr id="48" name="object 13">
            <a:extLst>
              <a:ext uri="{FF2B5EF4-FFF2-40B4-BE49-F238E27FC236}">
                <a16:creationId xmlns:a16="http://schemas.microsoft.com/office/drawing/2014/main" id="{203F664B-6AD4-47A7-B217-7D718D4B19D3}"/>
              </a:ext>
            </a:extLst>
          </p:cNvPr>
          <p:cNvGrpSpPr/>
          <p:nvPr/>
        </p:nvGrpSpPr>
        <p:grpSpPr>
          <a:xfrm>
            <a:off x="5193791" y="4948428"/>
            <a:ext cx="6391910" cy="1103630"/>
            <a:chOff x="5193791" y="4948428"/>
            <a:chExt cx="6391910" cy="1103630"/>
          </a:xfrm>
        </p:grpSpPr>
        <p:sp>
          <p:nvSpPr>
            <p:cNvPr id="49" name="object 14">
              <a:extLst>
                <a:ext uri="{FF2B5EF4-FFF2-40B4-BE49-F238E27FC236}">
                  <a16:creationId xmlns:a16="http://schemas.microsoft.com/office/drawing/2014/main" id="{1642F322-BB28-499C-A47C-B7D1B9AE0F36}"/>
                </a:ext>
              </a:extLst>
            </p:cNvPr>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50" name="object 15">
              <a:extLst>
                <a:ext uri="{FF2B5EF4-FFF2-40B4-BE49-F238E27FC236}">
                  <a16:creationId xmlns:a16="http://schemas.microsoft.com/office/drawing/2014/main" id="{6D1FDF62-095D-49E4-BFF6-346FD5DA0D13}"/>
                </a:ext>
              </a:extLst>
            </p:cNvPr>
            <p:cNvSpPr/>
            <p:nvPr/>
          </p:nvSpPr>
          <p:spPr>
            <a:xfrm>
              <a:off x="5527547" y="5196840"/>
              <a:ext cx="608076" cy="608076"/>
            </a:xfrm>
            <a:prstGeom prst="rect">
              <a:avLst/>
            </a:prstGeom>
            <a:blipFill>
              <a:blip r:embed="rId5" cstate="print"/>
              <a:stretch>
                <a:fillRect/>
              </a:stretch>
            </a:blipFill>
          </p:spPr>
          <p:txBody>
            <a:bodyPr wrap="square" lIns="0" tIns="0" rIns="0" bIns="0" rtlCol="0"/>
            <a:lstStyle/>
            <a:p>
              <a:endParaRPr/>
            </a:p>
          </p:txBody>
        </p:sp>
      </p:grpSp>
      <p:sp>
        <p:nvSpPr>
          <p:cNvPr id="51" name="object 16">
            <a:extLst>
              <a:ext uri="{FF2B5EF4-FFF2-40B4-BE49-F238E27FC236}">
                <a16:creationId xmlns:a16="http://schemas.microsoft.com/office/drawing/2014/main" id="{D83B53A9-1263-46B9-AC92-E07873E0AE12}"/>
              </a:ext>
            </a:extLst>
          </p:cNvPr>
          <p:cNvSpPr txBox="1"/>
          <p:nvPr/>
        </p:nvSpPr>
        <p:spPr>
          <a:xfrm>
            <a:off x="6574028" y="5003637"/>
            <a:ext cx="4798060" cy="1015663"/>
          </a:xfrm>
          <a:prstGeom prst="rect">
            <a:avLst/>
          </a:prstGeom>
        </p:spPr>
        <p:txBody>
          <a:bodyPr vert="horz" wrap="square" lIns="0" tIns="114300" rIns="0" bIns="0" rtlCol="0">
            <a:spAutoFit/>
          </a:bodyPr>
          <a:lstStyle/>
          <a:p>
            <a:pPr marL="12700">
              <a:lnSpc>
                <a:spcPct val="100000"/>
              </a:lnSpc>
              <a:spcBef>
                <a:spcPts val="900"/>
              </a:spcBef>
            </a:pPr>
            <a:r>
              <a:rPr lang="en-US" sz="1700" spc="35" dirty="0">
                <a:solidFill>
                  <a:srgbClr val="FFFFFF"/>
                </a:solidFill>
                <a:latin typeface="Arial"/>
                <a:cs typeface="Arial"/>
              </a:rPr>
              <a:t>I</a:t>
            </a:r>
            <a:r>
              <a:rPr lang="en-FI" sz="1700" spc="35" dirty="0">
                <a:solidFill>
                  <a:srgbClr val="FFFFFF"/>
                </a:solidFill>
                <a:latin typeface="Arial"/>
                <a:cs typeface="Arial"/>
              </a:rPr>
              <a:t>m</a:t>
            </a:r>
            <a:r>
              <a:rPr lang="en-US" sz="1700" spc="35" dirty="0">
                <a:solidFill>
                  <a:srgbClr val="FFFFFF"/>
                </a:solidFill>
                <a:latin typeface="Arial"/>
                <a:cs typeface="Arial"/>
              </a:rPr>
              <a:t>a</a:t>
            </a:r>
            <a:r>
              <a:rPr lang="en-FI" sz="1700" spc="35" dirty="0">
                <a:solidFill>
                  <a:srgbClr val="FFFFFF"/>
                </a:solidFill>
                <a:latin typeface="Arial"/>
                <a:cs typeface="Arial"/>
              </a:rPr>
              <a:t>g</a:t>
            </a:r>
            <a:r>
              <a:rPr lang="en-US" sz="1700" spc="35" dirty="0">
                <a:solidFill>
                  <a:srgbClr val="FFFFFF"/>
                </a:solidFill>
                <a:latin typeface="Arial"/>
                <a:cs typeface="Arial"/>
              </a:rPr>
              <a:t>e</a:t>
            </a:r>
            <a:r>
              <a:rPr lang="en-FI" sz="1700" spc="35" dirty="0">
                <a:solidFill>
                  <a:srgbClr val="FFFFFF"/>
                </a:solidFill>
                <a:latin typeface="Arial"/>
                <a:cs typeface="Arial"/>
              </a:rPr>
              <a:t> </a:t>
            </a:r>
            <a:r>
              <a:rPr lang="en-US" sz="1700" spc="35" dirty="0">
                <a:solidFill>
                  <a:srgbClr val="FFFFFF"/>
                </a:solidFill>
                <a:latin typeface="Arial"/>
                <a:cs typeface="Arial"/>
              </a:rPr>
              <a:t>a</a:t>
            </a:r>
            <a:r>
              <a:rPr lang="en-FI" sz="1700" spc="35" dirty="0">
                <a:solidFill>
                  <a:srgbClr val="FFFFFF"/>
                </a:solidFill>
                <a:latin typeface="Arial"/>
                <a:cs typeface="Arial"/>
              </a:rPr>
              <a:t>g</a:t>
            </a:r>
            <a:r>
              <a:rPr lang="en-US" sz="1700" spc="35" dirty="0">
                <a:solidFill>
                  <a:srgbClr val="FFFFFF"/>
                </a:solidFill>
                <a:latin typeface="Arial"/>
                <a:cs typeface="Arial"/>
              </a:rPr>
              <a:t>u</a:t>
            </a:r>
            <a:r>
              <a:rPr lang="en-FI" sz="1700" spc="35" dirty="0">
                <a:solidFill>
                  <a:srgbClr val="FFFFFF"/>
                </a:solidFill>
                <a:latin typeface="Arial"/>
                <a:cs typeface="Arial"/>
              </a:rPr>
              <a:t>m</a:t>
            </a:r>
            <a:r>
              <a:rPr lang="en-US" sz="1700" spc="35" dirty="0">
                <a:solidFill>
                  <a:srgbClr val="FFFFFF"/>
                </a:solidFill>
                <a:latin typeface="Arial"/>
                <a:cs typeface="Arial"/>
              </a:rPr>
              <a:t>e</a:t>
            </a:r>
            <a:r>
              <a:rPr lang="en-FI" sz="1700" spc="35" dirty="0">
                <a:solidFill>
                  <a:srgbClr val="FFFFFF"/>
                </a:solidFill>
                <a:latin typeface="Arial"/>
                <a:cs typeface="Arial"/>
              </a:rPr>
              <a:t>n</a:t>
            </a:r>
            <a:r>
              <a:rPr lang="en-US" sz="1700" spc="35" dirty="0">
                <a:solidFill>
                  <a:srgbClr val="FFFFFF"/>
                </a:solidFill>
                <a:latin typeface="Arial"/>
                <a:cs typeface="Arial"/>
              </a:rPr>
              <a:t>t</a:t>
            </a:r>
            <a:r>
              <a:rPr lang="en-FI" sz="1700" spc="35" dirty="0">
                <a:solidFill>
                  <a:srgbClr val="FFFFFF"/>
                </a:solidFill>
                <a:latin typeface="Arial"/>
                <a:cs typeface="Arial"/>
              </a:rPr>
              <a:t>a</a:t>
            </a:r>
            <a:r>
              <a:rPr lang="en-US" sz="1700" spc="35" dirty="0">
                <a:solidFill>
                  <a:srgbClr val="FFFFFF"/>
                </a:solidFill>
                <a:latin typeface="Arial"/>
                <a:cs typeface="Arial"/>
              </a:rPr>
              <a:t>t</a:t>
            </a:r>
            <a:r>
              <a:rPr lang="en-FI" sz="1700" spc="35" dirty="0">
                <a:solidFill>
                  <a:srgbClr val="FFFFFF"/>
                </a:solidFill>
                <a:latin typeface="Arial"/>
                <a:cs typeface="Arial"/>
              </a:rPr>
              <a:t>i</a:t>
            </a:r>
            <a:r>
              <a:rPr lang="en-US" sz="1700" spc="35" dirty="0">
                <a:solidFill>
                  <a:srgbClr val="FFFFFF"/>
                </a:solidFill>
                <a:latin typeface="Arial"/>
                <a:cs typeface="Arial"/>
              </a:rPr>
              <a:t>o</a:t>
            </a:r>
            <a:r>
              <a:rPr lang="en-FI" sz="1700" spc="35" dirty="0">
                <a:solidFill>
                  <a:srgbClr val="FFFFFF"/>
                </a:solidFill>
                <a:latin typeface="Arial"/>
                <a:cs typeface="Arial"/>
              </a:rPr>
              <a:t>n:</a:t>
            </a:r>
          </a:p>
          <a:p>
            <a:pPr marL="12700">
              <a:lnSpc>
                <a:spcPct val="100000"/>
              </a:lnSpc>
              <a:spcBef>
                <a:spcPts val="900"/>
              </a:spcBef>
            </a:pPr>
            <a:r>
              <a:rPr sz="1700" spc="35" dirty="0">
                <a:solidFill>
                  <a:srgbClr val="FFFFFF"/>
                </a:solidFill>
                <a:latin typeface="Arial"/>
                <a:cs typeface="Arial"/>
              </a:rPr>
              <a:t>Width </a:t>
            </a:r>
            <a:r>
              <a:rPr sz="1700" spc="-5" dirty="0">
                <a:solidFill>
                  <a:srgbClr val="FFFFFF"/>
                </a:solidFill>
                <a:latin typeface="Arial"/>
                <a:cs typeface="Arial"/>
              </a:rPr>
              <a:t>and </a:t>
            </a:r>
            <a:r>
              <a:rPr sz="1700" spc="25" dirty="0">
                <a:solidFill>
                  <a:srgbClr val="FFFFFF"/>
                </a:solidFill>
                <a:latin typeface="Arial"/>
                <a:cs typeface="Arial"/>
              </a:rPr>
              <a:t>height </a:t>
            </a:r>
            <a:r>
              <a:rPr sz="1700" spc="5" dirty="0">
                <a:solidFill>
                  <a:srgbClr val="FFFFFF"/>
                </a:solidFill>
                <a:latin typeface="Arial"/>
                <a:cs typeface="Arial"/>
              </a:rPr>
              <a:t>shifted </a:t>
            </a:r>
            <a:r>
              <a:rPr sz="1700" spc="10" dirty="0">
                <a:solidFill>
                  <a:srgbClr val="FFFFFF"/>
                </a:solidFill>
                <a:latin typeface="Arial"/>
                <a:cs typeface="Arial"/>
              </a:rPr>
              <a:t>by </a:t>
            </a:r>
            <a:r>
              <a:rPr sz="1700" spc="-55" dirty="0">
                <a:solidFill>
                  <a:srgbClr val="FFFFFF"/>
                </a:solidFill>
                <a:latin typeface="Arial"/>
                <a:cs typeface="Arial"/>
              </a:rPr>
              <a:t>0.</a:t>
            </a:r>
            <a:r>
              <a:rPr lang="en-FI" sz="1700" spc="-55" dirty="0">
                <a:solidFill>
                  <a:srgbClr val="FFFFFF"/>
                </a:solidFill>
                <a:latin typeface="Arial"/>
                <a:cs typeface="Arial"/>
              </a:rPr>
              <a:t>5</a:t>
            </a:r>
            <a:r>
              <a:rPr sz="1700" spc="-55" dirty="0">
                <a:solidFill>
                  <a:srgbClr val="FFFFFF"/>
                </a:solidFill>
                <a:latin typeface="Arial"/>
                <a:cs typeface="Arial"/>
              </a:rPr>
              <a:t> </a:t>
            </a:r>
            <a:r>
              <a:rPr sz="1700" dirty="0">
                <a:solidFill>
                  <a:srgbClr val="FFFFFF"/>
                </a:solidFill>
                <a:latin typeface="Arial"/>
                <a:cs typeface="Arial"/>
              </a:rPr>
              <a:t>fractions </a:t>
            </a:r>
            <a:r>
              <a:rPr sz="1700" spc="-5" dirty="0">
                <a:solidFill>
                  <a:srgbClr val="FFFFFF"/>
                </a:solidFill>
                <a:latin typeface="Arial"/>
                <a:cs typeface="Arial"/>
              </a:rPr>
              <a:t>and </a:t>
            </a:r>
            <a:r>
              <a:rPr sz="1700" spc="35" dirty="0">
                <a:solidFill>
                  <a:srgbClr val="FFFFFF"/>
                </a:solidFill>
                <a:latin typeface="Arial"/>
                <a:cs typeface="Arial"/>
              </a:rPr>
              <a:t>with </a:t>
            </a:r>
            <a:r>
              <a:rPr sz="1700" spc="20" dirty="0">
                <a:solidFill>
                  <a:srgbClr val="FFFFFF"/>
                </a:solidFill>
                <a:latin typeface="Arial"/>
                <a:cs typeface="Arial"/>
              </a:rPr>
              <a:t>the </a:t>
            </a:r>
            <a:r>
              <a:rPr sz="1700" spc="40" dirty="0">
                <a:solidFill>
                  <a:srgbClr val="FFFFFF"/>
                </a:solidFill>
                <a:latin typeface="Arial"/>
                <a:cs typeface="Arial"/>
              </a:rPr>
              <a:t>input </a:t>
            </a:r>
            <a:r>
              <a:rPr sz="1700" spc="25" dirty="0">
                <a:solidFill>
                  <a:srgbClr val="FFFFFF"/>
                </a:solidFill>
                <a:latin typeface="Arial"/>
                <a:cs typeface="Arial"/>
              </a:rPr>
              <a:t>flipped</a:t>
            </a:r>
            <a:r>
              <a:rPr sz="1700" spc="-235" dirty="0">
                <a:solidFill>
                  <a:srgbClr val="FFFFFF"/>
                </a:solidFill>
                <a:latin typeface="Arial"/>
                <a:cs typeface="Arial"/>
              </a:rPr>
              <a:t> </a:t>
            </a:r>
            <a:r>
              <a:rPr sz="1700" dirty="0">
                <a:solidFill>
                  <a:srgbClr val="FFFFFF"/>
                </a:solidFill>
                <a:latin typeface="Arial"/>
                <a:cs typeface="Arial"/>
              </a:rPr>
              <a:t>horizontally.</a:t>
            </a:r>
            <a:endParaRPr sz="1700" dirty="0">
              <a:latin typeface="Arial"/>
              <a:cs typeface="Arial"/>
            </a:endParaRPr>
          </a:p>
        </p:txBody>
      </p:sp>
      <p:sp>
        <p:nvSpPr>
          <p:cNvPr id="53" name="object 6">
            <a:extLst>
              <a:ext uri="{FF2B5EF4-FFF2-40B4-BE49-F238E27FC236}">
                <a16:creationId xmlns:a16="http://schemas.microsoft.com/office/drawing/2014/main" id="{7223D2B9-4A19-401F-85CB-D6FA186EA4FF}"/>
              </a:ext>
            </a:extLst>
          </p:cNvPr>
          <p:cNvSpPr/>
          <p:nvPr/>
        </p:nvSpPr>
        <p:spPr>
          <a:xfrm>
            <a:off x="5193791" y="784646"/>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B5389"/>
          </a:solidFill>
        </p:spPr>
        <p:txBody>
          <a:bodyPr wrap="square" lIns="0" tIns="0" rIns="0" bIns="0" rtlCol="0"/>
          <a:lstStyle/>
          <a:p>
            <a:endParaRPr/>
          </a:p>
        </p:txBody>
      </p:sp>
      <p:pic>
        <p:nvPicPr>
          <p:cNvPr id="3" name="Picture 2">
            <a:extLst>
              <a:ext uri="{FF2B5EF4-FFF2-40B4-BE49-F238E27FC236}">
                <a16:creationId xmlns:a16="http://schemas.microsoft.com/office/drawing/2014/main" id="{2F266FC1-CE16-4847-8912-7AAFC21936E2}"/>
              </a:ext>
            </a:extLst>
          </p:cNvPr>
          <p:cNvPicPr>
            <a:picLocks noChangeAspect="1"/>
          </p:cNvPicPr>
          <p:nvPr/>
        </p:nvPicPr>
        <p:blipFill>
          <a:blip r:embed="rId6"/>
          <a:stretch>
            <a:fillRect/>
          </a:stretch>
        </p:blipFill>
        <p:spPr>
          <a:xfrm>
            <a:off x="5527547" y="1112262"/>
            <a:ext cx="568453" cy="448397"/>
          </a:xfrm>
          <a:prstGeom prst="rect">
            <a:avLst/>
          </a:prstGeom>
        </p:spPr>
      </p:pic>
      <p:sp>
        <p:nvSpPr>
          <p:cNvPr id="55" name="object 3">
            <a:extLst>
              <a:ext uri="{FF2B5EF4-FFF2-40B4-BE49-F238E27FC236}">
                <a16:creationId xmlns:a16="http://schemas.microsoft.com/office/drawing/2014/main" id="{C0E44AD4-67C0-4B7B-B870-D1FADD482ABA}"/>
              </a:ext>
            </a:extLst>
          </p:cNvPr>
          <p:cNvSpPr txBox="1"/>
          <p:nvPr/>
        </p:nvSpPr>
        <p:spPr>
          <a:xfrm>
            <a:off x="6574028" y="1061705"/>
            <a:ext cx="4650740" cy="549509"/>
          </a:xfrm>
          <a:prstGeom prst="rect">
            <a:avLst/>
          </a:prstGeom>
        </p:spPr>
        <p:txBody>
          <a:bodyPr vert="horz" wrap="square" lIns="0" tIns="13335" rIns="0" bIns="0" rtlCol="0">
            <a:spAutoFit/>
          </a:bodyPr>
          <a:lstStyle/>
          <a:p>
            <a:pPr marL="12700">
              <a:spcBef>
                <a:spcPts val="105"/>
              </a:spcBef>
            </a:pPr>
            <a:r>
              <a:rPr lang="en-US" sz="1700" spc="-50" dirty="0">
                <a:solidFill>
                  <a:srgbClr val="FFFFFF"/>
                </a:solidFill>
                <a:latin typeface="Arial"/>
                <a:cs typeface="Arial"/>
              </a:rPr>
              <a:t>M</a:t>
            </a:r>
            <a:r>
              <a:rPr lang="en-FI" sz="1700" spc="-50" dirty="0">
                <a:solidFill>
                  <a:srgbClr val="FFFFFF"/>
                </a:solidFill>
                <a:latin typeface="Arial"/>
                <a:cs typeface="Arial"/>
              </a:rPr>
              <a:t>i</a:t>
            </a:r>
            <a:r>
              <a:rPr lang="en-US" sz="1700" spc="-50" dirty="0">
                <a:solidFill>
                  <a:srgbClr val="FFFFFF"/>
                </a:solidFill>
                <a:latin typeface="Arial"/>
                <a:cs typeface="Arial"/>
              </a:rPr>
              <a:t>s</a:t>
            </a:r>
            <a:r>
              <a:rPr lang="en-FI" sz="1700" spc="-50" dirty="0">
                <a:solidFill>
                  <a:srgbClr val="FFFFFF"/>
                </a:solidFill>
                <a:latin typeface="Arial"/>
                <a:cs typeface="Arial"/>
              </a:rPr>
              <a:t>s</a:t>
            </a:r>
            <a:r>
              <a:rPr lang="en-US" sz="1700" spc="-50" dirty="0">
                <a:solidFill>
                  <a:srgbClr val="FFFFFF"/>
                </a:solidFill>
                <a:latin typeface="Arial"/>
                <a:cs typeface="Arial"/>
              </a:rPr>
              <a:t>i</a:t>
            </a:r>
            <a:r>
              <a:rPr lang="en-FI" sz="1700" spc="-50" dirty="0">
                <a:solidFill>
                  <a:srgbClr val="FFFFFF"/>
                </a:solidFill>
                <a:latin typeface="Arial"/>
                <a:cs typeface="Arial"/>
              </a:rPr>
              <a:t>n</a:t>
            </a:r>
            <a:r>
              <a:rPr lang="en-US" sz="1700" spc="-50" dirty="0">
                <a:solidFill>
                  <a:srgbClr val="FFFFFF"/>
                </a:solidFill>
                <a:latin typeface="Arial"/>
                <a:cs typeface="Arial"/>
              </a:rPr>
              <a:t>g</a:t>
            </a:r>
            <a:r>
              <a:rPr lang="en-FI" sz="1700" spc="-50" dirty="0">
                <a:solidFill>
                  <a:srgbClr val="FFFFFF"/>
                </a:solidFill>
                <a:latin typeface="Arial"/>
                <a:cs typeface="Arial"/>
              </a:rPr>
              <a:t> </a:t>
            </a:r>
            <a:r>
              <a:rPr lang="en-US" sz="1700" spc="-50" dirty="0">
                <a:solidFill>
                  <a:srgbClr val="FFFFFF"/>
                </a:solidFill>
                <a:latin typeface="Arial"/>
                <a:cs typeface="Arial"/>
              </a:rPr>
              <a:t>d</a:t>
            </a:r>
            <a:r>
              <a:rPr lang="en-FI" sz="1700" spc="-50" dirty="0">
                <a:solidFill>
                  <a:srgbClr val="FFFFFF"/>
                </a:solidFill>
                <a:latin typeface="Arial"/>
                <a:cs typeface="Arial"/>
              </a:rPr>
              <a:t>a</a:t>
            </a:r>
            <a:r>
              <a:rPr lang="en-US" sz="1700" spc="-50" dirty="0">
                <a:solidFill>
                  <a:srgbClr val="FFFFFF"/>
                </a:solidFill>
                <a:latin typeface="Arial"/>
                <a:cs typeface="Arial"/>
              </a:rPr>
              <a:t>t</a:t>
            </a:r>
            <a:r>
              <a:rPr lang="en-FI" sz="1700" spc="-50" dirty="0">
                <a:solidFill>
                  <a:srgbClr val="FFFFFF"/>
                </a:solidFill>
                <a:latin typeface="Arial"/>
                <a:cs typeface="Arial"/>
              </a:rPr>
              <a:t>a </a:t>
            </a:r>
            <a:r>
              <a:rPr lang="en-US" sz="1700" spc="-50" dirty="0">
                <a:solidFill>
                  <a:srgbClr val="FFFFFF"/>
                </a:solidFill>
                <a:latin typeface="Arial"/>
                <a:cs typeface="Arial"/>
              </a:rPr>
              <a:t>f</a:t>
            </a:r>
            <a:r>
              <a:rPr lang="en-FI" sz="1700" spc="-50" dirty="0">
                <a:solidFill>
                  <a:srgbClr val="FFFFFF"/>
                </a:solidFill>
                <a:latin typeface="Arial"/>
                <a:cs typeface="Arial"/>
              </a:rPr>
              <a:t>i</a:t>
            </a:r>
            <a:r>
              <a:rPr lang="en-US" sz="1700" spc="-50" dirty="0">
                <a:solidFill>
                  <a:srgbClr val="FFFFFF"/>
                </a:solidFill>
                <a:latin typeface="Arial"/>
                <a:cs typeface="Arial"/>
              </a:rPr>
              <a:t>x</a:t>
            </a:r>
            <a:r>
              <a:rPr lang="en-FI" sz="1700" spc="-50" dirty="0">
                <a:solidFill>
                  <a:srgbClr val="FFFFFF"/>
                </a:solidFill>
                <a:latin typeface="Arial"/>
                <a:cs typeface="Arial"/>
              </a:rPr>
              <a:t> </a:t>
            </a:r>
            <a:r>
              <a:rPr lang="en-US" sz="1700" spc="-50" dirty="0">
                <a:solidFill>
                  <a:srgbClr val="FFFFFF"/>
                </a:solidFill>
                <a:latin typeface="Arial"/>
                <a:cs typeface="Arial"/>
              </a:rPr>
              <a:t>b</a:t>
            </a:r>
            <a:r>
              <a:rPr lang="en-FI" sz="1700" spc="-50" dirty="0">
                <a:solidFill>
                  <a:srgbClr val="FFFFFF"/>
                </a:solidFill>
                <a:latin typeface="Arial"/>
                <a:cs typeface="Arial"/>
              </a:rPr>
              <a:t>y </a:t>
            </a:r>
            <a:r>
              <a:rPr lang="en-US" sz="1700" spc="-50" dirty="0">
                <a:solidFill>
                  <a:srgbClr val="FFFFFF"/>
                </a:solidFill>
                <a:latin typeface="Arial"/>
                <a:cs typeface="Arial"/>
              </a:rPr>
              <a:t>f</a:t>
            </a:r>
            <a:r>
              <a:rPr lang="en-FI" sz="1700" spc="-50" dirty="0">
                <a:solidFill>
                  <a:srgbClr val="FFFFFF"/>
                </a:solidFill>
                <a:latin typeface="Arial"/>
                <a:cs typeface="Arial"/>
              </a:rPr>
              <a:t>i</a:t>
            </a:r>
            <a:r>
              <a:rPr lang="en-US" sz="1700" spc="-50" dirty="0">
                <a:solidFill>
                  <a:srgbClr val="FFFFFF"/>
                </a:solidFill>
                <a:latin typeface="Arial"/>
                <a:cs typeface="Arial"/>
              </a:rPr>
              <a:t>l</a:t>
            </a:r>
            <a:r>
              <a:rPr lang="en-FI" sz="1700" spc="-50" dirty="0">
                <a:solidFill>
                  <a:srgbClr val="FFFFFF"/>
                </a:solidFill>
                <a:latin typeface="Arial"/>
                <a:cs typeface="Arial"/>
              </a:rPr>
              <a:t>l</a:t>
            </a:r>
            <a:r>
              <a:rPr lang="en-US" sz="1700" spc="-50" dirty="0">
                <a:solidFill>
                  <a:srgbClr val="FFFFFF"/>
                </a:solidFill>
                <a:latin typeface="Arial"/>
                <a:cs typeface="Arial"/>
              </a:rPr>
              <a:t>i</a:t>
            </a:r>
            <a:r>
              <a:rPr lang="en-FI" sz="1700" spc="-50" dirty="0">
                <a:solidFill>
                  <a:srgbClr val="FFFFFF"/>
                </a:solidFill>
                <a:latin typeface="Arial"/>
                <a:cs typeface="Arial"/>
              </a:rPr>
              <a:t>n</a:t>
            </a:r>
            <a:r>
              <a:rPr lang="en-US" sz="1700" spc="-50" dirty="0">
                <a:solidFill>
                  <a:srgbClr val="FFFFFF"/>
                </a:solidFill>
                <a:latin typeface="Arial"/>
                <a:cs typeface="Arial"/>
              </a:rPr>
              <a:t>g</a:t>
            </a:r>
            <a:r>
              <a:rPr lang="en-FI" sz="1700" spc="-50" dirty="0">
                <a:solidFill>
                  <a:srgbClr val="FFFFFF"/>
                </a:solidFill>
                <a:latin typeface="Arial"/>
                <a:cs typeface="Arial"/>
              </a:rPr>
              <a:t> </a:t>
            </a:r>
            <a:r>
              <a:rPr lang="en-US" sz="1700" spc="-50" dirty="0">
                <a:solidFill>
                  <a:srgbClr val="FFFFFF"/>
                </a:solidFill>
                <a:latin typeface="Arial"/>
                <a:cs typeface="Arial"/>
              </a:rPr>
              <a:t>N</a:t>
            </a:r>
            <a:r>
              <a:rPr lang="en-FI" sz="1700" spc="-50" dirty="0">
                <a:solidFill>
                  <a:srgbClr val="FFFFFF"/>
                </a:solidFill>
                <a:latin typeface="Arial"/>
                <a:cs typeface="Arial"/>
              </a:rPr>
              <a:t>a</a:t>
            </a:r>
            <a:r>
              <a:rPr lang="en-US" sz="1700" spc="-50" dirty="0">
                <a:solidFill>
                  <a:srgbClr val="FFFFFF"/>
                </a:solidFill>
                <a:latin typeface="Arial"/>
                <a:cs typeface="Arial"/>
              </a:rPr>
              <a:t>N</a:t>
            </a:r>
            <a:r>
              <a:rPr lang="en-FI" sz="1700" spc="-50" dirty="0">
                <a:solidFill>
                  <a:srgbClr val="FFFFFF"/>
                </a:solidFill>
                <a:latin typeface="Arial"/>
                <a:cs typeface="Arial"/>
              </a:rPr>
              <a:t> </a:t>
            </a:r>
            <a:r>
              <a:rPr lang="en-US" sz="1700" spc="-50" dirty="0">
                <a:solidFill>
                  <a:srgbClr val="FFFFFF"/>
                </a:solidFill>
                <a:latin typeface="Arial"/>
                <a:cs typeface="Arial"/>
              </a:rPr>
              <a:t>v</a:t>
            </a:r>
            <a:r>
              <a:rPr lang="en-FI" sz="1700" spc="-50" dirty="0">
                <a:solidFill>
                  <a:srgbClr val="FFFFFF"/>
                </a:solidFill>
                <a:latin typeface="Arial"/>
                <a:cs typeface="Arial"/>
              </a:rPr>
              <a:t>a</a:t>
            </a:r>
            <a:r>
              <a:rPr lang="en-US" sz="1700" spc="-50" dirty="0">
                <a:solidFill>
                  <a:srgbClr val="FFFFFF"/>
                </a:solidFill>
                <a:latin typeface="Arial"/>
                <a:cs typeface="Arial"/>
              </a:rPr>
              <a:t>l</a:t>
            </a:r>
            <a:r>
              <a:rPr lang="en-FI" sz="1700" spc="-50" dirty="0">
                <a:solidFill>
                  <a:srgbClr val="FFFFFF"/>
                </a:solidFill>
                <a:latin typeface="Arial"/>
                <a:cs typeface="Arial"/>
              </a:rPr>
              <a:t>u</a:t>
            </a:r>
            <a:r>
              <a:rPr lang="en-US" sz="1700" spc="-50" dirty="0">
                <a:solidFill>
                  <a:srgbClr val="FFFFFF"/>
                </a:solidFill>
                <a:latin typeface="Arial"/>
                <a:cs typeface="Arial"/>
              </a:rPr>
              <a:t>e</a:t>
            </a:r>
            <a:r>
              <a:rPr lang="en-FI" sz="1700" spc="-50" dirty="0">
                <a:solidFill>
                  <a:srgbClr val="FFFFFF"/>
                </a:solidFill>
                <a:latin typeface="Arial"/>
                <a:cs typeface="Arial"/>
              </a:rPr>
              <a:t>s </a:t>
            </a:r>
            <a:r>
              <a:rPr lang="en-US" sz="1700" spc="-50" dirty="0">
                <a:solidFill>
                  <a:srgbClr val="FFFFFF"/>
                </a:solidFill>
                <a:latin typeface="Arial"/>
                <a:cs typeface="Arial"/>
              </a:rPr>
              <a:t>w</a:t>
            </a:r>
            <a:r>
              <a:rPr lang="en-FI" sz="1700" spc="-50" dirty="0">
                <a:solidFill>
                  <a:srgbClr val="FFFFFF"/>
                </a:solidFill>
                <a:latin typeface="Arial"/>
                <a:cs typeface="Arial"/>
              </a:rPr>
              <a:t>i</a:t>
            </a:r>
            <a:r>
              <a:rPr lang="en-US" sz="1700" spc="-50" dirty="0">
                <a:solidFill>
                  <a:srgbClr val="FFFFFF"/>
                </a:solidFill>
                <a:latin typeface="Arial"/>
                <a:cs typeface="Arial"/>
              </a:rPr>
              <a:t>t</a:t>
            </a:r>
            <a:r>
              <a:rPr lang="en-FI" sz="1700" spc="-50" dirty="0">
                <a:solidFill>
                  <a:srgbClr val="FFFFFF"/>
                </a:solidFill>
                <a:latin typeface="Arial"/>
                <a:cs typeface="Arial"/>
              </a:rPr>
              <a:t>h </a:t>
            </a:r>
            <a:r>
              <a:rPr lang="en-US" sz="1700" spc="-50" dirty="0">
                <a:solidFill>
                  <a:srgbClr val="FFFFFF"/>
                </a:solidFill>
                <a:latin typeface="Arial"/>
                <a:cs typeface="Arial"/>
              </a:rPr>
              <a:t>Z</a:t>
            </a:r>
            <a:r>
              <a:rPr lang="en-FI" sz="1700" spc="-50" dirty="0">
                <a:solidFill>
                  <a:srgbClr val="FFFFFF"/>
                </a:solidFill>
                <a:latin typeface="Arial"/>
                <a:cs typeface="Arial"/>
              </a:rPr>
              <a:t>e</a:t>
            </a:r>
            <a:r>
              <a:rPr lang="en-US" sz="1700" spc="-50" dirty="0">
                <a:solidFill>
                  <a:srgbClr val="FFFFFF"/>
                </a:solidFill>
                <a:latin typeface="Arial"/>
                <a:cs typeface="Arial"/>
              </a:rPr>
              <a:t>r</a:t>
            </a:r>
            <a:r>
              <a:rPr lang="en-FI" sz="1700" spc="-50" dirty="0">
                <a:solidFill>
                  <a:srgbClr val="FFFFFF"/>
                </a:solidFill>
                <a:latin typeface="Arial"/>
                <a:cs typeface="Arial"/>
              </a:rPr>
              <a:t>o</a:t>
            </a:r>
            <a:endParaRPr lang="en-US" sz="1700" dirty="0">
              <a:latin typeface="Arial"/>
              <a:cs typeface="Arial"/>
            </a:endParaRPr>
          </a:p>
          <a:p>
            <a:pPr marL="12700">
              <a:lnSpc>
                <a:spcPct val="100000"/>
              </a:lnSpc>
              <a:spcBef>
                <a:spcPts val="105"/>
              </a:spcBef>
            </a:pPr>
            <a:endParaRPr sz="1700" dirty="0">
              <a:latin typeface="Arial"/>
              <a:cs typeface="Arial"/>
            </a:endParaRPr>
          </a:p>
        </p:txBody>
      </p:sp>
    </p:spTree>
    <p:extLst>
      <p:ext uri="{BB962C8B-B14F-4D97-AF65-F5344CB8AC3E}">
        <p14:creationId xmlns:p14="http://schemas.microsoft.com/office/powerpoint/2010/main" val="20957856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A8E3686-50C2-436F-A935-16F1FA9EC469}"/>
              </a:ext>
            </a:extLst>
          </p:cNvPr>
          <p:cNvSpPr>
            <a:spLocks noGrp="1"/>
          </p:cNvSpPr>
          <p:nvPr>
            <p:ph type="title"/>
          </p:nvPr>
        </p:nvSpPr>
        <p:spPr>
          <a:xfrm>
            <a:off x="2186153" y="764373"/>
            <a:ext cx="9320048" cy="1293028"/>
          </a:xfrm>
        </p:spPr>
        <p:txBody>
          <a:bodyPr>
            <a:normAutofit/>
          </a:bodyPr>
          <a:lstStyle/>
          <a:p>
            <a:r>
              <a:rPr lang="en-US" dirty="0">
                <a:solidFill>
                  <a:schemeClr val="bg1"/>
                </a:solidFill>
              </a:rPr>
              <a:t>MODELLING ROADMAP</a:t>
            </a:r>
            <a:endParaRPr lang="en-FI" dirty="0">
              <a:solidFill>
                <a:schemeClr val="bg1"/>
              </a:solidFill>
            </a:endParaRPr>
          </a:p>
        </p:txBody>
      </p:sp>
      <p:cxnSp>
        <p:nvCxnSpPr>
          <p:cNvPr id="7" name="Google Shape;140;p21">
            <a:extLst>
              <a:ext uri="{FF2B5EF4-FFF2-40B4-BE49-F238E27FC236}">
                <a16:creationId xmlns:a16="http://schemas.microsoft.com/office/drawing/2014/main" id="{FBEB94BD-1FCF-46D5-9C66-1C40A00BAD26}"/>
              </a:ext>
            </a:extLst>
          </p:cNvPr>
          <p:cNvCxnSpPr/>
          <p:nvPr/>
        </p:nvCxnSpPr>
        <p:spPr>
          <a:xfrm>
            <a:off x="1467341" y="4204341"/>
            <a:ext cx="8336100" cy="0"/>
          </a:xfrm>
          <a:prstGeom prst="straightConnector1">
            <a:avLst/>
          </a:prstGeom>
          <a:noFill/>
          <a:ln w="19050" cap="flat" cmpd="sng">
            <a:solidFill>
              <a:schemeClr val="dk1"/>
            </a:solidFill>
            <a:prstDash val="dot"/>
            <a:round/>
            <a:headEnd type="none" w="sm" len="sm"/>
            <a:tailEnd type="none" w="sm" len="sm"/>
          </a:ln>
        </p:spPr>
      </p:cxnSp>
      <p:sp>
        <p:nvSpPr>
          <p:cNvPr id="9" name="Google Shape;141;p21">
            <a:extLst>
              <a:ext uri="{FF2B5EF4-FFF2-40B4-BE49-F238E27FC236}">
                <a16:creationId xmlns:a16="http://schemas.microsoft.com/office/drawing/2014/main" id="{355ADEEC-E13F-4BBE-A429-5A01A43AFC29}"/>
              </a:ext>
            </a:extLst>
          </p:cNvPr>
          <p:cNvSpPr txBox="1">
            <a:spLocks/>
          </p:cNvSpPr>
          <p:nvPr/>
        </p:nvSpPr>
        <p:spPr>
          <a:xfrm>
            <a:off x="1871071" y="2714200"/>
            <a:ext cx="2662200" cy="9717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solidFill>
                  <a:schemeClr val="dk2"/>
                </a:solidFill>
              </a:rPr>
              <a:t>Data Collection and preprocessing</a:t>
            </a:r>
          </a:p>
        </p:txBody>
      </p:sp>
      <p:sp>
        <p:nvSpPr>
          <p:cNvPr id="11" name="Google Shape;142;p21">
            <a:extLst>
              <a:ext uri="{FF2B5EF4-FFF2-40B4-BE49-F238E27FC236}">
                <a16:creationId xmlns:a16="http://schemas.microsoft.com/office/drawing/2014/main" id="{C4A7405F-38C8-4CB4-A22F-09A128AEA819}"/>
              </a:ext>
            </a:extLst>
          </p:cNvPr>
          <p:cNvSpPr txBox="1">
            <a:spLocks/>
          </p:cNvSpPr>
          <p:nvPr/>
        </p:nvSpPr>
        <p:spPr>
          <a:xfrm>
            <a:off x="3299191" y="5268900"/>
            <a:ext cx="2364600" cy="15891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solidFill>
                  <a:schemeClr val="dk2"/>
                </a:solidFill>
              </a:rPr>
              <a:t>Image classification</a:t>
            </a:r>
            <a:r>
              <a:rPr lang="en-FI" b="1" dirty="0">
                <a:solidFill>
                  <a:schemeClr val="dk2"/>
                </a:solidFill>
              </a:rPr>
              <a:t>/</a:t>
            </a:r>
          </a:p>
          <a:p>
            <a:pPr marL="0" indent="0">
              <a:spcBef>
                <a:spcPts val="0"/>
              </a:spcBef>
              <a:buFont typeface="Arial" panose="020B0604020202020204" pitchFamily="34" charset="0"/>
              <a:buNone/>
            </a:pPr>
            <a:r>
              <a:rPr lang="en-US" b="1" dirty="0">
                <a:solidFill>
                  <a:schemeClr val="dk2"/>
                </a:solidFill>
              </a:rPr>
              <a:t>d</a:t>
            </a:r>
            <a:r>
              <a:rPr lang="en-FI" b="1" dirty="0">
                <a:solidFill>
                  <a:schemeClr val="dk2"/>
                </a:solidFill>
              </a:rPr>
              <a:t>e</a:t>
            </a:r>
            <a:r>
              <a:rPr lang="en-US" b="1" dirty="0">
                <a:solidFill>
                  <a:schemeClr val="dk2"/>
                </a:solidFill>
              </a:rPr>
              <a:t>t</a:t>
            </a:r>
            <a:r>
              <a:rPr lang="en-FI" b="1" dirty="0">
                <a:solidFill>
                  <a:schemeClr val="dk2"/>
                </a:solidFill>
              </a:rPr>
              <a:t>e</a:t>
            </a:r>
            <a:r>
              <a:rPr lang="en-US" b="1" dirty="0">
                <a:solidFill>
                  <a:schemeClr val="dk2"/>
                </a:solidFill>
              </a:rPr>
              <a:t>t</a:t>
            </a:r>
            <a:r>
              <a:rPr lang="en-FI" b="1" dirty="0">
                <a:solidFill>
                  <a:schemeClr val="dk2"/>
                </a:solidFill>
              </a:rPr>
              <a:t>c</a:t>
            </a:r>
            <a:r>
              <a:rPr lang="en-US" b="1" dirty="0">
                <a:solidFill>
                  <a:schemeClr val="dk2"/>
                </a:solidFill>
              </a:rPr>
              <a:t>t</a:t>
            </a:r>
            <a:r>
              <a:rPr lang="en-FI" b="1" dirty="0">
                <a:solidFill>
                  <a:schemeClr val="dk2"/>
                </a:solidFill>
              </a:rPr>
              <a:t>i</a:t>
            </a:r>
            <a:r>
              <a:rPr lang="en-US" b="1" dirty="0">
                <a:solidFill>
                  <a:schemeClr val="dk2"/>
                </a:solidFill>
              </a:rPr>
              <a:t>on</a:t>
            </a:r>
            <a:endParaRPr lang="en-US" sz="1400" dirty="0"/>
          </a:p>
        </p:txBody>
      </p:sp>
      <p:grpSp>
        <p:nvGrpSpPr>
          <p:cNvPr id="13" name="Google Shape;143;p21">
            <a:extLst>
              <a:ext uri="{FF2B5EF4-FFF2-40B4-BE49-F238E27FC236}">
                <a16:creationId xmlns:a16="http://schemas.microsoft.com/office/drawing/2014/main" id="{C07D278C-3DAE-41A3-A807-7A37BF3C3511}"/>
              </a:ext>
            </a:extLst>
          </p:cNvPr>
          <p:cNvGrpSpPr/>
          <p:nvPr/>
        </p:nvGrpSpPr>
        <p:grpSpPr>
          <a:xfrm>
            <a:off x="4716866" y="2897396"/>
            <a:ext cx="196200" cy="1404900"/>
            <a:chOff x="4279200" y="1559371"/>
            <a:chExt cx="196200" cy="1404900"/>
          </a:xfrm>
        </p:grpSpPr>
        <p:cxnSp>
          <p:nvCxnSpPr>
            <p:cNvPr id="14" name="Google Shape;144;p21">
              <a:extLst>
                <a:ext uri="{FF2B5EF4-FFF2-40B4-BE49-F238E27FC236}">
                  <a16:creationId xmlns:a16="http://schemas.microsoft.com/office/drawing/2014/main" id="{72429B91-93CB-4F90-B025-3525970B51F1}"/>
                </a:ext>
              </a:extLst>
            </p:cNvPr>
            <p:cNvCxnSpPr>
              <a:stCxn id="15"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15" name="Google Shape;145;p21">
              <a:extLst>
                <a:ext uri="{FF2B5EF4-FFF2-40B4-BE49-F238E27FC236}">
                  <a16:creationId xmlns:a16="http://schemas.microsoft.com/office/drawing/2014/main" id="{FBCF8AC8-870D-45D5-A30C-8CEB19A2E848}"/>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6;p21">
            <a:extLst>
              <a:ext uri="{FF2B5EF4-FFF2-40B4-BE49-F238E27FC236}">
                <a16:creationId xmlns:a16="http://schemas.microsoft.com/office/drawing/2014/main" id="{19529A84-A56E-4CD5-A60D-7EACA13DA84D}"/>
              </a:ext>
            </a:extLst>
          </p:cNvPr>
          <p:cNvGrpSpPr/>
          <p:nvPr/>
        </p:nvGrpSpPr>
        <p:grpSpPr>
          <a:xfrm>
            <a:off x="3102991" y="4106396"/>
            <a:ext cx="196200" cy="1404905"/>
            <a:chOff x="2512925" y="2768371"/>
            <a:chExt cx="196200" cy="1404905"/>
          </a:xfrm>
        </p:grpSpPr>
        <p:cxnSp>
          <p:nvCxnSpPr>
            <p:cNvPr id="17" name="Google Shape;147;p21">
              <a:extLst>
                <a:ext uri="{FF2B5EF4-FFF2-40B4-BE49-F238E27FC236}">
                  <a16:creationId xmlns:a16="http://schemas.microsoft.com/office/drawing/2014/main" id="{50537F23-11D7-4CED-80EC-E81E372180CD}"/>
                </a:ext>
              </a:extLst>
            </p:cNvPr>
            <p:cNvCxnSpPr/>
            <p:nvPr/>
          </p:nvCxnSpPr>
          <p:spPr>
            <a:xfrm>
              <a:off x="261102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18" name="Google Shape;148;p21">
              <a:extLst>
                <a:ext uri="{FF2B5EF4-FFF2-40B4-BE49-F238E27FC236}">
                  <a16:creationId xmlns:a16="http://schemas.microsoft.com/office/drawing/2014/main" id="{4B703C2E-4A88-4B95-97EC-FD32521E36B7}"/>
                </a:ext>
              </a:extLst>
            </p:cNvPr>
            <p:cNvSpPr/>
            <p:nvPr/>
          </p:nvSpPr>
          <p:spPr>
            <a:xfrm>
              <a:off x="251292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49;p21">
            <a:extLst>
              <a:ext uri="{FF2B5EF4-FFF2-40B4-BE49-F238E27FC236}">
                <a16:creationId xmlns:a16="http://schemas.microsoft.com/office/drawing/2014/main" id="{5FA14FDD-2586-4A15-B203-E0DB1E0180BF}"/>
              </a:ext>
            </a:extLst>
          </p:cNvPr>
          <p:cNvSpPr txBox="1">
            <a:spLocks/>
          </p:cNvSpPr>
          <p:nvPr/>
        </p:nvSpPr>
        <p:spPr>
          <a:xfrm>
            <a:off x="8265865" y="2644700"/>
            <a:ext cx="2257261" cy="10412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spcAft>
                <a:spcPts val="1600"/>
              </a:spcAft>
              <a:buNone/>
            </a:pPr>
            <a:r>
              <a:rPr lang="en-US" b="1" dirty="0">
                <a:solidFill>
                  <a:schemeClr val="dk2"/>
                </a:solidFill>
              </a:rPr>
              <a:t>Evaluation &amp; Comparative Analysis</a:t>
            </a:r>
          </a:p>
        </p:txBody>
      </p:sp>
      <p:grpSp>
        <p:nvGrpSpPr>
          <p:cNvPr id="20" name="Google Shape;150;p21">
            <a:extLst>
              <a:ext uri="{FF2B5EF4-FFF2-40B4-BE49-F238E27FC236}">
                <a16:creationId xmlns:a16="http://schemas.microsoft.com/office/drawing/2014/main" id="{B45E7908-9E11-44ED-8C9D-BBC6FCC9C075}"/>
              </a:ext>
            </a:extLst>
          </p:cNvPr>
          <p:cNvGrpSpPr/>
          <p:nvPr/>
        </p:nvGrpSpPr>
        <p:grpSpPr>
          <a:xfrm>
            <a:off x="6406941" y="4106396"/>
            <a:ext cx="196200" cy="1404905"/>
            <a:chOff x="6045475" y="2768371"/>
            <a:chExt cx="196200" cy="1404905"/>
          </a:xfrm>
        </p:grpSpPr>
        <p:cxnSp>
          <p:nvCxnSpPr>
            <p:cNvPr id="21" name="Google Shape;151;p21">
              <a:extLst>
                <a:ext uri="{FF2B5EF4-FFF2-40B4-BE49-F238E27FC236}">
                  <a16:creationId xmlns:a16="http://schemas.microsoft.com/office/drawing/2014/main" id="{F9A8740C-8127-4846-BB80-389FF52B6C92}"/>
                </a:ext>
              </a:extLst>
            </p:cNvPr>
            <p:cNvCxnSpPr/>
            <p:nvPr/>
          </p:nvCxnSpPr>
          <p:spPr>
            <a:xfrm>
              <a:off x="6143575" y="2964276"/>
              <a:ext cx="0" cy="1209000"/>
            </a:xfrm>
            <a:prstGeom prst="straightConnector1">
              <a:avLst/>
            </a:prstGeom>
            <a:noFill/>
            <a:ln w="19050" cap="flat" cmpd="sng">
              <a:solidFill>
                <a:schemeClr val="accent5"/>
              </a:solidFill>
              <a:prstDash val="solid"/>
              <a:round/>
              <a:headEnd type="none" w="sm" len="sm"/>
              <a:tailEnd type="oval" w="med" len="med"/>
            </a:ln>
          </p:spPr>
        </p:cxnSp>
        <p:sp>
          <p:nvSpPr>
            <p:cNvPr id="22" name="Google Shape;152;p21">
              <a:extLst>
                <a:ext uri="{FF2B5EF4-FFF2-40B4-BE49-F238E27FC236}">
                  <a16:creationId xmlns:a16="http://schemas.microsoft.com/office/drawing/2014/main" id="{900763A0-0327-4964-8D0C-513881221446}"/>
                </a:ext>
              </a:extLst>
            </p:cNvPr>
            <p:cNvSpPr/>
            <p:nvPr/>
          </p:nvSpPr>
          <p:spPr>
            <a:xfrm>
              <a:off x="6045475"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53;p21">
            <a:extLst>
              <a:ext uri="{FF2B5EF4-FFF2-40B4-BE49-F238E27FC236}">
                <a16:creationId xmlns:a16="http://schemas.microsoft.com/office/drawing/2014/main" id="{4C767024-0513-4A3C-8FEB-17DAE73CB53B}"/>
              </a:ext>
            </a:extLst>
          </p:cNvPr>
          <p:cNvSpPr txBox="1">
            <a:spLocks/>
          </p:cNvSpPr>
          <p:nvPr/>
        </p:nvSpPr>
        <p:spPr>
          <a:xfrm>
            <a:off x="6603139" y="5268900"/>
            <a:ext cx="2257500" cy="9717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solidFill>
                  <a:schemeClr val="dk2"/>
                </a:solidFill>
              </a:rPr>
              <a:t>Object Localization</a:t>
            </a:r>
          </a:p>
          <a:p>
            <a:pPr marL="0" indent="0">
              <a:spcBef>
                <a:spcPts val="0"/>
              </a:spcBef>
              <a:buFont typeface="Arial" panose="020B0604020202020204" pitchFamily="34" charset="0"/>
              <a:buNone/>
            </a:pPr>
            <a:r>
              <a:rPr lang="en-US" b="1">
                <a:solidFill>
                  <a:schemeClr val="dk2"/>
                </a:solidFill>
              </a:rPr>
              <a:t>In Images</a:t>
            </a:r>
          </a:p>
        </p:txBody>
      </p:sp>
      <p:grpSp>
        <p:nvGrpSpPr>
          <p:cNvPr id="24" name="Google Shape;154;p21">
            <a:extLst>
              <a:ext uri="{FF2B5EF4-FFF2-40B4-BE49-F238E27FC236}">
                <a16:creationId xmlns:a16="http://schemas.microsoft.com/office/drawing/2014/main" id="{DE20AF72-CFEE-448D-9C02-66EAEAC594D3}"/>
              </a:ext>
            </a:extLst>
          </p:cNvPr>
          <p:cNvGrpSpPr/>
          <p:nvPr/>
        </p:nvGrpSpPr>
        <p:grpSpPr>
          <a:xfrm>
            <a:off x="8069666" y="2897396"/>
            <a:ext cx="196200" cy="1404900"/>
            <a:chOff x="4279200" y="1559371"/>
            <a:chExt cx="196200" cy="1404900"/>
          </a:xfrm>
        </p:grpSpPr>
        <p:cxnSp>
          <p:nvCxnSpPr>
            <p:cNvPr id="25" name="Google Shape;155;p21">
              <a:extLst>
                <a:ext uri="{FF2B5EF4-FFF2-40B4-BE49-F238E27FC236}">
                  <a16:creationId xmlns:a16="http://schemas.microsoft.com/office/drawing/2014/main" id="{4DDC5EB7-93FF-494C-9226-9077F0712204}"/>
                </a:ext>
              </a:extLst>
            </p:cNvPr>
            <p:cNvCxnSpPr>
              <a:stCxn id="26"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26" name="Google Shape;156;p21">
              <a:extLst>
                <a:ext uri="{FF2B5EF4-FFF2-40B4-BE49-F238E27FC236}">
                  <a16:creationId xmlns:a16="http://schemas.microsoft.com/office/drawing/2014/main" id="{EE7B5B3E-E451-468B-B25F-1D10795EF7E8}"/>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57;p21">
            <a:extLst>
              <a:ext uri="{FF2B5EF4-FFF2-40B4-BE49-F238E27FC236}">
                <a16:creationId xmlns:a16="http://schemas.microsoft.com/office/drawing/2014/main" id="{B3D1374C-0DC3-41CC-BC21-0DBE0EF0A069}"/>
              </a:ext>
            </a:extLst>
          </p:cNvPr>
          <p:cNvGrpSpPr/>
          <p:nvPr/>
        </p:nvGrpSpPr>
        <p:grpSpPr>
          <a:xfrm>
            <a:off x="1668866" y="2897396"/>
            <a:ext cx="196200" cy="1404900"/>
            <a:chOff x="4279200" y="1559371"/>
            <a:chExt cx="196200" cy="1404900"/>
          </a:xfrm>
        </p:grpSpPr>
        <p:cxnSp>
          <p:nvCxnSpPr>
            <p:cNvPr id="28" name="Google Shape;158;p21">
              <a:extLst>
                <a:ext uri="{FF2B5EF4-FFF2-40B4-BE49-F238E27FC236}">
                  <a16:creationId xmlns:a16="http://schemas.microsoft.com/office/drawing/2014/main" id="{65C96BA4-2600-4CAD-A9C6-D77DF4C30343}"/>
                </a:ext>
              </a:extLst>
            </p:cNvPr>
            <p:cNvCxnSpPr>
              <a:stCxn id="29"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29" name="Google Shape;159;p21">
              <a:extLst>
                <a:ext uri="{FF2B5EF4-FFF2-40B4-BE49-F238E27FC236}">
                  <a16:creationId xmlns:a16="http://schemas.microsoft.com/office/drawing/2014/main" id="{BC2C5B43-9EBE-4796-97DD-51DF4DC02B8F}"/>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0;p21">
            <a:extLst>
              <a:ext uri="{FF2B5EF4-FFF2-40B4-BE49-F238E27FC236}">
                <a16:creationId xmlns:a16="http://schemas.microsoft.com/office/drawing/2014/main" id="{E9C5B62C-3622-4B9E-86D4-5981F86D1D35}"/>
              </a:ext>
            </a:extLst>
          </p:cNvPr>
          <p:cNvSpPr txBox="1">
            <a:spLocks/>
          </p:cNvSpPr>
          <p:nvPr/>
        </p:nvSpPr>
        <p:spPr>
          <a:xfrm>
            <a:off x="4913066" y="2644700"/>
            <a:ext cx="2787900" cy="49507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Clr>
                <a:schemeClr val="dk2"/>
              </a:buClr>
              <a:buSzPts val="1100"/>
              <a:buFont typeface="Arial"/>
              <a:buNone/>
            </a:pPr>
            <a:r>
              <a:rPr lang="en-US" b="1" dirty="0">
                <a:solidFill>
                  <a:schemeClr val="dk2"/>
                </a:solidFill>
              </a:rPr>
              <a:t>Transfer Learning</a:t>
            </a:r>
            <a:endParaRPr lang="en-US" sz="1400" dirty="0"/>
          </a:p>
          <a:p>
            <a:pPr marL="0" indent="0">
              <a:spcBef>
                <a:spcPts val="0"/>
              </a:spcBef>
              <a:spcAft>
                <a:spcPts val="1600"/>
              </a:spcAft>
              <a:buFont typeface="Arial" panose="020B0604020202020204" pitchFamily="34" charset="0"/>
              <a:buNone/>
            </a:pPr>
            <a:endParaRPr lang="en-US" b="1" dirty="0">
              <a:solidFill>
                <a:schemeClr val="dk2"/>
              </a:solidFill>
            </a:endParaRPr>
          </a:p>
        </p:txBody>
      </p:sp>
      <p:grpSp>
        <p:nvGrpSpPr>
          <p:cNvPr id="31" name="Google Shape;154;p21">
            <a:extLst>
              <a:ext uri="{FF2B5EF4-FFF2-40B4-BE49-F238E27FC236}">
                <a16:creationId xmlns:a16="http://schemas.microsoft.com/office/drawing/2014/main" id="{BAA7D1FB-C285-40B8-A76B-0BEA8347DCBB}"/>
              </a:ext>
            </a:extLst>
          </p:cNvPr>
          <p:cNvGrpSpPr/>
          <p:nvPr/>
        </p:nvGrpSpPr>
        <p:grpSpPr>
          <a:xfrm rot="10800000">
            <a:off x="9781641" y="4108774"/>
            <a:ext cx="196200" cy="1404900"/>
            <a:chOff x="4279200" y="1559371"/>
            <a:chExt cx="196200" cy="1404900"/>
          </a:xfrm>
        </p:grpSpPr>
        <p:cxnSp>
          <p:nvCxnSpPr>
            <p:cNvPr id="32" name="Google Shape;155;p21">
              <a:extLst>
                <a:ext uri="{FF2B5EF4-FFF2-40B4-BE49-F238E27FC236}">
                  <a16:creationId xmlns:a16="http://schemas.microsoft.com/office/drawing/2014/main" id="{48F903E5-7F78-4C0E-8814-6B972F597855}"/>
                </a:ext>
              </a:extLst>
            </p:cNvPr>
            <p:cNvCxnSpPr>
              <a:stCxn id="33" idx="0"/>
            </p:cNvCxnSpPr>
            <p:nvPr/>
          </p:nvCxnSpPr>
          <p:spPr>
            <a:xfrm rot="10800000">
              <a:off x="4377300" y="1559371"/>
              <a:ext cx="0" cy="1209000"/>
            </a:xfrm>
            <a:prstGeom prst="straightConnector1">
              <a:avLst/>
            </a:prstGeom>
            <a:noFill/>
            <a:ln w="19050" cap="flat" cmpd="sng">
              <a:solidFill>
                <a:schemeClr val="accent5"/>
              </a:solidFill>
              <a:prstDash val="solid"/>
              <a:round/>
              <a:headEnd type="none" w="sm" len="sm"/>
              <a:tailEnd type="oval" w="med" len="med"/>
            </a:ln>
          </p:spPr>
        </p:cxnSp>
        <p:sp>
          <p:nvSpPr>
            <p:cNvPr id="33" name="Google Shape;156;p21">
              <a:extLst>
                <a:ext uri="{FF2B5EF4-FFF2-40B4-BE49-F238E27FC236}">
                  <a16:creationId xmlns:a16="http://schemas.microsoft.com/office/drawing/2014/main" id="{5BA78D80-9D9C-4C4A-972B-8499F8B4BDE5}"/>
                </a:ext>
              </a:extLst>
            </p:cNvPr>
            <p:cNvSpPr/>
            <p:nvPr/>
          </p:nvSpPr>
          <p:spPr>
            <a:xfrm>
              <a:off x="4279200" y="2768371"/>
              <a:ext cx="196200" cy="19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49;p21">
            <a:extLst>
              <a:ext uri="{FF2B5EF4-FFF2-40B4-BE49-F238E27FC236}">
                <a16:creationId xmlns:a16="http://schemas.microsoft.com/office/drawing/2014/main" id="{C98C35F9-B57C-405D-87D6-948EA4A92047}"/>
              </a:ext>
            </a:extLst>
          </p:cNvPr>
          <p:cNvSpPr txBox="1">
            <a:spLocks/>
          </p:cNvSpPr>
          <p:nvPr/>
        </p:nvSpPr>
        <p:spPr>
          <a:xfrm>
            <a:off x="9928591" y="4229906"/>
            <a:ext cx="1795500" cy="192730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b="1" dirty="0">
                <a:solidFill>
                  <a:schemeClr val="dk2"/>
                </a:solidFill>
              </a:rPr>
              <a:t>Future Scope: Real time object</a:t>
            </a:r>
            <a:r>
              <a:rPr lang="en-FI" b="1" dirty="0">
                <a:solidFill>
                  <a:schemeClr val="dk2"/>
                </a:solidFill>
              </a:rPr>
              <a:t> </a:t>
            </a:r>
            <a:r>
              <a:rPr lang="en-US" b="1" dirty="0">
                <a:solidFill>
                  <a:schemeClr val="dk2"/>
                </a:solidFill>
              </a:rPr>
              <a:t>D</a:t>
            </a:r>
            <a:r>
              <a:rPr lang="en-FI" b="1" dirty="0">
                <a:solidFill>
                  <a:schemeClr val="dk2"/>
                </a:solidFill>
              </a:rPr>
              <a:t>e</a:t>
            </a:r>
            <a:r>
              <a:rPr lang="en-US" b="1" dirty="0">
                <a:solidFill>
                  <a:schemeClr val="dk2"/>
                </a:solidFill>
              </a:rPr>
              <a:t>t</a:t>
            </a:r>
            <a:r>
              <a:rPr lang="en-FI" b="1" dirty="0">
                <a:solidFill>
                  <a:schemeClr val="dk2"/>
                </a:solidFill>
              </a:rPr>
              <a:t>e</a:t>
            </a:r>
            <a:r>
              <a:rPr lang="en-US" b="1" dirty="0">
                <a:solidFill>
                  <a:schemeClr val="dk2"/>
                </a:solidFill>
              </a:rPr>
              <a:t>c</a:t>
            </a:r>
            <a:r>
              <a:rPr lang="en-FI" b="1" dirty="0">
                <a:solidFill>
                  <a:schemeClr val="dk2"/>
                </a:solidFill>
              </a:rPr>
              <a:t>t</a:t>
            </a:r>
            <a:r>
              <a:rPr lang="en-US" b="1" dirty="0">
                <a:solidFill>
                  <a:schemeClr val="dk2"/>
                </a:solidFill>
              </a:rPr>
              <a:t>i</a:t>
            </a:r>
            <a:r>
              <a:rPr lang="en-FI" b="1" dirty="0">
                <a:solidFill>
                  <a:schemeClr val="dk2"/>
                </a:solidFill>
              </a:rPr>
              <a:t>o</a:t>
            </a:r>
            <a:r>
              <a:rPr lang="en-US" b="1" dirty="0">
                <a:solidFill>
                  <a:schemeClr val="dk2"/>
                </a:solidFill>
              </a:rPr>
              <a:t>n</a:t>
            </a:r>
          </a:p>
        </p:txBody>
      </p:sp>
    </p:spTree>
    <p:extLst>
      <p:ext uri="{BB962C8B-B14F-4D97-AF65-F5344CB8AC3E}">
        <p14:creationId xmlns:p14="http://schemas.microsoft.com/office/powerpoint/2010/main" val="229059842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3.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docProps/app.xml><?xml version="1.0" encoding="utf-8"?>
<Properties xmlns="http://schemas.openxmlformats.org/officeDocument/2006/extended-properties" xmlns:vt="http://schemas.openxmlformats.org/officeDocument/2006/docPropsVTypes">
  <Template/>
  <TotalTime>87</TotalTime>
  <Words>1033</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vt:lpstr>
      <vt:lpstr>Vapor Trail</vt:lpstr>
      <vt:lpstr>Capstone Project   Pneumonia Detection   </vt:lpstr>
      <vt:lpstr>CONTENTS</vt:lpstr>
      <vt:lpstr>Introduction</vt:lpstr>
      <vt:lpstr>business opportunity</vt:lpstr>
      <vt:lpstr>Methodology</vt:lpstr>
      <vt:lpstr>Data Collection </vt:lpstr>
      <vt:lpstr>DATA DISTRIBUTION</vt:lpstr>
      <vt:lpstr>Data Pre-processing </vt:lpstr>
      <vt:lpstr>MODELLING ROADMAP</vt:lpstr>
      <vt:lpstr>Methods and models</vt:lpstr>
      <vt:lpstr>Model metrics</vt:lpstr>
      <vt:lpstr>results </vt:lpstr>
      <vt:lpstr>predections</vt:lpstr>
      <vt:lpstr> Improvements and recommendations</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Pneumonia Detection   Sivasankar Vennala   </dc:title>
  <dc:creator>352659</dc:creator>
  <cp:lastModifiedBy>352659</cp:lastModifiedBy>
  <cp:revision>17</cp:revision>
  <dcterms:created xsi:type="dcterms:W3CDTF">2020-05-26T21:32:39Z</dcterms:created>
  <dcterms:modified xsi:type="dcterms:W3CDTF">2020-05-26T23:16:23Z</dcterms:modified>
</cp:coreProperties>
</file>