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3" r:id="rId1"/>
  </p:sldMasterIdLst>
  <p:notesMasterIdLst>
    <p:notesMasterId r:id="rId5"/>
  </p:notesMasterIdLst>
  <p:handoutMasterIdLst>
    <p:handoutMasterId r:id="rId6"/>
  </p:handoutMasterIdLst>
  <p:sldIdLst>
    <p:sldId id="942" r:id="rId2"/>
    <p:sldId id="1110" r:id="rId3"/>
    <p:sldId id="1109" r:id="rId4"/>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Gill Sans MT" panose="020B0502020104020203" pitchFamily="34" charset="0"/>
      <p:regular r:id="rId11"/>
      <p:bold r:id="rId12"/>
      <p:italic r:id="rId13"/>
      <p:boldItalic r:id="rId14"/>
    </p:embeddedFont>
  </p:embeddedFontLst>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2" autoAdjust="0"/>
    <p:restoredTop sz="92614" autoAdjust="0"/>
  </p:normalViewPr>
  <p:slideViewPr>
    <p:cSldViewPr>
      <p:cViewPr varScale="1">
        <p:scale>
          <a:sx n="86" d="100"/>
          <a:sy n="86" d="100"/>
        </p:scale>
        <p:origin x="461" y="62"/>
      </p:cViewPr>
      <p:guideLst>
        <p:guide orient="horz" pos="2160"/>
        <p:guide pos="384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25766"/>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tags" Target="tags/tag1.xml"/><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30-10-2018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10/30/2018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a:t>
            </a:fld>
            <a:endParaRPr lang="en-US" dirty="0"/>
          </a:p>
        </p:txBody>
      </p:sp>
    </p:spTree>
    <p:extLst>
      <p:ext uri="{BB962C8B-B14F-4D97-AF65-F5344CB8AC3E}">
        <p14:creationId xmlns:p14="http://schemas.microsoft.com/office/powerpoint/2010/main" val="283132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12192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626535" y="2612800"/>
            <a:ext cx="10960099"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626535" y="3290677"/>
            <a:ext cx="10960099"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
        <p:nvSpPr>
          <p:cNvPr id="5" name="Rectangle 17"/>
          <p:cNvSpPr>
            <a:spLocks noChangeArrowheads="1"/>
          </p:cNvSpPr>
          <p:nvPr userDrawn="1"/>
        </p:nvSpPr>
        <p:spPr bwMode="gray">
          <a:xfrm>
            <a:off x="0" y="0"/>
            <a:ext cx="12192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613833" y="1509713"/>
            <a:ext cx="109728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613833" y="1509713"/>
            <a:ext cx="109728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613833" y="1509713"/>
            <a:ext cx="109728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613833" y="1509713"/>
            <a:ext cx="109728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474134" y="5858424"/>
            <a:ext cx="11243733"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1046771" y="4223432"/>
            <a:ext cx="1936144"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3776487" y="4223432"/>
            <a:ext cx="1936144"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6540887" y="4223432"/>
            <a:ext cx="1936144"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9179195" y="4223432"/>
            <a:ext cx="1936144"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613833" y="140024"/>
            <a:ext cx="109728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3524601" y="1730903"/>
            <a:ext cx="51428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613833" y="140024"/>
            <a:ext cx="109728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871192" y="2931727"/>
            <a:ext cx="1276593"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4632175" y="3152632"/>
            <a:ext cx="2975371"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7941517" y="2931727"/>
            <a:ext cx="1276593"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5457705" y="1338104"/>
            <a:ext cx="1276593"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5457705" y="5126299"/>
            <a:ext cx="1276593"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5151838" y="953611"/>
            <a:ext cx="1888325"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5151838" y="6124846"/>
            <a:ext cx="1888325"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9331951" y="3232354"/>
            <a:ext cx="1888325"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935496" y="3232354"/>
            <a:ext cx="1888325"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203200" y="381000"/>
            <a:ext cx="911860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6072805" y="3124200"/>
            <a:ext cx="6017595"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6659034" y="4594226"/>
            <a:ext cx="6548967" cy="1882775"/>
          </a:xfrm>
          <a:prstGeom prst="rect">
            <a:avLst/>
          </a:prstGeom>
          <a:noFill/>
        </p:spPr>
      </p:pic>
      <p:sp>
        <p:nvSpPr>
          <p:cNvPr id="4098" name="Rectangle 2"/>
          <p:cNvSpPr>
            <a:spLocks noGrp="1" noChangeArrowheads="1"/>
          </p:cNvSpPr>
          <p:nvPr>
            <p:ph type="ctrTitle"/>
          </p:nvPr>
        </p:nvSpPr>
        <p:spPr>
          <a:xfrm>
            <a:off x="406400" y="4419600"/>
            <a:ext cx="85344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6927851" y="3097213"/>
            <a:ext cx="39624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7900417" y="1993900"/>
            <a:ext cx="2061633"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7501467" y="2862264"/>
            <a:ext cx="831851"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613835" y="145140"/>
            <a:ext cx="109728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609601" y="1360489"/>
            <a:ext cx="10987617"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744" y="118872"/>
            <a:ext cx="10684256"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09600" y="6476999"/>
            <a:ext cx="2844800" cy="274320"/>
          </a:xfrm>
          <a:prstGeom prst="rect">
            <a:avLst/>
          </a:prstGeom>
        </p:spPr>
        <p:txBody>
          <a:bodyPr/>
          <a:lstStyle/>
          <a:p>
            <a:endParaRPr lang="en-US"/>
          </a:p>
        </p:txBody>
      </p:sp>
      <p:sp>
        <p:nvSpPr>
          <p:cNvPr id="5" name="Footer Placeholder 4"/>
          <p:cNvSpPr>
            <a:spLocks noGrp="1"/>
          </p:cNvSpPr>
          <p:nvPr>
            <p:ph type="ftr" sz="quarter" idx="11"/>
          </p:nvPr>
        </p:nvSpPr>
        <p:spPr>
          <a:xfrm>
            <a:off x="3520796" y="6476999"/>
            <a:ext cx="7343625" cy="274320"/>
          </a:xfrm>
          <a:prstGeom prst="rect">
            <a:avLst/>
          </a:prstGeom>
        </p:spPr>
        <p:txBody>
          <a:bodyPr/>
          <a:lstStyle/>
          <a:p>
            <a:r>
              <a:rPr lang="en-US"/>
              <a:t>Shapes: Introductory basics you can't live without</a:t>
            </a:r>
          </a:p>
        </p:txBody>
      </p:sp>
      <p:sp>
        <p:nvSpPr>
          <p:cNvPr id="6" name="Slide Number Placeholder 5"/>
          <p:cNvSpPr>
            <a:spLocks noGrp="1"/>
          </p:cNvSpPr>
          <p:nvPr>
            <p:ph type="sldNum" sz="quarter" idx="12"/>
          </p:nvPr>
        </p:nvSpPr>
        <p:spPr>
          <a:xfrm>
            <a:off x="10939195" y="6476999"/>
            <a:ext cx="978485" cy="274320"/>
          </a:xfrm>
          <a:prstGeom prst="rect">
            <a:avLst/>
          </a:prstGeom>
        </p:spPr>
        <p:txBody>
          <a:bodyPr/>
          <a:lstStyle/>
          <a:p>
            <a:fld id="{84DACE6F-F406-4ED2-AB86-D251132232B1}" type="slidenum">
              <a:rPr lang="en-US" smtClean="0"/>
              <a:pPr/>
              <a:t>‹#›</a:t>
            </a:fld>
            <a:endParaRPr lang="en-US"/>
          </a:p>
        </p:txBody>
      </p:sp>
    </p:spTree>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1001484" y="2394859"/>
            <a:ext cx="4833257"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1001786" y="3178403"/>
            <a:ext cx="4847167"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972454" y="2384653"/>
            <a:ext cx="4905829"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6335186" y="2394859"/>
            <a:ext cx="4833257"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6335489" y="3178403"/>
            <a:ext cx="4847167"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6306156" y="2384653"/>
            <a:ext cx="4905829"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613835" y="145140"/>
            <a:ext cx="109728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601735" y="1465489"/>
            <a:ext cx="10984899"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6828" y="4471040"/>
            <a:ext cx="12178344" cy="2171061"/>
          </a:xfrm>
          <a:prstGeom prst="rect">
            <a:avLst/>
          </a:prstGeom>
        </p:spPr>
      </p:pic>
      <p:sp>
        <p:nvSpPr>
          <p:cNvPr id="2" name="Title 1"/>
          <p:cNvSpPr>
            <a:spLocks noGrp="1"/>
          </p:cNvSpPr>
          <p:nvPr>
            <p:ph type="ctrTitle" hasCustomPrompt="1"/>
          </p:nvPr>
        </p:nvSpPr>
        <p:spPr>
          <a:xfrm>
            <a:off x="6063614" y="1480458"/>
            <a:ext cx="5523021"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6063614" y="3318659"/>
            <a:ext cx="5523021"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12192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6066367" y="3766912"/>
            <a:ext cx="5530851"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12192000" cy="533400"/>
          </a:xfrm>
          <a:prstGeom prst="rect">
            <a:avLst/>
          </a:prstGeom>
          <a:noFill/>
          <a:ln w="9525">
            <a:noFill/>
            <a:miter lim="800000"/>
            <a:headEnd/>
            <a:tailEnd/>
          </a:ln>
        </p:spPr>
      </p:pic>
      <p:sp>
        <p:nvSpPr>
          <p:cNvPr id="15" name="Content Placeholder 2"/>
          <p:cNvSpPr>
            <a:spLocks noGrp="1"/>
          </p:cNvSpPr>
          <p:nvPr>
            <p:ph idx="1"/>
          </p:nvPr>
        </p:nvSpPr>
        <p:spPr>
          <a:xfrm>
            <a:off x="609600" y="1295400"/>
            <a:ext cx="109728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4722" y="301152"/>
            <a:ext cx="10084477"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12192000" cy="533400"/>
          </a:xfrm>
          <a:prstGeom prst="rect">
            <a:avLst/>
          </a:prstGeom>
          <a:noFill/>
          <a:ln w="9525">
            <a:noFill/>
            <a:miter lim="800000"/>
            <a:headEnd/>
            <a:tailEnd/>
          </a:ln>
        </p:spPr>
      </p:pic>
      <p:sp>
        <p:nvSpPr>
          <p:cNvPr id="6" name="Content Placeholder 2"/>
          <p:cNvSpPr>
            <a:spLocks noGrp="1"/>
          </p:cNvSpPr>
          <p:nvPr>
            <p:ph sz="half" idx="1"/>
          </p:nvPr>
        </p:nvSpPr>
        <p:spPr>
          <a:xfrm>
            <a:off x="609600" y="1637779"/>
            <a:ext cx="53848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6197600" y="1637779"/>
            <a:ext cx="53848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102616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12192000" cy="533400"/>
          </a:xfrm>
          <a:prstGeom prst="rect">
            <a:avLst/>
          </a:prstGeom>
          <a:noFill/>
          <a:ln w="9525">
            <a:noFill/>
            <a:miter lim="800000"/>
            <a:headEnd/>
            <a:tailEnd/>
          </a:ln>
        </p:spPr>
      </p:pic>
      <p:sp>
        <p:nvSpPr>
          <p:cNvPr id="14" name="Content Placeholder 2"/>
          <p:cNvSpPr>
            <a:spLocks noGrp="1"/>
          </p:cNvSpPr>
          <p:nvPr>
            <p:ph idx="1"/>
          </p:nvPr>
        </p:nvSpPr>
        <p:spPr>
          <a:xfrm>
            <a:off x="609600" y="1371600"/>
            <a:ext cx="109728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10084477"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613835" y="145140"/>
            <a:ext cx="109728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609601" y="1360489"/>
            <a:ext cx="10987617"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12192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2"/>
            <a:ext cx="12192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7520" y="140511"/>
            <a:ext cx="109728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597520" y="1208314"/>
            <a:ext cx="5890365"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6879772" y="2331357"/>
            <a:ext cx="4706861"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6898217" y="2204017"/>
            <a:ext cx="4688416"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r>
              <a:rPr lang="en-US" dirty="0">
                <a:solidFill>
                  <a:schemeClr val="tx1">
                    <a:lumMod val="65000"/>
                    <a:lumOff val="35000"/>
                  </a:schemeClr>
                </a:solidFill>
                <a:cs typeface="Arial"/>
              </a:rPr>
              <a:t/>
            </a: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597520" y="1208314"/>
            <a:ext cx="5890365" cy="5046436"/>
          </a:xfrm>
        </p:spPr>
        <p:txBody>
          <a:bodyPr/>
          <a:lstStyle>
            <a:lvl1pPr>
              <a:buNone/>
              <a:defRPr/>
            </a:lvl1pPr>
          </a:lstStyle>
          <a:p>
            <a:endParaRPr lang="en-IN" dirty="0"/>
          </a:p>
        </p:txBody>
      </p:sp>
      <p:sp>
        <p:nvSpPr>
          <p:cNvPr id="8" name="Title 1"/>
          <p:cNvSpPr>
            <a:spLocks noGrp="1"/>
          </p:cNvSpPr>
          <p:nvPr>
            <p:ph type="title" hasCustomPrompt="1"/>
          </p:nvPr>
        </p:nvSpPr>
        <p:spPr>
          <a:xfrm>
            <a:off x="597520" y="140511"/>
            <a:ext cx="109728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405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613835" y="1103313"/>
            <a:ext cx="109728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528386" y="4498976"/>
            <a:ext cx="9135231"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3833" y="140511"/>
            <a:ext cx="109728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613835" y="1103313"/>
            <a:ext cx="109728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507067" y="4508500"/>
            <a:ext cx="9177867"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12192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6434" y="5486400"/>
            <a:ext cx="11389867"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6434" y="5611814"/>
            <a:ext cx="11389867"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6716622" y="772886"/>
            <a:ext cx="213508"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364951" y="1164317"/>
            <a:ext cx="5238751"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364951" y="758593"/>
            <a:ext cx="5238751"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1204687" y="2104329"/>
            <a:ext cx="5399016"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7587947" y="490539"/>
            <a:ext cx="3833284"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1204687" y="3864430"/>
            <a:ext cx="5399016"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362456"/>
            <a:ext cx="109728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chive.ics.uci.edu/ml/machine-learning-databases/concrete/compressive/" TargetMode="Externa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1889234" y="762001"/>
            <a:ext cx="8229600" cy="5607689"/>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400" b="1" dirty="0"/>
              <a:t>Goal</a:t>
            </a:r>
          </a:p>
          <a:p>
            <a:pPr marL="0" indent="0" fontAlgn="auto">
              <a:spcAft>
                <a:spcPts val="0"/>
              </a:spcAft>
              <a:buNone/>
            </a:pPr>
            <a:r>
              <a:rPr lang="en-IN" sz="1400" dirty="0"/>
              <a:t>Using the data available in file concrete_data.xls. Apply feature engineering methods to obtain 85% to 95% accuracy  (tolerance limit 95% of the time (confidence level).</a:t>
            </a:r>
          </a:p>
          <a:p>
            <a:pPr marL="0" indent="0" fontAlgn="auto">
              <a:spcAft>
                <a:spcPts val="0"/>
              </a:spcAft>
              <a:buNone/>
            </a:pPr>
            <a:endParaRPr lang="en-US" sz="1400" b="1" dirty="0"/>
          </a:p>
          <a:p>
            <a:pPr marL="0" indent="0" fontAlgn="auto">
              <a:spcAft>
                <a:spcPts val="0"/>
              </a:spcAft>
              <a:buNone/>
            </a:pPr>
            <a:r>
              <a:rPr lang="en-US" sz="1400" b="1" dirty="0"/>
              <a:t>\Resources Available </a:t>
            </a:r>
          </a:p>
          <a:p>
            <a:pPr marL="0" indent="0" fontAlgn="auto">
              <a:spcAft>
                <a:spcPts val="0"/>
              </a:spcAft>
              <a:buNone/>
            </a:pPr>
            <a:r>
              <a:rPr lang="en-IN" sz="1400" dirty="0"/>
              <a:t>The data for this project is available in file </a:t>
            </a:r>
            <a:r>
              <a:rPr lang="en-IN" sz="1400" dirty="0">
                <a:hlinkClick r:id="rId2"/>
              </a:rPr>
              <a:t>https://archive.ics.uci.edu/ml/machine-learning-databases/concrete/compressive/</a:t>
            </a:r>
            <a:endParaRPr lang="en-IN" sz="1400" dirty="0"/>
          </a:p>
          <a:p>
            <a:pPr marL="0" indent="0" fontAlgn="auto">
              <a:spcAft>
                <a:spcPts val="0"/>
              </a:spcAft>
              <a:buNone/>
            </a:pPr>
            <a:endParaRPr lang="en-US" sz="1400" dirty="0"/>
          </a:p>
          <a:p>
            <a:pPr marL="0" indent="0" fontAlgn="auto">
              <a:spcAft>
                <a:spcPts val="0"/>
              </a:spcAft>
              <a:buNone/>
            </a:pPr>
            <a:r>
              <a:rPr lang="en-US" sz="1400" b="1" dirty="0"/>
              <a:t>Deliverable -1  </a:t>
            </a:r>
            <a:r>
              <a:rPr lang="en-US" sz="1400" dirty="0"/>
              <a:t>(Exploratory data quality report reflecting the following)</a:t>
            </a:r>
            <a:endParaRPr lang="en-US" sz="1400" b="1" dirty="0"/>
          </a:p>
          <a:p>
            <a:pPr marL="342900" indent="-342900" fontAlgn="auto">
              <a:spcAft>
                <a:spcPts val="0"/>
              </a:spcAft>
              <a:buAutoNum type="arabicPeriod"/>
            </a:pPr>
            <a:r>
              <a:rPr lang="en-US" sz="1400" dirty="0"/>
              <a:t>Univariate analysis</a:t>
            </a:r>
          </a:p>
          <a:p>
            <a:pPr marL="854075" lvl="1" indent="-342900" fontAlgn="auto">
              <a:spcAft>
                <a:spcPts val="0"/>
              </a:spcAft>
              <a:buFont typeface="+mj-lt"/>
              <a:buAutoNum type="alphaLcPeriod"/>
            </a:pPr>
            <a:r>
              <a:rPr lang="en-US" sz="1400" dirty="0"/>
              <a:t>Univariate analysis – data types and description of the independent attributes which should include (name, meaning, range of values observed, central values (mean and median), standard deviation and quartiles, analysis of the body of distributions / tails,  missing values, outliers</a:t>
            </a:r>
          </a:p>
          <a:p>
            <a:pPr marL="854075" lvl="1" indent="-342900" fontAlgn="auto">
              <a:spcAft>
                <a:spcPts val="0"/>
              </a:spcAft>
              <a:buFont typeface="+mj-lt"/>
              <a:buAutoNum type="alphaLcPeriod"/>
            </a:pPr>
            <a:endParaRPr lang="en-US" sz="1400" dirty="0"/>
          </a:p>
          <a:p>
            <a:pPr marL="342900" indent="-342900" fontAlgn="auto">
              <a:spcAft>
                <a:spcPts val="0"/>
              </a:spcAft>
              <a:buAutoNum type="arabicPeriod"/>
            </a:pPr>
            <a:r>
              <a:rPr lang="en-US" sz="1400" dirty="0"/>
              <a:t>Multivariate analysis </a:t>
            </a:r>
          </a:p>
          <a:p>
            <a:pPr marL="854075" lvl="1" indent="-342900" fontAlgn="auto">
              <a:spcAft>
                <a:spcPts val="0"/>
              </a:spcAft>
              <a:buFont typeface="+mj-lt"/>
              <a:buAutoNum type="alphaLcPeriod"/>
            </a:pPr>
            <a:r>
              <a:rPr lang="en-US" sz="1400" dirty="0"/>
              <a:t>Bi-variate analysis between the predictor variables and between the predictor variables and target column. Comment on your findings in terms of their relationship and degree of relation if any. Presence of leverage points. Visualize the analysis using boxplots and pair plots, histograms or density curves. Select the most appropriate attributes</a:t>
            </a:r>
          </a:p>
          <a:p>
            <a:pPr marL="854075" lvl="1" indent="-342900" fontAlgn="auto">
              <a:spcAft>
                <a:spcPts val="0"/>
              </a:spcAft>
              <a:buFont typeface="+mj-lt"/>
              <a:buAutoNum type="alphaLcPeriod"/>
            </a:pPr>
            <a:endParaRPr lang="en-US" sz="1400" dirty="0"/>
          </a:p>
          <a:p>
            <a:pPr marL="342900" indent="-342900" fontAlgn="auto">
              <a:spcAft>
                <a:spcPts val="0"/>
              </a:spcAft>
              <a:buFont typeface="+mj-lt"/>
              <a:buAutoNum type="arabicPeriod"/>
            </a:pPr>
            <a:r>
              <a:rPr lang="en-US" sz="1400" dirty="0"/>
              <a:t>Strategies to address the different data challenges such as data pollution, outliers and missing values</a:t>
            </a:r>
          </a:p>
        </p:txBody>
      </p:sp>
      <p:sp>
        <p:nvSpPr>
          <p:cNvPr id="2" name="TextBox 1"/>
          <p:cNvSpPr txBox="1"/>
          <p:nvPr/>
        </p:nvSpPr>
        <p:spPr>
          <a:xfrm>
            <a:off x="3810000" y="228601"/>
            <a:ext cx="5029200" cy="646331"/>
          </a:xfrm>
          <a:prstGeom prst="rect">
            <a:avLst/>
          </a:prstGeom>
          <a:noFill/>
        </p:spPr>
        <p:txBody>
          <a:bodyPr wrap="square" rtlCol="0">
            <a:spAutoFit/>
          </a:bodyPr>
          <a:lstStyle/>
          <a:p>
            <a:r>
              <a:rPr lang="en-US" altLang="en-US" b="1" u="sng" dirty="0"/>
              <a:t>Problem Statement (Feature Engineering)</a:t>
            </a:r>
          </a:p>
          <a:p>
            <a:endParaRPr lang="en-IN" dirty="0">
              <a:solidFill>
                <a:schemeClr val="tx1">
                  <a:lumMod val="50000"/>
                  <a:lumOff val="50000"/>
                </a:schemeClr>
              </a:solidFill>
            </a:endParaRPr>
          </a:p>
        </p:txBody>
      </p:sp>
    </p:spTree>
    <p:extLst>
      <p:ext uri="{BB962C8B-B14F-4D97-AF65-F5344CB8AC3E}">
        <p14:creationId xmlns:p14="http://schemas.microsoft.com/office/powerpoint/2010/main" val="3826969689"/>
      </p:ext>
    </p:extLst>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1889234" y="762000"/>
            <a:ext cx="8229600" cy="5306068"/>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sz="1400" b="1" dirty="0"/>
              <a:t>Deliverable -2  </a:t>
            </a:r>
            <a:r>
              <a:rPr lang="en-US" sz="1400" dirty="0"/>
              <a:t>(Feature Engineering techniques)</a:t>
            </a:r>
            <a:endParaRPr lang="en-US" sz="1400" b="1" dirty="0"/>
          </a:p>
          <a:p>
            <a:pPr marL="342900" indent="-342900" fontAlgn="auto">
              <a:spcAft>
                <a:spcPts val="0"/>
              </a:spcAft>
              <a:buAutoNum type="arabicPeriod"/>
            </a:pPr>
            <a:endParaRPr lang="en-US" sz="1400" dirty="0"/>
          </a:p>
          <a:p>
            <a:pPr marL="342900" indent="-342900" fontAlgn="auto">
              <a:spcAft>
                <a:spcPts val="0"/>
              </a:spcAft>
              <a:buAutoNum type="arabicPeriod"/>
            </a:pPr>
            <a:r>
              <a:rPr lang="en-US" sz="1400" dirty="0"/>
              <a:t>Identify opportunities (if any) to create a composite feature, drop a feature</a:t>
            </a:r>
          </a:p>
          <a:p>
            <a:pPr marL="342900" indent="-342900" fontAlgn="auto">
              <a:spcAft>
                <a:spcPts val="0"/>
              </a:spcAft>
              <a:buAutoNum type="arabicPeriod"/>
            </a:pPr>
            <a:r>
              <a:rPr lang="en-US" sz="1400" dirty="0"/>
              <a:t>Decide on complexity of the model, should it be simple linear mode in terms of parameters or would a quadratic or higher degree help</a:t>
            </a:r>
          </a:p>
          <a:p>
            <a:pPr marL="342900" indent="-342900" fontAlgn="auto">
              <a:spcAft>
                <a:spcPts val="0"/>
              </a:spcAft>
              <a:buAutoNum type="arabicPeriod"/>
            </a:pPr>
            <a:r>
              <a:rPr lang="en-US" sz="1400" dirty="0"/>
              <a:t>Explore for gaussians. If data is likely to be a mix of gaussians, explore individual clusters and present your findings in terms of the independent attributes and their suitability to predict strength</a:t>
            </a:r>
          </a:p>
          <a:p>
            <a:pPr marL="342900" indent="-342900" fontAlgn="auto">
              <a:spcAft>
                <a:spcPts val="0"/>
              </a:spcAft>
              <a:buAutoNum type="arabicPeriod"/>
            </a:pPr>
            <a:endParaRPr lang="en-US" sz="1400" dirty="0"/>
          </a:p>
          <a:p>
            <a:pPr marL="0" indent="0" fontAlgn="auto">
              <a:spcAft>
                <a:spcPts val="0"/>
              </a:spcAft>
              <a:buNone/>
            </a:pPr>
            <a:r>
              <a:rPr lang="en-US" sz="1400" b="1" dirty="0"/>
              <a:t>Deliverable -3  (create the model )</a:t>
            </a:r>
          </a:p>
          <a:p>
            <a:pPr marL="0" indent="0" fontAlgn="auto">
              <a:spcAft>
                <a:spcPts val="0"/>
              </a:spcAft>
              <a:buNone/>
            </a:pPr>
            <a:endParaRPr lang="en-US" sz="1400" dirty="0"/>
          </a:p>
          <a:p>
            <a:pPr marL="342900" indent="-342900" fontAlgn="auto">
              <a:spcAft>
                <a:spcPts val="0"/>
              </a:spcAft>
              <a:buAutoNum type="arabicPeriod"/>
            </a:pPr>
            <a:r>
              <a:rPr lang="en-US" sz="1400" dirty="0"/>
              <a:t>Obtain feature importance for the individual features using multiple methods and present your findings</a:t>
            </a:r>
          </a:p>
          <a:p>
            <a:pPr marL="342900" indent="-342900" fontAlgn="auto">
              <a:spcAft>
                <a:spcPts val="0"/>
              </a:spcAft>
              <a:buAutoNum type="arabicPeriod"/>
            </a:pPr>
            <a:endParaRPr lang="en-US" sz="1400" dirty="0"/>
          </a:p>
          <a:p>
            <a:pPr marL="0" indent="0" fontAlgn="auto">
              <a:spcAft>
                <a:spcPts val="0"/>
              </a:spcAft>
              <a:buNone/>
            </a:pPr>
            <a:endParaRPr lang="en-US" sz="1400" dirty="0"/>
          </a:p>
          <a:p>
            <a:pPr marL="0" indent="0" fontAlgn="auto">
              <a:spcAft>
                <a:spcPts val="0"/>
              </a:spcAft>
              <a:buNone/>
            </a:pPr>
            <a:r>
              <a:rPr lang="en-US" sz="1400" b="1" dirty="0"/>
              <a:t>Deliverable -4 (Tuning the model)</a:t>
            </a:r>
          </a:p>
          <a:p>
            <a:pPr marL="0" indent="0" fontAlgn="auto">
              <a:spcAft>
                <a:spcPts val="0"/>
              </a:spcAft>
              <a:buNone/>
            </a:pPr>
            <a:endParaRPr lang="en-US" sz="1400" b="1" dirty="0"/>
          </a:p>
          <a:p>
            <a:pPr marL="342900" indent="-342900" fontAlgn="auto">
              <a:spcAft>
                <a:spcPts val="0"/>
              </a:spcAft>
              <a:buAutoNum type="arabicPeriod"/>
            </a:pPr>
            <a:r>
              <a:rPr lang="en-US" sz="1400" dirty="0"/>
              <a:t>Algorithms that you think will be suitable for this project</a:t>
            </a:r>
          </a:p>
          <a:p>
            <a:pPr marL="342900" indent="-342900" fontAlgn="auto">
              <a:spcAft>
                <a:spcPts val="0"/>
              </a:spcAft>
              <a:buAutoNum type="arabicPeriod"/>
            </a:pPr>
            <a:r>
              <a:rPr lang="en-US" sz="1400" dirty="0"/>
              <a:t>Techniques employed to squeeze that extra performance out of the model without making it overfit or underfit</a:t>
            </a:r>
          </a:p>
          <a:p>
            <a:pPr marL="342900" indent="-342900" fontAlgn="auto">
              <a:spcAft>
                <a:spcPts val="0"/>
              </a:spcAft>
              <a:buAutoNum type="arabicPeriod"/>
            </a:pPr>
            <a:r>
              <a:rPr lang="en-US" sz="1400" dirty="0"/>
              <a:t>Model performance range at 95% confidence level</a:t>
            </a:r>
          </a:p>
          <a:p>
            <a:pPr marL="342900" indent="-342900" fontAlgn="auto">
              <a:spcAft>
                <a:spcPts val="0"/>
              </a:spcAft>
              <a:buAutoNum type="arabicPeriod"/>
            </a:pPr>
            <a:endParaRPr lang="en-US" sz="1400" dirty="0"/>
          </a:p>
        </p:txBody>
      </p:sp>
    </p:spTree>
    <p:extLst>
      <p:ext uri="{BB962C8B-B14F-4D97-AF65-F5344CB8AC3E}">
        <p14:creationId xmlns:p14="http://schemas.microsoft.com/office/powerpoint/2010/main" val="4283824223"/>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4800600" y="2895600"/>
            <a:ext cx="2819400" cy="369332"/>
          </a:xfrm>
        </p:spPr>
        <p:txBody>
          <a:bodyPr wrap="square">
            <a:spAutoFit/>
          </a:bodyPr>
          <a:lstStyle/>
          <a:p>
            <a:pPr marL="0" indent="0" algn="ctr">
              <a:buNone/>
            </a:pPr>
            <a:r>
              <a:rPr lang="en-IN" sz="1800" b="1" u="sng" dirty="0" err="1"/>
              <a:t>ThankYou</a:t>
            </a:r>
            <a:endParaRPr lang="en-IN" sz="1800" b="1" u="sng" dirty="0"/>
          </a:p>
        </p:txBody>
      </p:sp>
    </p:spTree>
    <p:extLst>
      <p:ext uri="{BB962C8B-B14F-4D97-AF65-F5344CB8AC3E}">
        <p14:creationId xmlns:p14="http://schemas.microsoft.com/office/powerpoint/2010/main" val="2848496184"/>
      </p:ext>
    </p:extLst>
  </p:cSld>
  <p:clrMapOvr>
    <a:masterClrMapping/>
  </p:clrMapOvr>
  <p:transition spd="med">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66269</TotalTime>
  <Words>340</Words>
  <Application>Microsoft Office PowerPoint</Application>
  <PresentationFormat>Widescreen</PresentationFormat>
  <Paragraphs>33</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Gill Sans MT</vt:lpstr>
      <vt:lpstr>Arial</vt:lpstr>
      <vt:lpstr>Office Theme</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greatlearning@outlook.com</cp:lastModifiedBy>
  <cp:revision>1679</cp:revision>
  <dcterms:created xsi:type="dcterms:W3CDTF">2012-11-25T06:27:51Z</dcterms:created>
  <dcterms:modified xsi:type="dcterms:W3CDTF">2018-10-30T06:06:13Z</dcterms:modified>
</cp:coreProperties>
</file>