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36"/>
  </p:notesMasterIdLst>
  <p:handoutMasterIdLst>
    <p:handoutMasterId r:id="rId37"/>
  </p:handoutMasterIdLst>
  <p:sldIdLst>
    <p:sldId id="368" r:id="rId2"/>
    <p:sldId id="369" r:id="rId3"/>
    <p:sldId id="393" r:id="rId4"/>
    <p:sldId id="370" r:id="rId5"/>
    <p:sldId id="373" r:id="rId6"/>
    <p:sldId id="395" r:id="rId7"/>
    <p:sldId id="397" r:id="rId8"/>
    <p:sldId id="398" r:id="rId9"/>
    <p:sldId id="392" r:id="rId10"/>
    <p:sldId id="396" r:id="rId11"/>
    <p:sldId id="394" r:id="rId12"/>
    <p:sldId id="376" r:id="rId13"/>
    <p:sldId id="377" r:id="rId14"/>
    <p:sldId id="375" r:id="rId15"/>
    <p:sldId id="378" r:id="rId16"/>
    <p:sldId id="379" r:id="rId17"/>
    <p:sldId id="381" r:id="rId18"/>
    <p:sldId id="380" r:id="rId19"/>
    <p:sldId id="382" r:id="rId20"/>
    <p:sldId id="383" r:id="rId21"/>
    <p:sldId id="399" r:id="rId22"/>
    <p:sldId id="384" r:id="rId23"/>
    <p:sldId id="385" r:id="rId24"/>
    <p:sldId id="386" r:id="rId25"/>
    <p:sldId id="388" r:id="rId26"/>
    <p:sldId id="389" r:id="rId27"/>
    <p:sldId id="400" r:id="rId28"/>
    <p:sldId id="401" r:id="rId29"/>
    <p:sldId id="402" r:id="rId30"/>
    <p:sldId id="403" r:id="rId31"/>
    <p:sldId id="404" r:id="rId32"/>
    <p:sldId id="405" r:id="rId33"/>
    <p:sldId id="298" r:id="rId34"/>
    <p:sldId id="372" r:id="rId3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CDE3"/>
    <a:srgbClr val="87B7E3"/>
    <a:srgbClr val="FFC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39" autoAdjust="0"/>
    <p:restoredTop sz="93957" autoAdjust="0"/>
  </p:normalViewPr>
  <p:slideViewPr>
    <p:cSldViewPr snapToGrid="0" snapToObjects="1">
      <p:cViewPr>
        <p:scale>
          <a:sx n="68" d="100"/>
          <a:sy n="68" d="100"/>
        </p:scale>
        <p:origin x="3222" y="11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Chrome 59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Percentage</c:v>
                </c:pt>
              </c:strCache>
            </c:strRef>
          </c:cat>
          <c:val>
            <c:numRef>
              <c:f>Sheet1!$B$2</c:f>
              <c:numCache>
                <c:formatCode>0%</c:formatCode>
                <c:ptCount val="1"/>
                <c:pt idx="0">
                  <c:v>0.97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47-4781-A3E0-0E14FD08102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Firefox 54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Percentage</c:v>
                </c:pt>
              </c:strCache>
            </c:strRef>
          </c:cat>
          <c:val>
            <c:numRef>
              <c:f>Sheet1!$C$2</c:f>
              <c:numCache>
                <c:formatCode>0%</c:formatCode>
                <c:ptCount val="1"/>
                <c:pt idx="0">
                  <c:v>0.97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547-4781-A3E0-0E14FD08102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Safari 11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Percentage</c:v>
                </c:pt>
              </c:strCache>
            </c:strRef>
          </c:cat>
          <c:val>
            <c:numRef>
              <c:f>Sheet1!$D$2</c:f>
              <c:numCache>
                <c:formatCode>0%</c:formatCode>
                <c:ptCount val="1"/>
                <c:pt idx="0">
                  <c:v>0.99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547-4781-A3E0-0E14FD08102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Edge 15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Percentage</c:v>
                </c:pt>
              </c:strCache>
            </c:strRef>
          </c:cat>
          <c:val>
            <c:numRef>
              <c:f>Sheet1!$E$2</c:f>
              <c:numCache>
                <c:formatCode>0%</c:formatCode>
                <c:ptCount val="1"/>
                <c:pt idx="0">
                  <c:v>0.96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547-4781-A3E0-0E14FD08102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IE 11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Percentage</c:v>
                </c:pt>
              </c:strCache>
            </c:strRef>
          </c:cat>
          <c:val>
            <c:numRef>
              <c:f>Sheet1!$F$2</c:f>
              <c:numCache>
                <c:formatCode>0%</c:formatCode>
                <c:ptCount val="1"/>
                <c:pt idx="0">
                  <c:v>0.11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547-4781-A3E0-0E14FD081029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Node 8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Percentage</c:v>
                </c:pt>
              </c:strCache>
            </c:strRef>
          </c:cat>
          <c:val>
            <c:numRef>
              <c:f>Sheet1!$G$2</c:f>
              <c:numCache>
                <c:formatCode>0%</c:formatCode>
                <c:ptCount val="1"/>
                <c:pt idx="0">
                  <c:v>0.97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547-4781-A3E0-0E14FD081029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Babel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Percentage</c:v>
                </c:pt>
              </c:strCache>
            </c:strRef>
          </c:cat>
          <c:val>
            <c:numRef>
              <c:f>Sheet1!$H$2</c:f>
              <c:numCache>
                <c:formatCode>0%</c:formatCode>
                <c:ptCount val="1"/>
                <c:pt idx="0">
                  <c:v>0.71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547-4781-A3E0-0E14FD08102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57460616"/>
        <c:axId val="357461272"/>
      </c:barChart>
      <c:catAx>
        <c:axId val="357460616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r>
                  <a:rPr lang="en-US" sz="1800" b="0">
                    <a:latin typeface="Segoe UI" panose="020B0502040204020203" pitchFamily="34" charset="0"/>
                    <a:cs typeface="Segoe UI" panose="020B0502040204020203" pitchFamily="34" charset="0"/>
                  </a:rPr>
                  <a:t>Platforms</a:t>
                </a:r>
                <a:endParaRPr lang="en-US" sz="1800" b="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c:rich>
          </c:tx>
          <c:layout>
            <c:manualLayout>
              <c:xMode val="edge"/>
              <c:yMode val="edge"/>
              <c:x val="0.4563180756419884"/>
              <c:y val="0.8485581237829141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357461272"/>
        <c:crosses val="autoZero"/>
        <c:auto val="1"/>
        <c:lblAlgn val="ctr"/>
        <c:lblOffset val="100"/>
        <c:noMultiLvlLbl val="0"/>
      </c:catAx>
      <c:valAx>
        <c:axId val="357461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r>
                  <a:rPr lang="en-US" sz="1800" b="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Percentage</a:t>
                </a:r>
                <a:r>
                  <a:rPr lang="en-US" sz="1800" b="0" baseline="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of implemented features</a:t>
                </a:r>
                <a:endParaRPr lang="en-US" sz="1800" b="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c:rich>
          </c:tx>
          <c:layout>
            <c:manualLayout>
              <c:xMode val="edge"/>
              <c:yMode val="edge"/>
              <c:x val="1.0489967626237143E-2"/>
              <c:y val="5.2672932012530697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7460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fld id="{031E86F6-9CEC-CB49-B74B-48E1AC135562}" type="datetimeFigureOut">
              <a:rPr lang="en-US"/>
              <a:pPr>
                <a:defRPr/>
              </a:pPr>
              <a:t>7/11/2017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fld id="{9A00DD9F-938B-4C66-825F-D4F3E6ADB4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6218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fld id="{25326670-4F53-4522-8EFE-4D9F48E33865}" type="datetime1">
              <a:rPr lang="en-US"/>
              <a:pPr>
                <a:defRPr/>
              </a:pPr>
              <a:t>7/11/2017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fld id="{97B38D2F-E52A-4550-A579-217840EBEB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8660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  <a:buClr>
                <a:srgbClr val="0072AA"/>
              </a:buClr>
              <a:buFont typeface="Wingdings" pitchFamily="2" charset="2"/>
              <a:buChar char="§"/>
            </a:pPr>
            <a:fld id="{C8D919D8-455C-4B36-8370-0D5A76C94C09}" type="slidenum">
              <a:rPr lang="en-US" smtClean="0">
                <a:solidFill>
                  <a:srgbClr val="000000"/>
                </a:solidFill>
                <a:ea typeface="ＭＳ Ｐゴシック" pitchFamily="34" charset="-128"/>
              </a:rPr>
              <a:pPr>
                <a:spcBef>
                  <a:spcPct val="50000"/>
                </a:spcBef>
                <a:buClr>
                  <a:srgbClr val="0072AA"/>
                </a:buClr>
                <a:buFont typeface="Wingdings" pitchFamily="2" charset="2"/>
                <a:buChar char="§"/>
              </a:pPr>
              <a:t>33</a:t>
            </a:fld>
            <a:endParaRPr lang="en-US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96118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  <a:buClr>
                <a:srgbClr val="0072AA"/>
              </a:buClr>
              <a:buFont typeface="Wingdings" pitchFamily="2" charset="2"/>
              <a:buChar char="§"/>
            </a:pPr>
            <a:fld id="{C8D919D8-455C-4B36-8370-0D5A76C94C09}" type="slidenum">
              <a:rPr lang="en-US" smtClean="0">
                <a:solidFill>
                  <a:srgbClr val="000000"/>
                </a:solidFill>
                <a:ea typeface="ＭＳ Ｐゴシック" pitchFamily="34" charset="-128"/>
              </a:rPr>
              <a:pPr>
                <a:spcBef>
                  <a:spcPct val="50000"/>
                </a:spcBef>
                <a:buClr>
                  <a:srgbClr val="0072AA"/>
                </a:buClr>
                <a:buFont typeface="Wingdings" pitchFamily="2" charset="2"/>
                <a:buChar char="§"/>
              </a:pPr>
              <a:t>34</a:t>
            </a:fld>
            <a:endParaRPr lang="en-US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5590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-sim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23528" y="4581129"/>
            <a:ext cx="7499326" cy="1038324"/>
          </a:xfrm>
        </p:spPr>
        <p:txBody>
          <a:bodyPr anchor="b"/>
          <a:lstStyle>
            <a:lvl1pPr algn="l">
              <a:defRPr sz="3200" b="0" cap="none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323528" y="5637245"/>
            <a:ext cx="7506350" cy="7920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-7456" y="881964"/>
            <a:ext cx="9166226" cy="2803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25" name="Picture 2" descr="\\psf\Home\Desktop\Final Im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71061"/>
            <a:ext cx="9144000" cy="262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227" y="330040"/>
            <a:ext cx="1800200" cy="310419"/>
          </a:xfrm>
          <a:prstGeom prst="rect">
            <a:avLst/>
          </a:prstGeom>
        </p:spPr>
      </p:pic>
      <p:pic>
        <p:nvPicPr>
          <p:cNvPr id="2" name="Picture 1" descr="UnleashingThePower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253"/>
          <a:stretch/>
        </p:blipFill>
        <p:spPr>
          <a:xfrm>
            <a:off x="3635896" y="260648"/>
            <a:ext cx="5129993" cy="46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1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6151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0488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Media Placeholder 4"/>
          <p:cNvSpPr>
            <a:spLocks noGrp="1"/>
          </p:cNvSpPr>
          <p:nvPr>
            <p:ph type="media" sz="quarter" idx="10" hasCustomPrompt="1"/>
          </p:nvPr>
        </p:nvSpPr>
        <p:spPr>
          <a:xfrm>
            <a:off x="467546" y="1412777"/>
            <a:ext cx="8208963" cy="4681537"/>
          </a:xfrm>
        </p:spPr>
        <p:txBody>
          <a:bodyPr anchor="t"/>
          <a:lstStyle>
            <a:lvl1pPr marL="44450" indent="0" algn="ctr">
              <a:buNone/>
              <a:defRPr baseline="0"/>
            </a:lvl1pPr>
          </a:lstStyle>
          <a:p>
            <a:r>
              <a:rPr lang="en-US" dirty="0"/>
              <a:t>Click on the icon to insert your video</a:t>
            </a:r>
          </a:p>
        </p:txBody>
      </p:sp>
    </p:spTree>
    <p:extLst>
      <p:ext uri="{BB962C8B-B14F-4D97-AF65-F5344CB8AC3E}">
        <p14:creationId xmlns:p14="http://schemas.microsoft.com/office/powerpoint/2010/main" val="2040565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deo-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4763" y="0"/>
            <a:ext cx="9148763" cy="6867525"/>
          </a:xfrm>
          <a:prstGeom prst="rect">
            <a:avLst/>
          </a:prstGeom>
          <a:solidFill>
            <a:srgbClr val="007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Media Placeholder 4"/>
          <p:cNvSpPr>
            <a:spLocks noGrp="1"/>
          </p:cNvSpPr>
          <p:nvPr>
            <p:ph type="media" sz="quarter" idx="10" hasCustomPrompt="1"/>
          </p:nvPr>
        </p:nvSpPr>
        <p:spPr>
          <a:xfrm>
            <a:off x="0" y="0"/>
            <a:ext cx="9144000" cy="6309320"/>
          </a:xfrm>
        </p:spPr>
        <p:txBody>
          <a:bodyPr anchor="t"/>
          <a:lstStyle>
            <a:lvl1pPr marL="44450" indent="0" algn="ctr">
              <a:buNone/>
              <a:defRPr baseline="0"/>
            </a:lvl1pPr>
          </a:lstStyle>
          <a:p>
            <a:r>
              <a:rPr lang="en-US" dirty="0"/>
              <a:t>Click on the icon to insert your video</a:t>
            </a:r>
          </a:p>
        </p:txBody>
      </p:sp>
      <p:sp>
        <p:nvSpPr>
          <p:cNvPr id="5" name="TextBox 10"/>
          <p:cNvSpPr txBox="1">
            <a:spLocks noChangeArrowheads="1"/>
          </p:cNvSpPr>
          <p:nvPr/>
        </p:nvSpPr>
        <p:spPr bwMode="auto">
          <a:xfrm>
            <a:off x="5940427" y="6525696"/>
            <a:ext cx="287972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CA" sz="800" dirty="0" err="1">
                <a:solidFill>
                  <a:srgbClr val="FFFFFF"/>
                </a:solidFill>
                <a:cs typeface="Arial" charset="0"/>
              </a:rPr>
              <a:t>OpenText</a:t>
            </a:r>
            <a:r>
              <a:rPr lang="en-CA" sz="800" dirty="0">
                <a:solidFill>
                  <a:srgbClr val="FFFFFF"/>
                </a:solidFill>
                <a:cs typeface="Arial" charset="0"/>
              </a:rPr>
              <a:t> Confidential. ©2013 All Rights Reserved.</a:t>
            </a:r>
            <a:endParaRPr lang="en-US" sz="1200" dirty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6" name="Picture 3" descr="\\psf\Home\Desktop\OT-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495111"/>
            <a:ext cx="1277150" cy="228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748464" y="6405331"/>
            <a:ext cx="467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B674739-22A0-499D-AC78-99CE08FC6183}" type="slidenum">
              <a:rPr lang="en-US" sz="1200" smtClean="0">
                <a:solidFill>
                  <a:schemeClr val="bg1"/>
                </a:solidFill>
              </a:rPr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4763" y="0"/>
            <a:ext cx="9148763" cy="6867525"/>
          </a:xfrm>
          <a:prstGeom prst="rect">
            <a:avLst/>
          </a:prstGeom>
          <a:solidFill>
            <a:srgbClr val="007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extBox 10"/>
          <p:cNvSpPr txBox="1">
            <a:spLocks noChangeArrowheads="1"/>
          </p:cNvSpPr>
          <p:nvPr/>
        </p:nvSpPr>
        <p:spPr bwMode="auto">
          <a:xfrm>
            <a:off x="5940427" y="6525696"/>
            <a:ext cx="287972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CA" sz="800" dirty="0" err="1">
                <a:solidFill>
                  <a:srgbClr val="FFFFFF"/>
                </a:solidFill>
                <a:cs typeface="Arial" charset="0"/>
              </a:rPr>
              <a:t>OpenText</a:t>
            </a:r>
            <a:r>
              <a:rPr lang="en-CA" sz="800" dirty="0">
                <a:solidFill>
                  <a:srgbClr val="FFFFFF"/>
                </a:solidFill>
                <a:cs typeface="Arial" charset="0"/>
              </a:rPr>
              <a:t> Confidential. ©2013 All Rights Reserved.</a:t>
            </a:r>
            <a:endParaRPr lang="en-US" sz="1200" dirty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0" name="Picture 3" descr="\\psf\Home\Desktop\OT-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495111"/>
            <a:ext cx="1277150" cy="228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8748464" y="6405331"/>
            <a:ext cx="467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B674739-22A0-499D-AC78-99CE08FC6183}" type="slidenum">
              <a:rPr lang="en-US" sz="1200" smtClean="0">
                <a:solidFill>
                  <a:schemeClr val="bg1"/>
                </a:solidFill>
              </a:rPr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4763" y="0"/>
            <a:ext cx="9148763" cy="6867525"/>
          </a:xfrm>
          <a:prstGeom prst="rect">
            <a:avLst/>
          </a:prstGeom>
          <a:solidFill>
            <a:srgbClr val="007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TextBox 10"/>
          <p:cNvSpPr txBox="1">
            <a:spLocks noChangeArrowheads="1"/>
          </p:cNvSpPr>
          <p:nvPr/>
        </p:nvSpPr>
        <p:spPr bwMode="auto">
          <a:xfrm>
            <a:off x="5940427" y="6525696"/>
            <a:ext cx="287972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CA" sz="800" dirty="0" err="1">
                <a:solidFill>
                  <a:srgbClr val="FFFFFF"/>
                </a:solidFill>
                <a:cs typeface="Arial" charset="0"/>
              </a:rPr>
              <a:t>OpenText</a:t>
            </a:r>
            <a:r>
              <a:rPr lang="en-CA" sz="800" dirty="0">
                <a:solidFill>
                  <a:srgbClr val="FFFFFF"/>
                </a:solidFill>
                <a:cs typeface="Arial" charset="0"/>
              </a:rPr>
              <a:t> Confidential. ©2013 All Rights Reserved.</a:t>
            </a:r>
            <a:endParaRPr lang="en-US" sz="1200" dirty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4" name="Picture 3" descr="\\psf\Home\Desktop\OT-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495111"/>
            <a:ext cx="1277150" cy="228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8748464" y="6405331"/>
            <a:ext cx="467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B674739-22A0-499D-AC78-99CE08FC6183}" type="slidenum">
              <a:rPr lang="en-US" sz="1200" smtClean="0">
                <a:solidFill>
                  <a:schemeClr val="bg1"/>
                </a:solidFill>
              </a:rPr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-4763" y="0"/>
            <a:ext cx="9148763" cy="6867525"/>
          </a:xfrm>
          <a:prstGeom prst="rect">
            <a:avLst/>
          </a:prstGeom>
          <a:solidFill>
            <a:srgbClr val="007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TextBox 10"/>
          <p:cNvSpPr txBox="1">
            <a:spLocks noChangeArrowheads="1"/>
          </p:cNvSpPr>
          <p:nvPr/>
        </p:nvSpPr>
        <p:spPr bwMode="auto">
          <a:xfrm>
            <a:off x="5940427" y="6525696"/>
            <a:ext cx="287972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CA" sz="800" dirty="0" err="1">
                <a:solidFill>
                  <a:srgbClr val="FFFFFF"/>
                </a:solidFill>
                <a:cs typeface="Arial" charset="0"/>
              </a:rPr>
              <a:t>OpenText</a:t>
            </a:r>
            <a:r>
              <a:rPr lang="en-CA" sz="800" dirty="0">
                <a:solidFill>
                  <a:srgbClr val="FFFFFF"/>
                </a:solidFill>
                <a:cs typeface="Arial" charset="0"/>
              </a:rPr>
              <a:t> Confidential. ©2014 All Rights Reserved.</a:t>
            </a:r>
            <a:endParaRPr lang="en-US" sz="1200" dirty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6597352"/>
            <a:ext cx="1224136" cy="15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1489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1926"/>
            <a:ext cx="8229600" cy="1069676"/>
          </a:xfrm>
        </p:spPr>
        <p:txBody>
          <a:bodyPr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1600200"/>
            <a:ext cx="4114800" cy="47244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4114800" cy="4724400"/>
          </a:xfrm>
        </p:spPr>
        <p:txBody>
          <a:bodyPr rIns="182880">
            <a:noAutofit/>
          </a:bodyPr>
          <a:lstStyle>
            <a:lvl1pPr marL="274320" indent="-274320">
              <a:buFont typeface="Wingdings" pitchFamily="2" charset="2"/>
              <a:buChar char="§"/>
              <a:defRPr sz="2400"/>
            </a:lvl1pPr>
            <a:lvl2pPr marL="548640" indent="-274320">
              <a:buFont typeface="Wingdings" pitchFamily="2" charset="2"/>
              <a:buChar char="§"/>
              <a:defRPr sz="2000"/>
            </a:lvl2pPr>
            <a:lvl3pPr marL="822960" indent="-228600">
              <a:buFont typeface="Wingdings" pitchFamily="2" charset="2"/>
              <a:buChar char="§"/>
              <a:defRPr sz="1800"/>
            </a:lvl3pPr>
            <a:lvl4pPr marL="1097280" indent="-228600">
              <a:buFont typeface="Wingdings" pitchFamily="2" charset="2"/>
              <a:buChar char="§"/>
              <a:defRPr sz="1800"/>
            </a:lvl4pPr>
            <a:lvl5pPr marL="1371600" indent="-228600">
              <a:buFont typeface="Wingdings" pitchFamily="2" charset="2"/>
              <a:buChar char="§"/>
              <a:defRPr sz="1800"/>
            </a:lvl5pPr>
            <a:lvl6pPr marL="1371600" indent="-228600">
              <a:buFont typeface="Wingdings" pitchFamily="2" charset="2"/>
              <a:buChar char="§"/>
              <a:defRPr sz="1800"/>
            </a:lvl6pPr>
            <a:lvl7pPr marL="1371600" indent="-228600">
              <a:buFont typeface="Wingdings" pitchFamily="2" charset="2"/>
              <a:buChar char="§"/>
              <a:defRPr sz="1800"/>
            </a:lvl7pPr>
            <a:lvl8pPr marL="1371600" indent="-228600">
              <a:buFont typeface="Wingdings" pitchFamily="2" charset="2"/>
              <a:buChar char="§"/>
              <a:defRPr sz="1800" baseline="0"/>
            </a:lvl8pPr>
            <a:lvl9pPr marL="1371600" indent="-228600">
              <a:buFont typeface="Wingdings" pitchFamily="2" charset="2"/>
              <a:buChar char="§"/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6020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17345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1734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Media Placeholder 4"/>
          <p:cNvSpPr>
            <a:spLocks noGrp="1"/>
          </p:cNvSpPr>
          <p:nvPr>
            <p:ph type="media" sz="quarter" idx="10" hasCustomPrompt="1"/>
          </p:nvPr>
        </p:nvSpPr>
        <p:spPr>
          <a:xfrm>
            <a:off x="467546" y="1412777"/>
            <a:ext cx="8208963" cy="4681537"/>
          </a:xfrm>
        </p:spPr>
        <p:txBody>
          <a:bodyPr anchor="t"/>
          <a:lstStyle>
            <a:lvl1pPr marL="44450" indent="0" algn="ctr">
              <a:buNone/>
              <a:defRPr baseline="0"/>
            </a:lvl1pPr>
          </a:lstStyle>
          <a:p>
            <a:r>
              <a:rPr lang="en-US" dirty="0"/>
              <a:t>Click on the icon to insert your video</a:t>
            </a:r>
          </a:p>
        </p:txBody>
      </p:sp>
    </p:spTree>
    <p:extLst>
      <p:ext uri="{BB962C8B-B14F-4D97-AF65-F5344CB8AC3E}">
        <p14:creationId xmlns:p14="http://schemas.microsoft.com/office/powerpoint/2010/main" val="2040565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Video-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4763" y="0"/>
            <a:ext cx="9148763" cy="6867525"/>
          </a:xfrm>
          <a:prstGeom prst="rect">
            <a:avLst/>
          </a:prstGeom>
          <a:solidFill>
            <a:srgbClr val="007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Media Placeholder 4"/>
          <p:cNvSpPr>
            <a:spLocks noGrp="1"/>
          </p:cNvSpPr>
          <p:nvPr>
            <p:ph type="media" sz="quarter" idx="10" hasCustomPrompt="1"/>
          </p:nvPr>
        </p:nvSpPr>
        <p:spPr>
          <a:xfrm>
            <a:off x="0" y="0"/>
            <a:ext cx="9144000" cy="6309320"/>
          </a:xfrm>
          <a:solidFill>
            <a:srgbClr val="0072AA"/>
          </a:solidFill>
        </p:spPr>
        <p:txBody>
          <a:bodyPr anchor="t"/>
          <a:lstStyle>
            <a:lvl1pPr marL="44450" indent="0" algn="ctr">
              <a:buNone/>
              <a:defRPr baseline="0"/>
            </a:lvl1pPr>
          </a:lstStyle>
          <a:p>
            <a:r>
              <a:rPr lang="en-US" dirty="0"/>
              <a:t>Click on the icon to insert your video</a:t>
            </a:r>
          </a:p>
        </p:txBody>
      </p:sp>
      <p:sp>
        <p:nvSpPr>
          <p:cNvPr id="5" name="TextBox 10"/>
          <p:cNvSpPr txBox="1">
            <a:spLocks noChangeArrowheads="1"/>
          </p:cNvSpPr>
          <p:nvPr/>
        </p:nvSpPr>
        <p:spPr bwMode="auto">
          <a:xfrm>
            <a:off x="5940427" y="6525696"/>
            <a:ext cx="287972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CA" sz="800" dirty="0" err="1">
                <a:solidFill>
                  <a:srgbClr val="FFFFFF"/>
                </a:solidFill>
                <a:cs typeface="Arial" charset="0"/>
              </a:rPr>
              <a:t>OpenText</a:t>
            </a:r>
            <a:r>
              <a:rPr lang="en-CA" sz="800" dirty="0">
                <a:solidFill>
                  <a:srgbClr val="FFFFFF"/>
                </a:solidFill>
                <a:cs typeface="Arial" charset="0"/>
              </a:rPr>
              <a:t> Confidential. ©2014 All Rights Reserved.</a:t>
            </a:r>
            <a:endParaRPr lang="en-US" sz="1200" dirty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6597352"/>
            <a:ext cx="1224136" cy="15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1489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ontact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58" y="476672"/>
            <a:ext cx="5962294" cy="102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444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resenter Info, Date and Plac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323528" y="4197086"/>
            <a:ext cx="7499326" cy="1038324"/>
          </a:xfrm>
        </p:spPr>
        <p:txBody>
          <a:bodyPr anchor="b"/>
          <a:lstStyle>
            <a:lvl1pPr algn="l">
              <a:defRPr sz="3200" b="0" cap="none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"/>
          </p:nvPr>
        </p:nvSpPr>
        <p:spPr>
          <a:xfrm>
            <a:off x="323528" y="5253203"/>
            <a:ext cx="7506350" cy="7920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323528" y="6065912"/>
            <a:ext cx="7506350" cy="792088"/>
          </a:xfrm>
        </p:spPr>
        <p:txBody>
          <a:bodyPr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charset="0"/>
              <a:buNone/>
              <a:tabLst/>
              <a:defRPr sz="14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charset="0"/>
              <a:buNone/>
              <a:tabLst/>
              <a:defRPr/>
            </a:pPr>
            <a:r>
              <a:rPr lang="en-US" dirty="0"/>
              <a:t>Place</a:t>
            </a:r>
            <a:r>
              <a:rPr lang="en-CA" dirty="0"/>
              <a:t> | </a:t>
            </a:r>
            <a:fld id="{6F1C00BE-5622-4EC5-BE62-5F170178A056}" type="datetime4">
              <a:rPr lang="en-US" smtClean="0"/>
              <a:t>October 11, 2013</a:t>
            </a:fld>
            <a:endParaRPr lang="en-CA" dirty="0"/>
          </a:p>
        </p:txBody>
      </p:sp>
      <p:sp>
        <p:nvSpPr>
          <p:cNvPr id="28" name="Rectangle 27"/>
          <p:cNvSpPr/>
          <p:nvPr/>
        </p:nvSpPr>
        <p:spPr>
          <a:xfrm>
            <a:off x="-7456" y="881964"/>
            <a:ext cx="9166226" cy="2803525"/>
          </a:xfrm>
          <a:prstGeom prst="rect">
            <a:avLst/>
          </a:prstGeom>
          <a:solidFill>
            <a:srgbClr val="007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31" name="Picture 2" descr="\\psf\Home\Desktop\Final Im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71061"/>
            <a:ext cx="9144000" cy="262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227" y="330040"/>
            <a:ext cx="1800200" cy="310419"/>
          </a:xfrm>
          <a:prstGeom prst="rect">
            <a:avLst/>
          </a:prstGeom>
        </p:spPr>
      </p:pic>
      <p:pic>
        <p:nvPicPr>
          <p:cNvPr id="11" name="Picture 10" descr="UnleashingThePower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253"/>
          <a:stretch/>
        </p:blipFill>
        <p:spPr>
          <a:xfrm>
            <a:off x="3635896" y="260648"/>
            <a:ext cx="5129993" cy="46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6570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2A2EAF-F116-AF40-87AD-BC58318CDC57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827F80-A112-42A3-8F3E-B91A0E56E3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ubtitle 5"/>
          <p:cNvSpPr txBox="1">
            <a:spLocks/>
          </p:cNvSpPr>
          <p:nvPr userDrawn="1"/>
        </p:nvSpPr>
        <p:spPr bwMode="auto">
          <a:xfrm>
            <a:off x="831850" y="3989388"/>
            <a:ext cx="3376613" cy="52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0" hangingPunct="0">
              <a:spcBef>
                <a:spcPct val="20000"/>
              </a:spcBef>
              <a:buClr>
                <a:schemeClr val="accent1"/>
              </a:buClr>
              <a:buFont typeface="Wingdings" charset="2"/>
              <a:buNone/>
              <a:defRPr/>
            </a:pPr>
            <a:endParaRPr lang="en-US" sz="2000" dirty="0">
              <a:solidFill>
                <a:schemeClr val="accent1"/>
              </a:solidFill>
              <a:ea typeface="ＭＳ Ｐゴシック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63318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5"/>
          <p:cNvSpPr txBox="1">
            <a:spLocks/>
          </p:cNvSpPr>
          <p:nvPr userDrawn="1"/>
        </p:nvSpPr>
        <p:spPr bwMode="auto">
          <a:xfrm>
            <a:off x="831850" y="3989388"/>
            <a:ext cx="3376613" cy="52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0" hangingPunct="0">
              <a:spcBef>
                <a:spcPct val="20000"/>
              </a:spcBef>
              <a:buClr>
                <a:schemeClr val="accent1"/>
              </a:buClr>
              <a:buFont typeface="Wingdings" charset="2"/>
              <a:buNone/>
              <a:defRPr/>
            </a:pPr>
            <a:endParaRPr lang="en-US" sz="2000" dirty="0">
              <a:solidFill>
                <a:schemeClr val="accent1"/>
              </a:solidFill>
              <a:ea typeface="ＭＳ Ｐゴシック" charset="-128"/>
              <a:cs typeface="Arial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779662" y="3989388"/>
            <a:ext cx="3376613" cy="618429"/>
          </a:xfrm>
        </p:spPr>
        <p:txBody>
          <a:bodyPr anchor="ctr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779662" y="4692082"/>
            <a:ext cx="3376613" cy="422875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684963" y="6492875"/>
            <a:ext cx="245903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827F80-A112-42A3-8F3E-B91A0E56E30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7687" y="1860550"/>
            <a:ext cx="8045451" cy="45070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47688" y="717550"/>
            <a:ext cx="804545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492875"/>
            <a:ext cx="58943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684963" y="6492875"/>
            <a:ext cx="245903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61E88B2-CF1E-4613-B67A-1586E3876A7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buFont typeface="Wingdings" pitchFamily="2" charset="2"/>
              <a:buChar char="§"/>
              <a:defRPr sz="1800" baseline="0"/>
            </a:lvl6pPr>
            <a:lvl7pPr>
              <a:buFont typeface="Wingdings" pitchFamily="2" charset="2"/>
              <a:buChar char="§"/>
              <a:defRPr sz="1800"/>
            </a:lvl7pPr>
            <a:lvl8pPr>
              <a:buFont typeface="Wingdings" pitchFamily="2" charset="2"/>
              <a:buChar char="§"/>
              <a:defRPr sz="1800" baseline="0"/>
            </a:lvl8pPr>
            <a:lvl9pPr>
              <a:buFont typeface="Wingdings" pitchFamily="2" charset="2"/>
              <a:buChar char="§"/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740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with No First Level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0"/>
          <a:lstStyle>
            <a:lvl1pPr marL="91440" indent="-91440">
              <a:buFont typeface="Arial" pitchFamily="34" charset="0"/>
              <a:buChar char=" "/>
              <a:defRPr/>
            </a:lvl1pPr>
            <a:lvl2pPr marL="365760">
              <a:defRPr/>
            </a:lvl2pPr>
            <a:lvl3pPr marL="640080">
              <a:defRPr sz="1800"/>
            </a:lvl3pPr>
            <a:lvl4pPr marL="914400">
              <a:defRPr sz="1800"/>
            </a:lvl4pPr>
            <a:lvl5pPr marL="1188720">
              <a:defRPr sz="1800"/>
            </a:lvl5pPr>
            <a:lvl6pPr marL="1188720">
              <a:defRPr sz="1800"/>
            </a:lvl6pPr>
            <a:lvl8pPr marL="1188720">
              <a:defRPr sz="1800"/>
            </a:lvl8pPr>
            <a:lvl9pPr marL="1188720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7184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567257"/>
            <a:ext cx="6553200" cy="1298575"/>
          </a:xfrm>
        </p:spPr>
        <p:txBody>
          <a:bodyPr anchor="b"/>
          <a:lstStyle>
            <a:lvl1pPr algn="l">
              <a:defRPr sz="3200" b="0" cap="none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999" y="3865831"/>
            <a:ext cx="6553201" cy="9779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6021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457200" y="1600200"/>
            <a:ext cx="8229600" cy="4724399"/>
          </a:xfrm>
        </p:spPr>
        <p:txBody>
          <a:bodyPr rtlCol="0">
            <a:norm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Click icon to add table</a:t>
            </a:r>
            <a:endParaRPr noProof="0"/>
          </a:p>
        </p:txBody>
      </p:sp>
    </p:spTree>
    <p:extLst>
      <p:ext uri="{BB962C8B-B14F-4D97-AF65-F5344CB8AC3E}">
        <p14:creationId xmlns:p14="http://schemas.microsoft.com/office/powerpoint/2010/main" val="3333057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57200" y="1600200"/>
            <a:ext cx="640080" cy="532656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1143000" y="1600200"/>
            <a:ext cx="7543800" cy="2438400"/>
          </a:xfr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3200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1115616" y="4389107"/>
            <a:ext cx="7543800" cy="1066800"/>
          </a:xfrm>
        </p:spPr>
        <p:txBody>
          <a:bodyPr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7"/>
          </p:nvPr>
        </p:nvSpPr>
        <p:spPr>
          <a:xfrm rot="10800000">
            <a:off x="8028384" y="3573016"/>
            <a:ext cx="640080" cy="532656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5555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724399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2400"/>
            </a:lvl1pPr>
            <a:lvl2pPr>
              <a:spcBef>
                <a:spcPts val="400"/>
              </a:spcBef>
              <a:defRPr sz="2000"/>
            </a:lvl2pPr>
            <a:lvl3pPr>
              <a:spcBef>
                <a:spcPts val="400"/>
              </a:spcBef>
              <a:defRPr sz="1800"/>
            </a:lvl3pPr>
            <a:lvl4pPr>
              <a:spcBef>
                <a:spcPts val="400"/>
              </a:spcBef>
              <a:defRPr sz="1800"/>
            </a:lvl4pPr>
            <a:lvl5pPr>
              <a:spcBef>
                <a:spcPts val="400"/>
              </a:spcBef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24399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2400"/>
            </a:lvl1pPr>
            <a:lvl2pPr>
              <a:spcBef>
                <a:spcPts val="400"/>
              </a:spcBef>
              <a:defRPr sz="2000"/>
            </a:lvl2pPr>
            <a:lvl3pPr>
              <a:spcBef>
                <a:spcPts val="400"/>
              </a:spcBef>
              <a:defRPr sz="1800"/>
            </a:lvl3pPr>
            <a:lvl4pPr>
              <a:spcBef>
                <a:spcPts val="400"/>
              </a:spcBef>
              <a:defRPr sz="1800"/>
            </a:lvl4pPr>
            <a:lvl5pPr>
              <a:spcBef>
                <a:spcPts val="400"/>
              </a:spcBef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7251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724399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2400"/>
            </a:lvl1pPr>
            <a:lvl2pPr>
              <a:spcBef>
                <a:spcPts val="400"/>
              </a:spcBef>
              <a:defRPr sz="2000"/>
            </a:lvl2pPr>
            <a:lvl3pPr>
              <a:spcBef>
                <a:spcPts val="400"/>
              </a:spcBef>
              <a:defRPr sz="1800"/>
            </a:lvl3pPr>
            <a:lvl4pPr>
              <a:spcBef>
                <a:spcPts val="400"/>
              </a:spcBef>
              <a:defRPr sz="1800"/>
            </a:lvl4pPr>
            <a:lvl5pPr>
              <a:spcBef>
                <a:spcPts val="400"/>
              </a:spcBef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97535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4763" y="6493832"/>
            <a:ext cx="9148763" cy="373694"/>
          </a:xfrm>
          <a:prstGeom prst="rect">
            <a:avLst/>
          </a:prstGeom>
          <a:solidFill>
            <a:srgbClr val="007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42802"/>
            <a:ext cx="82296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508787"/>
            <a:ext cx="82296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0" name="TextBox 10"/>
          <p:cNvSpPr txBox="1">
            <a:spLocks noChangeArrowheads="1"/>
          </p:cNvSpPr>
          <p:nvPr/>
        </p:nvSpPr>
        <p:spPr bwMode="auto">
          <a:xfrm>
            <a:off x="5796732" y="6572957"/>
            <a:ext cx="287972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CA" sz="800" dirty="0" err="1">
                <a:solidFill>
                  <a:srgbClr val="FFFFFF"/>
                </a:solidFill>
                <a:cs typeface="Arial" charset="0"/>
              </a:rPr>
              <a:t>OpenText</a:t>
            </a:r>
            <a:r>
              <a:rPr lang="en-CA" sz="800" dirty="0">
                <a:solidFill>
                  <a:srgbClr val="FFFFFF"/>
                </a:solidFill>
                <a:cs typeface="Arial" charset="0"/>
              </a:rPr>
              <a:t> Confidential. ©2016 All Rights Reserved.</a:t>
            </a:r>
            <a:endParaRPr lang="en-US" sz="12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76456" y="6551766"/>
            <a:ext cx="4675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B674739-22A0-499D-AC78-99CE08FC6183}" type="slidenum">
              <a:rPr lang="en-US" sz="1100" smtClean="0">
                <a:solidFill>
                  <a:schemeClr val="bg1"/>
                </a:solidFill>
              </a:rPr>
              <a:t>‹#›</a:t>
            </a:fld>
            <a:endParaRPr lang="en-US" sz="1100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95536" y="6597352"/>
            <a:ext cx="1224136" cy="1594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59" r:id="rId21"/>
    <p:sldLayoutId id="2147483658" r:id="rId2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kern="1200">
          <a:solidFill>
            <a:srgbClr val="0072AA"/>
          </a:solidFill>
          <a:latin typeface="+mj-lt"/>
          <a:ea typeface="ＭＳ Ｐゴシック" charset="0"/>
          <a:cs typeface="AllerMod" pitchFamily="50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llerMod Regular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llerMod Regular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llerMod Regular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llerMod Regular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llerMod Regular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llerMod Regular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llerMod Regular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llerMod Regular" charset="0"/>
          <a:ea typeface="ＭＳ Ｐゴシック" charset="0"/>
        </a:defRPr>
      </a:lvl9pPr>
    </p:titleStyle>
    <p:bodyStyle>
      <a:lvl1pPr marL="273050" indent="-228600" algn="l" rtl="0" eaLnBrk="1" fontAlgn="base" hangingPunct="1">
        <a:spcBef>
          <a:spcPts val="1200"/>
        </a:spcBef>
        <a:spcAft>
          <a:spcPct val="0"/>
        </a:spcAft>
        <a:buClr>
          <a:schemeClr val="accent1"/>
        </a:buClr>
        <a:buFont typeface="Wingdings" charset="0"/>
        <a:buChar char="§"/>
        <a:defRPr sz="2400" kern="1200">
          <a:solidFill>
            <a:schemeClr val="tx1"/>
          </a:solidFill>
          <a:latin typeface="+mj-lt"/>
          <a:ea typeface="ＭＳ Ｐゴシック" charset="0"/>
          <a:cs typeface="HelveticaNeueLT Std"/>
        </a:defRPr>
      </a:lvl1pPr>
      <a:lvl2pPr marL="547688" indent="-228600" algn="l" rtl="0" eaLnBrk="1" fontAlgn="base" hangingPunct="1">
        <a:spcBef>
          <a:spcPts val="400"/>
        </a:spcBef>
        <a:spcAft>
          <a:spcPct val="0"/>
        </a:spcAft>
        <a:buClr>
          <a:schemeClr val="accent1"/>
        </a:buClr>
        <a:buFont typeface="Wingdings" charset="0"/>
        <a:buChar char="§"/>
        <a:defRPr sz="2000" kern="1200">
          <a:solidFill>
            <a:schemeClr val="tx1"/>
          </a:solidFill>
          <a:latin typeface="+mj-lt"/>
          <a:ea typeface="ＭＳ Ｐゴシック" charset="0"/>
          <a:cs typeface="HelveticaNeueLT Std"/>
        </a:defRPr>
      </a:lvl2pPr>
      <a:lvl3pPr marL="822325" indent="-228600" algn="l" rtl="0" eaLnBrk="1" fontAlgn="base" hangingPunct="1">
        <a:spcBef>
          <a:spcPts val="400"/>
        </a:spcBef>
        <a:spcAft>
          <a:spcPct val="0"/>
        </a:spcAft>
        <a:buClr>
          <a:schemeClr val="accent1"/>
        </a:buClr>
        <a:buFont typeface="Wingdings" charset="0"/>
        <a:buChar char="§"/>
        <a:defRPr kern="1200">
          <a:solidFill>
            <a:schemeClr val="tx1"/>
          </a:solidFill>
          <a:latin typeface="+mj-lt"/>
          <a:ea typeface="ＭＳ Ｐゴシック" charset="0"/>
          <a:cs typeface="HelveticaNeueLT Std"/>
        </a:defRPr>
      </a:lvl3pPr>
      <a:lvl4pPr marL="1096963" indent="-228600" algn="l" rtl="0" eaLnBrk="1" fontAlgn="base" hangingPunct="1">
        <a:spcBef>
          <a:spcPts val="400"/>
        </a:spcBef>
        <a:spcAft>
          <a:spcPct val="0"/>
        </a:spcAft>
        <a:buClr>
          <a:schemeClr val="accent1"/>
        </a:buClr>
        <a:buFont typeface="Wingdings" charset="0"/>
        <a:buChar char="§"/>
        <a:defRPr kern="1200">
          <a:solidFill>
            <a:schemeClr val="tx1"/>
          </a:solidFill>
          <a:latin typeface="+mj-lt"/>
          <a:ea typeface="ＭＳ Ｐゴシック" charset="0"/>
          <a:cs typeface="HelveticaNeueLT Std"/>
        </a:defRPr>
      </a:lvl4pPr>
      <a:lvl5pPr marL="1371600" indent="-228600" algn="l" rtl="0" eaLnBrk="1" fontAlgn="base" hangingPunct="1">
        <a:spcBef>
          <a:spcPts val="400"/>
        </a:spcBef>
        <a:spcAft>
          <a:spcPct val="0"/>
        </a:spcAft>
        <a:buClr>
          <a:schemeClr val="accent1"/>
        </a:buClr>
        <a:buFont typeface="Wingdings" charset="0"/>
        <a:buChar char="§"/>
        <a:defRPr kern="1200">
          <a:solidFill>
            <a:schemeClr val="tx1"/>
          </a:solidFill>
          <a:latin typeface="+mj-lt"/>
          <a:ea typeface="ＭＳ Ｐゴシック" charset="0"/>
          <a:cs typeface="HelveticaNeueLT Std"/>
        </a:defRPr>
      </a:lvl5pPr>
      <a:lvl6pPr marL="1371600" indent="-22860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6pPr>
      <a:lvl7pPr marL="1371600" indent="-22860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7pPr>
      <a:lvl8pPr marL="1371600" indent="-22860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8pPr>
      <a:lvl9pPr marL="1371600" indent="-22860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4545496"/>
            <a:ext cx="7499326" cy="689914"/>
          </a:xfrm>
        </p:spPr>
        <p:txBody>
          <a:bodyPr/>
          <a:lstStyle/>
          <a:p>
            <a:r>
              <a:rPr lang="en-US" sz="3000" dirty="0">
                <a:latin typeface="Arial" charset="0"/>
                <a:ea typeface="ＭＳ Ｐゴシック" pitchFamily="34" charset="-128"/>
                <a:cs typeface="Arial" charset="0"/>
              </a:rPr>
              <a:t>ECMAScript 2015 (ES6)</a:t>
            </a:r>
            <a:endParaRPr lang="en-US" sz="3000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323528" y="5253203"/>
            <a:ext cx="7506350" cy="405475"/>
          </a:xfrm>
        </p:spPr>
        <p:txBody>
          <a:bodyPr/>
          <a:lstStyle/>
          <a:p>
            <a:r>
              <a:rPr lang="en-US" dirty="0"/>
              <a:t>By Siva Phaneendra Babu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>
          <a:xfrm>
            <a:off x="323528" y="5743982"/>
            <a:ext cx="7506350" cy="387897"/>
          </a:xfrm>
        </p:spPr>
        <p:txBody>
          <a:bodyPr/>
          <a:lstStyle/>
          <a:p>
            <a:r>
              <a:rPr lang="en-US" dirty="0"/>
              <a:t>Hyderabad | July - 2017</a:t>
            </a:r>
          </a:p>
        </p:txBody>
      </p:sp>
    </p:spTree>
    <p:extLst>
      <p:ext uri="{BB962C8B-B14F-4D97-AF65-F5344CB8AC3E}">
        <p14:creationId xmlns:p14="http://schemas.microsoft.com/office/powerpoint/2010/main" val="1581579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73005-1396-4C4F-BAB9-7B0F711DE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036" y="341047"/>
            <a:ext cx="8474764" cy="478833"/>
          </a:xfrm>
        </p:spPr>
        <p:txBody>
          <a:bodyPr/>
          <a:lstStyle/>
          <a:p>
            <a:r>
              <a:rPr lang="en-US" sz="2400" dirty="0"/>
              <a:t>ES6 Browser Support </a:t>
            </a:r>
            <a:r>
              <a:rPr lang="en-US" sz="2200" dirty="0"/>
              <a:t>(cont..)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723DD80A-FA0B-4CC1-8B8C-321FFB099E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1057486"/>
              </p:ext>
            </p:extLst>
          </p:nvPr>
        </p:nvGraphicFramePr>
        <p:xfrm>
          <a:off x="212036" y="993913"/>
          <a:ext cx="8733181" cy="5234604"/>
        </p:xfrm>
        <a:graphic>
          <a:graphicData uri="http://schemas.openxmlformats.org/drawingml/2006/table">
            <a:tbl>
              <a:tblPr/>
              <a:tblGrid>
                <a:gridCol w="1035420">
                  <a:extLst>
                    <a:ext uri="{9D8B030D-6E8A-4147-A177-3AD203B41FA5}">
                      <a16:colId xmlns:a16="http://schemas.microsoft.com/office/drawing/2014/main" val="1619962337"/>
                    </a:ext>
                  </a:extLst>
                </a:gridCol>
                <a:gridCol w="330995">
                  <a:extLst>
                    <a:ext uri="{9D8B030D-6E8A-4147-A177-3AD203B41FA5}">
                      <a16:colId xmlns:a16="http://schemas.microsoft.com/office/drawing/2014/main" val="3723828781"/>
                    </a:ext>
                  </a:extLst>
                </a:gridCol>
                <a:gridCol w="449814">
                  <a:extLst>
                    <a:ext uri="{9D8B030D-6E8A-4147-A177-3AD203B41FA5}">
                      <a16:colId xmlns:a16="http://schemas.microsoft.com/office/drawing/2014/main" val="1149474126"/>
                    </a:ext>
                  </a:extLst>
                </a:gridCol>
                <a:gridCol w="458301">
                  <a:extLst>
                    <a:ext uri="{9D8B030D-6E8A-4147-A177-3AD203B41FA5}">
                      <a16:colId xmlns:a16="http://schemas.microsoft.com/office/drawing/2014/main" val="1652204361"/>
                    </a:ext>
                  </a:extLst>
                </a:gridCol>
                <a:gridCol w="401014">
                  <a:extLst>
                    <a:ext uri="{9D8B030D-6E8A-4147-A177-3AD203B41FA5}">
                      <a16:colId xmlns:a16="http://schemas.microsoft.com/office/drawing/2014/main" val="2788724985"/>
                    </a:ext>
                  </a:extLst>
                </a:gridCol>
                <a:gridCol w="263099">
                  <a:extLst>
                    <a:ext uri="{9D8B030D-6E8A-4147-A177-3AD203B41FA5}">
                      <a16:colId xmlns:a16="http://schemas.microsoft.com/office/drawing/2014/main" val="1046136228"/>
                    </a:ext>
                  </a:extLst>
                </a:gridCol>
                <a:gridCol w="347968">
                  <a:extLst>
                    <a:ext uri="{9D8B030D-6E8A-4147-A177-3AD203B41FA5}">
                      <a16:colId xmlns:a16="http://schemas.microsoft.com/office/drawing/2014/main" val="989736590"/>
                    </a:ext>
                  </a:extLst>
                </a:gridCol>
                <a:gridCol w="347968">
                  <a:extLst>
                    <a:ext uri="{9D8B030D-6E8A-4147-A177-3AD203B41FA5}">
                      <a16:colId xmlns:a16="http://schemas.microsoft.com/office/drawing/2014/main" val="2973061112"/>
                    </a:ext>
                  </a:extLst>
                </a:gridCol>
                <a:gridCol w="432840">
                  <a:extLst>
                    <a:ext uri="{9D8B030D-6E8A-4147-A177-3AD203B41FA5}">
                      <a16:colId xmlns:a16="http://schemas.microsoft.com/office/drawing/2014/main" val="1922733449"/>
                    </a:ext>
                  </a:extLst>
                </a:gridCol>
                <a:gridCol w="432840">
                  <a:extLst>
                    <a:ext uri="{9D8B030D-6E8A-4147-A177-3AD203B41FA5}">
                      <a16:colId xmlns:a16="http://schemas.microsoft.com/office/drawing/2014/main" val="2420013636"/>
                    </a:ext>
                  </a:extLst>
                </a:gridCol>
                <a:gridCol w="492250">
                  <a:extLst>
                    <a:ext uri="{9D8B030D-6E8A-4147-A177-3AD203B41FA5}">
                      <a16:colId xmlns:a16="http://schemas.microsoft.com/office/drawing/2014/main" val="2523525994"/>
                    </a:ext>
                  </a:extLst>
                </a:gridCol>
                <a:gridCol w="492250">
                  <a:extLst>
                    <a:ext uri="{9D8B030D-6E8A-4147-A177-3AD203B41FA5}">
                      <a16:colId xmlns:a16="http://schemas.microsoft.com/office/drawing/2014/main" val="3929281476"/>
                    </a:ext>
                  </a:extLst>
                </a:gridCol>
                <a:gridCol w="375553">
                  <a:extLst>
                    <a:ext uri="{9D8B030D-6E8A-4147-A177-3AD203B41FA5}">
                      <a16:colId xmlns:a16="http://schemas.microsoft.com/office/drawing/2014/main" val="1568002421"/>
                    </a:ext>
                  </a:extLst>
                </a:gridCol>
                <a:gridCol w="375553">
                  <a:extLst>
                    <a:ext uri="{9D8B030D-6E8A-4147-A177-3AD203B41FA5}">
                      <a16:colId xmlns:a16="http://schemas.microsoft.com/office/drawing/2014/main" val="355132014"/>
                    </a:ext>
                  </a:extLst>
                </a:gridCol>
                <a:gridCol w="500736">
                  <a:extLst>
                    <a:ext uri="{9D8B030D-6E8A-4147-A177-3AD203B41FA5}">
                      <a16:colId xmlns:a16="http://schemas.microsoft.com/office/drawing/2014/main" val="4282138198"/>
                    </a:ext>
                  </a:extLst>
                </a:gridCol>
                <a:gridCol w="466788">
                  <a:extLst>
                    <a:ext uri="{9D8B030D-6E8A-4147-A177-3AD203B41FA5}">
                      <a16:colId xmlns:a16="http://schemas.microsoft.com/office/drawing/2014/main" val="3060657603"/>
                    </a:ext>
                  </a:extLst>
                </a:gridCol>
                <a:gridCol w="466788">
                  <a:extLst>
                    <a:ext uri="{9D8B030D-6E8A-4147-A177-3AD203B41FA5}">
                      <a16:colId xmlns:a16="http://schemas.microsoft.com/office/drawing/2014/main" val="1277473696"/>
                    </a:ext>
                  </a:extLst>
                </a:gridCol>
                <a:gridCol w="324630">
                  <a:extLst>
                    <a:ext uri="{9D8B030D-6E8A-4147-A177-3AD203B41FA5}">
                      <a16:colId xmlns:a16="http://schemas.microsoft.com/office/drawing/2014/main" val="3138988818"/>
                    </a:ext>
                  </a:extLst>
                </a:gridCol>
                <a:gridCol w="449814">
                  <a:extLst>
                    <a:ext uri="{9D8B030D-6E8A-4147-A177-3AD203B41FA5}">
                      <a16:colId xmlns:a16="http://schemas.microsoft.com/office/drawing/2014/main" val="233291771"/>
                    </a:ext>
                  </a:extLst>
                </a:gridCol>
                <a:gridCol w="288560">
                  <a:extLst>
                    <a:ext uri="{9D8B030D-6E8A-4147-A177-3AD203B41FA5}">
                      <a16:colId xmlns:a16="http://schemas.microsoft.com/office/drawing/2014/main" val="598048965"/>
                    </a:ext>
                  </a:extLst>
                </a:gridCol>
              </a:tblGrid>
              <a:tr h="278043">
                <a:tc gridSpan="20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ES6 Browser Support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1893"/>
                  </a:ext>
                </a:extLst>
              </a:tr>
              <a:tr h="229651">
                <a:tc>
                  <a:txBody>
                    <a:bodyPr/>
                    <a:lstStyle/>
                    <a:p>
                      <a:pPr algn="ctr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Compilers/polyfills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Browsers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Servers/runtimes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Mobile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766200"/>
                  </a:ext>
                </a:extLst>
              </a:tr>
              <a:tr h="33134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Percentage of implemented features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71%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48%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59%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18%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11%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93%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96%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94%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97%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97%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97%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99%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99%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97%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97%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97%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99%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99%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1900468"/>
                  </a:ext>
                </a:extLst>
              </a:tr>
              <a:tr h="33134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Feature Name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Babel + core-</a:t>
                      </a:r>
                      <a:r>
                        <a:rPr lang="en-US" sz="7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js</a:t>
                      </a:r>
                      <a:endParaRPr lang="en-US" sz="7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Closure Compilers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TypeScript + core-</a:t>
                      </a:r>
                      <a:r>
                        <a:rPr lang="en-US" sz="7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js</a:t>
                      </a:r>
                      <a:endParaRPr lang="en-US" sz="7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es6-shim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IE11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Edge 14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Edge 15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Firefox 52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Firefox 54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Chrome 59,  Opera 46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Chrome 60, Opera 47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Safari 10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Safari 11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Phantom JS 2.0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Node&gt;=6.5 &lt;7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Node&gt;=7.6 &lt;8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Node 8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iOS &gt;=10.3 &lt;11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iOS 11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058982"/>
                  </a:ext>
                </a:extLst>
              </a:tr>
              <a:tr h="18897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Arrow functions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9/13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10/13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9/13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0/13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0/13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13/13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13/13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13/13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13/13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13/13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13/13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13/13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13/13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0/13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13/13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13/13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13/13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13/13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13/13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3342446"/>
                  </a:ext>
                </a:extLst>
              </a:tr>
              <a:tr h="18897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19/24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13/24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19/24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0/24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0/24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24/24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24/24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13/13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24/24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24/24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24/24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24/24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24/24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0/24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24/24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24/24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24/24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24/24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24/24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3074357"/>
                  </a:ext>
                </a:extLst>
              </a:tr>
              <a:tr h="18897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super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4/8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5/8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7/8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0/8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0/8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8/8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8/8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8/8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8/8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8/8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8/8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8/8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8/8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0/8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8/8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8/8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8/8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8/8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8/8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3587940"/>
                  </a:ext>
                </a:extLst>
              </a:tr>
              <a:tr h="18897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generators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24/27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16/27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0/27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0/27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0/27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27/27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27/27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27/27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27/27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27/27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27/27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27/27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27/27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0/27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27/27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27/27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27/27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27/27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27/27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5034408"/>
                  </a:ext>
                </a:extLst>
              </a:tr>
              <a:tr h="33134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Defaut function parameters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7/7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4/7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5/7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0/7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0/7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7/7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7/7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6/7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7/7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7/7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7/7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7/7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7/7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0/7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7/7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7/7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7/7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7/7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7/7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3612904"/>
                  </a:ext>
                </a:extLst>
              </a:tr>
              <a:tr h="18897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Rest parameters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3/5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2/5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4/5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0/5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0/5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5/5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5/5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5/5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5/5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5/5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5/5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5/5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5/5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0/5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5/5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5/5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5/5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5/5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5/5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7609243"/>
                  </a:ext>
                </a:extLst>
              </a:tr>
              <a:tr h="18897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Spread Operator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13/15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12/15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4/15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0/15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0/15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15/15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15/15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15/15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15/15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15/15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15/15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15/15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15/15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0/15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15/15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15/15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15/15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15/15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15/15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723505"/>
                  </a:ext>
                </a:extLst>
              </a:tr>
              <a:tr h="18897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Object literal extensions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6/6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4/6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6/6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0/6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0/6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6/6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6/6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6/6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6/6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6/6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6/6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6/6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6/6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0/6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6/6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6/6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6/6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6/6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6/6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190083"/>
                  </a:ext>
                </a:extLst>
              </a:tr>
              <a:tr h="18897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for…of loops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9/9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6/9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3/9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0/9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0/9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7/9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9/9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7/9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9/9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9/9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9/9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9/9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9/9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0/9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9/9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9/9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9/9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9/9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9/9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9881365"/>
                  </a:ext>
                </a:extLst>
              </a:tr>
              <a:tr h="18897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Octal and binary literals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4/4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4/4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4/4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2/4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0/4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4/4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4/4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4/4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4/4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4/4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4/4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4/4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4/4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0/4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4/4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4/4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4/4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4/4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4/4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0022746"/>
                  </a:ext>
                </a:extLst>
              </a:tr>
              <a:tr h="18897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Template literals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4/5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3/5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3/5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0/5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0/5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5/5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5/5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5/5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5/5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5/5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5/5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5/5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5/5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5/5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5/5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5/5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5/5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5/5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5/5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745642"/>
                  </a:ext>
                </a:extLst>
              </a:tr>
              <a:tr h="18897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Const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14/16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14/16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14/16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0/16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12/16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16/16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16/16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16/16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16/16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16/16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16/16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16/16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16/16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1/16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16/16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16/16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16/16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16/16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16/16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541918"/>
                  </a:ext>
                </a:extLst>
              </a:tr>
              <a:tr h="18897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let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10/12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10/12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10/12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0/12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10/12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12/12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12/12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12/12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12/12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12/12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12/12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12/12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12/12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0/12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12/12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12/12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12/12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12/12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12/12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8607757"/>
                  </a:ext>
                </a:extLst>
              </a:tr>
              <a:tr h="33134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Block-level function declaration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4282537"/>
                  </a:ext>
                </a:extLst>
              </a:tr>
              <a:tr h="18897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typed arrays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45/46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0/46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45/46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0/46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16/46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46/46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46/46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46/46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46/46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46/46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46/46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46/46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46/46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18/46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46/46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46/46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46/46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46/46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46/46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0981293"/>
                  </a:ext>
                </a:extLst>
              </a:tr>
              <a:tr h="18897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Map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19/19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14/19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19/19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15/19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8/19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18/19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19/19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18/19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19/19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19/19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19/19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19/19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19/19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0/19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19/19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19/19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19/19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19/19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19/19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4422900"/>
                  </a:ext>
                </a:extLst>
              </a:tr>
              <a:tr h="18897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19/19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14/19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19/19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15/19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8/19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18/19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19/19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18/19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19/19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19/19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19/19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19/19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19/19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0/19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19/19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19/19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19/19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19/19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19/19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471425"/>
                  </a:ext>
                </a:extLst>
              </a:tr>
              <a:tr h="18897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WeakMap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12/12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9/12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12/12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0/12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6/12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11/12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12/12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11/12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12/12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12/12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12/12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12/12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12/12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0/12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12/12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12/12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12/12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12/12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12/12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0896775"/>
                  </a:ext>
                </a:extLst>
              </a:tr>
              <a:tr h="18897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WeakSet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11/11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8/11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11/11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0/11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0/11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10/11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11/11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10/11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11/11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11/11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11/11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11/11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11/11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0/11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11/11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11/11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11/11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11/11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11/11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7896444"/>
                  </a:ext>
                </a:extLst>
              </a:tr>
              <a:tr h="18897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Promise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8/8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7/8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8/8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7/8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0/8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8/8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8/8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8/8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8/8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8/8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8/8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8/8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8/8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0/8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8/8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8/8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8/8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8/8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8/8</a:t>
                      </a:r>
                    </a:p>
                  </a:txBody>
                  <a:tcPr marL="6022" marR="6022" marT="6022" marB="2890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5151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1854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2803"/>
            <a:ext cx="8686800" cy="609698"/>
          </a:xfrm>
        </p:spPr>
        <p:txBody>
          <a:bodyPr/>
          <a:lstStyle/>
          <a:p>
            <a:r>
              <a:rPr lang="en-US" sz="2400" dirty="0"/>
              <a:t>Advantages of ES6 over ES5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218" y="1297058"/>
            <a:ext cx="8229600" cy="2731603"/>
          </a:xfrm>
        </p:spPr>
        <p:txBody>
          <a:bodyPr/>
          <a:lstStyle/>
          <a:p>
            <a:pPr marL="44450" indent="0">
              <a:buNone/>
            </a:pPr>
            <a:endParaRPr lang="en-US" sz="2000" dirty="0">
              <a:latin typeface="Arial"/>
              <a:cs typeface="Arial"/>
            </a:endParaRPr>
          </a:p>
          <a:p>
            <a:endParaRPr lang="en-US" sz="2000" dirty="0">
              <a:latin typeface="Arial"/>
              <a:cs typeface="Arial"/>
            </a:endParaRPr>
          </a:p>
          <a:p>
            <a:endParaRPr lang="en-US" sz="2000" dirty="0">
              <a:latin typeface="Arial"/>
              <a:cs typeface="Arial"/>
            </a:endParaRPr>
          </a:p>
          <a:p>
            <a:endParaRPr lang="en-US" sz="2000" dirty="0">
              <a:latin typeface="Arial"/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44E202-B4F3-4AF5-9896-4E1D18C5A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7058"/>
            <a:ext cx="9144000" cy="467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103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2803"/>
            <a:ext cx="8229600" cy="609698"/>
          </a:xfrm>
        </p:spPr>
        <p:txBody>
          <a:bodyPr/>
          <a:lstStyle/>
          <a:p>
            <a:r>
              <a:rPr lang="en-US" sz="2400" dirty="0"/>
              <a:t>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1526"/>
            <a:ext cx="3558209" cy="5103743"/>
          </a:xfrm>
        </p:spPr>
        <p:txBody>
          <a:bodyPr/>
          <a:lstStyle/>
          <a:p>
            <a:r>
              <a:rPr lang="en-US" sz="2000" dirty="0">
                <a:cs typeface="Arial"/>
              </a:rPr>
              <a:t>Arrow functions</a:t>
            </a:r>
          </a:p>
          <a:p>
            <a:r>
              <a:rPr lang="en-US" sz="2000" dirty="0">
                <a:cs typeface="Arial"/>
              </a:rPr>
              <a:t>Classes</a:t>
            </a:r>
          </a:p>
          <a:p>
            <a:r>
              <a:rPr lang="en-US" sz="2000" dirty="0">
                <a:cs typeface="Arial"/>
              </a:rPr>
              <a:t>Modules</a:t>
            </a:r>
          </a:p>
          <a:p>
            <a:r>
              <a:rPr lang="en-US" sz="2000" dirty="0">
                <a:cs typeface="Arial"/>
              </a:rPr>
              <a:t>Block scope (let/const)</a:t>
            </a:r>
          </a:p>
          <a:p>
            <a:r>
              <a:rPr lang="en-US" sz="2000" dirty="0">
                <a:cs typeface="Arial"/>
              </a:rPr>
              <a:t>Extended Object Literal</a:t>
            </a:r>
          </a:p>
          <a:p>
            <a:r>
              <a:rPr lang="en-US" sz="2000" dirty="0">
                <a:cs typeface="Arial"/>
              </a:rPr>
              <a:t>Default Params</a:t>
            </a:r>
          </a:p>
          <a:p>
            <a:r>
              <a:rPr lang="en-US" sz="2000" dirty="0">
                <a:cs typeface="Arial"/>
              </a:rPr>
              <a:t>Rest Params</a:t>
            </a:r>
          </a:p>
          <a:p>
            <a:pPr defTabSz="914400"/>
            <a:r>
              <a:rPr lang="en-US" sz="2000" dirty="0">
                <a:cs typeface="Arial"/>
              </a:rPr>
              <a:t>Destructuring</a:t>
            </a:r>
          </a:p>
          <a:p>
            <a:r>
              <a:rPr lang="en-US" sz="2000" dirty="0">
                <a:cs typeface="Arial"/>
              </a:rPr>
              <a:t>Template Literal</a:t>
            </a:r>
          </a:p>
          <a:p>
            <a:endParaRPr lang="en-US" sz="2000" dirty="0">
              <a:cs typeface="Arial"/>
            </a:endParaRPr>
          </a:p>
          <a:p>
            <a:endParaRPr lang="en-US" sz="2000" dirty="0">
              <a:cs typeface="Arial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8C8716-E4F5-41FC-BE5B-0907C9D0C87C}"/>
              </a:ext>
            </a:extLst>
          </p:cNvPr>
          <p:cNvSpPr txBox="1">
            <a:spLocks/>
          </p:cNvSpPr>
          <p:nvPr/>
        </p:nvSpPr>
        <p:spPr bwMode="auto">
          <a:xfrm>
            <a:off x="5181600" y="1111526"/>
            <a:ext cx="3684104" cy="368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28600" algn="l" rtl="0" eaLnBrk="1" fontAlgn="base" hangingPunct="1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 sz="2400" kern="120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1pPr>
            <a:lvl2pPr marL="547688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 sz="2000" kern="120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2pPr>
            <a:lvl3pPr marL="822325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 sz="1800" kern="120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3pPr>
            <a:lvl4pPr marL="1096963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 sz="1800" kern="120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4pPr>
            <a:lvl5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 sz="1800" kern="120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5pPr>
            <a:lvl6pPr marL="1371600" indent="-22860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1371600" indent="-22860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1371600" indent="-22860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1371600" indent="-22860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defTabSz="914400"/>
            <a:r>
              <a:rPr lang="en-US" sz="2000" dirty="0">
                <a:cs typeface="Arial"/>
              </a:rPr>
              <a:t>Spread Operator</a:t>
            </a:r>
          </a:p>
          <a:p>
            <a:pPr defTabSz="914400"/>
            <a:r>
              <a:rPr lang="en-US" sz="2000" dirty="0">
                <a:cs typeface="Arial"/>
              </a:rPr>
              <a:t>Iterators</a:t>
            </a:r>
          </a:p>
          <a:p>
            <a:pPr defTabSz="914400"/>
            <a:r>
              <a:rPr lang="en-US" sz="2000" dirty="0">
                <a:cs typeface="Arial"/>
              </a:rPr>
              <a:t>Generators</a:t>
            </a:r>
          </a:p>
          <a:p>
            <a:pPr defTabSz="914400"/>
            <a:r>
              <a:rPr lang="en-US" sz="2000" dirty="0">
                <a:cs typeface="Arial"/>
              </a:rPr>
              <a:t>Promise</a:t>
            </a:r>
          </a:p>
          <a:p>
            <a:pPr defTabSz="914400"/>
            <a:r>
              <a:rPr lang="en-US" sz="2000" dirty="0">
                <a:cs typeface="Arial"/>
              </a:rPr>
              <a:t>Map/Set &amp; WeakMap/WeakSet</a:t>
            </a:r>
          </a:p>
          <a:p>
            <a:pPr defTabSz="914400"/>
            <a:endParaRPr lang="en-US" sz="2000" dirty="0">
              <a:cs typeface="Arial"/>
            </a:endParaRPr>
          </a:p>
          <a:p>
            <a:pPr defTabSz="914400"/>
            <a:endParaRPr lang="en-US" sz="2000" dirty="0">
              <a:cs typeface="Arial"/>
            </a:endParaRPr>
          </a:p>
          <a:p>
            <a:pPr defTabSz="914400"/>
            <a:endParaRPr lang="en-US" sz="2000" dirty="0">
              <a:cs typeface="Arial"/>
            </a:endParaRPr>
          </a:p>
          <a:p>
            <a:pPr defTabSz="914400"/>
            <a:endParaRPr lang="en-US" sz="20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3088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7029"/>
            <a:ext cx="8229600" cy="609698"/>
          </a:xfrm>
        </p:spPr>
        <p:txBody>
          <a:bodyPr/>
          <a:lstStyle/>
          <a:p>
            <a:r>
              <a:rPr lang="en-US" sz="2400" dirty="0"/>
              <a:t>Arrow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39249"/>
            <a:ext cx="8335617" cy="5435047"/>
          </a:xfrm>
        </p:spPr>
        <p:txBody>
          <a:bodyPr/>
          <a:lstStyle/>
          <a:p>
            <a:pPr>
              <a:spcAft>
                <a:spcPts val="100"/>
              </a:spcAft>
            </a:pPr>
            <a:r>
              <a:rPr lang="en-US" sz="1800" dirty="0">
                <a:cs typeface="Arial"/>
              </a:rPr>
              <a:t>An arrow function expression has a shorter syntax than a function expression. These cannot be used as constructors.</a:t>
            </a:r>
          </a:p>
          <a:p>
            <a:pPr>
              <a:spcAft>
                <a:spcPts val="100"/>
              </a:spcAft>
            </a:pPr>
            <a:r>
              <a:rPr lang="en-IN" sz="1800" dirty="0">
                <a:cs typeface="Arial"/>
              </a:rPr>
              <a:t>An arrow function does not create its own ‘this’.</a:t>
            </a:r>
            <a:endParaRPr lang="en-US" sz="1800" dirty="0">
              <a:cs typeface="Arial"/>
            </a:endParaRPr>
          </a:p>
          <a:p>
            <a:pPr marL="319088" lvl="1" indent="0">
              <a:buNone/>
            </a:pPr>
            <a:r>
              <a:rPr lang="en-US" sz="1800" b="1" dirty="0">
                <a:cs typeface="Arial"/>
              </a:rPr>
              <a:t>// ES5 function</a:t>
            </a:r>
          </a:p>
          <a:p>
            <a:pPr marL="274638" lvl="1" indent="0">
              <a:spcBef>
                <a:spcPts val="0"/>
              </a:spcBef>
              <a:buNone/>
            </a:pPr>
            <a:r>
              <a:rPr lang="en-US" sz="1800" dirty="0">
                <a:cs typeface="Arial"/>
              </a:rPr>
              <a:t>var add = function(a, b) {</a:t>
            </a:r>
          </a:p>
          <a:p>
            <a:pPr marL="274638" lvl="1" indent="0">
              <a:spcBef>
                <a:spcPts val="0"/>
              </a:spcBef>
              <a:buNone/>
            </a:pPr>
            <a:r>
              <a:rPr lang="en-US" sz="1800" dirty="0">
                <a:cs typeface="Arial"/>
              </a:rPr>
              <a:t>   return a + b;</a:t>
            </a:r>
          </a:p>
          <a:p>
            <a:pPr marL="274638" lvl="1" indent="0">
              <a:spcBef>
                <a:spcPts val="0"/>
              </a:spcBef>
              <a:buNone/>
            </a:pPr>
            <a:r>
              <a:rPr lang="en-US" sz="1800" dirty="0">
                <a:cs typeface="Arial"/>
              </a:rPr>
              <a:t>}</a:t>
            </a:r>
          </a:p>
          <a:p>
            <a:pPr marL="274638" lvl="1" indent="0">
              <a:spcBef>
                <a:spcPts val="0"/>
              </a:spcBef>
              <a:buNone/>
            </a:pPr>
            <a:endParaRPr lang="en-US" sz="1800" dirty="0">
              <a:cs typeface="Arial"/>
            </a:endParaRPr>
          </a:p>
          <a:p>
            <a:pPr marL="274638" lvl="1" indent="0">
              <a:spcBef>
                <a:spcPts val="0"/>
              </a:spcBef>
              <a:buNone/>
            </a:pPr>
            <a:r>
              <a:rPr lang="en-US" sz="1800" b="1" dirty="0">
                <a:cs typeface="Arial"/>
              </a:rPr>
              <a:t>// ES6 arrow function</a:t>
            </a:r>
          </a:p>
          <a:p>
            <a:pPr marL="274638" lvl="1" indent="0">
              <a:spcBef>
                <a:spcPts val="0"/>
              </a:spcBef>
              <a:buNone/>
            </a:pPr>
            <a:r>
              <a:rPr lang="en-US" sz="1800" dirty="0">
                <a:cs typeface="Arial"/>
              </a:rPr>
              <a:t>function Person(){</a:t>
            </a:r>
          </a:p>
          <a:p>
            <a:pPr marL="274638" lvl="1" indent="0">
              <a:spcBef>
                <a:spcPts val="0"/>
              </a:spcBef>
              <a:buNone/>
            </a:pPr>
            <a:r>
              <a:rPr lang="en-US" sz="1800" dirty="0">
                <a:cs typeface="Arial"/>
              </a:rPr>
              <a:t>  this.age = 0;</a:t>
            </a:r>
          </a:p>
          <a:p>
            <a:pPr marL="274638" lvl="1" indent="0">
              <a:spcBef>
                <a:spcPts val="0"/>
              </a:spcBef>
              <a:buNone/>
            </a:pPr>
            <a:r>
              <a:rPr lang="en-US" sz="1800" dirty="0">
                <a:cs typeface="Arial"/>
              </a:rPr>
              <a:t>  setInterval(() =&gt; </a:t>
            </a:r>
            <a:r>
              <a:rPr lang="en-US" sz="1800" dirty="0" smtClean="0">
                <a:cs typeface="Arial"/>
              </a:rPr>
              <a:t>{</a:t>
            </a:r>
          </a:p>
          <a:p>
            <a:pPr marL="274638" lvl="1" indent="0">
              <a:spcBef>
                <a:spcPts val="0"/>
              </a:spcBef>
              <a:buNone/>
            </a:pPr>
            <a:r>
              <a:rPr lang="en-US" sz="1800" dirty="0" smtClean="0">
                <a:cs typeface="Arial"/>
              </a:rPr>
              <a:t>    console.log(</a:t>
            </a:r>
            <a:r>
              <a:rPr lang="en-US" sz="1800" dirty="0" err="1" smtClean="0">
                <a:cs typeface="Arial"/>
              </a:rPr>
              <a:t>this.age</a:t>
            </a:r>
            <a:r>
              <a:rPr lang="en-US" sz="1800" dirty="0" smtClean="0">
                <a:cs typeface="Arial"/>
              </a:rPr>
              <a:t>);</a:t>
            </a:r>
            <a:endParaRPr lang="en-US" sz="1800" dirty="0">
              <a:cs typeface="Arial"/>
            </a:endParaRPr>
          </a:p>
          <a:p>
            <a:pPr marL="274638" lvl="1" indent="0">
              <a:spcBef>
                <a:spcPts val="0"/>
              </a:spcBef>
              <a:buNone/>
            </a:pPr>
            <a:r>
              <a:rPr lang="en-US" sz="1800" dirty="0">
                <a:cs typeface="Arial"/>
              </a:rPr>
              <a:t>    this.age++; // |this| properly refers to the person object</a:t>
            </a:r>
          </a:p>
          <a:p>
            <a:pPr marL="274638" lvl="1" indent="0">
              <a:spcBef>
                <a:spcPts val="0"/>
              </a:spcBef>
              <a:buNone/>
            </a:pPr>
            <a:r>
              <a:rPr lang="en-US" sz="1800" dirty="0">
                <a:cs typeface="Arial"/>
              </a:rPr>
              <a:t>  }, 1000);</a:t>
            </a:r>
          </a:p>
          <a:p>
            <a:pPr marL="274638" lvl="1" indent="0">
              <a:spcBef>
                <a:spcPts val="0"/>
              </a:spcBef>
              <a:buNone/>
            </a:pPr>
            <a:r>
              <a:rPr lang="en-US" sz="1800" dirty="0">
                <a:cs typeface="Arial"/>
              </a:rPr>
              <a:t>}</a:t>
            </a:r>
          </a:p>
          <a:p>
            <a:pPr marL="274638" lvl="1" indent="0">
              <a:spcBef>
                <a:spcPts val="0"/>
              </a:spcBef>
              <a:buNone/>
            </a:pPr>
            <a:endParaRPr lang="en-US" sz="1800" dirty="0">
              <a:cs typeface="Arial"/>
            </a:endParaRPr>
          </a:p>
          <a:p>
            <a:pPr marL="274638" lvl="1" indent="0">
              <a:spcBef>
                <a:spcPts val="0"/>
              </a:spcBef>
              <a:buNone/>
            </a:pPr>
            <a:r>
              <a:rPr lang="en-US" sz="1800" dirty="0">
                <a:cs typeface="Arial"/>
              </a:rPr>
              <a:t>var p = new Person();</a:t>
            </a:r>
          </a:p>
          <a:p>
            <a:pPr marL="44450" indent="0">
              <a:buNone/>
            </a:pPr>
            <a:endParaRPr lang="en-US" sz="20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898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6980"/>
            <a:ext cx="8229600" cy="609698"/>
          </a:xfrm>
        </p:spPr>
        <p:txBody>
          <a:bodyPr/>
          <a:lstStyle/>
          <a:p>
            <a:r>
              <a:rPr lang="en-US" sz="2400" dirty="0"/>
              <a:t>ES6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86399"/>
          </a:xfrm>
        </p:spPr>
        <p:txBody>
          <a:bodyPr/>
          <a:lstStyle/>
          <a:p>
            <a:pPr marL="0">
              <a:spcBef>
                <a:spcPts val="0"/>
              </a:spcBef>
            </a:pPr>
            <a:r>
              <a:rPr lang="en-US" sz="2000" dirty="0">
                <a:cs typeface="Arial"/>
              </a:rPr>
              <a:t>Classes in ES6 are the most convenient way to define constructor functions</a:t>
            </a:r>
          </a:p>
          <a:p>
            <a:pPr marL="0">
              <a:spcBef>
                <a:spcPts val="0"/>
              </a:spcBef>
            </a:pPr>
            <a:r>
              <a:rPr lang="en-US" sz="2000" dirty="0">
                <a:cs typeface="Arial"/>
              </a:rPr>
              <a:t>Class declarations can’t be hoisted.</a:t>
            </a:r>
          </a:p>
          <a:p>
            <a:pPr marL="0">
              <a:spcBef>
                <a:spcPts val="0"/>
              </a:spcBef>
            </a:pPr>
            <a:r>
              <a:rPr lang="en-US" sz="2000" dirty="0">
                <a:cs typeface="Arial"/>
              </a:rPr>
              <a:t>We still see the typeof class is “function”.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cs typeface="Arial"/>
            </a:endParaRPr>
          </a:p>
          <a:p>
            <a:pPr marL="274638" lvl="3" indent="0">
              <a:spcBef>
                <a:spcPts val="0"/>
              </a:spcBef>
              <a:buNone/>
            </a:pPr>
            <a:r>
              <a:rPr lang="en-US" sz="2000" dirty="0">
                <a:cs typeface="Arial"/>
              </a:rPr>
              <a:t>class Person {</a:t>
            </a:r>
          </a:p>
          <a:p>
            <a:pPr marL="274638" lvl="3" indent="0">
              <a:spcBef>
                <a:spcPts val="0"/>
              </a:spcBef>
              <a:buNone/>
            </a:pPr>
            <a:r>
              <a:rPr lang="en-US" sz="2000" dirty="0">
                <a:cs typeface="Arial"/>
              </a:rPr>
              <a:t>   constructor(name) {</a:t>
            </a:r>
          </a:p>
          <a:p>
            <a:pPr marL="274638" lvl="3" indent="0">
              <a:spcBef>
                <a:spcPts val="0"/>
              </a:spcBef>
              <a:buNone/>
            </a:pPr>
            <a:r>
              <a:rPr lang="en-US" sz="2000" dirty="0">
                <a:cs typeface="Arial"/>
              </a:rPr>
              <a:t>         this.name = name;</a:t>
            </a:r>
          </a:p>
          <a:p>
            <a:pPr marL="274638" lvl="3" indent="0">
              <a:spcBef>
                <a:spcPts val="0"/>
              </a:spcBef>
              <a:buNone/>
            </a:pPr>
            <a:r>
              <a:rPr lang="en-US" sz="2000" dirty="0">
                <a:cs typeface="Arial"/>
              </a:rPr>
              <a:t>    }</a:t>
            </a:r>
          </a:p>
          <a:p>
            <a:pPr marL="274638" lvl="3" indent="0">
              <a:spcBef>
                <a:spcPts val="0"/>
              </a:spcBef>
              <a:buNone/>
            </a:pPr>
            <a:r>
              <a:rPr lang="en-US" sz="2000" dirty="0">
                <a:cs typeface="Arial"/>
              </a:rPr>
              <a:t>    greet() {</a:t>
            </a:r>
          </a:p>
          <a:p>
            <a:pPr marL="274638" lvl="3" indent="0">
              <a:spcBef>
                <a:spcPts val="0"/>
              </a:spcBef>
              <a:buNone/>
            </a:pPr>
            <a:r>
              <a:rPr lang="en-US" sz="2000" dirty="0">
                <a:cs typeface="Arial"/>
              </a:rPr>
              <a:t>      console.log(“Hello I’m” + this.name);</a:t>
            </a:r>
          </a:p>
          <a:p>
            <a:pPr marL="274638" lvl="3" indent="0">
              <a:spcBef>
                <a:spcPts val="0"/>
              </a:spcBef>
              <a:buNone/>
            </a:pPr>
            <a:r>
              <a:rPr lang="en-US" sz="2000" dirty="0">
                <a:cs typeface="Arial"/>
              </a:rPr>
              <a:t>    }</a:t>
            </a:r>
          </a:p>
          <a:p>
            <a:pPr marL="274638" lvl="3" indent="0">
              <a:spcBef>
                <a:spcPts val="0"/>
              </a:spcBef>
              <a:buNone/>
            </a:pPr>
            <a:r>
              <a:rPr lang="en-US" sz="2000" dirty="0">
                <a:cs typeface="Arial"/>
              </a:rPr>
              <a:t>}</a:t>
            </a:r>
          </a:p>
          <a:p>
            <a:pPr marL="274638" lvl="3" indent="0">
              <a:spcBef>
                <a:spcPts val="0"/>
              </a:spcBef>
              <a:buNone/>
            </a:pPr>
            <a:r>
              <a:rPr lang="en-US" sz="2000" dirty="0">
                <a:cs typeface="Arial"/>
              </a:rPr>
              <a:t>var pobj = Person(“Siva”); // Error : </a:t>
            </a:r>
            <a:r>
              <a:rPr lang="en-IN" sz="2000" dirty="0">
                <a:cs typeface="Arial"/>
              </a:rPr>
              <a:t>Class constructor Person cannot be invoked without 'new'</a:t>
            </a:r>
            <a:endParaRPr lang="en-US" sz="2000" dirty="0">
              <a:cs typeface="Arial"/>
            </a:endParaRPr>
          </a:p>
          <a:p>
            <a:pPr marL="274638" lvl="3" indent="0">
              <a:spcBef>
                <a:spcPts val="0"/>
              </a:spcBef>
              <a:buNone/>
            </a:pPr>
            <a:r>
              <a:rPr lang="en-US" sz="2000" dirty="0">
                <a:cs typeface="Arial"/>
              </a:rPr>
              <a:t>var pobj = new Person(“Siva”); </a:t>
            </a:r>
          </a:p>
          <a:p>
            <a:pPr marL="274638" lvl="3" indent="0">
              <a:spcBef>
                <a:spcPts val="0"/>
              </a:spcBef>
              <a:buNone/>
            </a:pPr>
            <a:r>
              <a:rPr lang="en-US" sz="2000" dirty="0">
                <a:cs typeface="Arial"/>
              </a:rPr>
              <a:t>pobj.greet(); // “Hello I’m Siva”</a:t>
            </a:r>
          </a:p>
        </p:txBody>
      </p:sp>
    </p:spTree>
    <p:extLst>
      <p:ext uri="{BB962C8B-B14F-4D97-AF65-F5344CB8AC3E}">
        <p14:creationId xmlns:p14="http://schemas.microsoft.com/office/powerpoint/2010/main" val="2417143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2803"/>
            <a:ext cx="8229600" cy="425823"/>
          </a:xfrm>
        </p:spPr>
        <p:txBody>
          <a:bodyPr/>
          <a:lstStyle/>
          <a:p>
            <a:r>
              <a:rPr lang="en-US" sz="2400" dirty="0"/>
              <a:t>ES6 Class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2500"/>
            <a:ext cx="8229600" cy="5289273"/>
          </a:xfrm>
        </p:spPr>
        <p:txBody>
          <a:bodyPr/>
          <a:lstStyle/>
          <a:p>
            <a:r>
              <a:rPr lang="en-US" sz="2000" dirty="0">
                <a:cs typeface="Arial"/>
              </a:rPr>
              <a:t>With “extends” and “super” keywords.</a:t>
            </a:r>
          </a:p>
          <a:p>
            <a:r>
              <a:rPr lang="en-US" sz="2000" dirty="0">
                <a:cs typeface="Arial"/>
              </a:rPr>
              <a:t>Can extends built-in classes like “Error”.</a:t>
            </a:r>
          </a:p>
          <a:p>
            <a:pPr marL="274638" lvl="1" indent="0">
              <a:spcBef>
                <a:spcPts val="0"/>
              </a:spcBef>
              <a:buNone/>
            </a:pPr>
            <a:endParaRPr lang="en-US" sz="1800" dirty="0">
              <a:cs typeface="Arial"/>
            </a:endParaRPr>
          </a:p>
          <a:p>
            <a:pPr marL="549275" lvl="2" indent="0">
              <a:spcBef>
                <a:spcPts val="0"/>
              </a:spcBef>
              <a:buNone/>
            </a:pPr>
            <a:r>
              <a:rPr lang="en-US" sz="2000" dirty="0">
                <a:cs typeface="Arial"/>
              </a:rPr>
              <a:t>class Developer extends Person {</a:t>
            </a:r>
          </a:p>
          <a:p>
            <a:pPr marL="823913" lvl="3" indent="0">
              <a:spcBef>
                <a:spcPts val="0"/>
              </a:spcBef>
              <a:buNone/>
            </a:pPr>
            <a:r>
              <a:rPr lang="en-US" sz="2000" dirty="0">
                <a:cs typeface="Arial"/>
              </a:rPr>
              <a:t> constructor (name, language) {</a:t>
            </a:r>
          </a:p>
          <a:p>
            <a:pPr marL="823913" lvl="3" indent="0">
              <a:spcBef>
                <a:spcPts val="0"/>
              </a:spcBef>
              <a:buNone/>
            </a:pPr>
            <a:r>
              <a:rPr lang="en-US" sz="2000" dirty="0">
                <a:cs typeface="Arial"/>
              </a:rPr>
              <a:t>   super(name);</a:t>
            </a:r>
          </a:p>
          <a:p>
            <a:pPr marL="823913" lvl="3" indent="0">
              <a:spcBef>
                <a:spcPts val="0"/>
              </a:spcBef>
              <a:buNone/>
            </a:pPr>
            <a:r>
              <a:rPr lang="en-US" sz="2000" dirty="0">
                <a:cs typeface="Arial"/>
              </a:rPr>
              <a:t>   this.language = language;</a:t>
            </a:r>
          </a:p>
          <a:p>
            <a:pPr marL="823913" lvl="3" indent="0">
              <a:spcBef>
                <a:spcPts val="0"/>
              </a:spcBef>
              <a:buNone/>
            </a:pPr>
            <a:r>
              <a:rPr lang="en-US" sz="2000" dirty="0">
                <a:cs typeface="Arial"/>
              </a:rPr>
              <a:t>}</a:t>
            </a:r>
          </a:p>
          <a:p>
            <a:pPr marL="823913" lvl="3" indent="0">
              <a:spcBef>
                <a:spcPts val="0"/>
              </a:spcBef>
              <a:buNone/>
            </a:pPr>
            <a:r>
              <a:rPr lang="en-US" sz="2000" dirty="0">
                <a:cs typeface="Arial"/>
              </a:rPr>
              <a:t>greet() {</a:t>
            </a:r>
          </a:p>
          <a:p>
            <a:pPr marL="823913" lvl="3" indent="0">
              <a:spcBef>
                <a:spcPts val="0"/>
              </a:spcBef>
              <a:buNone/>
            </a:pPr>
            <a:r>
              <a:rPr lang="en-US" sz="2000" dirty="0">
                <a:cs typeface="Arial"/>
              </a:rPr>
              <a:t> super.greet();</a:t>
            </a:r>
          </a:p>
          <a:p>
            <a:pPr marL="823913" lvl="3" indent="0">
              <a:spcBef>
                <a:spcPts val="0"/>
              </a:spcBef>
              <a:buNone/>
            </a:pPr>
            <a:r>
              <a:rPr lang="en-US" sz="2000" dirty="0">
                <a:cs typeface="Arial"/>
              </a:rPr>
              <a:t> console.log(“I like” + this.language);</a:t>
            </a:r>
          </a:p>
          <a:p>
            <a:pPr marL="823913" lvl="3" indent="0">
              <a:spcBef>
                <a:spcPts val="0"/>
              </a:spcBef>
              <a:buNone/>
            </a:pPr>
            <a:r>
              <a:rPr lang="en-US" sz="2000" dirty="0">
                <a:cs typeface="Arial"/>
              </a:rPr>
              <a:t>}</a:t>
            </a:r>
          </a:p>
          <a:p>
            <a:pPr marL="549275" lvl="2" indent="0">
              <a:spcBef>
                <a:spcPts val="0"/>
              </a:spcBef>
              <a:buNone/>
            </a:pPr>
            <a:r>
              <a:rPr lang="en-US" sz="2000" dirty="0">
                <a:cs typeface="Arial"/>
              </a:rPr>
              <a:t>}</a:t>
            </a:r>
          </a:p>
          <a:p>
            <a:pPr marL="549275" lvl="2" indent="0">
              <a:spcBef>
                <a:spcPts val="0"/>
              </a:spcBef>
              <a:buNone/>
            </a:pPr>
            <a:endParaRPr lang="en-US" sz="2000" dirty="0">
              <a:cs typeface="Arial"/>
            </a:endParaRPr>
          </a:p>
          <a:p>
            <a:pPr marL="549275" lvl="2" indent="0">
              <a:spcBef>
                <a:spcPts val="0"/>
              </a:spcBef>
              <a:buNone/>
            </a:pPr>
            <a:r>
              <a:rPr lang="en-US" sz="2000" dirty="0">
                <a:cs typeface="Arial"/>
              </a:rPr>
              <a:t>var dobj = new Developer(“Siva”, “JavaScript”);</a:t>
            </a:r>
          </a:p>
          <a:p>
            <a:pPr marL="549275" lvl="2" indent="0">
              <a:spcBef>
                <a:spcPts val="0"/>
              </a:spcBef>
              <a:buNone/>
            </a:pPr>
            <a:r>
              <a:rPr lang="en-US" sz="2000" dirty="0">
                <a:cs typeface="Arial"/>
              </a:rPr>
              <a:t>dobj.greet(); </a:t>
            </a:r>
          </a:p>
        </p:txBody>
      </p:sp>
    </p:spTree>
    <p:extLst>
      <p:ext uri="{BB962C8B-B14F-4D97-AF65-F5344CB8AC3E}">
        <p14:creationId xmlns:p14="http://schemas.microsoft.com/office/powerpoint/2010/main" val="1902171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7029"/>
            <a:ext cx="8229600" cy="609698"/>
          </a:xfrm>
        </p:spPr>
        <p:txBody>
          <a:bodyPr/>
          <a:lstStyle/>
          <a:p>
            <a:r>
              <a:rPr lang="en-US" sz="2400" dirty="0"/>
              <a:t>Modules</a:t>
            </a:r>
            <a:r>
              <a:rPr lang="en-US" dirty="0"/>
              <a:t> </a:t>
            </a:r>
            <a:r>
              <a:rPr lang="en-US" sz="1800" dirty="0"/>
              <a:t>(export/import)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2501"/>
            <a:ext cx="8229600" cy="5289273"/>
          </a:xfrm>
        </p:spPr>
        <p:txBody>
          <a:bodyPr/>
          <a:lstStyle/>
          <a:p>
            <a:r>
              <a:rPr lang="en-US" sz="2000" dirty="0">
                <a:cs typeface="Arial"/>
              </a:rPr>
              <a:t>Support for exporting/importing values from/to modules without global namespace pollution.</a:t>
            </a:r>
          </a:p>
          <a:p>
            <a:r>
              <a:rPr lang="en-US" sz="2000" dirty="0">
                <a:cs typeface="Arial"/>
              </a:rPr>
              <a:t>“</a:t>
            </a:r>
            <a:r>
              <a:rPr lang="en-US" sz="2000" b="1" dirty="0">
                <a:cs typeface="Arial"/>
              </a:rPr>
              <a:t>strict</a:t>
            </a:r>
            <a:r>
              <a:rPr lang="en-US" sz="2000" dirty="0">
                <a:cs typeface="Arial"/>
              </a:rPr>
              <a:t>” mode by default in modules. You don’t have to write “use strict;” in ES6 modules.</a:t>
            </a:r>
          </a:p>
          <a:p>
            <a:pPr marL="0" indent="457200">
              <a:spcBef>
                <a:spcPts val="0"/>
              </a:spcBef>
              <a:buNone/>
            </a:pPr>
            <a:r>
              <a:rPr lang="en-US" sz="2000" dirty="0">
                <a:cs typeface="Arial"/>
              </a:rPr>
              <a:t>    </a:t>
            </a:r>
          </a:p>
          <a:p>
            <a:pPr marL="0" indent="457200">
              <a:spcBef>
                <a:spcPts val="0"/>
              </a:spcBef>
              <a:buNone/>
            </a:pPr>
            <a:r>
              <a:rPr lang="en-US" sz="2000" dirty="0">
                <a:cs typeface="Arial"/>
              </a:rPr>
              <a:t>// export (./module.js)</a:t>
            </a:r>
          </a:p>
          <a:p>
            <a:pPr marL="0" indent="457200">
              <a:spcBef>
                <a:spcPts val="0"/>
              </a:spcBef>
              <a:buNone/>
            </a:pPr>
            <a:r>
              <a:rPr lang="en-US" sz="2000" dirty="0">
                <a:cs typeface="Arial"/>
              </a:rPr>
              <a:t>    export var foo = “foo!”;</a:t>
            </a:r>
          </a:p>
          <a:p>
            <a:pPr marL="0" indent="457200">
              <a:spcBef>
                <a:spcPts val="0"/>
              </a:spcBef>
              <a:buNone/>
            </a:pPr>
            <a:r>
              <a:rPr lang="en-US" sz="2000" dirty="0">
                <a:cs typeface="Arial"/>
              </a:rPr>
              <a:t>    export function bar() {}</a:t>
            </a:r>
          </a:p>
          <a:p>
            <a:pPr marL="0" indent="457200">
              <a:spcBef>
                <a:spcPts val="0"/>
              </a:spcBef>
              <a:buNone/>
            </a:pPr>
            <a:r>
              <a:rPr lang="en-US" sz="2000" dirty="0">
                <a:cs typeface="Arial"/>
              </a:rPr>
              <a:t>    export class Baz{ </a:t>
            </a:r>
          </a:p>
          <a:p>
            <a:pPr marL="0" indent="457200">
              <a:spcBef>
                <a:spcPts val="0"/>
              </a:spcBef>
              <a:buNone/>
            </a:pPr>
            <a:r>
              <a:rPr lang="en-US" sz="2000" dirty="0">
                <a:cs typeface="Arial"/>
              </a:rPr>
              <a:t>	baz() {} </a:t>
            </a:r>
          </a:p>
          <a:p>
            <a:pPr marL="0" indent="457200">
              <a:spcBef>
                <a:spcPts val="0"/>
              </a:spcBef>
              <a:buNone/>
            </a:pPr>
            <a:r>
              <a:rPr lang="en-US" sz="2000" dirty="0">
                <a:cs typeface="Arial"/>
              </a:rPr>
              <a:t>    }</a:t>
            </a:r>
          </a:p>
          <a:p>
            <a:pPr marL="0" indent="457200">
              <a:spcBef>
                <a:spcPts val="0"/>
              </a:spcBef>
              <a:buNone/>
            </a:pPr>
            <a:r>
              <a:rPr lang="en-US" sz="2000" dirty="0">
                <a:cs typeface="Arial"/>
              </a:rPr>
              <a:t>    </a:t>
            </a:r>
          </a:p>
          <a:p>
            <a:pPr marL="0" indent="457200">
              <a:spcBef>
                <a:spcPts val="0"/>
              </a:spcBef>
              <a:buNone/>
            </a:pPr>
            <a:r>
              <a:rPr lang="en-US" sz="2000" dirty="0">
                <a:cs typeface="Arial"/>
              </a:rPr>
              <a:t>// import</a:t>
            </a:r>
          </a:p>
          <a:p>
            <a:pPr marL="0" indent="457200">
              <a:spcBef>
                <a:spcPts val="0"/>
              </a:spcBef>
              <a:buNone/>
            </a:pPr>
            <a:r>
              <a:rPr lang="en-US" sz="2000" dirty="0">
                <a:cs typeface="Arial"/>
              </a:rPr>
              <a:t>    import {foo, bar, Baz} from “./module”;</a:t>
            </a:r>
          </a:p>
          <a:p>
            <a:pPr marL="0" indent="457200">
              <a:spcBef>
                <a:spcPts val="0"/>
              </a:spcBef>
              <a:buNone/>
            </a:pPr>
            <a:r>
              <a:rPr lang="en-US" sz="2000" dirty="0">
                <a:cs typeface="Arial"/>
              </a:rPr>
              <a:t>    console.log(foo);</a:t>
            </a:r>
          </a:p>
          <a:p>
            <a:pPr marL="0" indent="457200">
              <a:spcBef>
                <a:spcPts val="0"/>
              </a:spcBef>
              <a:buNone/>
            </a:pPr>
            <a:r>
              <a:rPr lang="en-US" sz="2000" dirty="0">
                <a:cs typeface="Arial"/>
              </a:rPr>
              <a:t>    bar();</a:t>
            </a:r>
          </a:p>
          <a:p>
            <a:pPr marL="0" indent="457200">
              <a:spcBef>
                <a:spcPts val="0"/>
              </a:spcBef>
              <a:buNone/>
            </a:pPr>
            <a:r>
              <a:rPr lang="en-US" sz="2000" dirty="0">
                <a:cs typeface="Arial"/>
              </a:rPr>
              <a:t>    new Baz();  </a:t>
            </a:r>
          </a:p>
        </p:txBody>
      </p:sp>
    </p:spTree>
    <p:extLst>
      <p:ext uri="{BB962C8B-B14F-4D97-AF65-F5344CB8AC3E}">
        <p14:creationId xmlns:p14="http://schemas.microsoft.com/office/powerpoint/2010/main" val="2453902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2803"/>
            <a:ext cx="8229600" cy="464021"/>
          </a:xfrm>
        </p:spPr>
        <p:txBody>
          <a:bodyPr/>
          <a:lstStyle/>
          <a:p>
            <a:r>
              <a:rPr lang="en-US" sz="2400" dirty="0"/>
              <a:t>Block Scope (let/const)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2501"/>
            <a:ext cx="8229600" cy="4937311"/>
          </a:xfrm>
        </p:spPr>
        <p:txBody>
          <a:bodyPr/>
          <a:lstStyle/>
          <a:p>
            <a:r>
              <a:rPr lang="en-US" sz="2000" dirty="0">
                <a:cs typeface="Arial"/>
              </a:rPr>
              <a:t>Block-scoped variables and constants without hoisting.</a:t>
            </a:r>
          </a:p>
          <a:p>
            <a:r>
              <a:rPr lang="en-US" sz="2000" dirty="0">
                <a:cs typeface="Arial"/>
              </a:rPr>
              <a:t>ES5 has only function scope – weird hoisting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cs typeface="Arial"/>
              </a:rPr>
              <a:t>    var a = ‘outer’;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cs typeface="Arial"/>
              </a:rPr>
              <a:t>     function bar()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cs typeface="Arial"/>
              </a:rPr>
              <a:t>       var 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cs typeface="Arial"/>
              </a:rPr>
              <a:t>       console.log(a);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cs typeface="Arial"/>
              </a:rPr>
              <a:t>       a = ‘inner’;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cs typeface="Arial"/>
              </a:rPr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cs typeface="Arial"/>
              </a:rPr>
              <a:t>      bar(); // undefined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cs typeface="Arial"/>
            </a:endParaRPr>
          </a:p>
          <a:p>
            <a:pPr marL="342900" indent="-342900">
              <a:spcBef>
                <a:spcPts val="0"/>
              </a:spcBef>
            </a:pPr>
            <a:r>
              <a:rPr lang="en-US" sz="2000" dirty="0">
                <a:cs typeface="Arial"/>
              </a:rPr>
              <a:t>“let” and “const” create block scope</a:t>
            </a:r>
          </a:p>
          <a:p>
            <a:pPr marL="342900" indent="-342900">
              <a:spcBef>
                <a:spcPts val="0"/>
              </a:spcBef>
            </a:pPr>
            <a:r>
              <a:rPr lang="en-US" sz="2000" dirty="0">
                <a:cs typeface="Arial"/>
              </a:rPr>
              <a:t>No hoisting</a:t>
            </a:r>
          </a:p>
          <a:p>
            <a:pPr marL="342900" indent="-342900">
              <a:spcBef>
                <a:spcPts val="0"/>
              </a:spcBef>
            </a:pPr>
            <a:r>
              <a:rPr lang="en-US" sz="2000" dirty="0">
                <a:cs typeface="Arial"/>
              </a:rPr>
              <a:t>No more “var”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cs typeface="Arial"/>
              </a:rPr>
              <a:t>		</a:t>
            </a: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83655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7992"/>
            <a:ext cx="8229600" cy="609698"/>
          </a:xfrm>
        </p:spPr>
        <p:txBody>
          <a:bodyPr/>
          <a:lstStyle/>
          <a:p>
            <a:r>
              <a:rPr lang="en-US" sz="2400" dirty="0"/>
              <a:t>Block Scope (let/const) cont…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8897"/>
            <a:ext cx="8229600" cy="551687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cs typeface="Arial"/>
              </a:rPr>
              <a:t>function foo() {</a:t>
            </a:r>
          </a:p>
          <a:p>
            <a:pPr marL="274638" lvl="1" indent="0">
              <a:spcBef>
                <a:spcPts val="0"/>
              </a:spcBef>
              <a:buNone/>
            </a:pPr>
            <a:r>
              <a:rPr lang="en-US" dirty="0">
                <a:cs typeface="Arial"/>
              </a:rPr>
              <a:t>   let num = 1;</a:t>
            </a:r>
          </a:p>
          <a:p>
            <a:pPr marL="274638" lvl="1" indent="0">
              <a:spcBef>
                <a:spcPts val="0"/>
              </a:spcBef>
              <a:buNone/>
            </a:pPr>
            <a:r>
              <a:rPr lang="en-US" dirty="0">
                <a:cs typeface="Arial"/>
              </a:rPr>
              <a:t>   //… too many statements</a:t>
            </a:r>
          </a:p>
          <a:p>
            <a:pPr marL="274638" lvl="1" indent="0">
              <a:spcBef>
                <a:spcPts val="0"/>
              </a:spcBef>
              <a:buNone/>
            </a:pPr>
            <a:r>
              <a:rPr lang="en-US" dirty="0">
                <a:cs typeface="Arial"/>
              </a:rPr>
              <a:t>   if (true_condition) {</a:t>
            </a:r>
          </a:p>
          <a:p>
            <a:pPr marL="274638" lvl="1" indent="0">
              <a:spcBef>
                <a:spcPts val="0"/>
              </a:spcBef>
              <a:buNone/>
            </a:pPr>
            <a:r>
              <a:rPr lang="en-US" dirty="0">
                <a:cs typeface="Arial"/>
              </a:rPr>
              <a:t>      // different scope!</a:t>
            </a:r>
          </a:p>
          <a:p>
            <a:pPr marL="274638" lvl="1" indent="0">
              <a:spcBef>
                <a:spcPts val="0"/>
              </a:spcBef>
              <a:buNone/>
            </a:pPr>
            <a:r>
              <a:rPr lang="en-US" dirty="0">
                <a:cs typeface="Arial"/>
              </a:rPr>
              <a:t>      let num = 2;</a:t>
            </a:r>
          </a:p>
          <a:p>
            <a:pPr marL="274638" lvl="1" indent="0">
              <a:spcBef>
                <a:spcPts val="0"/>
              </a:spcBef>
              <a:buNone/>
            </a:pPr>
            <a:r>
              <a:rPr lang="en-US" dirty="0">
                <a:cs typeface="Arial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cs typeface="Arial"/>
              </a:rPr>
              <a:t>   console.log(num); //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cs typeface="Arial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cs typeface="Arial"/>
              </a:rPr>
              <a:t>Const:</a:t>
            </a:r>
          </a:p>
          <a:p>
            <a:pPr marL="342900" indent="-342900">
              <a:spcBef>
                <a:spcPts val="0"/>
              </a:spcBef>
            </a:pPr>
            <a:r>
              <a:rPr lang="en-US" sz="2000" dirty="0">
                <a:cs typeface="Arial"/>
              </a:rPr>
              <a:t>Immutable value (not immutable object)</a:t>
            </a:r>
          </a:p>
          <a:p>
            <a:pPr marL="549275" lvl="2" indent="0">
              <a:spcBef>
                <a:spcPts val="0"/>
              </a:spcBef>
              <a:buNone/>
            </a:pPr>
            <a:r>
              <a:rPr lang="en-US" sz="1400" dirty="0">
                <a:cs typeface="Arial"/>
              </a:rPr>
              <a:t>      </a:t>
            </a:r>
            <a:r>
              <a:rPr lang="en-US" sz="2000" dirty="0" err="1">
                <a:cs typeface="Arial"/>
              </a:rPr>
              <a:t>const</a:t>
            </a:r>
            <a:r>
              <a:rPr lang="en-US" sz="2000" dirty="0">
                <a:cs typeface="Arial"/>
              </a:rPr>
              <a:t> foo = 1;</a:t>
            </a:r>
          </a:p>
          <a:p>
            <a:pPr marL="549275" lvl="2" indent="0">
              <a:spcBef>
                <a:spcPts val="0"/>
              </a:spcBef>
              <a:buNone/>
            </a:pPr>
            <a:r>
              <a:rPr lang="en-US" sz="2000" dirty="0">
                <a:cs typeface="Arial"/>
              </a:rPr>
              <a:t>    foo = 100; // Error !</a:t>
            </a:r>
          </a:p>
          <a:p>
            <a:pPr marL="549275" lvl="2" indent="0">
              <a:spcBef>
                <a:spcPts val="0"/>
              </a:spcBef>
              <a:buNone/>
            </a:pPr>
            <a:r>
              <a:rPr lang="en-US" sz="2000" dirty="0">
                <a:cs typeface="Arial"/>
              </a:rPr>
              <a:t>    // properties are mutable</a:t>
            </a:r>
          </a:p>
          <a:p>
            <a:pPr marL="549275" lvl="2" indent="0">
              <a:spcBef>
                <a:spcPts val="0"/>
              </a:spcBef>
              <a:buNone/>
            </a:pPr>
            <a:r>
              <a:rPr lang="en-US" sz="2000" dirty="0">
                <a:cs typeface="Arial"/>
              </a:rPr>
              <a:t>    </a:t>
            </a:r>
            <a:r>
              <a:rPr lang="en-US" sz="2000" dirty="0" err="1">
                <a:cs typeface="Arial"/>
              </a:rPr>
              <a:t>const</a:t>
            </a:r>
            <a:r>
              <a:rPr lang="en-US" sz="2000" dirty="0">
                <a:cs typeface="Arial"/>
              </a:rPr>
              <a:t> obj = {};</a:t>
            </a:r>
          </a:p>
          <a:p>
            <a:pPr marL="549275" lvl="2" indent="0">
              <a:spcBef>
                <a:spcPts val="0"/>
              </a:spcBef>
              <a:buNone/>
            </a:pPr>
            <a:r>
              <a:rPr lang="en-US" sz="2000" dirty="0">
                <a:cs typeface="Arial"/>
              </a:rPr>
              <a:t>    </a:t>
            </a:r>
            <a:r>
              <a:rPr lang="en-US" sz="2000" dirty="0" err="1">
                <a:cs typeface="Arial"/>
              </a:rPr>
              <a:t>obj.foo</a:t>
            </a:r>
            <a:r>
              <a:rPr lang="en-US" sz="2000" dirty="0">
                <a:cs typeface="Arial"/>
              </a:rPr>
              <a:t> = 1; // No error</a:t>
            </a:r>
          </a:p>
        </p:txBody>
      </p:sp>
    </p:spTree>
    <p:extLst>
      <p:ext uri="{BB962C8B-B14F-4D97-AF65-F5344CB8AC3E}">
        <p14:creationId xmlns:p14="http://schemas.microsoft.com/office/powerpoint/2010/main" val="1112330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1097"/>
            <a:ext cx="8229600" cy="609698"/>
          </a:xfrm>
        </p:spPr>
        <p:txBody>
          <a:bodyPr/>
          <a:lstStyle/>
          <a:p>
            <a:r>
              <a:rPr lang="en-US" sz="2400" dirty="0"/>
              <a:t>ES6 Default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02343"/>
            <a:ext cx="8565776" cy="5516879"/>
          </a:xfrm>
        </p:spPr>
        <p:txBody>
          <a:bodyPr/>
          <a:lstStyle/>
          <a:p>
            <a:r>
              <a:rPr lang="en-IN" sz="2000" dirty="0"/>
              <a:t>Simple and intuitive default values for function parameters.</a:t>
            </a:r>
            <a:endParaRPr lang="en-US" sz="2000" dirty="0">
              <a:cs typeface="Arial"/>
            </a:endParaRPr>
          </a:p>
          <a:p>
            <a:r>
              <a:rPr lang="en-US" sz="2000" b="1" dirty="0">
                <a:cs typeface="Arial"/>
              </a:rPr>
              <a:t>ES6:</a:t>
            </a:r>
          </a:p>
          <a:p>
            <a:pPr marL="319088" lvl="1" indent="0">
              <a:buNone/>
            </a:pPr>
            <a:r>
              <a:rPr lang="en-IN" dirty="0"/>
              <a:t>function f (x, y = 7, z = 42) { </a:t>
            </a:r>
          </a:p>
          <a:p>
            <a:pPr marL="319088" lvl="1" indent="0">
              <a:buNone/>
            </a:pPr>
            <a:r>
              <a:rPr lang="en-IN" dirty="0"/>
              <a:t> return x + y + z </a:t>
            </a:r>
          </a:p>
          <a:p>
            <a:pPr marL="319088" lvl="1" indent="0">
              <a:buNone/>
            </a:pPr>
            <a:r>
              <a:rPr lang="en-IN" dirty="0"/>
              <a:t>} </a:t>
            </a:r>
          </a:p>
          <a:p>
            <a:pPr marL="319088" lvl="1" indent="0">
              <a:buNone/>
            </a:pPr>
            <a:r>
              <a:rPr lang="en-IN" dirty="0"/>
              <a:t>f(1); // 50</a:t>
            </a:r>
          </a:p>
          <a:p>
            <a:pPr marL="319088" lvl="1" indent="0">
              <a:buNone/>
            </a:pPr>
            <a:endParaRPr lang="en-IN" dirty="0">
              <a:cs typeface="Arial"/>
            </a:endParaRPr>
          </a:p>
          <a:p>
            <a:pPr marL="319088" lvl="1" indent="0">
              <a:buNone/>
            </a:pPr>
            <a:r>
              <a:rPr lang="en-US" b="1" dirty="0">
                <a:cs typeface="Arial"/>
              </a:rPr>
              <a:t>ES5:</a:t>
            </a:r>
          </a:p>
          <a:p>
            <a:pPr marL="319088" lvl="1" indent="0">
              <a:buNone/>
            </a:pPr>
            <a:r>
              <a:rPr lang="en-IN" dirty="0"/>
              <a:t>function f (x, y, z) { </a:t>
            </a:r>
          </a:p>
          <a:p>
            <a:pPr marL="593725" lvl="2" indent="0">
              <a:buNone/>
            </a:pPr>
            <a:r>
              <a:rPr lang="en-IN" sz="2000" dirty="0"/>
              <a:t>if (y === undefined) y = 7; </a:t>
            </a:r>
          </a:p>
          <a:p>
            <a:pPr marL="593725" lvl="2" indent="0">
              <a:buNone/>
            </a:pPr>
            <a:r>
              <a:rPr lang="en-IN" sz="2000" dirty="0"/>
              <a:t>if (z === undefined) z = 42; </a:t>
            </a:r>
          </a:p>
          <a:p>
            <a:pPr marL="593725" lvl="2" indent="0">
              <a:buNone/>
            </a:pPr>
            <a:r>
              <a:rPr lang="en-IN" sz="2000" dirty="0"/>
              <a:t>return x + y + z; </a:t>
            </a:r>
          </a:p>
          <a:p>
            <a:pPr marL="319088" lvl="1" indent="0">
              <a:buNone/>
            </a:pPr>
            <a:r>
              <a:rPr lang="en-IN" dirty="0"/>
              <a:t>}; </a:t>
            </a:r>
          </a:p>
          <a:p>
            <a:pPr marL="319088" lvl="1" indent="0">
              <a:buNone/>
            </a:pPr>
            <a:r>
              <a:rPr lang="en-IN" dirty="0"/>
              <a:t>f(1); // 50</a:t>
            </a:r>
            <a:endParaRPr lang="en-US" dirty="0">
              <a:cs typeface="Arial"/>
            </a:endParaRPr>
          </a:p>
          <a:p>
            <a:pPr marL="319088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2364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42802"/>
            <a:ext cx="8229600" cy="637859"/>
          </a:xfrm>
        </p:spPr>
        <p:txBody>
          <a:bodyPr/>
          <a:lstStyle/>
          <a:p>
            <a:r>
              <a:rPr lang="en-GB" sz="2400" dirty="0">
                <a:latin typeface="Arial" charset="0"/>
                <a:ea typeface="ＭＳ Ｐゴシック" pitchFamily="34" charset="-128"/>
                <a:cs typeface="Arial" charset="0"/>
              </a:rPr>
              <a:t>Agenda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57809" y="1251389"/>
            <a:ext cx="8328991" cy="3871596"/>
          </a:xfrm>
        </p:spPr>
        <p:txBody>
          <a:bodyPr/>
          <a:lstStyle/>
          <a:p>
            <a:r>
              <a:rPr lang="en-IN" sz="2000" dirty="0">
                <a:ea typeface="ＭＳ Ｐゴシック" pitchFamily="34" charset="-128"/>
                <a:cs typeface="Arial" charset="0"/>
              </a:rPr>
              <a:t>ES6 History</a:t>
            </a:r>
          </a:p>
          <a:p>
            <a:r>
              <a:rPr lang="en-IN" sz="2000" dirty="0">
                <a:ea typeface="ＭＳ Ｐゴシック" pitchFamily="34" charset="-128"/>
                <a:cs typeface="Arial" charset="0"/>
              </a:rPr>
              <a:t>Why we need to use ES6 (JavaScript - Pitfalls)?</a:t>
            </a:r>
          </a:p>
          <a:p>
            <a:r>
              <a:rPr lang="en-IN" sz="2000" dirty="0">
                <a:ea typeface="ＭＳ Ｐゴシック" pitchFamily="34" charset="-128"/>
                <a:cs typeface="Arial" charset="0"/>
              </a:rPr>
              <a:t>Performance of ES6 relative to ES5</a:t>
            </a:r>
          </a:p>
          <a:p>
            <a:r>
              <a:rPr lang="en-IN" sz="2000" dirty="0">
                <a:ea typeface="ＭＳ Ｐゴシック" pitchFamily="34" charset="-128"/>
                <a:cs typeface="Arial" charset="0"/>
              </a:rPr>
              <a:t>ES5 &amp; ES6 comparison in real time scenarios</a:t>
            </a:r>
          </a:p>
          <a:p>
            <a:r>
              <a:rPr lang="en-IN" sz="2000" dirty="0">
                <a:ea typeface="ＭＳ Ｐゴシック" pitchFamily="34" charset="-128"/>
                <a:cs typeface="Arial" charset="0"/>
              </a:rPr>
              <a:t>ES6 Browser support</a:t>
            </a:r>
          </a:p>
          <a:p>
            <a:r>
              <a:rPr lang="en-US" sz="2000" dirty="0"/>
              <a:t>Advantages of ES6 over ES5</a:t>
            </a:r>
          </a:p>
          <a:p>
            <a:r>
              <a:rPr lang="en-IN" sz="2000" dirty="0">
                <a:ea typeface="ＭＳ Ｐゴシック" pitchFamily="34" charset="-128"/>
                <a:cs typeface="Arial" charset="0"/>
              </a:rPr>
              <a:t>ES6 Concepts with examples</a:t>
            </a:r>
          </a:p>
          <a:p>
            <a:r>
              <a:rPr lang="en-IN" sz="2000" dirty="0">
                <a:ea typeface="ＭＳ Ｐゴシック" pitchFamily="34" charset="-128"/>
                <a:cs typeface="Arial" charset="0"/>
              </a:rPr>
              <a:t>Takeaways</a:t>
            </a:r>
          </a:p>
        </p:txBody>
      </p:sp>
      <p:pic>
        <p:nvPicPr>
          <p:cNvPr id="6" name="Picture 5" descr="AA0392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288" y="1279854"/>
            <a:ext cx="2191512" cy="355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5790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1097"/>
            <a:ext cx="8229600" cy="609698"/>
          </a:xfrm>
        </p:spPr>
        <p:txBody>
          <a:bodyPr/>
          <a:lstStyle/>
          <a:p>
            <a:r>
              <a:rPr lang="en-US" sz="2400" dirty="0"/>
              <a:t>Rest Parameter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02343"/>
            <a:ext cx="8431306" cy="5516879"/>
          </a:xfrm>
        </p:spPr>
        <p:txBody>
          <a:bodyPr/>
          <a:lstStyle/>
          <a:p>
            <a:r>
              <a:rPr lang="en-IN" sz="2000" dirty="0"/>
              <a:t>Aggregation of remaining arguments into single parameter of functions.</a:t>
            </a:r>
          </a:p>
          <a:p>
            <a:r>
              <a:rPr lang="en-US" sz="2000" b="1" dirty="0">
                <a:cs typeface="Arial"/>
              </a:rPr>
              <a:t>ES6:</a:t>
            </a:r>
          </a:p>
          <a:p>
            <a:pPr marL="319088" lvl="1" indent="0">
              <a:buNone/>
            </a:pPr>
            <a:r>
              <a:rPr lang="en-IN" dirty="0"/>
              <a:t>function f (x, y, ...a) { </a:t>
            </a:r>
            <a:br>
              <a:rPr lang="en-IN" dirty="0"/>
            </a:br>
            <a:r>
              <a:rPr lang="en-IN" dirty="0"/>
              <a:t>	console.log(a); // ["hello", true, 7]</a:t>
            </a:r>
          </a:p>
          <a:p>
            <a:pPr marL="319088" lvl="1" indent="0">
              <a:buNone/>
            </a:pPr>
            <a:r>
              <a:rPr lang="en-IN" dirty="0"/>
              <a:t>}</a:t>
            </a:r>
          </a:p>
          <a:p>
            <a:pPr marL="319088" lvl="1" indent="0">
              <a:buNone/>
            </a:pPr>
            <a:r>
              <a:rPr lang="en-IN" dirty="0"/>
              <a:t>f(1, 2, "hello", true, 7);</a:t>
            </a:r>
            <a:endParaRPr lang="en-IN" dirty="0">
              <a:cs typeface="Arial"/>
            </a:endParaRPr>
          </a:p>
          <a:p>
            <a:pPr marL="319088" lvl="1" indent="0">
              <a:buNone/>
            </a:pPr>
            <a:endParaRPr lang="en-US" b="1" dirty="0">
              <a:cs typeface="Arial"/>
            </a:endParaRPr>
          </a:p>
          <a:p>
            <a:pPr marL="319088" lvl="1" indent="0">
              <a:buNone/>
            </a:pPr>
            <a:r>
              <a:rPr lang="en-US" b="1" dirty="0">
                <a:cs typeface="Arial"/>
              </a:rPr>
              <a:t>ES5:</a:t>
            </a:r>
          </a:p>
          <a:p>
            <a:pPr marL="319088" lvl="1" indent="0">
              <a:buNone/>
            </a:pPr>
            <a:r>
              <a:rPr lang="en-US" dirty="0"/>
              <a:t>function f (x, y) { </a:t>
            </a:r>
          </a:p>
          <a:p>
            <a:pPr marL="319088" lvl="1" indent="0">
              <a:buNone/>
            </a:pPr>
            <a:r>
              <a:rPr lang="en-US" dirty="0"/>
              <a:t>     var a = Array.prototype.slice.call(arguments, 2); </a:t>
            </a:r>
          </a:p>
          <a:p>
            <a:pPr marL="319088" lvl="1" indent="0">
              <a:buNone/>
            </a:pPr>
            <a:r>
              <a:rPr lang="en-US" dirty="0"/>
              <a:t>     console.log(a); // ["hello", true, 7]</a:t>
            </a:r>
          </a:p>
          <a:p>
            <a:pPr marL="319088" lvl="1" indent="0">
              <a:buNone/>
            </a:pPr>
            <a:r>
              <a:rPr lang="en-US" dirty="0"/>
              <a:t>}; </a:t>
            </a:r>
          </a:p>
          <a:p>
            <a:pPr marL="319088" lvl="1" indent="0">
              <a:buNone/>
            </a:pPr>
            <a:r>
              <a:rPr lang="en-US" dirty="0"/>
              <a:t>f(1, 2, "hello", true, 7);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04877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1097"/>
            <a:ext cx="8229600" cy="609698"/>
          </a:xfrm>
        </p:spPr>
        <p:txBody>
          <a:bodyPr/>
          <a:lstStyle/>
          <a:p>
            <a:r>
              <a:rPr lang="en-US" sz="2400" dirty="0"/>
              <a:t>Spread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02343"/>
            <a:ext cx="8431306" cy="5516879"/>
          </a:xfrm>
        </p:spPr>
        <p:txBody>
          <a:bodyPr/>
          <a:lstStyle/>
          <a:p>
            <a:r>
              <a:rPr lang="en-IN" sz="2000" dirty="0"/>
              <a:t>Spreading of elements of an iterable collection (like an array or even a string) into both literal elements and individual function parameters.</a:t>
            </a:r>
          </a:p>
          <a:p>
            <a:r>
              <a:rPr lang="en-US" sz="2000" b="1" dirty="0">
                <a:cs typeface="Arial"/>
              </a:rPr>
              <a:t>ES6:</a:t>
            </a:r>
          </a:p>
          <a:p>
            <a:pPr marL="319088" lvl="1" indent="0">
              <a:buNone/>
            </a:pPr>
            <a:r>
              <a:rPr lang="en-IN" dirty="0"/>
              <a:t>var params = [ "hello", true, 7 ]</a:t>
            </a:r>
          </a:p>
          <a:p>
            <a:pPr marL="319088" lvl="1" indent="0">
              <a:buNone/>
            </a:pPr>
            <a:r>
              <a:rPr lang="en-IN" dirty="0"/>
              <a:t>var other = [ 1, 2, ...params ] // [ 1, 2, "hello", true, 7 ]</a:t>
            </a:r>
          </a:p>
          <a:p>
            <a:pPr marL="319088" lvl="1" indent="0">
              <a:buNone/>
            </a:pPr>
            <a:r>
              <a:rPr lang="en-US" b="1" dirty="0"/>
              <a:t/>
            </a:r>
            <a:br>
              <a:rPr lang="en-US" b="1" dirty="0"/>
            </a:br>
            <a:r>
              <a:rPr lang="en-US" dirty="0"/>
              <a:t>var str = "foo“;</a:t>
            </a:r>
          </a:p>
          <a:p>
            <a:pPr marL="319088" lvl="1" indent="0">
              <a:buNone/>
            </a:pPr>
            <a:r>
              <a:rPr lang="en-US" dirty="0"/>
              <a:t>var chars = [ ...str ]</a:t>
            </a:r>
            <a:r>
              <a:rPr lang="en-US" i="1" dirty="0"/>
              <a:t> // [ "f", "o", "o" ]</a:t>
            </a:r>
            <a:endParaRPr lang="en-IN" dirty="0"/>
          </a:p>
          <a:p>
            <a:pPr marL="319088" lvl="1" indent="0">
              <a:buNone/>
            </a:pPr>
            <a:endParaRPr lang="en-IN" dirty="0"/>
          </a:p>
          <a:p>
            <a:pPr marL="319088" lvl="1" indent="0">
              <a:buNone/>
            </a:pPr>
            <a:r>
              <a:rPr lang="en-US" b="1" dirty="0">
                <a:cs typeface="Arial"/>
              </a:rPr>
              <a:t>ES5:</a:t>
            </a:r>
          </a:p>
          <a:p>
            <a:pPr marL="319088" lvl="1" indent="0">
              <a:buNone/>
            </a:pPr>
            <a:r>
              <a:rPr lang="en-US" dirty="0"/>
              <a:t>var params = [ "hello", true, 7 ];</a:t>
            </a:r>
          </a:p>
          <a:p>
            <a:pPr marL="319088" lvl="1" indent="0">
              <a:buNone/>
            </a:pPr>
            <a:r>
              <a:rPr lang="en-US" dirty="0"/>
              <a:t>var other = [ 1, 2 ].concat(params); // [ 1, 2, "hello", true, 7 ]</a:t>
            </a:r>
          </a:p>
          <a:p>
            <a:pPr marL="319088" lvl="1" indent="0">
              <a:buNone/>
            </a:pPr>
            <a:endParaRPr lang="sv-SE" dirty="0"/>
          </a:p>
          <a:p>
            <a:pPr marL="319088" lvl="1" indent="0">
              <a:buNone/>
            </a:pPr>
            <a:r>
              <a:rPr lang="sv-SE" dirty="0"/>
              <a:t>var str = "foo"; </a:t>
            </a:r>
          </a:p>
          <a:p>
            <a:pPr marL="319088" lvl="1" indent="0">
              <a:buNone/>
            </a:pPr>
            <a:r>
              <a:rPr lang="sv-SE" dirty="0"/>
              <a:t>var chars = str.split("");</a:t>
            </a:r>
            <a:r>
              <a:rPr lang="sv-SE" i="1" dirty="0"/>
              <a:t> // [ "f", "o", "o" 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94977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1097"/>
            <a:ext cx="8229600" cy="609698"/>
          </a:xfrm>
        </p:spPr>
        <p:txBody>
          <a:bodyPr/>
          <a:lstStyle/>
          <a:p>
            <a:r>
              <a:rPr lang="en-US" sz="2400" dirty="0"/>
              <a:t>Destructuring assignment </a:t>
            </a:r>
            <a:r>
              <a:rPr lang="en-US" sz="1800" dirty="0"/>
              <a:t>(array assignment)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02343"/>
            <a:ext cx="8431306" cy="5516879"/>
          </a:xfrm>
        </p:spPr>
        <p:txBody>
          <a:bodyPr/>
          <a:lstStyle/>
          <a:p>
            <a:r>
              <a:rPr lang="en-IN" sz="2200" dirty="0"/>
              <a:t>Intuitive and flexible destructuring of Arrays into individual variables during assignment.</a:t>
            </a:r>
          </a:p>
          <a:p>
            <a:r>
              <a:rPr lang="en-US" sz="2000" b="1" dirty="0">
                <a:cs typeface="Arial"/>
              </a:rPr>
              <a:t>ES6:</a:t>
            </a:r>
          </a:p>
          <a:p>
            <a:pPr marL="319088" lvl="1" indent="0">
              <a:buNone/>
            </a:pPr>
            <a:r>
              <a:rPr lang="en-US" dirty="0"/>
              <a:t>var list = [ 1, 2, 3 ];</a:t>
            </a:r>
          </a:p>
          <a:p>
            <a:pPr marL="319088" lvl="1" indent="0">
              <a:buNone/>
            </a:pPr>
            <a:r>
              <a:rPr lang="en-US" dirty="0"/>
              <a:t>var [ a, , b ] = list;</a:t>
            </a:r>
          </a:p>
          <a:p>
            <a:pPr marL="319088" lvl="1" indent="0">
              <a:buNone/>
            </a:pPr>
            <a:r>
              <a:rPr lang="en-US" dirty="0"/>
              <a:t>[ b, a ] = [ a, b ];   // Swapping</a:t>
            </a:r>
            <a:endParaRPr lang="en-US" dirty="0">
              <a:cs typeface="Arial"/>
            </a:endParaRPr>
          </a:p>
          <a:p>
            <a:pPr marL="319088" lvl="1" indent="0">
              <a:buNone/>
            </a:pPr>
            <a:endParaRPr lang="en-US" b="1" dirty="0">
              <a:cs typeface="Arial"/>
            </a:endParaRPr>
          </a:p>
          <a:p>
            <a:pPr marL="319088" lvl="1" indent="0">
              <a:buNone/>
            </a:pPr>
            <a:r>
              <a:rPr lang="en-US" b="1" dirty="0">
                <a:cs typeface="Arial"/>
              </a:rPr>
              <a:t>ES5:</a:t>
            </a:r>
          </a:p>
          <a:p>
            <a:pPr marL="319088" lvl="1" indent="0">
              <a:buNone/>
            </a:pPr>
            <a:r>
              <a:rPr lang="en-US" dirty="0"/>
              <a:t>var list = [ 1, 2, 3 ]; </a:t>
            </a:r>
          </a:p>
          <a:p>
            <a:pPr marL="319088" lvl="1" indent="0">
              <a:buNone/>
            </a:pPr>
            <a:r>
              <a:rPr lang="en-US" dirty="0"/>
              <a:t>var a = list[0], b = list[2]; </a:t>
            </a:r>
          </a:p>
          <a:p>
            <a:pPr marL="319088" lvl="1" indent="0">
              <a:buNone/>
            </a:pPr>
            <a:r>
              <a:rPr lang="en-US" dirty="0"/>
              <a:t>var tmp = a; </a:t>
            </a:r>
          </a:p>
          <a:p>
            <a:pPr marL="319088" lvl="1" indent="0">
              <a:buNone/>
            </a:pPr>
            <a:r>
              <a:rPr lang="en-US" dirty="0"/>
              <a:t>a = b; </a:t>
            </a:r>
          </a:p>
          <a:p>
            <a:pPr marL="319088" lvl="1" indent="0">
              <a:buNone/>
            </a:pPr>
            <a:r>
              <a:rPr lang="en-US" dirty="0"/>
              <a:t>b = tmp;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58341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1097"/>
            <a:ext cx="8229600" cy="609698"/>
          </a:xfrm>
        </p:spPr>
        <p:txBody>
          <a:bodyPr/>
          <a:lstStyle/>
          <a:p>
            <a:r>
              <a:rPr lang="en-US" sz="2400" dirty="0"/>
              <a:t>Destructuring assignment </a:t>
            </a:r>
            <a:r>
              <a:rPr lang="en-US" sz="1800" dirty="0"/>
              <a:t>(Object assignment)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02344"/>
            <a:ext cx="8431306" cy="5147882"/>
          </a:xfrm>
        </p:spPr>
        <p:txBody>
          <a:bodyPr/>
          <a:lstStyle/>
          <a:p>
            <a:r>
              <a:rPr lang="en-IN" sz="2200" dirty="0"/>
              <a:t>Intuitive and flexible destructuring of Objects into individual variables during assignment.</a:t>
            </a:r>
          </a:p>
          <a:p>
            <a:r>
              <a:rPr lang="en-US" sz="2000" b="1" dirty="0">
                <a:cs typeface="Arial"/>
              </a:rPr>
              <a:t>ES6:</a:t>
            </a:r>
          </a:p>
          <a:p>
            <a:pPr marL="319088" lvl="1" indent="0">
              <a:buNone/>
            </a:pPr>
            <a:r>
              <a:rPr lang="en-US" dirty="0">
                <a:cs typeface="Arial"/>
              </a:rPr>
              <a:t>var obj = { a: 1 };</a:t>
            </a:r>
          </a:p>
          <a:p>
            <a:pPr marL="319088" lvl="1" indent="0">
              <a:buNone/>
            </a:pPr>
            <a:r>
              <a:rPr lang="en-US" dirty="0">
                <a:cs typeface="Arial"/>
              </a:rPr>
              <a:t>var a = obj.a;</a:t>
            </a:r>
          </a:p>
          <a:p>
            <a:pPr marL="319088" lvl="1" indent="0">
              <a:buNone/>
            </a:pPr>
            <a:r>
              <a:rPr lang="en-US" dirty="0">
                <a:cs typeface="Arial"/>
              </a:rPr>
              <a:t>var { a, b = 2 } = obj;</a:t>
            </a:r>
          </a:p>
          <a:p>
            <a:pPr marL="319088" lvl="1" indent="0">
              <a:buNone/>
            </a:pPr>
            <a:endParaRPr lang="en-US" dirty="0">
              <a:cs typeface="Arial"/>
            </a:endParaRPr>
          </a:p>
          <a:p>
            <a:r>
              <a:rPr lang="en-US" sz="2000" b="1" dirty="0">
                <a:cs typeface="Arial"/>
              </a:rPr>
              <a:t>ES5:</a:t>
            </a:r>
          </a:p>
          <a:p>
            <a:pPr marL="319088" lvl="1" indent="0">
              <a:buNone/>
            </a:pPr>
            <a:r>
              <a:rPr lang="en-US" dirty="0">
                <a:cs typeface="Arial"/>
              </a:rPr>
              <a:t>var obj = { a: 1 }; </a:t>
            </a:r>
          </a:p>
          <a:p>
            <a:pPr marL="319088" lvl="1" indent="0">
              <a:buNone/>
            </a:pPr>
            <a:r>
              <a:rPr lang="en-US" dirty="0">
                <a:cs typeface="Arial"/>
              </a:rPr>
              <a:t>var a = obj.a;</a:t>
            </a:r>
          </a:p>
          <a:p>
            <a:pPr marL="319088" lvl="1" indent="0">
              <a:buNone/>
            </a:pPr>
            <a:r>
              <a:rPr lang="en-US" dirty="0">
                <a:cs typeface="Arial"/>
              </a:rPr>
              <a:t>var b = obj.b === undefined ? 2 : obj.b;</a:t>
            </a:r>
          </a:p>
        </p:txBody>
      </p:sp>
    </p:spTree>
    <p:extLst>
      <p:ext uri="{BB962C8B-B14F-4D97-AF65-F5344CB8AC3E}">
        <p14:creationId xmlns:p14="http://schemas.microsoft.com/office/powerpoint/2010/main" val="31906180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1097"/>
            <a:ext cx="8229600" cy="609698"/>
          </a:xfrm>
        </p:spPr>
        <p:txBody>
          <a:bodyPr/>
          <a:lstStyle/>
          <a:p>
            <a:r>
              <a:rPr lang="en-US" sz="2400" dirty="0"/>
              <a:t>Template Literal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02343"/>
            <a:ext cx="8431306" cy="5516879"/>
          </a:xfrm>
        </p:spPr>
        <p:txBody>
          <a:bodyPr/>
          <a:lstStyle/>
          <a:p>
            <a:r>
              <a:rPr lang="en-IN" sz="2000" dirty="0"/>
              <a:t>Intuitive expression interpolation for single-line and multi-line strings.</a:t>
            </a:r>
          </a:p>
          <a:p>
            <a:r>
              <a:rPr lang="en-IN" sz="2000" dirty="0"/>
              <a:t>Back-quoted string</a:t>
            </a:r>
          </a:p>
          <a:p>
            <a:pPr marL="319088" lvl="1" indent="0">
              <a:buNone/>
            </a:pPr>
            <a:r>
              <a:rPr lang="en-IN" dirty="0"/>
              <a:t>// interpolation</a:t>
            </a:r>
          </a:p>
          <a:p>
            <a:pPr marL="274638" lvl="1" indent="0">
              <a:spcBef>
                <a:spcPts val="0"/>
              </a:spcBef>
              <a:buNone/>
            </a:pPr>
            <a:r>
              <a:rPr lang="en-IN" dirty="0"/>
              <a:t>var name = ‘Siva’;</a:t>
            </a:r>
          </a:p>
          <a:p>
            <a:pPr marL="274638" lvl="1" indent="0">
              <a:spcBef>
                <a:spcPts val="0"/>
              </a:spcBef>
              <a:buNone/>
            </a:pPr>
            <a:r>
              <a:rPr lang="en-IN" dirty="0"/>
              <a:t>var str = `Hello, I’m ${name}`;</a:t>
            </a:r>
          </a:p>
          <a:p>
            <a:pPr marL="319088" lvl="1" indent="0">
              <a:buNone/>
            </a:pPr>
            <a:endParaRPr lang="en-IN" dirty="0"/>
          </a:p>
          <a:p>
            <a:pPr marL="319088" lvl="1" indent="0">
              <a:buNone/>
            </a:pPr>
            <a:r>
              <a:rPr lang="en-IN" dirty="0"/>
              <a:t>// multiple lines</a:t>
            </a:r>
          </a:p>
          <a:p>
            <a:pPr marL="274638" lvl="1" indent="0">
              <a:spcBef>
                <a:spcPts val="0"/>
              </a:spcBef>
              <a:buNone/>
            </a:pPr>
            <a:r>
              <a:rPr lang="en-US" dirty="0"/>
              <a:t>var customer = { name: "Foo" };</a:t>
            </a:r>
          </a:p>
          <a:p>
            <a:pPr marL="274638" lvl="1" indent="0">
              <a:spcBef>
                <a:spcPts val="0"/>
              </a:spcBef>
              <a:buNone/>
            </a:pPr>
            <a:r>
              <a:rPr lang="en-US" dirty="0"/>
              <a:t>var card = { amount: 7, product: "Bar", unitprice: 42 };</a:t>
            </a:r>
          </a:p>
          <a:p>
            <a:pPr marL="274638" lvl="1" indent="0">
              <a:spcBef>
                <a:spcPts val="0"/>
              </a:spcBef>
              <a:buNone/>
            </a:pPr>
            <a:r>
              <a:rPr lang="en-US" dirty="0"/>
              <a:t>var message = `Hello ${customer.name}, </a:t>
            </a:r>
          </a:p>
          <a:p>
            <a:pPr marL="274638" lvl="1" indent="0">
              <a:spcBef>
                <a:spcPts val="0"/>
              </a:spcBef>
              <a:buNone/>
            </a:pPr>
            <a:r>
              <a:rPr lang="en-US" dirty="0"/>
              <a:t>want to buy ${card.amount} ${card.product} for </a:t>
            </a:r>
          </a:p>
          <a:p>
            <a:pPr marL="274638" lvl="1" indent="0">
              <a:spcBef>
                <a:spcPts val="0"/>
              </a:spcBef>
              <a:buNone/>
            </a:pPr>
            <a:r>
              <a:rPr lang="en-US" dirty="0"/>
              <a:t>a total of ${card.amount * card.unitprice} bucks?`;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96480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1097"/>
            <a:ext cx="8229600" cy="609698"/>
          </a:xfrm>
        </p:spPr>
        <p:txBody>
          <a:bodyPr/>
          <a:lstStyle/>
          <a:p>
            <a:r>
              <a:rPr lang="en-US" sz="2400" dirty="0"/>
              <a:t>Extended Literals </a:t>
            </a:r>
            <a:r>
              <a:rPr lang="en-US" sz="2000" dirty="0"/>
              <a:t>(Binary &amp; Octal literal)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02343"/>
            <a:ext cx="8431306" cy="4563033"/>
          </a:xfrm>
        </p:spPr>
        <p:txBody>
          <a:bodyPr/>
          <a:lstStyle/>
          <a:p>
            <a:r>
              <a:rPr lang="en-IN" sz="2000" dirty="0"/>
              <a:t>Direct support for safe binary and octal literals.</a:t>
            </a:r>
          </a:p>
          <a:p>
            <a:r>
              <a:rPr lang="en-IN" sz="2000" dirty="0"/>
              <a:t>ES6</a:t>
            </a:r>
          </a:p>
          <a:p>
            <a:pPr marL="319088" lvl="1" indent="0">
              <a:buNone/>
            </a:pPr>
            <a:r>
              <a:rPr lang="en-US" dirty="0"/>
              <a:t>0b111110111 === 503;</a:t>
            </a:r>
          </a:p>
          <a:p>
            <a:pPr marL="319088" lvl="1" indent="0">
              <a:buNone/>
            </a:pPr>
            <a:r>
              <a:rPr lang="en-US" dirty="0"/>
              <a:t>0o767 === 503; </a:t>
            </a:r>
            <a:endParaRPr lang="en-IN" dirty="0"/>
          </a:p>
          <a:p>
            <a:pPr marL="44450" indent="0">
              <a:buNone/>
            </a:pPr>
            <a:endParaRPr lang="en-IN" sz="2000" dirty="0"/>
          </a:p>
          <a:p>
            <a:r>
              <a:rPr lang="en-IN" sz="2000" dirty="0"/>
              <a:t>ES5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parseInt("111110111", 2) === 503;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parseInt("767", 8) === 503;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0767 === 503;</a:t>
            </a:r>
            <a:r>
              <a:rPr lang="en-US" sz="2000" i="1" dirty="0"/>
              <a:t> // only in non-strict, backward compatibility mode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2872212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1097"/>
            <a:ext cx="8229600" cy="609698"/>
          </a:xfrm>
        </p:spPr>
        <p:txBody>
          <a:bodyPr/>
          <a:lstStyle/>
          <a:p>
            <a:r>
              <a:rPr lang="en-US" sz="2400" dirty="0"/>
              <a:t>Iterators</a:t>
            </a:r>
            <a:r>
              <a:rPr lang="en-US" dirty="0"/>
              <a:t> </a:t>
            </a:r>
            <a:r>
              <a:rPr lang="en-US" sz="2000" dirty="0"/>
              <a:t>(Iterator &amp; for-of operator)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02343"/>
            <a:ext cx="8431306" cy="5571563"/>
          </a:xfrm>
        </p:spPr>
        <p:txBody>
          <a:bodyPr/>
          <a:lstStyle/>
          <a:p>
            <a:r>
              <a:rPr lang="en-IN" sz="1800" dirty="0"/>
              <a:t>Support “iterable” protocol to allow objects to customize their iteration behaviour. Additionally, support “iterator” protocol to produce sequence of values (either finite or infinite). Finally, provide convenient “of ” operator to iterate over all values of an iterable object.</a:t>
            </a:r>
          </a:p>
          <a:p>
            <a:pPr marL="0">
              <a:spcBef>
                <a:spcPts val="0"/>
              </a:spcBef>
            </a:pPr>
            <a:r>
              <a:rPr lang="en-US" sz="1800" dirty="0"/>
              <a:t>let fibonacci =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[Symbol.iterator]()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let pre = 0, cur 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return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    next () { </a:t>
            </a:r>
          </a:p>
          <a:p>
            <a:pPr marL="274638" lvl="1" indent="0">
              <a:spcBef>
                <a:spcPts val="0"/>
              </a:spcBef>
              <a:buNone/>
            </a:pPr>
            <a:r>
              <a:rPr lang="en-US" sz="1800" dirty="0"/>
              <a:t>                    [ pre, cur ] = [ cur, pre + cur ];</a:t>
            </a:r>
          </a:p>
          <a:p>
            <a:pPr marL="274638" lvl="1" indent="0">
              <a:spcBef>
                <a:spcPts val="0"/>
              </a:spcBef>
              <a:buNone/>
            </a:pPr>
            <a:r>
              <a:rPr lang="en-US" sz="1800" dirty="0"/>
              <a:t>                    return { done: false, value: cur 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	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}</a:t>
            </a:r>
          </a:p>
          <a:p>
            <a:pPr marL="274638" lvl="1" indent="0">
              <a:spcBef>
                <a:spcPts val="0"/>
              </a:spcBef>
              <a:buNone/>
            </a:pPr>
            <a:r>
              <a:rPr lang="en-US" sz="1800" dirty="0"/>
              <a:t>for (let n of fibonacci) { </a:t>
            </a:r>
          </a:p>
          <a:p>
            <a:pPr marL="274638" lvl="1" indent="0">
              <a:spcBef>
                <a:spcPts val="0"/>
              </a:spcBef>
              <a:buNone/>
            </a:pPr>
            <a:r>
              <a:rPr lang="en-US" sz="1800" dirty="0"/>
              <a:t>	if (n &gt; 1000) </a:t>
            </a:r>
          </a:p>
          <a:p>
            <a:pPr marL="274638" lvl="1" indent="0">
              <a:spcBef>
                <a:spcPts val="0"/>
              </a:spcBef>
              <a:buNone/>
            </a:pPr>
            <a:r>
              <a:rPr lang="en-US" sz="1800" dirty="0"/>
              <a:t>	     break;</a:t>
            </a:r>
          </a:p>
          <a:p>
            <a:pPr marL="274638" lvl="1" indent="0">
              <a:spcBef>
                <a:spcPts val="0"/>
              </a:spcBef>
              <a:buNone/>
            </a:pPr>
            <a:r>
              <a:rPr lang="en-US" sz="1800" dirty="0"/>
              <a:t>	console.log(n); </a:t>
            </a:r>
          </a:p>
          <a:p>
            <a:pPr marL="274638" lvl="1" indent="0">
              <a:spcBef>
                <a:spcPts val="0"/>
              </a:spcBef>
              <a:buNone/>
            </a:pPr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39888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1097"/>
            <a:ext cx="8229600" cy="609698"/>
          </a:xfrm>
        </p:spPr>
        <p:txBody>
          <a:bodyPr/>
          <a:lstStyle/>
          <a:p>
            <a:r>
              <a:rPr lang="en-US" sz="2400" dirty="0"/>
              <a:t>Generators </a:t>
            </a:r>
            <a:r>
              <a:rPr lang="en-US" sz="1800" dirty="0"/>
              <a:t>(Generator Function)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02343"/>
            <a:ext cx="8431306" cy="5571563"/>
          </a:xfrm>
        </p:spPr>
        <p:txBody>
          <a:bodyPr/>
          <a:lstStyle/>
          <a:p>
            <a:r>
              <a:rPr lang="en-IN" sz="2000" dirty="0"/>
              <a:t>Support for generators, a special case of Iterators containing a generator function, where the control flow can be paused and resumed, in order to produce sequence of values (either finite or infinite).</a:t>
            </a:r>
          </a:p>
          <a:p>
            <a:pPr marL="44450" indent="0">
              <a:buNone/>
            </a:pPr>
            <a:endParaRPr lang="en-IN" sz="2000" dirty="0"/>
          </a:p>
          <a:p>
            <a:pPr>
              <a:spcBef>
                <a:spcPts val="0"/>
              </a:spcBef>
            </a:pPr>
            <a:r>
              <a:rPr lang="en-IN" sz="2000" dirty="0"/>
              <a:t>function* range (start, end, step) {</a:t>
            </a:r>
          </a:p>
          <a:p>
            <a:pPr marL="319088" lvl="1" indent="0">
              <a:spcBef>
                <a:spcPts val="0"/>
              </a:spcBef>
              <a:buNone/>
            </a:pPr>
            <a:r>
              <a:rPr lang="en-IN" dirty="0"/>
              <a:t>    while (start &lt; end) {</a:t>
            </a:r>
          </a:p>
          <a:p>
            <a:pPr marL="319088" lvl="1" indent="0">
              <a:spcBef>
                <a:spcPts val="0"/>
              </a:spcBef>
              <a:buNone/>
            </a:pPr>
            <a:r>
              <a:rPr lang="en-IN" dirty="0"/>
              <a:t>        yield start;</a:t>
            </a:r>
          </a:p>
          <a:p>
            <a:pPr marL="319088" lvl="1" indent="0">
              <a:spcBef>
                <a:spcPts val="0"/>
              </a:spcBef>
              <a:buNone/>
            </a:pPr>
            <a:r>
              <a:rPr lang="en-IN" dirty="0"/>
              <a:t>        start += step;</a:t>
            </a:r>
          </a:p>
          <a:p>
            <a:pPr marL="319088" lvl="1" indent="0">
              <a:spcBef>
                <a:spcPts val="0"/>
              </a:spcBef>
              <a:buNone/>
            </a:pPr>
            <a:r>
              <a:rPr lang="en-IN" dirty="0"/>
              <a:t>    }</a:t>
            </a:r>
          </a:p>
          <a:p>
            <a:pPr marL="319088" lvl="1" indent="0">
              <a:spcBef>
                <a:spcPts val="0"/>
              </a:spcBef>
              <a:buNone/>
            </a:pPr>
            <a:r>
              <a:rPr lang="en-IN" dirty="0"/>
              <a:t>}</a:t>
            </a:r>
          </a:p>
          <a:p>
            <a:pPr marL="44450" indent="0">
              <a:spcBef>
                <a:spcPts val="0"/>
              </a:spcBef>
              <a:buNone/>
            </a:pPr>
            <a:endParaRPr lang="en-IN" sz="2000" dirty="0"/>
          </a:p>
          <a:p>
            <a:pPr marL="319088" lvl="1" indent="0">
              <a:spcBef>
                <a:spcPts val="0"/>
              </a:spcBef>
              <a:buNone/>
            </a:pPr>
            <a:r>
              <a:rPr lang="en-IN" dirty="0"/>
              <a:t>for (let </a:t>
            </a:r>
            <a:r>
              <a:rPr lang="en-IN" dirty="0" err="1"/>
              <a:t>i</a:t>
            </a:r>
            <a:r>
              <a:rPr lang="en-IN" dirty="0"/>
              <a:t> of range(0, 10, 2)) {</a:t>
            </a:r>
          </a:p>
          <a:p>
            <a:pPr marL="319088" lvl="1" indent="0">
              <a:spcBef>
                <a:spcPts val="0"/>
              </a:spcBef>
              <a:buNone/>
            </a:pPr>
            <a:r>
              <a:rPr lang="en-IN" dirty="0"/>
              <a:t>    console.log(</a:t>
            </a:r>
            <a:r>
              <a:rPr lang="en-IN" dirty="0" err="1"/>
              <a:t>i</a:t>
            </a:r>
            <a:r>
              <a:rPr lang="en-IN" dirty="0"/>
              <a:t>) // 0, 2, 4, 6, 8</a:t>
            </a:r>
          </a:p>
          <a:p>
            <a:pPr marL="319088" lvl="1" indent="0">
              <a:spcBef>
                <a:spcPts val="0"/>
              </a:spcBef>
              <a:buNone/>
            </a:pPr>
            <a:r>
              <a:rPr lang="en-IN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2730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1097"/>
            <a:ext cx="8229600" cy="609698"/>
          </a:xfrm>
        </p:spPr>
        <p:txBody>
          <a:bodyPr/>
          <a:lstStyle/>
          <a:p>
            <a:r>
              <a:rPr lang="en-US" sz="2400" dirty="0"/>
              <a:t>Promise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02343"/>
            <a:ext cx="8431306" cy="5571563"/>
          </a:xfrm>
        </p:spPr>
        <p:txBody>
          <a:bodyPr/>
          <a:lstStyle/>
          <a:p>
            <a:r>
              <a:rPr lang="en-IN" sz="2000" dirty="0"/>
              <a:t>First class representation of a value that may be made asynchronously and be available in the future.</a:t>
            </a:r>
          </a:p>
          <a:p>
            <a:r>
              <a:rPr lang="en-IN" sz="2000" dirty="0"/>
              <a:t>In ES5 we have used ‘callback’ functions.</a:t>
            </a:r>
          </a:p>
          <a:p>
            <a:r>
              <a:rPr lang="en-IN" sz="2000" dirty="0"/>
              <a:t>Promise.all - combine one or more promises into new promises without having to take care of ordering of the underlying asynchronous operations yourself.</a:t>
            </a:r>
          </a:p>
          <a:p>
            <a:pPr marL="44450" indent="0">
              <a:buNone/>
            </a:pPr>
            <a:endParaRPr lang="en-IN" sz="2000" dirty="0"/>
          </a:p>
          <a:p>
            <a:pPr>
              <a:spcBef>
                <a:spcPts val="0"/>
              </a:spcBef>
            </a:pPr>
            <a:r>
              <a:rPr lang="en-IN" sz="2000" dirty="0"/>
              <a:t>function msgAfterTimeout (msg, timeout) {</a:t>
            </a:r>
          </a:p>
          <a:p>
            <a:pPr marL="593725" lvl="2" indent="0">
              <a:spcBef>
                <a:spcPts val="0"/>
              </a:spcBef>
              <a:buNone/>
            </a:pPr>
            <a:r>
              <a:rPr lang="en-IN" sz="2000" dirty="0"/>
              <a:t>    return new Promise((resolve, reject) =&gt; {</a:t>
            </a:r>
          </a:p>
          <a:p>
            <a:pPr marL="593725" lvl="2" indent="0">
              <a:spcBef>
                <a:spcPts val="0"/>
              </a:spcBef>
              <a:buNone/>
            </a:pPr>
            <a:r>
              <a:rPr lang="en-IN" sz="2000" dirty="0"/>
              <a:t>        setTimeout(() =&gt; resolve(`Hello ${msg}!`), timeout)</a:t>
            </a:r>
          </a:p>
          <a:p>
            <a:pPr marL="593725" lvl="2" indent="0">
              <a:spcBef>
                <a:spcPts val="0"/>
              </a:spcBef>
              <a:buNone/>
            </a:pPr>
            <a:r>
              <a:rPr lang="en-IN" sz="2000" dirty="0"/>
              <a:t>    })</a:t>
            </a:r>
          </a:p>
          <a:p>
            <a:pPr marL="593725" lvl="2" indent="0">
              <a:spcBef>
                <a:spcPts val="0"/>
              </a:spcBef>
              <a:buNone/>
            </a:pPr>
            <a:r>
              <a:rPr lang="en-IN" sz="2000" dirty="0"/>
              <a:t>}</a:t>
            </a:r>
          </a:p>
          <a:p>
            <a:pPr marL="593725" lvl="2" indent="0">
              <a:spcBef>
                <a:spcPts val="0"/>
              </a:spcBef>
              <a:buNone/>
            </a:pPr>
            <a:r>
              <a:rPr lang="en-IN" sz="2000" dirty="0"/>
              <a:t>msgAfterTimeout("Foo", 1000).then((data) =&gt; {</a:t>
            </a:r>
          </a:p>
          <a:p>
            <a:pPr marL="593725" lvl="2" indent="0">
              <a:spcBef>
                <a:spcPts val="0"/>
              </a:spcBef>
              <a:buNone/>
            </a:pPr>
            <a:r>
              <a:rPr lang="en-IN" sz="2000" dirty="0"/>
              <a:t>    console.log(`asynchronous response:${data}`)</a:t>
            </a:r>
          </a:p>
          <a:p>
            <a:pPr marL="593725" lvl="2" indent="0">
              <a:spcBef>
                <a:spcPts val="0"/>
              </a:spcBef>
              <a:buNone/>
            </a:pPr>
            <a:r>
              <a:rPr lang="en-IN" sz="2000" dirty="0"/>
              <a:t>});</a:t>
            </a:r>
          </a:p>
          <a:p>
            <a:pPr marL="593725" lvl="2" indent="0">
              <a:spcBef>
                <a:spcPts val="0"/>
              </a:spcBef>
              <a:buNone/>
            </a:pPr>
            <a:endParaRPr lang="en-US" sz="2000" dirty="0"/>
          </a:p>
          <a:p>
            <a:pPr marL="593725" lvl="2" indent="0">
              <a:spcBef>
                <a:spcPts val="0"/>
              </a:spcBef>
              <a:buNone/>
            </a:pPr>
            <a:endParaRPr lang="en-US" sz="2000" dirty="0"/>
          </a:p>
          <a:p>
            <a:pPr marL="593725" lvl="2" indent="0">
              <a:spcBef>
                <a:spcPts val="0"/>
              </a:spcBef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5012797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1097"/>
            <a:ext cx="8229600" cy="609698"/>
          </a:xfrm>
        </p:spPr>
        <p:txBody>
          <a:bodyPr/>
          <a:lstStyle/>
          <a:p>
            <a:r>
              <a:rPr lang="en-US" sz="2400" dirty="0"/>
              <a:t>Map &amp; WeakMap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02343"/>
            <a:ext cx="8431306" cy="5571563"/>
          </a:xfrm>
        </p:spPr>
        <p:txBody>
          <a:bodyPr/>
          <a:lstStyle/>
          <a:p>
            <a:r>
              <a:rPr lang="en-US" sz="2000" dirty="0"/>
              <a:t>The Map data structure in ES6 lets you use arbitrary values as keys.</a:t>
            </a:r>
          </a:p>
          <a:p>
            <a:r>
              <a:rPr lang="en-US" sz="2000" dirty="0"/>
              <a:t>The operations: set(), get(), has(), delete(), clear(), keys(), values(), entries() and size property.</a:t>
            </a:r>
          </a:p>
          <a:p>
            <a:r>
              <a:rPr lang="en-US" sz="2000" dirty="0"/>
              <a:t>let map = new Map();</a:t>
            </a:r>
          </a:p>
          <a:p>
            <a:pPr marL="319088" lvl="1" indent="0">
              <a:buNone/>
            </a:pPr>
            <a:r>
              <a:rPr lang="en-US" dirty="0"/>
              <a:t>map.set('foo', 123);</a:t>
            </a:r>
          </a:p>
          <a:p>
            <a:pPr marL="319088" lvl="1" indent="0">
              <a:buNone/>
            </a:pPr>
            <a:r>
              <a:rPr lang="en-US" dirty="0"/>
              <a:t>map.get('foo’); // 123</a:t>
            </a:r>
          </a:p>
          <a:p>
            <a:pPr marL="319088" lvl="1" indent="0">
              <a:buNone/>
            </a:pPr>
            <a:r>
              <a:rPr lang="en-US" dirty="0"/>
              <a:t>map.has('foo’); //true</a:t>
            </a:r>
          </a:p>
          <a:p>
            <a:pPr marL="319088" lvl="1" indent="0">
              <a:buNone/>
            </a:pPr>
            <a:endParaRPr lang="en-US" dirty="0"/>
          </a:p>
          <a:p>
            <a:r>
              <a:rPr lang="en-IN" sz="2000" dirty="0"/>
              <a:t>A WeakMap is a data structure that doesn’t prevent its keys from being garbage-collected. That means you can associate data with objects without having to worry about memory leaks.</a:t>
            </a:r>
          </a:p>
          <a:p>
            <a:r>
              <a:rPr lang="en-IN" sz="2000" dirty="0"/>
              <a:t>You can’t iterate over the contents – neither the keys, nor the values, nor the entries. You can’t clear a WeakMap, either. Because of the volatility of </a:t>
            </a:r>
            <a:r>
              <a:rPr lang="en-IN" sz="2000" dirty="0" err="1"/>
              <a:t>weakmap</a:t>
            </a:r>
            <a:r>
              <a:rPr lang="en-IN" sz="2000" dirty="0"/>
              <a:t> makes iteration </a:t>
            </a:r>
            <a:r>
              <a:rPr lang="en-IN" sz="2000" dirty="0" err="1"/>
              <a:t>diffcult</a:t>
            </a:r>
            <a:r>
              <a:rPr lang="en-IN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9083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FA5C-C7DD-4280-A376-F9BC4EA5E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803"/>
            <a:ext cx="8229600" cy="501259"/>
          </a:xfrm>
        </p:spPr>
        <p:txBody>
          <a:bodyPr/>
          <a:lstStyle/>
          <a:p>
            <a:r>
              <a:rPr lang="en-US" sz="2400" dirty="0"/>
              <a:t>ES6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ECBDB-C521-44DA-955B-38B7F9657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7477"/>
            <a:ext cx="8229600" cy="5025710"/>
          </a:xfrm>
        </p:spPr>
        <p:txBody>
          <a:bodyPr/>
          <a:lstStyle/>
          <a:p>
            <a:r>
              <a:rPr lang="en-US" sz="2200" dirty="0"/>
              <a:t>JavaScript developed by </a:t>
            </a:r>
            <a:r>
              <a:rPr lang="en-US" sz="2200" b="1" dirty="0"/>
              <a:t>Brendan Fich </a:t>
            </a:r>
            <a:r>
              <a:rPr lang="en-US" sz="2200" dirty="0"/>
              <a:t>in 1995.</a:t>
            </a:r>
          </a:p>
          <a:p>
            <a:r>
              <a:rPr lang="en-US" sz="2200" dirty="0"/>
              <a:t>ECMA International standardized </a:t>
            </a:r>
            <a:r>
              <a:rPr lang="en-US" sz="2200" b="1" dirty="0"/>
              <a:t>ECMA-262</a:t>
            </a:r>
            <a:r>
              <a:rPr lang="en-US" sz="2200" dirty="0"/>
              <a:t> to settle disputes between different browsers.</a:t>
            </a:r>
          </a:p>
          <a:p>
            <a:r>
              <a:rPr lang="en-US" sz="2200" dirty="0"/>
              <a:t>ECMA-262 standardized ECMAScript</a:t>
            </a:r>
          </a:p>
          <a:p>
            <a:r>
              <a:rPr lang="en-US" sz="2200" dirty="0"/>
              <a:t>ECMA-262 had 5 editions and 6</a:t>
            </a:r>
            <a:r>
              <a:rPr lang="en-US" sz="2200" baseline="30000" dirty="0"/>
              <a:t>th</a:t>
            </a:r>
            <a:r>
              <a:rPr lang="en-US" sz="2200" dirty="0"/>
              <a:t> edition was </a:t>
            </a:r>
            <a:r>
              <a:rPr lang="en-US" sz="2200" dirty="0">
                <a:cs typeface="Arial"/>
              </a:rPr>
              <a:t>published on 17</a:t>
            </a:r>
            <a:r>
              <a:rPr lang="en-US" sz="2200" baseline="30000" dirty="0">
                <a:cs typeface="Arial"/>
              </a:rPr>
              <a:t>th</a:t>
            </a:r>
            <a:r>
              <a:rPr lang="en-US" sz="2200" dirty="0">
                <a:cs typeface="Arial"/>
              </a:rPr>
              <a:t> June, 2015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382007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1097"/>
            <a:ext cx="8229600" cy="609698"/>
          </a:xfrm>
        </p:spPr>
        <p:txBody>
          <a:bodyPr/>
          <a:lstStyle/>
          <a:p>
            <a:r>
              <a:rPr lang="en-US" sz="2400" dirty="0"/>
              <a:t>Set &amp; WeakSet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02343"/>
            <a:ext cx="8431306" cy="5571563"/>
          </a:xfrm>
        </p:spPr>
        <p:txBody>
          <a:bodyPr/>
          <a:lstStyle/>
          <a:p>
            <a:r>
              <a:rPr lang="en-US" sz="2000" dirty="0"/>
              <a:t>The Set data structure in ES6 works for arbitrary values, is fast and handles NaN correctly.</a:t>
            </a:r>
          </a:p>
          <a:p>
            <a:r>
              <a:rPr lang="en-US" sz="2000" dirty="0"/>
              <a:t>The operations: add(), has(), delete(), clear(), values() and size property.</a:t>
            </a:r>
          </a:p>
          <a:p>
            <a:r>
              <a:rPr lang="en-US" sz="2000" dirty="0"/>
              <a:t>let set = new Set();</a:t>
            </a:r>
          </a:p>
          <a:p>
            <a:pPr marL="319088" lvl="1" indent="0">
              <a:buNone/>
            </a:pPr>
            <a:r>
              <a:rPr lang="en-US" dirty="0"/>
              <a:t>set.add('red’);</a:t>
            </a:r>
          </a:p>
          <a:p>
            <a:pPr marL="319088" lvl="1" indent="0">
              <a:buNone/>
            </a:pPr>
            <a:r>
              <a:rPr lang="en-US" dirty="0"/>
              <a:t>set.has('red’); //true</a:t>
            </a:r>
          </a:p>
          <a:p>
            <a:pPr marL="319088" lvl="1" indent="0">
              <a:buNone/>
            </a:pPr>
            <a:r>
              <a:rPr lang="en-US" dirty="0"/>
              <a:t>set.delete('red’); //true</a:t>
            </a:r>
          </a:p>
          <a:p>
            <a:pPr marL="319088" lvl="1" indent="0">
              <a:buNone/>
            </a:pPr>
            <a:r>
              <a:rPr lang="en-US" dirty="0"/>
              <a:t>set.has('red’); //false</a:t>
            </a:r>
          </a:p>
          <a:p>
            <a:pPr marL="319088" lvl="1" indent="0">
              <a:buNone/>
            </a:pPr>
            <a:endParaRPr lang="en-US" dirty="0"/>
          </a:p>
          <a:p>
            <a:r>
              <a:rPr lang="en-IN" sz="2000" dirty="0"/>
              <a:t>A WeakSet is a data structure that doesn’t prevent its elements from being garbage-collected. That means you can associate data with objects without having to worry about memory leaks.</a:t>
            </a:r>
          </a:p>
          <a:p>
            <a:r>
              <a:rPr lang="en-IN" sz="2000" dirty="0"/>
              <a:t>You can’t iterate over the contents – neither the values, nor the entries. You can’t clear a WeakSet, either.</a:t>
            </a:r>
          </a:p>
        </p:txBody>
      </p:sp>
    </p:spTree>
    <p:extLst>
      <p:ext uri="{BB962C8B-B14F-4D97-AF65-F5344CB8AC3E}">
        <p14:creationId xmlns:p14="http://schemas.microsoft.com/office/powerpoint/2010/main" val="6896314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1097"/>
            <a:ext cx="8229600" cy="609698"/>
          </a:xfrm>
        </p:spPr>
        <p:txBody>
          <a:bodyPr/>
          <a:lstStyle/>
          <a:p>
            <a:r>
              <a:rPr lang="en-US" sz="2400" dirty="0"/>
              <a:t>Improvement of existing classes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02343"/>
            <a:ext cx="8431306" cy="5571563"/>
          </a:xfrm>
        </p:spPr>
        <p:txBody>
          <a:bodyPr/>
          <a:lstStyle/>
          <a:p>
            <a:r>
              <a:rPr lang="en-US" sz="2000" b="1" dirty="0"/>
              <a:t>Object: </a:t>
            </a:r>
            <a:r>
              <a:rPr lang="en-US" sz="2000" dirty="0"/>
              <a:t>Object.assign(), n</a:t>
            </a:r>
            <a:r>
              <a:rPr lang="en-IN" sz="2000" dirty="0"/>
              <a:t>ew function for assigning enumerable properties of one or more source objects onto a destination object.</a:t>
            </a:r>
          </a:p>
          <a:p>
            <a:pPr>
              <a:spcBef>
                <a:spcPts val="0"/>
              </a:spcBef>
            </a:pPr>
            <a:endParaRPr lang="en-IN" sz="2000" dirty="0"/>
          </a:p>
          <a:p>
            <a:pPr>
              <a:spcBef>
                <a:spcPts val="0"/>
              </a:spcBef>
            </a:pPr>
            <a:r>
              <a:rPr lang="en-IN" sz="2000" b="1" dirty="0"/>
              <a:t>Arrray</a:t>
            </a:r>
            <a:r>
              <a:rPr lang="en-IN" sz="2000" dirty="0"/>
              <a:t>: New function for finding an element in an array.</a:t>
            </a:r>
          </a:p>
          <a:p>
            <a:pPr marL="44450" indent="0">
              <a:spcBef>
                <a:spcPts val="0"/>
              </a:spcBef>
              <a:buNone/>
            </a:pPr>
            <a:r>
              <a:rPr lang="en-IN" sz="2000" dirty="0"/>
              <a:t>    [ 1, 3, 4, 2 ].find(x =&gt; x &gt; 3)</a:t>
            </a:r>
            <a:r>
              <a:rPr lang="en-IN" sz="2000" i="1" dirty="0"/>
              <a:t> // 4</a:t>
            </a:r>
            <a:r>
              <a:rPr lang="en-IN" sz="2000" dirty="0"/>
              <a:t> </a:t>
            </a:r>
          </a:p>
          <a:p>
            <a:pPr marL="44450" indent="0">
              <a:spcBef>
                <a:spcPts val="0"/>
              </a:spcBef>
              <a:buNone/>
            </a:pPr>
            <a:r>
              <a:rPr lang="en-IN" sz="2000" dirty="0"/>
              <a:t>    [ 1, 3, 4, 2 ].findIndex(x =&gt; x &gt; 3)</a:t>
            </a:r>
            <a:r>
              <a:rPr lang="en-IN" sz="2000" i="1" dirty="0"/>
              <a:t> // 2</a:t>
            </a:r>
          </a:p>
          <a:p>
            <a:pPr marL="44450" indent="0">
              <a:spcBef>
                <a:spcPts val="0"/>
              </a:spcBef>
              <a:buNone/>
            </a:pPr>
            <a:endParaRPr lang="en-IN" sz="2000" i="1" dirty="0"/>
          </a:p>
          <a:p>
            <a:pPr>
              <a:spcBef>
                <a:spcPts val="0"/>
              </a:spcBef>
            </a:pPr>
            <a:r>
              <a:rPr lang="en-US" sz="2000" b="1" dirty="0"/>
              <a:t>String</a:t>
            </a:r>
            <a:r>
              <a:rPr lang="en-US" sz="2000" dirty="0"/>
              <a:t>: string repeating functionality with repeat method.</a:t>
            </a:r>
          </a:p>
          <a:p>
            <a:pPr marL="44450" indent="0">
              <a:spcBef>
                <a:spcPts val="0"/>
              </a:spcBef>
              <a:buNone/>
            </a:pPr>
            <a:r>
              <a:rPr lang="en-US" sz="2000" dirty="0"/>
              <a:t>   "foo".repeat(3); // “foofoofoo”</a:t>
            </a:r>
          </a:p>
          <a:p>
            <a:pPr marL="44450" indent="0">
              <a:spcBef>
                <a:spcPts val="0"/>
              </a:spcBef>
              <a:buNone/>
            </a:pPr>
            <a:endParaRPr lang="en-US" sz="2000" dirty="0"/>
          </a:p>
          <a:p>
            <a:pPr>
              <a:spcBef>
                <a:spcPts val="0"/>
              </a:spcBef>
            </a:pPr>
            <a:r>
              <a:rPr lang="en-IN" sz="2000" b="1" dirty="0"/>
              <a:t>Number</a:t>
            </a:r>
            <a:r>
              <a:rPr lang="en-IN" sz="2000" dirty="0"/>
              <a:t>: Number.isFinite(), new function for checking finite numbers.</a:t>
            </a:r>
          </a:p>
          <a:p>
            <a:pPr marL="44450" indent="0">
              <a:spcBef>
                <a:spcPts val="0"/>
              </a:spcBef>
              <a:buNone/>
            </a:pPr>
            <a:r>
              <a:rPr lang="en-IN" sz="2000" dirty="0"/>
              <a:t>                   Number.isSafeInteger(), checking whether an integer number</a:t>
            </a:r>
          </a:p>
          <a:p>
            <a:pPr marL="44450" indent="0">
              <a:spcBef>
                <a:spcPts val="0"/>
              </a:spcBef>
              <a:buNone/>
            </a:pPr>
            <a:r>
              <a:rPr lang="en-IN" sz="2000" dirty="0"/>
              <a:t>                   is in the safe range.</a:t>
            </a:r>
          </a:p>
          <a:p>
            <a:pPr>
              <a:spcBef>
                <a:spcPts val="0"/>
              </a:spcBef>
            </a:pPr>
            <a:r>
              <a:rPr lang="en-IN" sz="2000" b="1" dirty="0"/>
              <a:t>Math</a:t>
            </a:r>
            <a:r>
              <a:rPr lang="en-IN" sz="2000" dirty="0"/>
              <a:t>: Math.trunc(), Truncate a floating point number to its integral part,        completely dropping the fractional part.</a:t>
            </a:r>
          </a:p>
          <a:p>
            <a:pPr marL="44450" indent="0">
              <a:spcBef>
                <a:spcPts val="0"/>
              </a:spcBef>
              <a:buNone/>
            </a:pPr>
            <a:r>
              <a:rPr lang="en-IN" sz="2000" dirty="0"/>
              <a:t>   Math.sign(), Determine the sign of a number, including special cases</a:t>
            </a:r>
          </a:p>
          <a:p>
            <a:pPr marL="44450" indent="0">
              <a:spcBef>
                <a:spcPts val="0"/>
              </a:spcBef>
              <a:buNone/>
            </a:pPr>
            <a:r>
              <a:rPr lang="en-IN" sz="2000" dirty="0"/>
              <a:t>   of signed zero and non-number.</a:t>
            </a:r>
          </a:p>
        </p:txBody>
      </p:sp>
    </p:spTree>
    <p:extLst>
      <p:ext uri="{BB962C8B-B14F-4D97-AF65-F5344CB8AC3E}">
        <p14:creationId xmlns:p14="http://schemas.microsoft.com/office/powerpoint/2010/main" val="4940329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0123"/>
            <a:ext cx="8229600" cy="609698"/>
          </a:xfrm>
        </p:spPr>
        <p:txBody>
          <a:bodyPr/>
          <a:lstStyle/>
          <a:p>
            <a:r>
              <a:rPr lang="en-US" sz="2400" dirty="0"/>
              <a:t>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6170"/>
            <a:ext cx="8431306" cy="4498526"/>
          </a:xfrm>
        </p:spPr>
        <p:txBody>
          <a:bodyPr/>
          <a:lstStyle/>
          <a:p>
            <a:r>
              <a:rPr lang="en-US" sz="2000" dirty="0">
                <a:cs typeface="Arial"/>
              </a:rPr>
              <a:t>Published on 17</a:t>
            </a:r>
            <a:r>
              <a:rPr lang="en-US" sz="2000" baseline="30000" dirty="0">
                <a:cs typeface="Arial"/>
              </a:rPr>
              <a:t>th</a:t>
            </a:r>
            <a:r>
              <a:rPr lang="en-US" sz="2000" dirty="0">
                <a:cs typeface="Arial"/>
              </a:rPr>
              <a:t> June, 2015.</a:t>
            </a:r>
          </a:p>
          <a:p>
            <a:r>
              <a:rPr lang="en-US" sz="2000" dirty="0">
                <a:cs typeface="Arial"/>
              </a:rPr>
              <a:t>Better support for large applications.</a:t>
            </a:r>
          </a:p>
          <a:p>
            <a:r>
              <a:rPr lang="en-US" sz="2000" dirty="0">
                <a:cs typeface="Arial"/>
              </a:rPr>
              <a:t>Modern syntax (in fact new syntax).</a:t>
            </a:r>
          </a:p>
          <a:p>
            <a:r>
              <a:rPr lang="en-US" sz="2000" dirty="0">
                <a:cs typeface="Arial"/>
              </a:rPr>
              <a:t>New built-in classes and objects.</a:t>
            </a:r>
          </a:p>
          <a:p>
            <a:r>
              <a:rPr lang="en-US" sz="2000" dirty="0">
                <a:cs typeface="Arial"/>
              </a:rPr>
              <a:t>Improvement of existing classes.</a:t>
            </a:r>
          </a:p>
          <a:p>
            <a:r>
              <a:rPr lang="en-US" sz="2000" dirty="0">
                <a:cs typeface="Arial"/>
              </a:rPr>
              <a:t>All latest browsers are support ES6 natively, If you want to use ES6 features in old versions of browsers use Babel.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0990663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>
          <a:xfrm>
            <a:off x="451435" y="2218137"/>
            <a:ext cx="8045450" cy="1143000"/>
          </a:xfrm>
        </p:spPr>
        <p:txBody>
          <a:bodyPr anchor="ctr"/>
          <a:lstStyle/>
          <a:p>
            <a:pPr algn="ctr"/>
            <a:r>
              <a:rPr lang="en-US" dirty="0">
                <a:latin typeface="Arial" charset="0"/>
                <a:ea typeface="ＭＳ Ｐゴシック" pitchFamily="34" charset="-128"/>
                <a:cs typeface="Arial" charset="0"/>
              </a:rPr>
              <a:t>Q &amp; A</a:t>
            </a:r>
          </a:p>
        </p:txBody>
      </p:sp>
      <p:sp>
        <p:nvSpPr>
          <p:cNvPr id="53250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684963" y="6492875"/>
            <a:ext cx="2459037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6AB71DDF-BF89-42A5-BFC8-0207F51E8756}" type="slidenum">
              <a:rPr lang="en-US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>
          <a:xfrm>
            <a:off x="451435" y="2218137"/>
            <a:ext cx="8045450" cy="1143000"/>
          </a:xfrm>
        </p:spPr>
        <p:txBody>
          <a:bodyPr anchor="ctr"/>
          <a:lstStyle/>
          <a:p>
            <a:pPr algn="ctr"/>
            <a:r>
              <a:rPr lang="en-US" dirty="0">
                <a:latin typeface="Arial" charset="0"/>
                <a:ea typeface="ＭＳ Ｐゴシック" pitchFamily="34" charset="-128"/>
                <a:cs typeface="Arial" charset="0"/>
              </a:rPr>
              <a:t>Thank you</a:t>
            </a:r>
          </a:p>
        </p:txBody>
      </p:sp>
      <p:sp>
        <p:nvSpPr>
          <p:cNvPr id="53250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684963" y="6492875"/>
            <a:ext cx="2459037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6AB71DDF-BF89-42A5-BFC8-0207F51E8756}" type="slidenum">
              <a:rPr lang="en-US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486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42803"/>
            <a:ext cx="8522677" cy="609698"/>
          </a:xfrm>
        </p:spPr>
        <p:txBody>
          <a:bodyPr/>
          <a:lstStyle/>
          <a:p>
            <a:r>
              <a:rPr lang="en-US" sz="2400" dirty="0"/>
              <a:t>Why we need to use ES6 (JavaScript – Pitfalls)?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3862"/>
            <a:ext cx="8229600" cy="3273837"/>
          </a:xfrm>
        </p:spPr>
        <p:txBody>
          <a:bodyPr/>
          <a:lstStyle/>
          <a:p>
            <a:r>
              <a:rPr lang="en-US" sz="2000" dirty="0">
                <a:latin typeface="Arial"/>
                <a:cs typeface="Arial"/>
              </a:rPr>
              <a:t>Prototypical inheritance (No class)</a:t>
            </a:r>
          </a:p>
          <a:p>
            <a:r>
              <a:rPr lang="en-US" sz="2000" dirty="0">
                <a:latin typeface="Arial"/>
                <a:cs typeface="Arial"/>
              </a:rPr>
              <a:t>Function Scope (No block scope)</a:t>
            </a:r>
          </a:p>
          <a:p>
            <a:r>
              <a:rPr lang="en-US" sz="2000" dirty="0">
                <a:latin typeface="Arial"/>
                <a:cs typeface="Arial"/>
              </a:rPr>
              <a:t>Global Variables (No module system)</a:t>
            </a:r>
          </a:p>
          <a:p>
            <a:r>
              <a:rPr lang="en-US" sz="2000" dirty="0">
                <a:latin typeface="Arial"/>
                <a:cs typeface="Arial"/>
              </a:rPr>
              <a:t>Hoisting</a:t>
            </a:r>
          </a:p>
          <a:p>
            <a:r>
              <a:rPr lang="en-US" sz="2000" dirty="0">
                <a:latin typeface="Arial"/>
                <a:cs typeface="Arial"/>
              </a:rPr>
              <a:t>typeof null</a:t>
            </a:r>
          </a:p>
          <a:p>
            <a:pPr marL="44450" indent="0">
              <a:buNone/>
            </a:pPr>
            <a:endParaRPr lang="en-US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0060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7029"/>
            <a:ext cx="8229600" cy="609698"/>
          </a:xfrm>
        </p:spPr>
        <p:txBody>
          <a:bodyPr/>
          <a:lstStyle/>
          <a:p>
            <a:r>
              <a:rPr lang="en-US" sz="2400" dirty="0"/>
              <a:t>Example: No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2500"/>
            <a:ext cx="8229600" cy="5554317"/>
          </a:xfrm>
        </p:spPr>
        <p:txBody>
          <a:bodyPr/>
          <a:lstStyle/>
          <a:p>
            <a:pPr marL="44450" indent="0">
              <a:buNone/>
            </a:pPr>
            <a:r>
              <a:rPr lang="en-US" sz="2000" dirty="0">
                <a:latin typeface="Arial"/>
                <a:cs typeface="Arial"/>
              </a:rPr>
              <a:t>function Person(name) {</a:t>
            </a:r>
          </a:p>
          <a:p>
            <a:pPr marL="44450" indent="0">
              <a:buNone/>
            </a:pPr>
            <a:r>
              <a:rPr lang="en-US" sz="2000" dirty="0">
                <a:latin typeface="Arial"/>
                <a:cs typeface="Arial"/>
              </a:rPr>
              <a:t>	this.name = name;</a:t>
            </a:r>
          </a:p>
          <a:p>
            <a:pPr marL="44450" indent="0">
              <a:buNone/>
            </a:pPr>
            <a:r>
              <a:rPr lang="en-US" sz="2000" dirty="0">
                <a:latin typeface="Arial"/>
                <a:cs typeface="Arial"/>
              </a:rPr>
              <a:t>}</a:t>
            </a:r>
          </a:p>
          <a:p>
            <a:pPr marL="44450" indent="0">
              <a:buNone/>
            </a:pPr>
            <a:r>
              <a:rPr lang="en-US" sz="2000" dirty="0">
                <a:latin typeface="Arial"/>
                <a:cs typeface="Arial"/>
              </a:rPr>
              <a:t>Person.prototype.greet = function(){</a:t>
            </a:r>
          </a:p>
          <a:p>
            <a:pPr marL="44450" indent="0">
              <a:buNone/>
            </a:pPr>
            <a:r>
              <a:rPr lang="en-US" sz="2000" dirty="0">
                <a:latin typeface="Arial"/>
                <a:cs typeface="Arial"/>
              </a:rPr>
              <a:t>	console.log(“Hello, I’m ”+ this.name)</a:t>
            </a:r>
          </a:p>
          <a:p>
            <a:pPr marL="44450" indent="0">
              <a:buNone/>
            </a:pPr>
            <a:r>
              <a:rPr lang="en-US" sz="2000" dirty="0">
                <a:latin typeface="Arial"/>
                <a:cs typeface="Arial"/>
              </a:rPr>
              <a:t>}</a:t>
            </a:r>
          </a:p>
          <a:p>
            <a:pPr marL="44450" indent="0">
              <a:buNone/>
            </a:pPr>
            <a:r>
              <a:rPr lang="en-US" sz="2000" dirty="0">
                <a:latin typeface="Arial"/>
                <a:cs typeface="Arial"/>
              </a:rPr>
              <a:t>var person = new Person(“Siva”);</a:t>
            </a:r>
          </a:p>
          <a:p>
            <a:pPr marL="44450" indent="0">
              <a:buNone/>
            </a:pPr>
            <a:r>
              <a:rPr lang="en-US" sz="2000" dirty="0">
                <a:latin typeface="Arial"/>
                <a:cs typeface="Arial"/>
              </a:rPr>
              <a:t>person.greet(); // output:- “Hello, I’m Siva”</a:t>
            </a:r>
          </a:p>
          <a:p>
            <a:pPr marL="44450" indent="0">
              <a:buNone/>
            </a:pPr>
            <a:endParaRPr lang="en-US" sz="2000" dirty="0">
              <a:latin typeface="Arial"/>
              <a:cs typeface="Arial"/>
            </a:endParaRPr>
          </a:p>
          <a:p>
            <a:pPr marL="44450" indent="0">
              <a:buNone/>
            </a:pPr>
            <a:r>
              <a:rPr lang="en-US" sz="2000" dirty="0">
                <a:latin typeface="Arial"/>
                <a:cs typeface="Arial"/>
              </a:rPr>
              <a:t>var pobj = Person(“Siva”);</a:t>
            </a:r>
          </a:p>
          <a:p>
            <a:pPr marL="44450" indent="0">
              <a:buNone/>
            </a:pPr>
            <a:r>
              <a:rPr lang="en-US" sz="2000" dirty="0">
                <a:cs typeface="Arial"/>
              </a:rPr>
              <a:t>pobj</a:t>
            </a:r>
            <a:r>
              <a:rPr lang="en-US" sz="2000" dirty="0">
                <a:latin typeface="Arial"/>
                <a:cs typeface="Arial"/>
              </a:rPr>
              <a:t>.greet(); // Error: </a:t>
            </a:r>
            <a:r>
              <a:rPr lang="en-IN" sz="2000" dirty="0">
                <a:cs typeface="Arial"/>
              </a:rPr>
              <a:t>Cannot read property 'greet' of undefined</a:t>
            </a:r>
          </a:p>
          <a:p>
            <a:pPr marL="44450" indent="0">
              <a:buNone/>
            </a:pPr>
            <a:r>
              <a:rPr lang="en-US" sz="2000" dirty="0">
                <a:latin typeface="Arial"/>
                <a:cs typeface="Arial"/>
              </a:rPr>
              <a:t>window.name; // “Siva” (Practice: Be sure to call with “new”)</a:t>
            </a:r>
          </a:p>
        </p:txBody>
      </p:sp>
    </p:spTree>
    <p:extLst>
      <p:ext uri="{BB962C8B-B14F-4D97-AF65-F5344CB8AC3E}">
        <p14:creationId xmlns:p14="http://schemas.microsoft.com/office/powerpoint/2010/main" val="2400739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1" y="342802"/>
            <a:ext cx="8814775" cy="697327"/>
          </a:xfrm>
        </p:spPr>
        <p:txBody>
          <a:bodyPr/>
          <a:lstStyle/>
          <a:p>
            <a:r>
              <a:rPr lang="en-US" sz="2400" dirty="0"/>
              <a:t>ES6 Performance </a:t>
            </a:r>
            <a:r>
              <a:rPr lang="en-US" sz="1500" dirty="0"/>
              <a:t>(Performance of ES6 features relative to the ES5 baseline operations per second)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9687174"/>
              </p:ext>
            </p:extLst>
          </p:nvPr>
        </p:nvGraphicFramePr>
        <p:xfrm>
          <a:off x="165101" y="1600200"/>
          <a:ext cx="8814774" cy="3378198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381081">
                  <a:extLst>
                    <a:ext uri="{9D8B030D-6E8A-4147-A177-3AD203B41FA5}">
                      <a16:colId xmlns:a16="http://schemas.microsoft.com/office/drawing/2014/main" val="3802488084"/>
                    </a:ext>
                  </a:extLst>
                </a:gridCol>
                <a:gridCol w="1505532">
                  <a:extLst>
                    <a:ext uri="{9D8B030D-6E8A-4147-A177-3AD203B41FA5}">
                      <a16:colId xmlns:a16="http://schemas.microsoft.com/office/drawing/2014/main" val="2877273515"/>
                    </a:ext>
                  </a:extLst>
                </a:gridCol>
                <a:gridCol w="1449720">
                  <a:extLst>
                    <a:ext uri="{9D8B030D-6E8A-4147-A177-3AD203B41FA5}">
                      <a16:colId xmlns:a16="http://schemas.microsoft.com/office/drawing/2014/main" val="1404275945"/>
                    </a:ext>
                  </a:extLst>
                </a:gridCol>
                <a:gridCol w="1424060">
                  <a:extLst>
                    <a:ext uri="{9D8B030D-6E8A-4147-A177-3AD203B41FA5}">
                      <a16:colId xmlns:a16="http://schemas.microsoft.com/office/drawing/2014/main" val="1825802531"/>
                    </a:ext>
                  </a:extLst>
                </a:gridCol>
                <a:gridCol w="1585251">
                  <a:extLst>
                    <a:ext uri="{9D8B030D-6E8A-4147-A177-3AD203B41FA5}">
                      <a16:colId xmlns:a16="http://schemas.microsoft.com/office/drawing/2014/main" val="371324595"/>
                    </a:ext>
                  </a:extLst>
                </a:gridCol>
                <a:gridCol w="1469130">
                  <a:extLst>
                    <a:ext uri="{9D8B030D-6E8A-4147-A177-3AD203B41FA5}">
                      <a16:colId xmlns:a16="http://schemas.microsoft.com/office/drawing/2014/main" val="2454896961"/>
                    </a:ext>
                  </a:extLst>
                </a:gridCol>
              </a:tblGrid>
              <a:tr h="4533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Node</a:t>
                      </a:r>
                      <a:r>
                        <a:rPr lang="en-US" baseline="0" dirty="0"/>
                        <a:t> 7.3.0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Chrome 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Firefox 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Edge 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Safari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143470"/>
                  </a:ext>
                </a:extLst>
              </a:tr>
              <a:tr h="453324">
                <a:tc>
                  <a:txBody>
                    <a:bodyPr/>
                    <a:lstStyle/>
                    <a:p>
                      <a:r>
                        <a:rPr lang="en-US" dirty="0"/>
                        <a:t>arrows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1.2x faster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Identical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18303"/>
                  </a:ext>
                </a:extLst>
              </a:tr>
              <a:tr h="453324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classes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389x faster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 1.5x slower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Identical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050605"/>
                  </a:ext>
                </a:extLst>
              </a:tr>
              <a:tr h="453324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for-of-array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15x slower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17x slower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2.3x slower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7x slower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1.3x slower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615699603"/>
                  </a:ext>
                </a:extLst>
              </a:tr>
              <a:tr h="782451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map-set-lookup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9x faster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8x faster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39x faster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77x faster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60x faster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427685882"/>
                  </a:ext>
                </a:extLst>
              </a:tr>
              <a:tr h="782451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template string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1.2x slower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1.4x faster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18x slower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708344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A7D802DF-ACCA-4271-B21F-5248FB2384FA}"/>
              </a:ext>
            </a:extLst>
          </p:cNvPr>
          <p:cNvSpPr txBox="1">
            <a:spLocks/>
          </p:cNvSpPr>
          <p:nvPr/>
        </p:nvSpPr>
        <p:spPr bwMode="auto">
          <a:xfrm>
            <a:off x="165100" y="5411759"/>
            <a:ext cx="8814775" cy="392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kern="1200" baseline="0">
                <a:solidFill>
                  <a:srgbClr val="0072AA"/>
                </a:solidFill>
                <a:latin typeface="+mj-lt"/>
                <a:ea typeface="ＭＳ Ｐゴシック" charset="0"/>
                <a:cs typeface="AllerMod" pitchFamily="50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lerMod Regular" charset="0"/>
                <a:ea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lerMod Regular" charset="0"/>
                <a:ea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lerMod Regular" charset="0"/>
                <a:ea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lerMod Regular" charset="0"/>
                <a:ea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lerMod Regular" charset="0"/>
                <a:ea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lerMod Regular" charset="0"/>
                <a:ea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lerMod Regular" charset="0"/>
                <a:ea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lerMod Regular" charset="0"/>
                <a:ea typeface="ＭＳ Ｐゴシック" charset="0"/>
              </a:defRPr>
            </a:lvl9pPr>
          </a:lstStyle>
          <a:p>
            <a:pPr defTabSz="914400"/>
            <a:r>
              <a:rPr lang="en-US" sz="1500" dirty="0">
                <a:solidFill>
                  <a:schemeClr val="tx1"/>
                </a:solidFill>
              </a:rPr>
              <a:t>Source: http://incaseofstairs.com/six-speed/</a:t>
            </a:r>
          </a:p>
        </p:txBody>
      </p:sp>
    </p:spTree>
    <p:extLst>
      <p:ext uri="{BB962C8B-B14F-4D97-AF65-F5344CB8AC3E}">
        <p14:creationId xmlns:p14="http://schemas.microsoft.com/office/powerpoint/2010/main" val="1619042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1" y="342802"/>
            <a:ext cx="8814775" cy="505337"/>
          </a:xfrm>
        </p:spPr>
        <p:txBody>
          <a:bodyPr/>
          <a:lstStyle/>
          <a:p>
            <a:r>
              <a:rPr lang="en-US" sz="2400" dirty="0"/>
              <a:t>ES5 &amp; ES6 comparison in real time scenarios – </a:t>
            </a:r>
            <a:r>
              <a:rPr lang="en-US" sz="1800" dirty="0">
                <a:solidFill>
                  <a:srgbClr val="00A389"/>
                </a:solidFill>
              </a:rPr>
              <a:t>classes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2C340-0DF7-45CF-A702-0E5703C35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296" y="1099929"/>
            <a:ext cx="3909391" cy="4373219"/>
          </a:xfrm>
        </p:spPr>
        <p:txBody>
          <a:bodyPr/>
          <a:lstStyle/>
          <a:p>
            <a:pPr marL="44450" indent="0">
              <a:buNone/>
            </a:pPr>
            <a:r>
              <a:rPr lang="en-US" sz="2000" u="sng" dirty="0">
                <a:solidFill>
                  <a:srgbClr val="00A389"/>
                </a:solidFill>
              </a:rPr>
              <a:t>ES5</a:t>
            </a:r>
          </a:p>
          <a:p>
            <a:pPr marL="44450" indent="0">
              <a:buNone/>
            </a:pPr>
            <a:r>
              <a:rPr lang="en-US" sz="1800" dirty="0"/>
              <a:t>function C() {</a:t>
            </a:r>
          </a:p>
          <a:p>
            <a:pPr marL="44450" indent="0">
              <a:buNone/>
            </a:pPr>
            <a:r>
              <a:rPr lang="en-US" sz="1800" dirty="0"/>
              <a:t>  this.foo = 'bar';</a:t>
            </a:r>
          </a:p>
          <a:p>
            <a:pPr marL="44450" indent="0">
              <a:buNone/>
            </a:pPr>
            <a:r>
              <a:rPr lang="en-US" sz="1800" dirty="0"/>
              <a:t>}</a:t>
            </a:r>
          </a:p>
          <a:p>
            <a:pPr marL="44450" indent="0">
              <a:buNone/>
            </a:pPr>
            <a:r>
              <a:rPr lang="en-US" sz="1800" dirty="0"/>
              <a:t>C.prototype.bar = function() {</a:t>
            </a:r>
          </a:p>
          <a:p>
            <a:pPr marL="44450" indent="0">
              <a:buNone/>
            </a:pPr>
            <a:r>
              <a:rPr lang="en-US" sz="1800" dirty="0"/>
              <a:t>};</a:t>
            </a:r>
          </a:p>
          <a:p>
            <a:pPr marL="44450" indent="0">
              <a:buNone/>
            </a:pPr>
            <a:endParaRPr lang="en-US" sz="1800" dirty="0"/>
          </a:p>
          <a:p>
            <a:pPr marL="44450" indent="0">
              <a:buNone/>
            </a:pPr>
            <a:r>
              <a:rPr lang="en-US" sz="1800" dirty="0"/>
              <a:t>console.log(new C().foo); //bar</a:t>
            </a:r>
            <a:endParaRPr lang="en-US" sz="2000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CCC146F8-6590-4C56-8B3D-3FB6CBEB8B69}"/>
              </a:ext>
            </a:extLst>
          </p:cNvPr>
          <p:cNvSpPr txBox="1">
            <a:spLocks/>
          </p:cNvSpPr>
          <p:nvPr/>
        </p:nvSpPr>
        <p:spPr bwMode="auto">
          <a:xfrm>
            <a:off x="4823791" y="1099929"/>
            <a:ext cx="4320209" cy="4147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28600" algn="l" rtl="0" eaLnBrk="1" fontAlgn="base" hangingPunct="1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 sz="2400" kern="120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1pPr>
            <a:lvl2pPr marL="547688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 sz="2000" kern="120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2pPr>
            <a:lvl3pPr marL="822325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 sz="1800" kern="120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3pPr>
            <a:lvl4pPr marL="1096963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 sz="1800" kern="120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4pPr>
            <a:lvl5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 sz="1800" kern="120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5pPr>
            <a:lvl6pPr marL="1371600" indent="-22860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1371600" indent="-22860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1371600" indent="-22860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1371600" indent="-22860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marL="44450" indent="0" defTabSz="914400">
              <a:buFont typeface="Wingdings" charset="0"/>
              <a:buNone/>
            </a:pPr>
            <a:r>
              <a:rPr lang="en-US" sz="2000" u="sng" dirty="0">
                <a:solidFill>
                  <a:srgbClr val="00A389"/>
                </a:solidFill>
              </a:rPr>
              <a:t>ES6</a:t>
            </a:r>
          </a:p>
          <a:p>
            <a:pPr marL="44450" indent="0" defTabSz="914400">
              <a:buNone/>
            </a:pPr>
            <a:r>
              <a:rPr lang="en-US" sz="1800" dirty="0"/>
              <a:t>class C {</a:t>
            </a:r>
          </a:p>
          <a:p>
            <a:pPr marL="44450" indent="0" defTabSz="914400">
              <a:buNone/>
            </a:pPr>
            <a:r>
              <a:rPr lang="en-US" sz="1800" dirty="0"/>
              <a:t>  constructor() {</a:t>
            </a:r>
          </a:p>
          <a:p>
            <a:pPr marL="44450" indent="0" defTabSz="914400">
              <a:buNone/>
            </a:pPr>
            <a:r>
              <a:rPr lang="en-US" sz="1800" dirty="0"/>
              <a:t>    this.foo = 'bar';</a:t>
            </a:r>
          </a:p>
          <a:p>
            <a:pPr marL="44450" indent="0" defTabSz="914400">
              <a:buNone/>
            </a:pPr>
            <a:r>
              <a:rPr lang="en-US" sz="1800" dirty="0"/>
              <a:t>  }</a:t>
            </a:r>
          </a:p>
          <a:p>
            <a:pPr marL="44450" indent="0" defTabSz="914400">
              <a:buNone/>
            </a:pPr>
            <a:r>
              <a:rPr lang="en-US" sz="1800" dirty="0"/>
              <a:t>  bar() {</a:t>
            </a:r>
          </a:p>
          <a:p>
            <a:pPr marL="44450" indent="0" defTabSz="914400">
              <a:buNone/>
            </a:pPr>
            <a:r>
              <a:rPr lang="en-US" sz="1800" dirty="0"/>
              <a:t>  }</a:t>
            </a:r>
          </a:p>
          <a:p>
            <a:pPr marL="44450" indent="0" defTabSz="914400">
              <a:buNone/>
            </a:pPr>
            <a:r>
              <a:rPr lang="en-US" sz="1800" dirty="0"/>
              <a:t>}</a:t>
            </a:r>
          </a:p>
          <a:p>
            <a:pPr marL="44450" indent="0" defTabSz="914400">
              <a:buNone/>
            </a:pPr>
            <a:r>
              <a:rPr lang="en-US" sz="1800" dirty="0"/>
              <a:t>console.log(new C().foo); //bar</a:t>
            </a:r>
          </a:p>
        </p:txBody>
      </p:sp>
    </p:spTree>
    <p:extLst>
      <p:ext uri="{BB962C8B-B14F-4D97-AF65-F5344CB8AC3E}">
        <p14:creationId xmlns:p14="http://schemas.microsoft.com/office/powerpoint/2010/main" val="1842484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1" y="342802"/>
            <a:ext cx="8814775" cy="505337"/>
          </a:xfrm>
        </p:spPr>
        <p:txBody>
          <a:bodyPr/>
          <a:lstStyle/>
          <a:p>
            <a:r>
              <a:rPr lang="en-US" sz="2400" dirty="0"/>
              <a:t>ES5 &amp; ES6 comparison in real time scenarios – </a:t>
            </a:r>
            <a:r>
              <a:rPr lang="en-US" sz="1800" dirty="0">
                <a:solidFill>
                  <a:srgbClr val="00A389"/>
                </a:solidFill>
              </a:rPr>
              <a:t>arrow functions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2C340-0DF7-45CF-A702-0E5703C35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296" y="1099929"/>
            <a:ext cx="4227443" cy="5139883"/>
          </a:xfrm>
        </p:spPr>
        <p:txBody>
          <a:bodyPr/>
          <a:lstStyle/>
          <a:p>
            <a:pPr marL="44450" indent="0">
              <a:buNone/>
            </a:pPr>
            <a:r>
              <a:rPr lang="en-US" sz="2000" u="sng" dirty="0">
                <a:solidFill>
                  <a:srgbClr val="00A389"/>
                </a:solidFill>
              </a:rPr>
              <a:t>ES5</a:t>
            </a:r>
          </a:p>
          <a:p>
            <a:pPr marL="44450" indent="0">
              <a:buNone/>
            </a:pPr>
            <a:r>
              <a:rPr lang="en-US" sz="1800" dirty="0"/>
              <a:t>var obj = {</a:t>
            </a:r>
          </a:p>
          <a:p>
            <a:pPr marL="44450" indent="0">
              <a:buNone/>
            </a:pPr>
            <a:r>
              <a:rPr lang="en-US" sz="1800" dirty="0"/>
              <a:t>  value: 42,</a:t>
            </a:r>
          </a:p>
          <a:p>
            <a:pPr marL="44450" indent="0">
              <a:buNone/>
            </a:pPr>
            <a:r>
              <a:rPr lang="en-US" sz="1800" dirty="0"/>
              <a:t>  fn: function() {</a:t>
            </a:r>
          </a:p>
          <a:p>
            <a:pPr marL="44450" indent="0">
              <a:buNone/>
            </a:pPr>
            <a:r>
              <a:rPr lang="en-US" sz="1800" dirty="0"/>
              <a:t>    return function() {</a:t>
            </a:r>
          </a:p>
          <a:p>
            <a:pPr marL="44450" indent="0">
              <a:buNone/>
            </a:pPr>
            <a:r>
              <a:rPr lang="en-US" sz="1800" dirty="0"/>
              <a:t>      return obj.value;</a:t>
            </a:r>
          </a:p>
          <a:p>
            <a:pPr marL="44450" indent="0">
              <a:buNone/>
            </a:pPr>
            <a:r>
              <a:rPr lang="en-US" sz="1800" dirty="0"/>
              <a:t>    };</a:t>
            </a:r>
          </a:p>
          <a:p>
            <a:pPr marL="44450" indent="0">
              <a:buNone/>
            </a:pPr>
            <a:r>
              <a:rPr lang="en-US" sz="1800" dirty="0"/>
              <a:t>  }</a:t>
            </a:r>
          </a:p>
          <a:p>
            <a:pPr marL="44450" indent="0">
              <a:buNone/>
            </a:pPr>
            <a:r>
              <a:rPr lang="en-US" sz="1800" dirty="0"/>
              <a:t>};</a:t>
            </a:r>
          </a:p>
          <a:p>
            <a:pPr marL="44450" indent="0">
              <a:buNone/>
            </a:pPr>
            <a:r>
              <a:rPr lang="en-US" sz="1800" dirty="0"/>
              <a:t>var fn = obj.fn();</a:t>
            </a:r>
          </a:p>
          <a:p>
            <a:pPr marL="44450" indent="0">
              <a:buNone/>
            </a:pPr>
            <a:r>
              <a:rPr lang="en-US" sz="1800" dirty="0"/>
              <a:t>console.log(fn()); //42</a:t>
            </a:r>
            <a:endParaRPr lang="en-US" sz="2000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CCC146F8-6590-4C56-8B3D-3FB6CBEB8B69}"/>
              </a:ext>
            </a:extLst>
          </p:cNvPr>
          <p:cNvSpPr txBox="1">
            <a:spLocks/>
          </p:cNvSpPr>
          <p:nvPr/>
        </p:nvSpPr>
        <p:spPr bwMode="auto">
          <a:xfrm>
            <a:off x="4837043" y="1099929"/>
            <a:ext cx="4306957" cy="5139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28600" algn="l" rtl="0" eaLnBrk="1" fontAlgn="base" hangingPunct="1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 sz="2400" kern="120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1pPr>
            <a:lvl2pPr marL="547688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 sz="2000" kern="120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2pPr>
            <a:lvl3pPr marL="822325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 sz="1800" kern="120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3pPr>
            <a:lvl4pPr marL="1096963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 sz="1800" kern="120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4pPr>
            <a:lvl5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 sz="1800" kern="120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5pPr>
            <a:lvl6pPr marL="1371600" indent="-22860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1371600" indent="-22860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1371600" indent="-22860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1371600" indent="-22860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marL="44450" indent="0" defTabSz="914400">
              <a:buFont typeface="Wingdings" charset="0"/>
              <a:buNone/>
            </a:pPr>
            <a:r>
              <a:rPr lang="en-US" sz="2000" u="sng" dirty="0">
                <a:solidFill>
                  <a:srgbClr val="00A389"/>
                </a:solidFill>
              </a:rPr>
              <a:t>ES6</a:t>
            </a:r>
          </a:p>
          <a:p>
            <a:pPr marL="44450" indent="0" defTabSz="914400">
              <a:buNone/>
            </a:pPr>
            <a:r>
              <a:rPr lang="en-US" sz="1800" dirty="0"/>
              <a:t>var obj = {</a:t>
            </a:r>
          </a:p>
          <a:p>
            <a:pPr marL="44450" indent="0" defTabSz="914400">
              <a:buNone/>
            </a:pPr>
            <a:r>
              <a:rPr lang="en-US" sz="1800" dirty="0"/>
              <a:t>  value: 42,</a:t>
            </a:r>
          </a:p>
          <a:p>
            <a:pPr marL="44450" indent="0" defTabSz="914400">
              <a:buNone/>
            </a:pPr>
            <a:r>
              <a:rPr lang="en-US" sz="1800" dirty="0"/>
              <a:t>  fn: function() {</a:t>
            </a:r>
          </a:p>
          <a:p>
            <a:pPr marL="44450" indent="0" defTabSz="914400">
              <a:buNone/>
            </a:pPr>
            <a:r>
              <a:rPr lang="en-US" sz="1800" dirty="0"/>
              <a:t>    return () =&gt; this.value;</a:t>
            </a:r>
          </a:p>
          <a:p>
            <a:pPr marL="44450" indent="0" defTabSz="914400">
              <a:buNone/>
            </a:pPr>
            <a:r>
              <a:rPr lang="en-US" sz="1800" dirty="0"/>
              <a:t>  }</a:t>
            </a:r>
          </a:p>
          <a:p>
            <a:pPr marL="44450" indent="0" defTabSz="914400">
              <a:buNone/>
            </a:pPr>
            <a:r>
              <a:rPr lang="en-US" sz="1800" dirty="0"/>
              <a:t>};</a:t>
            </a:r>
          </a:p>
          <a:p>
            <a:pPr marL="44450" indent="0" defTabSz="914400">
              <a:buNone/>
            </a:pPr>
            <a:endParaRPr lang="en-US" sz="1800" dirty="0"/>
          </a:p>
          <a:p>
            <a:pPr marL="44450" indent="0" defTabSz="914400">
              <a:buNone/>
            </a:pPr>
            <a:r>
              <a:rPr lang="en-US" sz="1800" dirty="0"/>
              <a:t>var fn = obj.fn();</a:t>
            </a:r>
          </a:p>
          <a:p>
            <a:pPr marL="44450" indent="0" defTabSz="914400">
              <a:buNone/>
            </a:pPr>
            <a:r>
              <a:rPr lang="en-US" sz="1800" dirty="0"/>
              <a:t>console.log(fn()); //42</a:t>
            </a:r>
          </a:p>
        </p:txBody>
      </p:sp>
    </p:spTree>
    <p:extLst>
      <p:ext uri="{BB962C8B-B14F-4D97-AF65-F5344CB8AC3E}">
        <p14:creationId xmlns:p14="http://schemas.microsoft.com/office/powerpoint/2010/main" val="976289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73005-1396-4C4F-BAB9-7B0F711DE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036" y="341047"/>
            <a:ext cx="8474764" cy="478833"/>
          </a:xfrm>
        </p:spPr>
        <p:txBody>
          <a:bodyPr/>
          <a:lstStyle/>
          <a:p>
            <a:r>
              <a:rPr lang="en-US" sz="2400" dirty="0"/>
              <a:t>ES6 Browser Support</a:t>
            </a: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0284096"/>
              </p:ext>
            </p:extLst>
          </p:nvPr>
        </p:nvGraphicFramePr>
        <p:xfrm>
          <a:off x="212036" y="978037"/>
          <a:ext cx="8474764" cy="472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9D7DC799-BB1C-4644-9291-5BABAB6D84B1}"/>
              </a:ext>
            </a:extLst>
          </p:cNvPr>
          <p:cNvSpPr txBox="1">
            <a:spLocks/>
          </p:cNvSpPr>
          <p:nvPr/>
        </p:nvSpPr>
        <p:spPr bwMode="auto">
          <a:xfrm>
            <a:off x="212036" y="5890215"/>
            <a:ext cx="8474764" cy="478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kern="1200" baseline="0">
                <a:solidFill>
                  <a:srgbClr val="0072AA"/>
                </a:solidFill>
                <a:latin typeface="+mj-lt"/>
                <a:ea typeface="ＭＳ Ｐゴシック" charset="0"/>
                <a:cs typeface="AllerMod" pitchFamily="50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lerMod Regular" charset="0"/>
                <a:ea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lerMod Regular" charset="0"/>
                <a:ea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lerMod Regular" charset="0"/>
                <a:ea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lerMod Regular" charset="0"/>
                <a:ea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lerMod Regular" charset="0"/>
                <a:ea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lerMod Regular" charset="0"/>
                <a:ea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lerMod Regular" charset="0"/>
                <a:ea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llerMod Regular" charset="0"/>
                <a:ea typeface="ＭＳ Ｐゴシック" charset="0"/>
              </a:defRPr>
            </a:lvl9pPr>
          </a:lstStyle>
          <a:p>
            <a:pPr defTabSz="914400"/>
            <a:r>
              <a:rPr lang="en-US" sz="1500" dirty="0">
                <a:solidFill>
                  <a:schemeClr val="tx1"/>
                </a:solidFill>
              </a:rPr>
              <a:t>Source: https://kangax.github.io/compat-table/es6/</a:t>
            </a:r>
          </a:p>
        </p:txBody>
      </p:sp>
    </p:spTree>
    <p:extLst>
      <p:ext uri="{BB962C8B-B14F-4D97-AF65-F5344CB8AC3E}">
        <p14:creationId xmlns:p14="http://schemas.microsoft.com/office/powerpoint/2010/main" val="277794256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penText">
      <a:dk1>
        <a:sysClr val="windowText" lastClr="000000"/>
      </a:dk1>
      <a:lt1>
        <a:sysClr val="window" lastClr="FFFFFF"/>
      </a:lt1>
      <a:dk2>
        <a:srgbClr val="000000"/>
      </a:dk2>
      <a:lt2>
        <a:srgbClr val="9F9FA2"/>
      </a:lt2>
      <a:accent1>
        <a:srgbClr val="0072AA"/>
      </a:accent1>
      <a:accent2>
        <a:srgbClr val="2DA3E0"/>
      </a:accent2>
      <a:accent3>
        <a:srgbClr val="00A389"/>
      </a:accent3>
      <a:accent4>
        <a:srgbClr val="9370B1"/>
      </a:accent4>
      <a:accent5>
        <a:srgbClr val="EEB111"/>
      </a:accent5>
      <a:accent6>
        <a:srgbClr val="8DC63F"/>
      </a:accent6>
      <a:hlink>
        <a:srgbClr val="0072AA"/>
      </a:hlink>
      <a:folHlink>
        <a:srgbClr val="9F9FA2"/>
      </a:folHlink>
    </a:clrScheme>
    <a:fontScheme name="Arial-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enTex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/>
        </a:defPPr>
      </a:lstStyle>
    </a:txDef>
  </a:objectDefaults>
  <a:extraClrSchemeLst/>
  <a:custClrLst>
    <a:custClr name="OT Blue">
      <a:srgbClr val="0072AA"/>
    </a:custClr>
    <a:custClr name="OT Mid Blue">
      <a:srgbClr val="2DA3E0"/>
    </a:custClr>
    <a:custClr name="OT Gray">
      <a:srgbClr val="9F9FA2"/>
    </a:custClr>
    <a:custClr name="ECM">
      <a:srgbClr val="2DA3E0"/>
    </a:custClr>
    <a:custClr name="BPM">
      <a:srgbClr val="00A389"/>
    </a:custClr>
    <a:custClr name="CEM">
      <a:srgbClr val="9370B1"/>
    </a:custClr>
    <a:custClr name="Discovery">
      <a:srgbClr val="EEB111"/>
    </a:custClr>
    <a:custClr name="iX">
      <a:srgbClr val="8DC63F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6181</TotalTime>
  <Words>2687</Words>
  <Application>Microsoft Office PowerPoint</Application>
  <PresentationFormat>On-screen Show (4:3)</PresentationFormat>
  <Paragraphs>867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ＭＳ Ｐゴシック</vt:lpstr>
      <vt:lpstr>AllerMod</vt:lpstr>
      <vt:lpstr>AllerMod Regular</vt:lpstr>
      <vt:lpstr>Arial</vt:lpstr>
      <vt:lpstr>Calibri</vt:lpstr>
      <vt:lpstr>HelveticaNeueLT Std</vt:lpstr>
      <vt:lpstr>Segoe UI</vt:lpstr>
      <vt:lpstr>Wingdings</vt:lpstr>
      <vt:lpstr>Default Theme</vt:lpstr>
      <vt:lpstr>ECMAScript 2015 (ES6)</vt:lpstr>
      <vt:lpstr>Agenda</vt:lpstr>
      <vt:lpstr>ES6 History</vt:lpstr>
      <vt:lpstr>Why we need to use ES6 (JavaScript – Pitfalls)?</vt:lpstr>
      <vt:lpstr>Example: No class</vt:lpstr>
      <vt:lpstr>ES6 Performance (Performance of ES6 features relative to the ES5 baseline operations per second)</vt:lpstr>
      <vt:lpstr>ES5 &amp; ES6 comparison in real time scenarios – classes</vt:lpstr>
      <vt:lpstr>ES5 &amp; ES6 comparison in real time scenarios – arrow functions</vt:lpstr>
      <vt:lpstr>ES6 Browser Support</vt:lpstr>
      <vt:lpstr>ES6 Browser Support (cont..)</vt:lpstr>
      <vt:lpstr>Advantages of ES6 over ES5</vt:lpstr>
      <vt:lpstr>Concepts</vt:lpstr>
      <vt:lpstr>Arrow functions</vt:lpstr>
      <vt:lpstr>ES6 Class</vt:lpstr>
      <vt:lpstr>ES6 Class inheritance</vt:lpstr>
      <vt:lpstr>Modules (export/import)</vt:lpstr>
      <vt:lpstr>Block Scope (let/const)</vt:lpstr>
      <vt:lpstr>Block Scope (let/const) cont…</vt:lpstr>
      <vt:lpstr>ES6 Default Parameters</vt:lpstr>
      <vt:lpstr>Rest Parameter</vt:lpstr>
      <vt:lpstr>Spread Operator</vt:lpstr>
      <vt:lpstr>Destructuring assignment (array assignment)</vt:lpstr>
      <vt:lpstr>Destructuring assignment (Object assignment)</vt:lpstr>
      <vt:lpstr>Template Literal</vt:lpstr>
      <vt:lpstr>Extended Literals (Binary &amp; Octal literal)</vt:lpstr>
      <vt:lpstr>Iterators (Iterator &amp; for-of operator)</vt:lpstr>
      <vt:lpstr>Generators (Generator Function)</vt:lpstr>
      <vt:lpstr>Promise</vt:lpstr>
      <vt:lpstr>Map &amp; WeakMap</vt:lpstr>
      <vt:lpstr>Set &amp; WeakSet</vt:lpstr>
      <vt:lpstr>Improvement of existing classes</vt:lpstr>
      <vt:lpstr>Takeaways</vt:lpstr>
      <vt:lpstr>Q &amp; A</vt:lpstr>
      <vt:lpstr>Thank you</vt:lpstr>
    </vt:vector>
  </TitlesOfParts>
  <Company>Vignette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vanand</dc:creator>
  <cp:lastModifiedBy>Siva Phaneendra Babu Dandu</cp:lastModifiedBy>
  <cp:revision>905</cp:revision>
  <cp:lastPrinted>2010-09-28T19:46:19Z</cp:lastPrinted>
  <dcterms:created xsi:type="dcterms:W3CDTF">2011-05-02T05:24:26Z</dcterms:created>
  <dcterms:modified xsi:type="dcterms:W3CDTF">2017-07-11T08:46:27Z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