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26945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101"/>
              </a:lnSpc>
              <a:buNone/>
            </a:pPr>
            <a:r>
              <a:rPr lang="en-US" sz="568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Leaks in the Modern Era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19599" y="436399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leaks are a growing problem in the modern era. They can occur through various means, such as phishing attacks, malware infections, and social engineering.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63034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78B98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28661" y="5759291"/>
            <a:ext cx="137279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KR</a:t>
            </a:r>
            <a:endParaRPr lang="en-US" sz="768" dirty="0"/>
          </a:p>
        </p:txBody>
      </p:sp>
      <p:sp>
        <p:nvSpPr>
          <p:cNvPr id="9" name="Text 6"/>
          <p:cNvSpPr/>
          <p:nvPr/>
        </p:nvSpPr>
        <p:spPr>
          <a:xfrm>
            <a:off x="6786086" y="5613678"/>
            <a:ext cx="22835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Karthik Reddy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51704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Consequences: Damage to Innocent Users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2348389" y="32527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103" y="3345894"/>
            <a:ext cx="122396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3070503" y="325278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Identity Theft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3070503" y="3712845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Stolen personal information can be used to open credit cards, apply for loans, and even commit crimes in the victim's name.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527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7578328" y="3345894"/>
            <a:ext cx="195739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8148399" y="325278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Financial Loss</a:t>
            </a:r>
            <a:endParaRPr lang="en-US" sz="2058" dirty="0"/>
          </a:p>
        </p:txBody>
      </p:sp>
      <p:sp>
        <p:nvSpPr>
          <p:cNvPr id="12" name="Text 10"/>
          <p:cNvSpPr/>
          <p:nvPr/>
        </p:nvSpPr>
        <p:spPr>
          <a:xfrm>
            <a:off x="8148399" y="3712845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Hackers can access and steal money from bank accounts, credit cards, and other financial accounts.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1846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2497812" y="5277803"/>
            <a:ext cx="201097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3070503" y="5184696"/>
            <a:ext cx="2927152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Reputation Damage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3070503" y="5644753"/>
            <a:ext cx="413361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Leaked sensitive information, such as medical records or personal emails, can cause irreparable damage to a person's reputation.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846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64755" y="5277803"/>
            <a:ext cx="223004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470" dirty="0"/>
          </a:p>
        </p:txBody>
      </p:sp>
      <p:sp>
        <p:nvSpPr>
          <p:cNvPr id="19" name="Text 17"/>
          <p:cNvSpPr/>
          <p:nvPr/>
        </p:nvSpPr>
        <p:spPr>
          <a:xfrm>
            <a:off x="8148399" y="5184696"/>
            <a:ext cx="26864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Emotional Distress</a:t>
            </a:r>
            <a:endParaRPr lang="en-US" sz="2058" dirty="0"/>
          </a:p>
        </p:txBody>
      </p:sp>
      <p:sp>
        <p:nvSpPr>
          <p:cNvPr id="20" name="Text 18"/>
          <p:cNvSpPr/>
          <p:nvPr/>
        </p:nvSpPr>
        <p:spPr>
          <a:xfrm>
            <a:off x="8148399" y="5644753"/>
            <a:ext cx="413361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fear and uncertainty of having personal information compromised can cause significant emotional distress for victims.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742128" y="563523"/>
            <a:ext cx="6111954" cy="601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38"/>
              </a:lnSpc>
              <a:buNone/>
            </a:pPr>
            <a:r>
              <a:rPr lang="en-US" sz="379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Data Leaks Occur</a:t>
            </a:r>
            <a:endParaRPr lang="en-US" sz="3790" dirty="0"/>
          </a:p>
        </p:txBody>
      </p:sp>
      <p:sp>
        <p:nvSpPr>
          <p:cNvPr id="5" name="Shape 3"/>
          <p:cNvSpPr/>
          <p:nvPr/>
        </p:nvSpPr>
        <p:spPr>
          <a:xfrm>
            <a:off x="3036213" y="1574244"/>
            <a:ext cx="25479" cy="609183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3279100" y="2021800"/>
            <a:ext cx="715923" cy="2547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2818805" y="1804392"/>
            <a:ext cx="460296" cy="46029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2992636" y="1890117"/>
            <a:ext cx="112633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4"/>
              </a:lnSpc>
              <a:buNone/>
            </a:pPr>
            <a:r>
              <a:rPr lang="en-US" sz="22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274" dirty="0"/>
          </a:p>
        </p:txBody>
      </p:sp>
      <p:sp>
        <p:nvSpPr>
          <p:cNvPr id="9" name="Text 7"/>
          <p:cNvSpPr/>
          <p:nvPr/>
        </p:nvSpPr>
        <p:spPr>
          <a:xfrm>
            <a:off x="4174093" y="1778794"/>
            <a:ext cx="2406848" cy="300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9"/>
              </a:lnSpc>
              <a:buNone/>
            </a:pPr>
            <a:r>
              <a:rPr lang="en-US" sz="189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Weak Passwords</a:t>
            </a:r>
            <a:endParaRPr lang="en-US" sz="1895" dirty="0"/>
          </a:p>
        </p:txBody>
      </p:sp>
      <p:sp>
        <p:nvSpPr>
          <p:cNvPr id="10" name="Text 8"/>
          <p:cNvSpPr/>
          <p:nvPr/>
        </p:nvSpPr>
        <p:spPr>
          <a:xfrm>
            <a:off x="4174093" y="2202299"/>
            <a:ext cx="7714059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61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Simple or easily guessable passwords are a primary target for hackers.</a:t>
            </a:r>
            <a:endParaRPr lang="en-US" sz="1611" dirty="0"/>
          </a:p>
        </p:txBody>
      </p:sp>
      <p:sp>
        <p:nvSpPr>
          <p:cNvPr id="11" name="Shape 9"/>
          <p:cNvSpPr/>
          <p:nvPr/>
        </p:nvSpPr>
        <p:spPr>
          <a:xfrm>
            <a:off x="3279100" y="3365778"/>
            <a:ext cx="715923" cy="2547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2" name="Shape 10"/>
          <p:cNvSpPr/>
          <p:nvPr/>
        </p:nvSpPr>
        <p:spPr>
          <a:xfrm>
            <a:off x="2818805" y="3148370"/>
            <a:ext cx="460296" cy="46029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13" name="Text 11"/>
          <p:cNvSpPr/>
          <p:nvPr/>
        </p:nvSpPr>
        <p:spPr>
          <a:xfrm>
            <a:off x="2958822" y="3234095"/>
            <a:ext cx="180261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4"/>
              </a:lnSpc>
              <a:buNone/>
            </a:pPr>
            <a:r>
              <a:rPr lang="en-US" sz="22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274" dirty="0"/>
          </a:p>
        </p:txBody>
      </p:sp>
      <p:sp>
        <p:nvSpPr>
          <p:cNvPr id="14" name="Text 12"/>
          <p:cNvSpPr/>
          <p:nvPr/>
        </p:nvSpPr>
        <p:spPr>
          <a:xfrm>
            <a:off x="4174093" y="3122771"/>
            <a:ext cx="2406848" cy="300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9"/>
              </a:lnSpc>
              <a:buNone/>
            </a:pPr>
            <a:r>
              <a:rPr lang="en-US" sz="189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Phishing Attacks</a:t>
            </a:r>
            <a:endParaRPr lang="en-US" sz="1895" dirty="0"/>
          </a:p>
        </p:txBody>
      </p:sp>
      <p:sp>
        <p:nvSpPr>
          <p:cNvPr id="15" name="Text 13"/>
          <p:cNvSpPr/>
          <p:nvPr/>
        </p:nvSpPr>
        <p:spPr>
          <a:xfrm>
            <a:off x="4174093" y="3546277"/>
            <a:ext cx="7714059" cy="613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61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Hackers often use deceptive emails or websites to trick users into revealing sensitive information.</a:t>
            </a:r>
            <a:endParaRPr lang="en-US" sz="1611" dirty="0"/>
          </a:p>
        </p:txBody>
      </p:sp>
      <p:sp>
        <p:nvSpPr>
          <p:cNvPr id="16" name="Shape 14"/>
          <p:cNvSpPr/>
          <p:nvPr/>
        </p:nvSpPr>
        <p:spPr>
          <a:xfrm>
            <a:off x="3279100" y="5016579"/>
            <a:ext cx="715923" cy="2547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Shape 15"/>
          <p:cNvSpPr/>
          <p:nvPr/>
        </p:nvSpPr>
        <p:spPr>
          <a:xfrm>
            <a:off x="2818805" y="4799171"/>
            <a:ext cx="460296" cy="46029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18" name="Text 16"/>
          <p:cNvSpPr/>
          <p:nvPr/>
        </p:nvSpPr>
        <p:spPr>
          <a:xfrm>
            <a:off x="2956322" y="4884896"/>
            <a:ext cx="185142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4"/>
              </a:lnSpc>
              <a:buNone/>
            </a:pPr>
            <a:r>
              <a:rPr lang="en-US" sz="22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274" dirty="0"/>
          </a:p>
        </p:txBody>
      </p:sp>
      <p:sp>
        <p:nvSpPr>
          <p:cNvPr id="19" name="Text 17"/>
          <p:cNvSpPr/>
          <p:nvPr/>
        </p:nvSpPr>
        <p:spPr>
          <a:xfrm>
            <a:off x="4174093" y="4773573"/>
            <a:ext cx="2546866" cy="300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9"/>
              </a:lnSpc>
              <a:buNone/>
            </a:pPr>
            <a:r>
              <a:rPr lang="en-US" sz="189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Malware Infections</a:t>
            </a:r>
            <a:endParaRPr lang="en-US" sz="1895" dirty="0"/>
          </a:p>
        </p:txBody>
      </p:sp>
      <p:sp>
        <p:nvSpPr>
          <p:cNvPr id="20" name="Text 18"/>
          <p:cNvSpPr/>
          <p:nvPr/>
        </p:nvSpPr>
        <p:spPr>
          <a:xfrm>
            <a:off x="4174093" y="5197078"/>
            <a:ext cx="7714059" cy="613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61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Malware, such as viruses and ransomware, can steal data or grant hackers remote access to devices.</a:t>
            </a:r>
            <a:endParaRPr lang="en-US" sz="1611" dirty="0"/>
          </a:p>
        </p:txBody>
      </p:sp>
      <p:sp>
        <p:nvSpPr>
          <p:cNvPr id="21" name="Shape 19"/>
          <p:cNvSpPr/>
          <p:nvPr/>
        </p:nvSpPr>
        <p:spPr>
          <a:xfrm>
            <a:off x="3279100" y="6667381"/>
            <a:ext cx="715923" cy="2547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2" name="Shape 20"/>
          <p:cNvSpPr/>
          <p:nvPr/>
        </p:nvSpPr>
        <p:spPr>
          <a:xfrm>
            <a:off x="2818805" y="6449973"/>
            <a:ext cx="460296" cy="46029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23" name="Text 21"/>
          <p:cNvSpPr/>
          <p:nvPr/>
        </p:nvSpPr>
        <p:spPr>
          <a:xfrm>
            <a:off x="2946202" y="6535698"/>
            <a:ext cx="205383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4"/>
              </a:lnSpc>
              <a:buNone/>
            </a:pPr>
            <a:r>
              <a:rPr lang="en-US" sz="22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274" dirty="0"/>
          </a:p>
        </p:txBody>
      </p:sp>
      <p:sp>
        <p:nvSpPr>
          <p:cNvPr id="24" name="Text 22"/>
          <p:cNvSpPr/>
          <p:nvPr/>
        </p:nvSpPr>
        <p:spPr>
          <a:xfrm>
            <a:off x="4174093" y="6424374"/>
            <a:ext cx="2423160" cy="300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9"/>
              </a:lnSpc>
              <a:buNone/>
            </a:pPr>
            <a:r>
              <a:rPr lang="en-US" sz="189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Social Engineering</a:t>
            </a:r>
            <a:endParaRPr lang="en-US" sz="1895" dirty="0"/>
          </a:p>
        </p:txBody>
      </p:sp>
      <p:sp>
        <p:nvSpPr>
          <p:cNvPr id="25" name="Text 23"/>
          <p:cNvSpPr/>
          <p:nvPr/>
        </p:nvSpPr>
        <p:spPr>
          <a:xfrm>
            <a:off x="4174093" y="6847880"/>
            <a:ext cx="7714059" cy="613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16"/>
              </a:lnSpc>
              <a:buNone/>
            </a:pPr>
            <a:r>
              <a:rPr lang="en-US" sz="161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Hackers may use manipulation techniques to trick employees or individuals into providing access to sensitive data.</a:t>
            </a:r>
            <a:endParaRPr lang="en-US" sz="1611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09393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Existing Solutions and Their Limitations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3671649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Traditional Security Measures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2348389" y="4547473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Firewalls, antivirus software, and intrusion detection systems are essential but often fall short against sophisticated attacks.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71649"/>
            <a:ext cx="292655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Password Managers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5847398" y="4220647"/>
            <a:ext cx="294941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Password managers can help users manage their passwords but are not a foolproof solution, as they can be compromised themselves.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7164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Encryption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9346406" y="4220647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While effective, traditional encryption methods are often complex and can slow down data processing.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769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06767" y="3143845"/>
            <a:ext cx="9216747" cy="1212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775"/>
              </a:lnSpc>
              <a:buNone/>
            </a:pPr>
            <a:r>
              <a:rPr lang="en-US" sz="382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Our Solution: A Cloud-Based System with AESX Encryption</a:t>
            </a:r>
            <a:endParaRPr lang="en-US" sz="3820" dirty="0"/>
          </a:p>
        </p:txBody>
      </p:sp>
      <p:sp>
        <p:nvSpPr>
          <p:cNvPr id="6" name="Shape 3"/>
          <p:cNvSpPr/>
          <p:nvPr/>
        </p:nvSpPr>
        <p:spPr>
          <a:xfrm>
            <a:off x="2706767" y="4665583"/>
            <a:ext cx="2934891" cy="2997994"/>
          </a:xfrm>
          <a:prstGeom prst="roundRect">
            <a:avLst>
              <a:gd name="adj" fmla="val 2107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2912864" y="4871680"/>
            <a:ext cx="252269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87"/>
              </a:lnSpc>
              <a:buNone/>
            </a:pPr>
            <a:r>
              <a:rPr lang="en-US" sz="191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Enhanced Security</a:t>
            </a:r>
            <a:endParaRPr lang="en-US" sz="1910" dirty="0"/>
          </a:p>
        </p:txBody>
      </p:sp>
      <p:sp>
        <p:nvSpPr>
          <p:cNvPr id="8" name="Text 5"/>
          <p:cNvSpPr/>
          <p:nvPr/>
        </p:nvSpPr>
        <p:spPr>
          <a:xfrm>
            <a:off x="2912864" y="5601533"/>
            <a:ext cx="2522696" cy="1546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62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AESX encryption is a robust and advanced encryption standard that offers greater protection than traditional methods.</a:t>
            </a:r>
            <a:endParaRPr lang="en-US" sz="1623" dirty="0"/>
          </a:p>
        </p:txBody>
      </p:sp>
      <p:sp>
        <p:nvSpPr>
          <p:cNvPr id="9" name="Shape 6"/>
          <p:cNvSpPr/>
          <p:nvPr/>
        </p:nvSpPr>
        <p:spPr>
          <a:xfrm>
            <a:off x="5847755" y="4665583"/>
            <a:ext cx="2934891" cy="2997994"/>
          </a:xfrm>
          <a:prstGeom prst="roundRect">
            <a:avLst>
              <a:gd name="adj" fmla="val 2107"/>
            </a:avLst>
          </a:prstGeom>
          <a:solidFill>
            <a:srgbClr val="1E1B4A"/>
          </a:solidFill>
          <a:ln/>
        </p:spPr>
      </p:sp>
      <p:sp>
        <p:nvSpPr>
          <p:cNvPr id="10" name="Text 7"/>
          <p:cNvSpPr/>
          <p:nvPr/>
        </p:nvSpPr>
        <p:spPr>
          <a:xfrm>
            <a:off x="6053852" y="4871680"/>
            <a:ext cx="252269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87"/>
              </a:lnSpc>
              <a:buNone/>
            </a:pPr>
            <a:r>
              <a:rPr lang="en-US" sz="191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Scalability and Flexibility</a:t>
            </a:r>
            <a:endParaRPr lang="en-US" sz="1910" dirty="0"/>
          </a:p>
        </p:txBody>
      </p:sp>
      <p:sp>
        <p:nvSpPr>
          <p:cNvPr id="11" name="Text 8"/>
          <p:cNvSpPr/>
          <p:nvPr/>
        </p:nvSpPr>
        <p:spPr>
          <a:xfrm>
            <a:off x="6053852" y="5601533"/>
            <a:ext cx="2522696" cy="1546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62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cloud-based system can be easily scaled to meet the needs of any organization, regardless of size.</a:t>
            </a:r>
            <a:endParaRPr lang="en-US" sz="1623" dirty="0"/>
          </a:p>
        </p:txBody>
      </p:sp>
      <p:sp>
        <p:nvSpPr>
          <p:cNvPr id="12" name="Shape 9"/>
          <p:cNvSpPr/>
          <p:nvPr/>
        </p:nvSpPr>
        <p:spPr>
          <a:xfrm>
            <a:off x="8988743" y="4665583"/>
            <a:ext cx="2934891" cy="2997994"/>
          </a:xfrm>
          <a:prstGeom prst="roundRect">
            <a:avLst>
              <a:gd name="adj" fmla="val 2107"/>
            </a:avLst>
          </a:prstGeom>
          <a:solidFill>
            <a:srgbClr val="1E1B4A"/>
          </a:solidFill>
          <a:ln/>
        </p:spPr>
      </p:sp>
      <p:sp>
        <p:nvSpPr>
          <p:cNvPr id="13" name="Text 10"/>
          <p:cNvSpPr/>
          <p:nvPr/>
        </p:nvSpPr>
        <p:spPr>
          <a:xfrm>
            <a:off x="9194840" y="4871680"/>
            <a:ext cx="252269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87"/>
              </a:lnSpc>
              <a:buNone/>
            </a:pPr>
            <a:r>
              <a:rPr lang="en-US" sz="191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Cost-Effectiveness</a:t>
            </a:r>
            <a:endParaRPr lang="en-US" sz="1910" dirty="0"/>
          </a:p>
        </p:txBody>
      </p:sp>
      <p:sp>
        <p:nvSpPr>
          <p:cNvPr id="14" name="Text 11"/>
          <p:cNvSpPr/>
          <p:nvPr/>
        </p:nvSpPr>
        <p:spPr>
          <a:xfrm>
            <a:off x="9194840" y="5601533"/>
            <a:ext cx="2522696" cy="18559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5"/>
              </a:lnSpc>
              <a:buNone/>
            </a:pPr>
            <a:r>
              <a:rPr lang="en-US" sz="162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cloud-based system eliminates the need for expensive hardware and software investments, making it a cost-effective solution.</a:t>
            </a:r>
            <a:endParaRPr lang="en-US" sz="1623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27221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Our System Works: Key Features and Benefits</a:t>
            </a:r>
            <a:endParaRPr lang="en-US" sz="4117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378393"/>
            <a:ext cx="248328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0559" y="3600331"/>
            <a:ext cx="2038945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Encryption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570559" y="4387215"/>
            <a:ext cx="20389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Sensitive data is encrypted with AESX encryption before being stored in the cloud.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75" y="2378393"/>
            <a:ext cx="2483406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053846" y="3600331"/>
            <a:ext cx="203906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Access Control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5053846" y="4387215"/>
            <a:ext cx="2039064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Access to data is strictly controlled through role-based permissions and multi-factor authentication.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81" y="2378393"/>
            <a:ext cx="2483406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252" y="3600331"/>
            <a:ext cx="203906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Monitoring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537252" y="4387215"/>
            <a:ext cx="203906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Continuous monitoring and threat detection systems are in place to identify and respond to potential security breaches.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487" y="2378393"/>
            <a:ext cx="2483406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20657" y="3600331"/>
            <a:ext cx="2039064" cy="980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Regular Updates and Patches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20657" y="4714042"/>
            <a:ext cx="2039064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system is regularly updated with security patches and upgrades to ensure ongoing protection against emerging threats.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61899"/>
            <a:ext cx="9578340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Implementation and Deployment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570559" y="3100507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Step 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100507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Assess Current Security Posture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3574613"/>
            <a:ext cx="9933503" cy="948214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3715464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Step 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3715464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Design and Implement the Cloud-Based System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4663678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Step 3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4663678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Migrate Data and Configure Access Control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137785"/>
            <a:ext cx="9933503" cy="614958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5278636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Step 4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062" y="5278636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Test and Validate the System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570559" y="5893594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Step 5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1062" y="5893594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Deploy the System and Train Users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23774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Conclusion: A Secure Future for Data</a:t>
            </a:r>
            <a:endParaRPr lang="en-US" sz="4117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37494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152543"/>
            <a:ext cx="3088958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Enhanced Data Protection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939427"/>
            <a:ext cx="308895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solution provides a robust and reliable way to protect sensitive data from unauthorized access and breaches.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337494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152543"/>
            <a:ext cx="305990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Scalable and Flexible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5770602" y="4612600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cloud-based system can be easily adapted to meet the evolving needs of organizations.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337494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152543"/>
            <a:ext cx="3089077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Increased Peace of Mind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9192816" y="4939427"/>
            <a:ext cx="308907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system gives organizations and individuals the confidence that their data is secure.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2024-06-17T02:55:22Z</dcterms:created>
  <dcterms:modified xsi:type="dcterms:W3CDTF">2024-06-17T02:55:22Z</dcterms:modified>
</cp:coreProperties>
</file>