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B975-4900-D2C2-303F-67C194460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>
                <a:latin typeface="-apple-system"/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7257-F7ED-0C85-9C07-DCC899A6B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latin typeface="-apple-system"/>
              </a:rPr>
              <a:t>Siva Prasad Thota</a:t>
            </a:r>
          </a:p>
          <a:p>
            <a:pPr algn="r"/>
            <a:r>
              <a:rPr lang="en-IN" dirty="0">
                <a:latin typeface="-apple-system"/>
              </a:rPr>
              <a:t>Sukumar </a:t>
            </a:r>
            <a:r>
              <a:rPr lang="en-IN" dirty="0" err="1">
                <a:latin typeface="-apple-system"/>
              </a:rPr>
              <a:t>Moharana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157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E1C0C0-3983-DCDE-B049-31EA7FB0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3" y="910406"/>
            <a:ext cx="4351391" cy="2514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D241B-89B1-CD65-ECDD-B6904C64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05" y="3517550"/>
            <a:ext cx="4351392" cy="272534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F377D7-8252-2CBC-D845-40976F56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800" dirty="0">
                <a:latin typeface="-apple-system"/>
              </a:rPr>
              <a:t>Bivariate Analysis</a:t>
            </a:r>
            <a:br>
              <a:rPr lang="en-IN" sz="2800" dirty="0">
                <a:latin typeface="-apple-system"/>
              </a:rPr>
            </a:br>
            <a:br>
              <a:rPr lang="en-IN" sz="2800" dirty="0">
                <a:latin typeface="-apple-system"/>
              </a:rPr>
            </a:br>
            <a:r>
              <a:rPr lang="en-IN" sz="1400" dirty="0">
                <a:latin typeface="-apple-system"/>
              </a:rPr>
              <a:t>-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Charged off ratio increasing with increase in interest rates for both 36 and 60 terms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Charged off scenarios are increasing for increase in term and for grades A to G</a:t>
            </a:r>
            <a:endParaRPr lang="en-IN" sz="14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913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-apple-system"/>
              </a:rPr>
              <a:t>Final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E7FD2-A892-7167-DAC6-C3492A21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~15% of the loans are currently defaulted   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Highest number of loans approved are for Debt Consolidation category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Majority of the people who are taking loans and defaulting are living in rented and mortgaged homes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Average interest rate is around 12%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People with 10+ years of work experience applied for most of the loans. And people with 0-1 years experience are the second most category of people applied for loans.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Majority of the loans are A, B and C graded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Majority of the loans funded are within 15k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Highest loan amount was taken for </a:t>
            </a:r>
            <a:r>
              <a:rPr lang="en-US" sz="1300" dirty="0" err="1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small_business</a:t>
            </a: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 followed by </a:t>
            </a:r>
            <a:r>
              <a:rPr lang="en-US" sz="1300" dirty="0" err="1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debit_consolidation</a:t>
            </a:r>
            <a:endParaRPr lang="en-US" sz="1300" dirty="0">
              <a:solidFill>
                <a:schemeClr val="tx1"/>
              </a:solidFill>
              <a:latin typeface="-apple-system"/>
              <a:cs typeface="Segoe UI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Loan taken for 60 months has higher interest rate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Interest rate is in increasing order for grades A to G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Interest rate increasing with increase in loan amount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Max installment amount defined is around 32% of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15962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-apple-system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37BB-6981-4C64-AEDE-582C5640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u="sng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Following factors needs to be reviewed thoroughly before approving the loan: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High Interest rate loans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G, F and E graded loans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Loans applied for 60 months term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People who are in the lower income range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Higher loan amount requests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Loans for Small Businesses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People who have defaulted before</a:t>
            </a:r>
          </a:p>
        </p:txBody>
      </p:sp>
    </p:spTree>
    <p:extLst>
      <p:ext uri="{BB962C8B-B14F-4D97-AF65-F5344CB8AC3E}">
        <p14:creationId xmlns:p14="http://schemas.microsoft.com/office/powerpoint/2010/main" val="105239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B975-4900-D2C2-303F-67C19446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765110"/>
            <a:ext cx="7315200" cy="5337110"/>
          </a:xfrm>
        </p:spPr>
        <p:txBody>
          <a:bodyPr anchor="ctr"/>
          <a:lstStyle/>
          <a:p>
            <a:r>
              <a:rPr lang="en-IN" dirty="0">
                <a:latin typeface="-apple-system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F1B-40C4-B3E9-93A0-3AFE09F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- Lending Club is a marketplace for personal loans that matches borrowers who are seeking a loan with investors looking to lend money and make a return.</a:t>
            </a:r>
            <a:endParaRPr lang="en-US" sz="140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</a:rPr>
              <a:t>- When a person applies for a loan, there are two types of decisions that could be taken by the company.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Accepted or Rejected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</a:rPr>
              <a:t>- Two types of risks are associated</a:t>
            </a: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  <a:cs typeface="Segoe UI" panose="020B0502040204020203" pitchFamily="34" charset="0"/>
              </a:rPr>
              <a:t> with the </a:t>
            </a:r>
            <a:r>
              <a:rPr lang="en-US" sz="1400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company’s decision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</a:rPr>
              <a:t>If the applicant is likely to repay the loan, then not approving the loan results in a loss of business to the company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</a:rPr>
              <a:t>If the applicant is not likely to repay the loan, i.e. he/she is likely to default, then approving the loan may lead to a financial loss for the company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b="1" u="sng" dirty="0">
                <a:solidFill>
                  <a:schemeClr val="tx1"/>
                </a:solidFill>
                <a:latin typeface="-apple-system"/>
                <a:cs typeface="Segoe UI" panose="020B0502040204020203" pitchFamily="34" charset="0"/>
              </a:rPr>
              <a:t>Business Objective: </a:t>
            </a:r>
            <a:r>
              <a:rPr lang="en-US" sz="1400" i="0" dirty="0">
                <a:solidFill>
                  <a:schemeClr val="tx1"/>
                </a:solidFill>
                <a:effectLst/>
                <a:latin typeface="-apple-system"/>
              </a:rPr>
              <a:t> Company wants to understand the driving factors (or driver variables) behind loan default, i.e. the variables which are strong indicators of default.</a:t>
            </a:r>
            <a:endParaRPr lang="en-US" sz="1400" dirty="0">
              <a:solidFill>
                <a:schemeClr val="tx1"/>
              </a:solidFill>
              <a:latin typeface="-apple-system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F1B-40C4-B3E9-93A0-3AFE09F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Data Understanding &amp; Assumptions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Data Cleaning (Missing values, Outliers, Dropping not required data, etc)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Variable &amp; Visual Analysis (Univariate, Bivariate, Multivariate &amp; Plotting)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4292F"/>
                </a:solidFill>
                <a:latin typeface="-apple-system"/>
              </a:rPr>
              <a:t>Recommendations</a:t>
            </a:r>
            <a:endParaRPr lang="en-IN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687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Data Understanding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F1B-40C4-B3E9-93A0-3AFE09F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Data Understanding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92F"/>
                </a:solidFill>
                <a:latin typeface="-apple-system"/>
              </a:rPr>
              <a:t>Understanding features definition from Data dictionary and possible range of values from the dataset file</a:t>
            </a:r>
            <a:endParaRPr lang="en-IN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Assumptions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92F"/>
                </a:solidFill>
                <a:latin typeface="-apple-system"/>
              </a:rPr>
              <a:t>Outliers in Annual Income are omitted to eliminate bias in the analysis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4292F"/>
                </a:solidFill>
                <a:effectLst/>
                <a:latin typeface="-apple-system"/>
              </a:rPr>
              <a:t>Current loan status records are not considered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4292F"/>
                </a:solidFill>
                <a:effectLst/>
                <a:latin typeface="-apple-system"/>
              </a:rPr>
              <a:t>Income range for Employment Length feature is varying. </a:t>
            </a:r>
            <a:r>
              <a:rPr lang="en-IN" sz="1400" dirty="0">
                <a:solidFill>
                  <a:srgbClr val="24292F"/>
                </a:solidFill>
                <a:latin typeface="-apple-system"/>
              </a:rPr>
              <a:t>Dropped</a:t>
            </a:r>
            <a:r>
              <a:rPr lang="en-IN" sz="1400" b="0" i="0" dirty="0">
                <a:solidFill>
                  <a:srgbClr val="24292F"/>
                </a:solidFill>
                <a:effectLst/>
                <a:latin typeface="-apple-system"/>
              </a:rPr>
              <a:t> rows with Employment Length as NA value as replacing them with Mode, Mean or Median may not match with Annual income.</a:t>
            </a:r>
          </a:p>
        </p:txBody>
      </p:sp>
    </p:spTree>
    <p:extLst>
      <p:ext uri="{BB962C8B-B14F-4D97-AF65-F5344CB8AC3E}">
        <p14:creationId xmlns:p14="http://schemas.microsoft.com/office/powerpoint/2010/main" val="171962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Data Cleaning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44194-4531-E309-A8C1-23709812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Removal of columns with majority NA/Null values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4292F"/>
                </a:solidFill>
                <a:latin typeface="-apple-system"/>
              </a:rPr>
              <a:t>Removal of columns with very few and very high Unique values (cross checked the importance of the variables before removal)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Removal of Current loan status records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Removing % from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int_rate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revol_util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and removing non numeric characters from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emp_length</a:t>
            </a:r>
            <a:endParaRPr lang="en-US" sz="160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Data type conversion of Numeric Value columns (from object to numeric)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Outliers removal from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annual_inc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variable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46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C0E3-E78C-79D0-0CF2-056E83C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800" dirty="0">
                <a:latin typeface="-apple-system"/>
              </a:rPr>
              <a:t>Univariate Analysis</a:t>
            </a:r>
            <a:br>
              <a:rPr lang="en-IN" sz="2800" dirty="0">
                <a:latin typeface="-apple-system"/>
              </a:rPr>
            </a:br>
            <a:br>
              <a:rPr lang="en-IN" sz="2800" dirty="0">
                <a:latin typeface="-apple-system"/>
              </a:rPr>
            </a:br>
            <a:r>
              <a:rPr lang="en-IN" sz="1400" dirty="0">
                <a:latin typeface="-apple-system"/>
              </a:rPr>
              <a:t>-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Majority of the loans are Fully Paid. The charged off loan percentage is ~15%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Majority of the loans are A, B and C graded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People with 10 and above years of work experience applied for most of the loans. People with 0-1 years experience are the second most category of people applied for loans.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Average Interest rate is around 12%</a:t>
            </a:r>
            <a:endParaRPr lang="en-IN" sz="14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1C8A-1FDC-8050-8F1F-8DEAE0C8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81" y="496166"/>
            <a:ext cx="3200677" cy="286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38CD7-EE9D-C1C0-9016-F1791280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907" y="496166"/>
            <a:ext cx="3200677" cy="2861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F3065-C3DE-F180-CF02-FD1BF414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881" y="3670219"/>
            <a:ext cx="3200677" cy="2861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EDF31-0C54-3790-A1A1-0F923108C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907" y="3567580"/>
            <a:ext cx="3200677" cy="28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64FCB-1C39-637E-BE3A-38116210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16" y="1872813"/>
            <a:ext cx="4614765" cy="3103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76DD5-A38B-7023-C05A-01A0D9E3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90" y="1839329"/>
            <a:ext cx="3543607" cy="31367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CDFFD7-7974-D72A-C4C0-3A1E3637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800" dirty="0">
                <a:latin typeface="-apple-system"/>
              </a:rPr>
              <a:t>Univariate Analysis</a:t>
            </a:r>
            <a:br>
              <a:rPr lang="en-IN" sz="2800" dirty="0">
                <a:latin typeface="-apple-system"/>
              </a:rPr>
            </a:br>
            <a:br>
              <a:rPr lang="en-IN" sz="2800" dirty="0">
                <a:latin typeface="-apple-system"/>
              </a:rPr>
            </a:br>
            <a:r>
              <a:rPr lang="en-IN" sz="1400" dirty="0">
                <a:latin typeface="-apple-system"/>
              </a:rPr>
              <a:t>-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Majority of the loans applied are for Debt Consolidation purpose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Majority of the loan applicants are living in rented or mortgaged homes</a:t>
            </a:r>
            <a:endParaRPr lang="en-IN" sz="14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954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3BAF92-E529-85D0-E8B9-73C2557F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00" y="547728"/>
            <a:ext cx="6184701" cy="27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732CA-8631-E8B6-4177-CAA4CD50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00" y="3679315"/>
            <a:ext cx="2797410" cy="2783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3D4974-1101-5F73-83C8-F878622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300" y="3679315"/>
            <a:ext cx="2928601" cy="278374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5C2330D-EC08-AE05-A7DA-77BA3859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800" dirty="0">
                <a:latin typeface="-apple-system"/>
              </a:rPr>
              <a:t>Segmented Univariate Analysis</a:t>
            </a:r>
            <a:br>
              <a:rPr lang="en-IN" sz="2800" dirty="0">
                <a:latin typeface="-apple-system"/>
              </a:rPr>
            </a:br>
            <a:br>
              <a:rPr lang="en-IN" sz="2800" dirty="0">
                <a:latin typeface="-apple-system"/>
              </a:rPr>
            </a:br>
            <a:r>
              <a:rPr lang="en-IN" sz="1400" dirty="0">
                <a:latin typeface="-apple-system"/>
              </a:rPr>
              <a:t>-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People who are in the lower income range has a higher chance of defaulting when compared with people having higher income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People taking loan for 60 months has higher chance of defaulting when compared with 36 months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Loans given for high interest ratio has a higher chance of being charged off</a:t>
            </a:r>
            <a:endParaRPr lang="en-IN" sz="14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511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A947-AFA4-0772-2BCC-F4C48A48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83" y="589012"/>
            <a:ext cx="3917955" cy="3144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8463A8-5B49-C57E-A018-8E5D0B1A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13" y="589012"/>
            <a:ext cx="3221461" cy="3144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E3C63-5838-5E35-EE8F-EB40D0ED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82" y="3965648"/>
            <a:ext cx="3073456" cy="27522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6243446-00B9-F2A9-4F80-D831ED0F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800" dirty="0">
                <a:latin typeface="-apple-system"/>
              </a:rPr>
              <a:t>Segmented Univariate Analysis</a:t>
            </a:r>
            <a:br>
              <a:rPr lang="en-IN" sz="2800" dirty="0">
                <a:latin typeface="-apple-system"/>
              </a:rPr>
            </a:br>
            <a:br>
              <a:rPr lang="en-IN" sz="2800" dirty="0">
                <a:latin typeface="-apple-system"/>
              </a:rPr>
            </a:br>
            <a:r>
              <a:rPr lang="en-IN" sz="1400" dirty="0">
                <a:latin typeface="-apple-system"/>
              </a:rPr>
              <a:t>-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People availing loan for Small Businesses has high chances of defaulting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Charged off scenarios are high for G, F and E grade loans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- Charged off scenarios are increasing with the increase in loan amount</a:t>
            </a:r>
            <a:endParaRPr lang="en-IN" sz="14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10879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3089</TotalTime>
  <Words>825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Corbel</vt:lpstr>
      <vt:lpstr>Wingdings 2</vt:lpstr>
      <vt:lpstr>Frame</vt:lpstr>
      <vt:lpstr>Lending Club Case Study</vt:lpstr>
      <vt:lpstr>Business Objective</vt:lpstr>
      <vt:lpstr>Approach</vt:lpstr>
      <vt:lpstr>Data Understanding &amp; Assumptions</vt:lpstr>
      <vt:lpstr>Data Cleaning</vt:lpstr>
      <vt:lpstr>Univariate Analysis  - Majority of the loans are Fully Paid. The charged off loan percentage is ~15% - Majority of the loans are A, B and C graded - People with 10 and above years of work experience applied for most of the loans. People with 0-1 years experience are the second most category of people applied for loans. - Average Interest rate is around 12%</vt:lpstr>
      <vt:lpstr>Univariate Analysis  - Majority of the loans applied are for Debt Consolidation purpose - Majority of the loan applicants are living in rented or mortgaged homes</vt:lpstr>
      <vt:lpstr>Segmented Univariate Analysis  - People who are in the lower income range has a higher chance of defaulting when compared with people having higher income - People taking loan for 60 months has higher chance of defaulting when compared with 36 months - Loans given for high interest ratio has a higher chance of being charged off</vt:lpstr>
      <vt:lpstr>Segmented Univariate Analysis  - People availing loan for Small Businesses has high chances of defaulting - Charged off scenarios are high for G, F and E grade loans - Charged off scenarios are increasing with the increase in loan amount</vt:lpstr>
      <vt:lpstr>Bivariate Analysis  - Charged off ratio increasing with increase in interest rates for both 36 and 60 terms - Charged off scenarios are increasing for increase in term and for grades A to G</vt:lpstr>
      <vt:lpstr>Final Observations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Siva Prasad Thota</dc:creator>
  <cp:lastModifiedBy>Siva Prasad Thota</cp:lastModifiedBy>
  <cp:revision>10</cp:revision>
  <dcterms:created xsi:type="dcterms:W3CDTF">2022-06-04T11:45:14Z</dcterms:created>
  <dcterms:modified xsi:type="dcterms:W3CDTF">2022-06-06T15:14:34Z</dcterms:modified>
</cp:coreProperties>
</file>