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7" r:id="rId2"/>
    <p:sldId id="291" r:id="rId3"/>
    <p:sldId id="280" r:id="rId4"/>
    <p:sldId id="288" r:id="rId5"/>
    <p:sldId id="278" r:id="rId6"/>
    <p:sldId id="279" r:id="rId7"/>
    <p:sldId id="275" r:id="rId8"/>
    <p:sldId id="276" r:id="rId9"/>
    <p:sldId id="281" r:id="rId10"/>
    <p:sldId id="282" r:id="rId11"/>
    <p:sldId id="290" r:id="rId12"/>
    <p:sldId id="274" r:id="rId13"/>
    <p:sldId id="271" r:id="rId14"/>
    <p:sldId id="270" r:id="rId15"/>
    <p:sldId id="272" r:id="rId16"/>
    <p:sldId id="273" r:id="rId17"/>
    <p:sldId id="268" r:id="rId18"/>
    <p:sldId id="283" r:id="rId19"/>
    <p:sldId id="269" r:id="rId20"/>
    <p:sldId id="284" r:id="rId21"/>
    <p:sldId id="285" r:id="rId22"/>
    <p:sldId id="286" r:id="rId23"/>
    <p:sldId id="287" r:id="rId24"/>
    <p:sldId id="289" r:id="rId25"/>
    <p:sldId id="292"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4" d="100"/>
          <a:sy n="114" d="100"/>
        </p:scale>
        <p:origin x="-714"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B78128-4260-4028-90DC-4114FB36BE85}" type="datetimeFigureOut">
              <a:rPr lang="en-IN" smtClean="0"/>
              <a:pPr/>
              <a:t>05-07-2024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8D2E9A-84A1-4D33-8CDA-A903389188D2}" type="slidenum">
              <a:rPr lang="en-IN" smtClean="0"/>
              <a:pPr/>
              <a:t>‹#›</a:t>
            </a:fld>
            <a:endParaRPr lang="en-IN"/>
          </a:p>
        </p:txBody>
      </p:sp>
    </p:spTree>
    <p:extLst>
      <p:ext uri="{BB962C8B-B14F-4D97-AF65-F5344CB8AC3E}">
        <p14:creationId xmlns:p14="http://schemas.microsoft.com/office/powerpoint/2010/main" xmlns="" val="246009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7/5/2024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857250"/>
            <a:ext cx="8229600" cy="3943350"/>
          </a:xfrm>
        </p:spPr>
        <p:txBody>
          <a:bodyPr>
            <a:normAutofit/>
          </a:bodyPr>
          <a:lstStyle/>
          <a:p>
            <a:pPr marL="0" indent="0" algn="ctr">
              <a:buNone/>
            </a:pPr>
            <a:r>
              <a:rPr lang="en-IN" sz="6000" b="1" dirty="0">
                <a:solidFill>
                  <a:srgbClr val="FF0000"/>
                </a:solidFill>
                <a:latin typeface="Times New Roman" pitchFamily="18" charset="0"/>
                <a:cs typeface="Times New Roman" pitchFamily="18" charset="0"/>
              </a:rPr>
              <a:t>19AD784</a:t>
            </a:r>
          </a:p>
          <a:p>
            <a:pPr marL="0" indent="0" algn="ctr">
              <a:buNone/>
            </a:pPr>
            <a:r>
              <a:rPr lang="en-US" sz="4400" b="1" dirty="0">
                <a:solidFill>
                  <a:srgbClr val="002060"/>
                </a:solidFill>
                <a:latin typeface="Times New Roman" pitchFamily="18" charset="0"/>
                <a:cs typeface="Times New Roman" pitchFamily="18" charset="0"/>
              </a:rPr>
              <a:t>IMAGE ANALYSIS AND COMPUTER VISION </a:t>
            </a:r>
            <a:endParaRPr lang="en-IN" sz="4400" b="1" dirty="0">
              <a:solidFill>
                <a:srgbClr val="002060"/>
              </a:solidFill>
              <a:latin typeface="Times New Roman" pitchFamily="18" charset="0"/>
              <a:cs typeface="Times New Roman" pitchFamily="18" charset="0"/>
            </a:endParaRPr>
          </a:p>
          <a:p>
            <a:pPr marL="0" indent="0" algn="r">
              <a:buNone/>
            </a:pPr>
            <a:r>
              <a:rPr lang="en-IN" sz="2500" b="1" dirty="0">
                <a:latin typeface="Times New Roman" pitchFamily="18" charset="0"/>
                <a:cs typeface="Times New Roman" pitchFamily="18" charset="0"/>
              </a:rPr>
              <a:t>Dr E Emerson </a:t>
            </a:r>
            <a:r>
              <a:rPr lang="en-IN" sz="2500" b="1" dirty="0" err="1">
                <a:latin typeface="Times New Roman" pitchFamily="18" charset="0"/>
                <a:cs typeface="Times New Roman" pitchFamily="18" charset="0"/>
              </a:rPr>
              <a:t>Nithiyaraj</a:t>
            </a:r>
            <a:endParaRPr lang="en-IN" sz="2500" b="1" dirty="0">
              <a:latin typeface="Times New Roman" pitchFamily="18" charset="0"/>
              <a:cs typeface="Times New Roman" pitchFamily="18" charset="0"/>
            </a:endParaRPr>
          </a:p>
          <a:p>
            <a:pPr marL="0" indent="0" algn="r">
              <a:buNone/>
            </a:pPr>
            <a:r>
              <a:rPr lang="en-IN" sz="2500" b="1" dirty="0">
                <a:latin typeface="Times New Roman" pitchFamily="18" charset="0"/>
                <a:cs typeface="Times New Roman" pitchFamily="18" charset="0"/>
              </a:rPr>
              <a:t>AP/ECE</a:t>
            </a:r>
            <a:endParaRPr lang="en-IN" sz="2500" dirty="0"/>
          </a:p>
        </p:txBody>
      </p:sp>
    </p:spTree>
    <p:extLst>
      <p:ext uri="{BB962C8B-B14F-4D97-AF65-F5344CB8AC3E}">
        <p14:creationId xmlns:p14="http://schemas.microsoft.com/office/powerpoint/2010/main" xmlns="" val="2603285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a:solidFill>
                  <a:srgbClr val="7030A0"/>
                </a:solidFill>
                <a:latin typeface="Times New Roman" pitchFamily="18" charset="0"/>
                <a:cs typeface="Times New Roman" pitchFamily="18" charset="0"/>
              </a:rPr>
              <a:t>What is an image?</a:t>
            </a:r>
            <a:endParaRPr lang="en-IN" sz="3000" b="1" dirty="0">
              <a:solidFill>
                <a:schemeClr val="accent3">
                  <a:lumMod val="75000"/>
                </a:schemeClr>
              </a:solidFill>
              <a:latin typeface="Times New Roman" pitchFamily="18" charset="0"/>
              <a:cs typeface="Times New Roman" pitchFamily="18" charset="0"/>
            </a:endParaRPr>
          </a:p>
        </p:txBody>
      </p:sp>
      <p:sp>
        <p:nvSpPr>
          <p:cNvPr id="5" name="Content Placeholder 4"/>
          <p:cNvSpPr>
            <a:spLocks noGrp="1"/>
          </p:cNvSpPr>
          <p:nvPr>
            <p:ph idx="1"/>
          </p:nvPr>
        </p:nvSpPr>
        <p:spPr>
          <a:xfrm>
            <a:off x="457200" y="857250"/>
            <a:ext cx="8229600" cy="3943350"/>
          </a:xfrm>
        </p:spPr>
        <p:txBody>
          <a:bodyPr>
            <a:normAutofit/>
          </a:bodyPr>
          <a:lstStyle/>
          <a:p>
            <a:pPr marL="0" indent="0" algn="ctr">
              <a:lnSpc>
                <a:spcPct val="150000"/>
              </a:lnSpc>
              <a:buNone/>
            </a:pPr>
            <a:r>
              <a:rPr lang="en-US" sz="2800" dirty="0">
                <a:solidFill>
                  <a:srgbClr val="FF0000"/>
                </a:solidFill>
                <a:latin typeface="Cambria Math" panose="02040503050406030204" pitchFamily="18" charset="0"/>
                <a:ea typeface="Cambria Math" panose="02040503050406030204" pitchFamily="18" charset="0"/>
                <a:cs typeface="Times New Roman" pitchFamily="18" charset="0"/>
              </a:rPr>
              <a:t>Pixel</a:t>
            </a:r>
          </a:p>
          <a:p>
            <a:pPr algn="ctr">
              <a:lnSpc>
                <a:spcPct val="150000"/>
              </a:lnSpc>
            </a:pPr>
            <a:endParaRPr lang="en-US" sz="2800" dirty="0">
              <a:solidFill>
                <a:srgbClr val="FF0000"/>
              </a:solidFill>
              <a:latin typeface="Cambria Math" panose="02040503050406030204" pitchFamily="18" charset="0"/>
              <a:ea typeface="Cambria Math" panose="02040503050406030204" pitchFamily="18" charset="0"/>
              <a:cs typeface="Times New Roman" pitchFamily="18" charset="0"/>
            </a:endParaRPr>
          </a:p>
          <a:p>
            <a:pPr marL="0" indent="0" algn="ctr">
              <a:lnSpc>
                <a:spcPct val="150000"/>
              </a:lnSpc>
              <a:buNone/>
            </a:pPr>
            <a:r>
              <a:rPr lang="en-US" sz="2800" dirty="0">
                <a:solidFill>
                  <a:srgbClr val="FF0000"/>
                </a:solidFill>
                <a:latin typeface="Cambria Math" panose="02040503050406030204" pitchFamily="18" charset="0"/>
                <a:ea typeface="Cambria Math" panose="02040503050406030204" pitchFamily="18" charset="0"/>
                <a:cs typeface="Times New Roman" pitchFamily="18" charset="0"/>
              </a:rPr>
              <a:t>Pixel values</a:t>
            </a:r>
          </a:p>
          <a:p>
            <a:pPr algn="ctr">
              <a:lnSpc>
                <a:spcPct val="150000"/>
              </a:lnSpc>
            </a:pPr>
            <a:endParaRPr lang="en-US" sz="2800" dirty="0">
              <a:solidFill>
                <a:srgbClr val="FF0000"/>
              </a:solidFill>
              <a:latin typeface="Cambria Math" panose="02040503050406030204" pitchFamily="18" charset="0"/>
              <a:ea typeface="Cambria Math" panose="02040503050406030204" pitchFamily="18" charset="0"/>
              <a:cs typeface="Times New Roman" pitchFamily="18" charset="0"/>
            </a:endParaRPr>
          </a:p>
          <a:p>
            <a:pPr marL="0" indent="0" algn="ctr">
              <a:lnSpc>
                <a:spcPct val="150000"/>
              </a:lnSpc>
              <a:buNone/>
            </a:pPr>
            <a:r>
              <a:rPr lang="en-US" sz="2800" dirty="0">
                <a:solidFill>
                  <a:srgbClr val="FF0000"/>
                </a:solidFill>
                <a:latin typeface="Cambria Math" panose="02040503050406030204" pitchFamily="18" charset="0"/>
                <a:ea typeface="Cambria Math" panose="02040503050406030204" pitchFamily="18" charset="0"/>
                <a:cs typeface="Times New Roman" pitchFamily="18" charset="0"/>
              </a:rPr>
              <a:t>Spatial Co-ordinates</a:t>
            </a:r>
          </a:p>
        </p:txBody>
      </p:sp>
    </p:spTree>
    <p:extLst>
      <p:ext uri="{BB962C8B-B14F-4D97-AF65-F5344CB8AC3E}">
        <p14:creationId xmlns:p14="http://schemas.microsoft.com/office/powerpoint/2010/main" xmlns="" val="2363714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a:solidFill>
                  <a:srgbClr val="7030A0"/>
                </a:solidFill>
                <a:latin typeface="Times New Roman" pitchFamily="18" charset="0"/>
                <a:cs typeface="Times New Roman" pitchFamily="18" charset="0"/>
              </a:rPr>
              <a:t>What is an image?</a:t>
            </a:r>
            <a:endParaRPr lang="en-IN" sz="3000" b="1" dirty="0">
              <a:solidFill>
                <a:schemeClr val="accent3">
                  <a:lumMod val="75000"/>
                </a:schemeClr>
              </a:solidFill>
              <a:latin typeface="Times New Roman" pitchFamily="18" charset="0"/>
              <a:cs typeface="Times New Roman" pitchFamily="18" charset="0"/>
            </a:endParaRPr>
          </a:p>
        </p:txBody>
      </p:sp>
      <p:sp>
        <p:nvSpPr>
          <p:cNvPr id="5" name="Content Placeholder 4"/>
          <p:cNvSpPr>
            <a:spLocks noGrp="1"/>
          </p:cNvSpPr>
          <p:nvPr>
            <p:ph idx="1"/>
          </p:nvPr>
        </p:nvSpPr>
        <p:spPr>
          <a:xfrm>
            <a:off x="457200" y="857250"/>
            <a:ext cx="8229600" cy="3943350"/>
          </a:xfrm>
        </p:spPr>
        <p:txBody>
          <a:bodyPr>
            <a:normAutofit/>
          </a:bodyPr>
          <a:lstStyle/>
          <a:p>
            <a:pPr algn="just">
              <a:lnSpc>
                <a:spcPct val="150000"/>
              </a:lnSpc>
            </a:pPr>
            <a:r>
              <a:rPr lang="en-US" sz="2300" dirty="0">
                <a:latin typeface="Cambria Math" panose="02040503050406030204" pitchFamily="18" charset="0"/>
                <a:ea typeface="Cambria Math" panose="02040503050406030204" pitchFamily="18" charset="0"/>
                <a:cs typeface="Times New Roman" pitchFamily="18" charset="0"/>
              </a:rPr>
              <a:t>A digital image is composed of a finite number of elements, each of which has a particular location and value.</a:t>
            </a:r>
          </a:p>
          <a:p>
            <a:pPr algn="just">
              <a:lnSpc>
                <a:spcPct val="150000"/>
              </a:lnSpc>
            </a:pPr>
            <a:r>
              <a:rPr lang="en-US" sz="2300" dirty="0">
                <a:latin typeface="Cambria Math" panose="02040503050406030204" pitchFamily="18" charset="0"/>
                <a:ea typeface="Cambria Math" panose="02040503050406030204" pitchFamily="18" charset="0"/>
                <a:cs typeface="Times New Roman" pitchFamily="18" charset="0"/>
              </a:rPr>
              <a:t>These elements are called picture elements, image elements, pels, and pixels. </a:t>
            </a:r>
          </a:p>
          <a:p>
            <a:pPr algn="just">
              <a:lnSpc>
                <a:spcPct val="150000"/>
              </a:lnSpc>
            </a:pPr>
            <a:r>
              <a:rPr lang="en-US" sz="2300" dirty="0">
                <a:latin typeface="Cambria Math" panose="02040503050406030204" pitchFamily="18" charset="0"/>
                <a:ea typeface="Cambria Math" panose="02040503050406030204" pitchFamily="18" charset="0"/>
                <a:cs typeface="Times New Roman" pitchFamily="18" charset="0"/>
              </a:rPr>
              <a:t>Pixel is the term used most widely to denote the elements of a digital image.</a:t>
            </a:r>
          </a:p>
        </p:txBody>
      </p:sp>
    </p:spTree>
    <p:extLst>
      <p:ext uri="{BB962C8B-B14F-4D97-AF65-F5344CB8AC3E}">
        <p14:creationId xmlns:p14="http://schemas.microsoft.com/office/powerpoint/2010/main" xmlns="" val="1484244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What is image analysis?</a:t>
            </a:r>
            <a:endParaRPr lang="en-IN" sz="3000" b="1" dirty="0">
              <a:solidFill>
                <a:schemeClr val="accent3">
                  <a:lumMod val="75000"/>
                </a:schemeClr>
              </a:solidFill>
              <a:latin typeface="Times New Roman" pitchFamily="18" charset="0"/>
              <a:cs typeface="Times New Roman" pitchFamily="18" charset="0"/>
            </a:endParaRPr>
          </a:p>
        </p:txBody>
      </p:sp>
      <p:sp>
        <p:nvSpPr>
          <p:cNvPr id="5" name="Content Placeholder 4"/>
          <p:cNvSpPr>
            <a:spLocks noGrp="1"/>
          </p:cNvSpPr>
          <p:nvPr>
            <p:ph idx="1"/>
          </p:nvPr>
        </p:nvSpPr>
        <p:spPr>
          <a:xfrm>
            <a:off x="457200" y="857250"/>
            <a:ext cx="8229600" cy="3943350"/>
          </a:xfrm>
        </p:spPr>
        <p:txBody>
          <a:bodyPr>
            <a:normAutofit/>
          </a:bodyPr>
          <a:lstStyle/>
          <a:p>
            <a:pPr algn="just">
              <a:lnSpc>
                <a:spcPct val="150000"/>
              </a:lnSpc>
            </a:pPr>
            <a:r>
              <a:rPr lang="en-US" sz="2300" dirty="0">
                <a:latin typeface="Cambria Math" panose="02040503050406030204" pitchFamily="18" charset="0"/>
                <a:ea typeface="Cambria Math" panose="02040503050406030204" pitchFamily="18" charset="0"/>
                <a:cs typeface="Times New Roman" pitchFamily="18" charset="0"/>
              </a:rPr>
              <a:t>Image analysis refers to the process of </a:t>
            </a:r>
            <a:r>
              <a:rPr lang="en-US" sz="2300" b="1" dirty="0">
                <a:solidFill>
                  <a:srgbClr val="FF0000"/>
                </a:solidFill>
                <a:latin typeface="Cambria Math" panose="02040503050406030204" pitchFamily="18" charset="0"/>
                <a:ea typeface="Cambria Math" panose="02040503050406030204" pitchFamily="18" charset="0"/>
                <a:cs typeface="Times New Roman" pitchFamily="18" charset="0"/>
              </a:rPr>
              <a:t>extracting meaningful information</a:t>
            </a:r>
            <a:r>
              <a:rPr lang="en-US" sz="2300" dirty="0">
                <a:latin typeface="Cambria Math" panose="02040503050406030204" pitchFamily="18" charset="0"/>
                <a:ea typeface="Cambria Math" panose="02040503050406030204" pitchFamily="18" charset="0"/>
                <a:cs typeface="Times New Roman" pitchFamily="18" charset="0"/>
              </a:rPr>
              <a:t> from digital images using computational techniques. </a:t>
            </a:r>
          </a:p>
          <a:p>
            <a:pPr algn="just">
              <a:lnSpc>
                <a:spcPct val="150000"/>
              </a:lnSpc>
            </a:pPr>
            <a:endParaRPr lang="en-US" sz="2300" dirty="0">
              <a:latin typeface="Cambria Math" panose="02040503050406030204" pitchFamily="18" charset="0"/>
              <a:ea typeface="Cambria Math" panose="02040503050406030204" pitchFamily="18" charset="0"/>
              <a:cs typeface="Times New Roman" pitchFamily="18" charset="0"/>
            </a:endParaRPr>
          </a:p>
          <a:p>
            <a:pPr algn="just">
              <a:lnSpc>
                <a:spcPct val="150000"/>
              </a:lnSpc>
            </a:pPr>
            <a:r>
              <a:rPr lang="en-US" sz="2300" dirty="0">
                <a:latin typeface="Cambria Math" panose="02040503050406030204" pitchFamily="18" charset="0"/>
                <a:ea typeface="Cambria Math" panose="02040503050406030204" pitchFamily="18" charset="0"/>
                <a:cs typeface="Times New Roman" pitchFamily="18" charset="0"/>
              </a:rPr>
              <a:t>It involves using algorithms and methodologies to analyze the content of images, interpret their features, and derive quantitative or qualitative data from them.</a:t>
            </a:r>
          </a:p>
        </p:txBody>
      </p:sp>
    </p:spTree>
    <p:extLst>
      <p:ext uri="{BB962C8B-B14F-4D97-AF65-F5344CB8AC3E}">
        <p14:creationId xmlns:p14="http://schemas.microsoft.com/office/powerpoint/2010/main" xmlns="" val="1382764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What is Computer Vision?</a:t>
            </a:r>
            <a:endParaRPr lang="en-IN" sz="3000" b="1" dirty="0">
              <a:solidFill>
                <a:schemeClr val="accent3">
                  <a:lumMod val="75000"/>
                </a:schemeClr>
              </a:solidFill>
              <a:latin typeface="Times New Roman" pitchFamily="18" charset="0"/>
              <a:cs typeface="Times New Roman" pitchFamily="18" charset="0"/>
            </a:endParaRPr>
          </a:p>
        </p:txBody>
      </p:sp>
      <p:sp>
        <p:nvSpPr>
          <p:cNvPr id="5" name="Content Placeholder 4"/>
          <p:cNvSpPr>
            <a:spLocks noGrp="1"/>
          </p:cNvSpPr>
          <p:nvPr>
            <p:ph idx="1"/>
          </p:nvPr>
        </p:nvSpPr>
        <p:spPr>
          <a:xfrm>
            <a:off x="457200" y="857250"/>
            <a:ext cx="8229600" cy="3943350"/>
          </a:xfrm>
        </p:spPr>
        <p:txBody>
          <a:bodyPr>
            <a:normAutofit/>
          </a:bodyPr>
          <a:lstStyle/>
          <a:p>
            <a:pPr algn="just"/>
            <a:r>
              <a:rPr lang="en-US" sz="2300" dirty="0">
                <a:latin typeface="Cambria Math" panose="02040503050406030204" pitchFamily="18" charset="0"/>
                <a:ea typeface="Cambria Math" panose="02040503050406030204" pitchFamily="18" charset="0"/>
                <a:cs typeface="Times New Roman" pitchFamily="18" charset="0"/>
              </a:rPr>
              <a:t>Computer vision is all about </a:t>
            </a:r>
            <a:r>
              <a:rPr lang="en-US" sz="2300" b="1" dirty="0">
                <a:solidFill>
                  <a:srgbClr val="FF0000"/>
                </a:solidFill>
                <a:latin typeface="Cambria Math" panose="02040503050406030204" pitchFamily="18" charset="0"/>
                <a:ea typeface="Cambria Math" panose="02040503050406030204" pitchFamily="18" charset="0"/>
                <a:cs typeface="Times New Roman" pitchFamily="18" charset="0"/>
              </a:rPr>
              <a:t>teaching computers to understand and interpret the visual world through images and videos</a:t>
            </a:r>
            <a:r>
              <a:rPr lang="en-US" sz="2300" dirty="0">
                <a:latin typeface="Cambria Math" panose="02040503050406030204" pitchFamily="18" charset="0"/>
                <a:ea typeface="Cambria Math" panose="02040503050406030204" pitchFamily="18" charset="0"/>
                <a:cs typeface="Times New Roman" pitchFamily="18" charset="0"/>
              </a:rPr>
              <a:t>. </a:t>
            </a:r>
          </a:p>
          <a:p>
            <a:pPr algn="just"/>
            <a:endParaRPr lang="en-US" sz="2300" dirty="0">
              <a:latin typeface="Cambria Math" panose="02040503050406030204" pitchFamily="18" charset="0"/>
              <a:ea typeface="Cambria Math" panose="02040503050406030204" pitchFamily="18" charset="0"/>
              <a:cs typeface="Times New Roman" pitchFamily="18" charset="0"/>
            </a:endParaRPr>
          </a:p>
          <a:p>
            <a:pPr algn="just"/>
            <a:r>
              <a:rPr lang="en-US" sz="2300" dirty="0">
                <a:latin typeface="Cambria Math" panose="02040503050406030204" pitchFamily="18" charset="0"/>
                <a:ea typeface="Cambria Math" panose="02040503050406030204" pitchFamily="18" charset="0"/>
                <a:cs typeface="Times New Roman" pitchFamily="18" charset="0"/>
              </a:rPr>
              <a:t>It's like giving computers the ability to see and make sense of what they see, much like humans do. </a:t>
            </a:r>
          </a:p>
          <a:p>
            <a:pPr algn="just"/>
            <a:endParaRPr lang="en-US" sz="2300" dirty="0">
              <a:latin typeface="Cambria Math" panose="02040503050406030204" pitchFamily="18" charset="0"/>
              <a:ea typeface="Cambria Math" panose="02040503050406030204" pitchFamily="18" charset="0"/>
              <a:cs typeface="Times New Roman" pitchFamily="18" charset="0"/>
            </a:endParaRPr>
          </a:p>
          <a:p>
            <a:pPr algn="just"/>
            <a:r>
              <a:rPr lang="en-US" sz="2300" dirty="0">
                <a:latin typeface="Cambria Math" panose="02040503050406030204" pitchFamily="18" charset="0"/>
                <a:ea typeface="Cambria Math" panose="02040503050406030204" pitchFamily="18" charset="0"/>
                <a:cs typeface="Times New Roman" pitchFamily="18" charset="0"/>
              </a:rPr>
              <a:t>This involves using algorithms and techniques to analyze digital images and videos to recognize objects, understand scenes, and even make decisions based on what they "see".</a:t>
            </a:r>
          </a:p>
        </p:txBody>
      </p:sp>
    </p:spTree>
    <p:extLst>
      <p:ext uri="{BB962C8B-B14F-4D97-AF65-F5344CB8AC3E}">
        <p14:creationId xmlns:p14="http://schemas.microsoft.com/office/powerpoint/2010/main" xmlns="" val="2884146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What is Computer Vision?</a:t>
            </a:r>
            <a:endParaRPr lang="en-IN" sz="3000" b="1" dirty="0">
              <a:solidFill>
                <a:schemeClr val="accent3">
                  <a:lumMod val="75000"/>
                </a:schemeClr>
              </a:solidFill>
              <a:latin typeface="Times New Roman" pitchFamily="18" charset="0"/>
              <a:cs typeface="Times New Roman" pitchFamily="18" charset="0"/>
            </a:endParaRPr>
          </a:p>
        </p:txBody>
      </p:sp>
      <p:sp>
        <p:nvSpPr>
          <p:cNvPr id="5" name="Content Placeholder 4"/>
          <p:cNvSpPr>
            <a:spLocks noGrp="1"/>
          </p:cNvSpPr>
          <p:nvPr>
            <p:ph idx="1"/>
          </p:nvPr>
        </p:nvSpPr>
        <p:spPr>
          <a:xfrm>
            <a:off x="457200" y="857250"/>
            <a:ext cx="8229600" cy="3943350"/>
          </a:xfrm>
        </p:spPr>
        <p:txBody>
          <a:bodyPr>
            <a:normAutofit/>
          </a:bodyPr>
          <a:lstStyle/>
          <a:p>
            <a:pPr algn="just">
              <a:lnSpc>
                <a:spcPct val="150000"/>
              </a:lnSpc>
            </a:pPr>
            <a:r>
              <a:rPr lang="en-US" sz="2300" dirty="0">
                <a:latin typeface="Cambria Math" panose="02040503050406030204" pitchFamily="18" charset="0"/>
                <a:ea typeface="Cambria Math" panose="02040503050406030204" pitchFamily="18" charset="0"/>
                <a:cs typeface="Times New Roman" pitchFamily="18" charset="0"/>
              </a:rPr>
              <a:t>Computer vision is a </a:t>
            </a:r>
            <a:r>
              <a:rPr lang="en-US" sz="2300" b="1" dirty="0">
                <a:solidFill>
                  <a:srgbClr val="FF0000"/>
                </a:solidFill>
                <a:latin typeface="Cambria Math" panose="02040503050406030204" pitchFamily="18" charset="0"/>
                <a:ea typeface="Cambria Math" panose="02040503050406030204" pitchFamily="18" charset="0"/>
                <a:cs typeface="Times New Roman" pitchFamily="18" charset="0"/>
              </a:rPr>
              <a:t>field of artificial intelligence (AI) and computer science</a:t>
            </a:r>
            <a:r>
              <a:rPr lang="en-US" sz="2300" dirty="0">
                <a:latin typeface="Cambria Math" panose="02040503050406030204" pitchFamily="18" charset="0"/>
                <a:ea typeface="Cambria Math" panose="02040503050406030204" pitchFamily="18" charset="0"/>
                <a:cs typeface="Times New Roman" pitchFamily="18" charset="0"/>
              </a:rPr>
              <a:t> that focuses on enabling computers to interpret and understand the visual world from digital images or videos. </a:t>
            </a:r>
          </a:p>
          <a:p>
            <a:pPr algn="just">
              <a:lnSpc>
                <a:spcPct val="150000"/>
              </a:lnSpc>
            </a:pPr>
            <a:endParaRPr lang="en-US" sz="2300" dirty="0">
              <a:latin typeface="Cambria Math" panose="02040503050406030204" pitchFamily="18" charset="0"/>
              <a:ea typeface="Cambria Math" panose="02040503050406030204" pitchFamily="18" charset="0"/>
              <a:cs typeface="Times New Roman" pitchFamily="18" charset="0"/>
            </a:endParaRPr>
          </a:p>
          <a:p>
            <a:pPr algn="just">
              <a:lnSpc>
                <a:spcPct val="150000"/>
              </a:lnSpc>
            </a:pPr>
            <a:r>
              <a:rPr lang="en-US" sz="2300" dirty="0">
                <a:latin typeface="Cambria Math" panose="02040503050406030204" pitchFamily="18" charset="0"/>
                <a:ea typeface="Cambria Math" panose="02040503050406030204" pitchFamily="18" charset="0"/>
                <a:cs typeface="Times New Roman" pitchFamily="18" charset="0"/>
              </a:rPr>
              <a:t>It aims to replicate and automate the human visual system's ability to perceive and comprehend visual information.</a:t>
            </a:r>
          </a:p>
        </p:txBody>
      </p:sp>
    </p:spTree>
    <p:extLst>
      <p:ext uri="{BB962C8B-B14F-4D97-AF65-F5344CB8AC3E}">
        <p14:creationId xmlns:p14="http://schemas.microsoft.com/office/powerpoint/2010/main" xmlns="" val="2861185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7150"/>
            <a:ext cx="8229600" cy="479822"/>
          </a:xfrm>
        </p:spPr>
        <p:txBody>
          <a:bodyPr>
            <a:noAutofit/>
          </a:bodyPr>
          <a:lstStyle/>
          <a:p>
            <a:r>
              <a:rPr lang="en-US" sz="3000" b="1" dirty="0">
                <a:solidFill>
                  <a:srgbClr val="7030A0"/>
                </a:solidFill>
                <a:latin typeface="Times New Roman" pitchFamily="18" charset="0"/>
                <a:cs typeface="Times New Roman" pitchFamily="18" charset="0"/>
              </a:rPr>
              <a:t>Image Analysis and Computer Vision</a:t>
            </a:r>
            <a:endParaRPr lang="en-IN" sz="3000" b="1" dirty="0">
              <a:solidFill>
                <a:schemeClr val="accent3">
                  <a:lumMod val="75000"/>
                </a:schemeClr>
              </a:solidFill>
              <a:latin typeface="Times New Roman" pitchFamily="18" charset="0"/>
              <a:cs typeface="Times New Roman" pitchFamily="18" charset="0"/>
            </a:endParaRPr>
          </a:p>
        </p:txBody>
      </p:sp>
      <p:graphicFrame>
        <p:nvGraphicFramePr>
          <p:cNvPr id="2" name="Table 1">
            <a:extLst>
              <a:ext uri="{FF2B5EF4-FFF2-40B4-BE49-F238E27FC236}">
                <a16:creationId xmlns:a16="http://schemas.microsoft.com/office/drawing/2014/main" xmlns="" id="{71D34314-C63F-2DCE-3AFA-90EDC57864E8}"/>
              </a:ext>
            </a:extLst>
          </p:cNvPr>
          <p:cNvGraphicFramePr>
            <a:graphicFrameLocks noGrp="1"/>
          </p:cNvGraphicFramePr>
          <p:nvPr>
            <p:extLst>
              <p:ext uri="{D42A27DB-BD31-4B8C-83A1-F6EECF244321}">
                <p14:modId xmlns:p14="http://schemas.microsoft.com/office/powerpoint/2010/main" xmlns="" val="944871507"/>
              </p:ext>
            </p:extLst>
          </p:nvPr>
        </p:nvGraphicFramePr>
        <p:xfrm>
          <a:off x="609600" y="590550"/>
          <a:ext cx="8077200" cy="4495800"/>
        </p:xfrm>
        <a:graphic>
          <a:graphicData uri="http://schemas.openxmlformats.org/drawingml/2006/table">
            <a:tbl>
              <a:tblPr firstRow="1" bandRow="1">
                <a:tableStyleId>{9D7B26C5-4107-4FEC-AEDC-1716B250A1EF}</a:tableStyleId>
              </a:tblPr>
              <a:tblGrid>
                <a:gridCol w="2692400">
                  <a:extLst>
                    <a:ext uri="{9D8B030D-6E8A-4147-A177-3AD203B41FA5}">
                      <a16:colId xmlns:a16="http://schemas.microsoft.com/office/drawing/2014/main" xmlns="" val="56020554"/>
                    </a:ext>
                  </a:extLst>
                </a:gridCol>
                <a:gridCol w="2692400">
                  <a:extLst>
                    <a:ext uri="{9D8B030D-6E8A-4147-A177-3AD203B41FA5}">
                      <a16:colId xmlns:a16="http://schemas.microsoft.com/office/drawing/2014/main" xmlns="" val="2706444413"/>
                    </a:ext>
                  </a:extLst>
                </a:gridCol>
                <a:gridCol w="2692400">
                  <a:extLst>
                    <a:ext uri="{9D8B030D-6E8A-4147-A177-3AD203B41FA5}">
                      <a16:colId xmlns:a16="http://schemas.microsoft.com/office/drawing/2014/main" xmlns="" val="3896972929"/>
                    </a:ext>
                  </a:extLst>
                </a:gridCol>
              </a:tblGrid>
              <a:tr h="381000">
                <a:tc>
                  <a:txBody>
                    <a:bodyPr/>
                    <a:lstStyle/>
                    <a:p>
                      <a:pPr algn="ctr"/>
                      <a:endParaRPr lang="en-IN" dirty="0"/>
                    </a:p>
                  </a:txBody>
                  <a:tcPr/>
                </a:tc>
                <a:tc>
                  <a:txBody>
                    <a:bodyPr/>
                    <a:lstStyle/>
                    <a:p>
                      <a:pPr algn="ctr"/>
                      <a:r>
                        <a:rPr lang="en-US" sz="1800" dirty="0">
                          <a:latin typeface="Cambria Math" panose="02040503050406030204" pitchFamily="18" charset="0"/>
                          <a:ea typeface="Cambria Math" panose="02040503050406030204" pitchFamily="18" charset="0"/>
                          <a:cs typeface="Times New Roman" pitchFamily="18" charset="0"/>
                        </a:rPr>
                        <a:t> </a:t>
                      </a:r>
                      <a:r>
                        <a:rPr lang="en-US" sz="1800" b="1" dirty="0">
                          <a:solidFill>
                            <a:srgbClr val="FF0000"/>
                          </a:solidFill>
                          <a:latin typeface="Cambria Math" panose="02040503050406030204" pitchFamily="18" charset="0"/>
                          <a:ea typeface="Cambria Math" panose="02040503050406030204" pitchFamily="18" charset="0"/>
                          <a:cs typeface="Times New Roman" pitchFamily="18" charset="0"/>
                        </a:rPr>
                        <a:t>Image analysis</a:t>
                      </a:r>
                      <a:r>
                        <a:rPr lang="en-US" sz="1800" dirty="0">
                          <a:latin typeface="Cambria Math" panose="02040503050406030204" pitchFamily="18" charset="0"/>
                          <a:ea typeface="Cambria Math" panose="02040503050406030204" pitchFamily="18" charset="0"/>
                          <a:cs typeface="Times New Roman" pitchFamily="18" charset="0"/>
                        </a:rPr>
                        <a:t> </a:t>
                      </a:r>
                      <a:endParaRPr lang="en-IN" dirty="0"/>
                    </a:p>
                  </a:txBody>
                  <a:tcPr/>
                </a:tc>
                <a:tc>
                  <a:txBody>
                    <a:bodyPr/>
                    <a:lstStyle/>
                    <a:p>
                      <a:pPr algn="ctr"/>
                      <a:r>
                        <a:rPr lang="en-US" sz="1800" b="1" dirty="0">
                          <a:solidFill>
                            <a:srgbClr val="FF0000"/>
                          </a:solidFill>
                          <a:latin typeface="Cambria Math" panose="02040503050406030204" pitchFamily="18" charset="0"/>
                          <a:ea typeface="Cambria Math" panose="02040503050406030204" pitchFamily="18" charset="0"/>
                          <a:cs typeface="Times New Roman" pitchFamily="18" charset="0"/>
                        </a:rPr>
                        <a:t>Computer</a:t>
                      </a:r>
                      <a:r>
                        <a:rPr lang="en-US" sz="1800" dirty="0">
                          <a:latin typeface="Cambria Math" panose="02040503050406030204" pitchFamily="18" charset="0"/>
                          <a:ea typeface="Cambria Math" panose="02040503050406030204" pitchFamily="18" charset="0"/>
                          <a:cs typeface="Times New Roman" pitchFamily="18" charset="0"/>
                        </a:rPr>
                        <a:t> </a:t>
                      </a:r>
                      <a:r>
                        <a:rPr lang="en-US" sz="1800" b="1" dirty="0">
                          <a:solidFill>
                            <a:srgbClr val="FF0000"/>
                          </a:solidFill>
                          <a:latin typeface="Cambria Math" panose="02040503050406030204" pitchFamily="18" charset="0"/>
                          <a:ea typeface="Cambria Math" panose="02040503050406030204" pitchFamily="18" charset="0"/>
                          <a:cs typeface="Times New Roman" pitchFamily="18" charset="0"/>
                        </a:rPr>
                        <a:t>vision</a:t>
                      </a:r>
                      <a:r>
                        <a:rPr lang="en-US" sz="1800" dirty="0">
                          <a:latin typeface="Cambria Math" panose="02040503050406030204" pitchFamily="18" charset="0"/>
                          <a:ea typeface="Cambria Math" panose="02040503050406030204" pitchFamily="18" charset="0"/>
                          <a:cs typeface="Times New Roman" pitchFamily="18" charset="0"/>
                        </a:rPr>
                        <a:t> </a:t>
                      </a:r>
                      <a:endParaRPr lang="en-IN" dirty="0"/>
                    </a:p>
                  </a:txBody>
                  <a:tcPr/>
                </a:tc>
                <a:extLst>
                  <a:ext uri="{0D108BD9-81ED-4DB2-BD59-A6C34878D82A}">
                    <a16:rowId xmlns:a16="http://schemas.microsoft.com/office/drawing/2014/main" xmlns="" val="1131857472"/>
                  </a:ext>
                </a:extLst>
              </a:tr>
              <a:tr h="381000">
                <a:tc>
                  <a:txBody>
                    <a:bodyPr/>
                    <a:lstStyle/>
                    <a:p>
                      <a:pPr algn="ctr"/>
                      <a:r>
                        <a:rPr lang="en-IN" b="1" dirty="0"/>
                        <a:t>Primary Goal</a:t>
                      </a:r>
                    </a:p>
                  </a:txBody>
                  <a:tcPr/>
                </a:tc>
                <a:tc>
                  <a:txBody>
                    <a:bodyPr/>
                    <a:lstStyle/>
                    <a:p>
                      <a:pPr algn="ctr"/>
                      <a:r>
                        <a:rPr lang="en-US" dirty="0"/>
                        <a:t>to analyze the content of images, often with a focus on specific features, patterns, or measurements within the image.</a:t>
                      </a:r>
                      <a:endParaRPr lang="en-IN" dirty="0"/>
                    </a:p>
                  </a:txBody>
                  <a:tcPr/>
                </a:tc>
                <a:tc>
                  <a:txBody>
                    <a:bodyPr/>
                    <a:lstStyle/>
                    <a:p>
                      <a:pPr algn="ctr"/>
                      <a:r>
                        <a:rPr lang="en-US" dirty="0"/>
                        <a:t>to extract meaningful information from visual inputs, make sense of the environment, and take actions based on visual inputs.</a:t>
                      </a:r>
                      <a:endParaRPr lang="en-IN" dirty="0"/>
                    </a:p>
                  </a:txBody>
                  <a:tcPr/>
                </a:tc>
                <a:extLst>
                  <a:ext uri="{0D108BD9-81ED-4DB2-BD59-A6C34878D82A}">
                    <a16:rowId xmlns:a16="http://schemas.microsoft.com/office/drawing/2014/main" xmlns="" val="3817132479"/>
                  </a:ext>
                </a:extLst>
              </a:tr>
              <a:tr h="381000">
                <a:tc>
                  <a:txBody>
                    <a:bodyPr/>
                    <a:lstStyle/>
                    <a:p>
                      <a:pPr algn="ctr"/>
                      <a:r>
                        <a:rPr lang="en-IN" b="1" dirty="0"/>
                        <a:t>Techniques</a:t>
                      </a:r>
                      <a:endParaRPr lang="en-IN" dirty="0"/>
                    </a:p>
                  </a:txBody>
                  <a:tcPr/>
                </a:tc>
                <a:tc>
                  <a:txBody>
                    <a:bodyPr/>
                    <a:lstStyle/>
                    <a:p>
                      <a:pPr algn="ctr"/>
                      <a:r>
                        <a:rPr lang="en-US" dirty="0"/>
                        <a:t>image segmentation feature extraction and pattern recognition</a:t>
                      </a:r>
                      <a:endParaRPr lang="en-IN" dirty="0"/>
                    </a:p>
                  </a:txBody>
                  <a:tcPr/>
                </a:tc>
                <a:tc>
                  <a:txBody>
                    <a:bodyPr/>
                    <a:lstStyle/>
                    <a:p>
                      <a:pPr algn="ctr"/>
                      <a:r>
                        <a:rPr lang="en-US" dirty="0"/>
                        <a:t>machine learning, and deep learning approaches</a:t>
                      </a:r>
                      <a:endParaRPr lang="en-IN" dirty="0"/>
                    </a:p>
                  </a:txBody>
                  <a:tcPr/>
                </a:tc>
                <a:extLst>
                  <a:ext uri="{0D108BD9-81ED-4DB2-BD59-A6C34878D82A}">
                    <a16:rowId xmlns:a16="http://schemas.microsoft.com/office/drawing/2014/main" xmlns="" val="3351601003"/>
                  </a:ext>
                </a:extLst>
              </a:tr>
              <a:tr h="381000">
                <a:tc>
                  <a:txBody>
                    <a:bodyPr/>
                    <a:lstStyle/>
                    <a:p>
                      <a:pPr algn="ctr"/>
                      <a:r>
                        <a:rPr lang="en-IN" b="1" dirty="0"/>
                        <a:t>Applications</a:t>
                      </a:r>
                      <a:endParaRPr lang="en-IN" dirty="0"/>
                    </a:p>
                  </a:txBody>
                  <a:tcPr/>
                </a:tc>
                <a:tc>
                  <a:txBody>
                    <a:bodyPr/>
                    <a:lstStyle/>
                    <a:p>
                      <a:pPr algn="ctr"/>
                      <a:r>
                        <a:rPr lang="en-IN" dirty="0"/>
                        <a:t>medical imaging (e.g., detecting </a:t>
                      </a:r>
                      <a:r>
                        <a:rPr lang="en-IN" dirty="0" err="1"/>
                        <a:t>tumors</a:t>
                      </a:r>
                      <a:r>
                        <a:rPr lang="en-IN" dirty="0"/>
                        <a:t>), remote sensing (e.g., </a:t>
                      </a:r>
                      <a:r>
                        <a:rPr lang="en-IN" dirty="0" err="1"/>
                        <a:t>analyzing</a:t>
                      </a:r>
                      <a:r>
                        <a:rPr lang="en-IN" dirty="0"/>
                        <a:t> satellite images for environmental monitoring)</a:t>
                      </a:r>
                    </a:p>
                  </a:txBody>
                  <a:tcPr/>
                </a:tc>
                <a:tc>
                  <a:txBody>
                    <a:bodyPr/>
                    <a:lstStyle/>
                    <a:p>
                      <a:pPr algn="ctr"/>
                      <a:r>
                        <a:rPr lang="en-IN" dirty="0"/>
                        <a:t>autonomous vehicles</a:t>
                      </a:r>
                    </a:p>
                  </a:txBody>
                  <a:tcPr/>
                </a:tc>
                <a:extLst>
                  <a:ext uri="{0D108BD9-81ED-4DB2-BD59-A6C34878D82A}">
                    <a16:rowId xmlns:a16="http://schemas.microsoft.com/office/drawing/2014/main" xmlns="" val="1560373106"/>
                  </a:ext>
                </a:extLst>
              </a:tr>
            </a:tbl>
          </a:graphicData>
        </a:graphic>
      </p:graphicFrame>
    </p:spTree>
    <p:extLst>
      <p:ext uri="{BB962C8B-B14F-4D97-AF65-F5344CB8AC3E}">
        <p14:creationId xmlns:p14="http://schemas.microsoft.com/office/powerpoint/2010/main" xmlns="" val="2591689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0728"/>
            <a:ext cx="8229600" cy="479822"/>
          </a:xfrm>
        </p:spPr>
        <p:txBody>
          <a:bodyPr>
            <a:noAutofit/>
          </a:bodyPr>
          <a:lstStyle/>
          <a:p>
            <a:r>
              <a:rPr lang="en-US" sz="3000" b="1" dirty="0">
                <a:solidFill>
                  <a:srgbClr val="7030A0"/>
                </a:solidFill>
                <a:latin typeface="Times New Roman" pitchFamily="18" charset="0"/>
                <a:cs typeface="Times New Roman" pitchFamily="18" charset="0"/>
              </a:rPr>
              <a:t>Image Analysis and Computer Vision</a:t>
            </a:r>
            <a:endParaRPr lang="en-IN" sz="3000" b="1" dirty="0">
              <a:solidFill>
                <a:schemeClr val="accent3">
                  <a:lumMod val="75000"/>
                </a:schemeClr>
              </a:solidFill>
              <a:latin typeface="Times New Roman" pitchFamily="18" charset="0"/>
              <a:cs typeface="Times New Roman" pitchFamily="18" charset="0"/>
            </a:endParaRPr>
          </a:p>
        </p:txBody>
      </p:sp>
      <p:graphicFrame>
        <p:nvGraphicFramePr>
          <p:cNvPr id="2" name="Table 1">
            <a:extLst>
              <a:ext uri="{FF2B5EF4-FFF2-40B4-BE49-F238E27FC236}">
                <a16:creationId xmlns:a16="http://schemas.microsoft.com/office/drawing/2014/main" xmlns="" id="{71D34314-C63F-2DCE-3AFA-90EDC57864E8}"/>
              </a:ext>
            </a:extLst>
          </p:cNvPr>
          <p:cNvGraphicFramePr>
            <a:graphicFrameLocks noGrp="1"/>
          </p:cNvGraphicFramePr>
          <p:nvPr>
            <p:extLst>
              <p:ext uri="{D42A27DB-BD31-4B8C-83A1-F6EECF244321}">
                <p14:modId xmlns:p14="http://schemas.microsoft.com/office/powerpoint/2010/main" xmlns="" val="3783091788"/>
              </p:ext>
            </p:extLst>
          </p:nvPr>
        </p:nvGraphicFramePr>
        <p:xfrm>
          <a:off x="609600" y="971550"/>
          <a:ext cx="8077200" cy="1295400"/>
        </p:xfrm>
        <a:graphic>
          <a:graphicData uri="http://schemas.openxmlformats.org/drawingml/2006/table">
            <a:tbl>
              <a:tblPr firstRow="1" bandRow="1">
                <a:tableStyleId>{9D7B26C5-4107-4FEC-AEDC-1716B250A1EF}</a:tableStyleId>
              </a:tblPr>
              <a:tblGrid>
                <a:gridCol w="2692400">
                  <a:extLst>
                    <a:ext uri="{9D8B030D-6E8A-4147-A177-3AD203B41FA5}">
                      <a16:colId xmlns:a16="http://schemas.microsoft.com/office/drawing/2014/main" xmlns="" val="56020554"/>
                    </a:ext>
                  </a:extLst>
                </a:gridCol>
                <a:gridCol w="2692400">
                  <a:extLst>
                    <a:ext uri="{9D8B030D-6E8A-4147-A177-3AD203B41FA5}">
                      <a16:colId xmlns:a16="http://schemas.microsoft.com/office/drawing/2014/main" xmlns="" val="2706444413"/>
                    </a:ext>
                  </a:extLst>
                </a:gridCol>
                <a:gridCol w="2692400">
                  <a:extLst>
                    <a:ext uri="{9D8B030D-6E8A-4147-A177-3AD203B41FA5}">
                      <a16:colId xmlns:a16="http://schemas.microsoft.com/office/drawing/2014/main" xmlns="" val="3896972929"/>
                    </a:ext>
                  </a:extLst>
                </a:gridCol>
              </a:tblGrid>
              <a:tr h="381000">
                <a:tc>
                  <a:txBody>
                    <a:bodyPr/>
                    <a:lstStyle/>
                    <a:p>
                      <a:pPr algn="ctr"/>
                      <a:endParaRPr lang="en-IN" dirty="0"/>
                    </a:p>
                  </a:txBody>
                  <a:tcPr/>
                </a:tc>
                <a:tc>
                  <a:txBody>
                    <a:bodyPr/>
                    <a:lstStyle/>
                    <a:p>
                      <a:pPr algn="ctr"/>
                      <a:r>
                        <a:rPr lang="en-US" sz="1800" dirty="0">
                          <a:latin typeface="Cambria Math" panose="02040503050406030204" pitchFamily="18" charset="0"/>
                          <a:ea typeface="Cambria Math" panose="02040503050406030204" pitchFamily="18" charset="0"/>
                          <a:cs typeface="Times New Roman" pitchFamily="18" charset="0"/>
                        </a:rPr>
                        <a:t> </a:t>
                      </a:r>
                      <a:r>
                        <a:rPr lang="en-US" sz="1800" b="1" dirty="0">
                          <a:solidFill>
                            <a:srgbClr val="FF0000"/>
                          </a:solidFill>
                          <a:latin typeface="Cambria Math" panose="02040503050406030204" pitchFamily="18" charset="0"/>
                          <a:ea typeface="Cambria Math" panose="02040503050406030204" pitchFamily="18" charset="0"/>
                          <a:cs typeface="Times New Roman" pitchFamily="18" charset="0"/>
                        </a:rPr>
                        <a:t>Image analysis</a:t>
                      </a:r>
                      <a:r>
                        <a:rPr lang="en-US" sz="1800" dirty="0">
                          <a:latin typeface="Cambria Math" panose="02040503050406030204" pitchFamily="18" charset="0"/>
                          <a:ea typeface="Cambria Math" panose="02040503050406030204" pitchFamily="18" charset="0"/>
                          <a:cs typeface="Times New Roman" pitchFamily="18" charset="0"/>
                        </a:rPr>
                        <a:t> </a:t>
                      </a:r>
                      <a:endParaRPr lang="en-IN" dirty="0"/>
                    </a:p>
                  </a:txBody>
                  <a:tcPr/>
                </a:tc>
                <a:tc>
                  <a:txBody>
                    <a:bodyPr/>
                    <a:lstStyle/>
                    <a:p>
                      <a:pPr algn="ctr"/>
                      <a:r>
                        <a:rPr lang="en-US" sz="1800" b="1" dirty="0">
                          <a:solidFill>
                            <a:srgbClr val="FF0000"/>
                          </a:solidFill>
                          <a:latin typeface="Cambria Math" panose="02040503050406030204" pitchFamily="18" charset="0"/>
                          <a:ea typeface="Cambria Math" panose="02040503050406030204" pitchFamily="18" charset="0"/>
                          <a:cs typeface="Times New Roman" pitchFamily="18" charset="0"/>
                        </a:rPr>
                        <a:t>Computer</a:t>
                      </a:r>
                      <a:r>
                        <a:rPr lang="en-US" sz="1800" dirty="0">
                          <a:latin typeface="Cambria Math" panose="02040503050406030204" pitchFamily="18" charset="0"/>
                          <a:ea typeface="Cambria Math" panose="02040503050406030204" pitchFamily="18" charset="0"/>
                          <a:cs typeface="Times New Roman" pitchFamily="18" charset="0"/>
                        </a:rPr>
                        <a:t> </a:t>
                      </a:r>
                      <a:r>
                        <a:rPr lang="en-US" sz="1800" b="1" dirty="0">
                          <a:solidFill>
                            <a:srgbClr val="FF0000"/>
                          </a:solidFill>
                          <a:latin typeface="Cambria Math" panose="02040503050406030204" pitchFamily="18" charset="0"/>
                          <a:ea typeface="Cambria Math" panose="02040503050406030204" pitchFamily="18" charset="0"/>
                          <a:cs typeface="Times New Roman" pitchFamily="18" charset="0"/>
                        </a:rPr>
                        <a:t>vision</a:t>
                      </a:r>
                      <a:r>
                        <a:rPr lang="en-US" sz="1800" dirty="0">
                          <a:latin typeface="Cambria Math" panose="02040503050406030204" pitchFamily="18" charset="0"/>
                          <a:ea typeface="Cambria Math" panose="02040503050406030204" pitchFamily="18" charset="0"/>
                          <a:cs typeface="Times New Roman" pitchFamily="18" charset="0"/>
                        </a:rPr>
                        <a:t> </a:t>
                      </a:r>
                      <a:endParaRPr lang="en-IN" dirty="0"/>
                    </a:p>
                  </a:txBody>
                  <a:tcPr/>
                </a:tc>
                <a:extLst>
                  <a:ext uri="{0D108BD9-81ED-4DB2-BD59-A6C34878D82A}">
                    <a16:rowId xmlns:a16="http://schemas.microsoft.com/office/drawing/2014/main" xmlns="" val="1131857472"/>
                  </a:ext>
                </a:extLst>
              </a:tr>
              <a:tr h="381000">
                <a:tc>
                  <a:txBody>
                    <a:bodyPr/>
                    <a:lstStyle/>
                    <a:p>
                      <a:pPr algn="ctr"/>
                      <a:r>
                        <a:rPr lang="en-IN" b="1" dirty="0"/>
                        <a:t>Example</a:t>
                      </a:r>
                      <a:endParaRPr lang="en-IN" dirty="0"/>
                    </a:p>
                  </a:txBody>
                  <a:tcPr/>
                </a:tc>
                <a:tc>
                  <a:txBody>
                    <a:bodyPr/>
                    <a:lstStyle/>
                    <a:p>
                      <a:pPr algn="ctr"/>
                      <a:r>
                        <a:rPr lang="en-US" dirty="0"/>
                        <a:t>Quantifying the size and shape of cells in a medical image</a:t>
                      </a:r>
                      <a:endParaRPr lang="en-IN" dirty="0"/>
                    </a:p>
                  </a:txBody>
                  <a:tcPr/>
                </a:tc>
                <a:tc>
                  <a:txBody>
                    <a:bodyPr/>
                    <a:lstStyle/>
                    <a:p>
                      <a:pPr algn="ctr"/>
                      <a:r>
                        <a:rPr lang="en-US" dirty="0"/>
                        <a:t>Recognizing faces in images, tracking objects in video streams</a:t>
                      </a:r>
                      <a:endParaRPr lang="en-IN" dirty="0"/>
                    </a:p>
                  </a:txBody>
                  <a:tcPr/>
                </a:tc>
                <a:extLst>
                  <a:ext uri="{0D108BD9-81ED-4DB2-BD59-A6C34878D82A}">
                    <a16:rowId xmlns:a16="http://schemas.microsoft.com/office/drawing/2014/main" xmlns="" val="1560373106"/>
                  </a:ext>
                </a:extLst>
              </a:tr>
            </a:tbl>
          </a:graphicData>
        </a:graphic>
      </p:graphicFrame>
    </p:spTree>
    <p:extLst>
      <p:ext uri="{BB962C8B-B14F-4D97-AF65-F5344CB8AC3E}">
        <p14:creationId xmlns:p14="http://schemas.microsoft.com/office/powerpoint/2010/main" xmlns="" val="1533620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857250"/>
            <a:ext cx="8229600" cy="3943350"/>
          </a:xfrm>
        </p:spPr>
        <p:txBody>
          <a:bodyPr>
            <a:normAutofit/>
          </a:bodyPr>
          <a:lstStyle/>
          <a:p>
            <a:pPr marL="0" indent="0" algn="ctr">
              <a:buNone/>
            </a:pPr>
            <a:r>
              <a:rPr lang="en-IN" sz="6000" b="1" dirty="0">
                <a:solidFill>
                  <a:srgbClr val="FF0000"/>
                </a:solidFill>
                <a:latin typeface="Times New Roman" pitchFamily="18" charset="0"/>
                <a:cs typeface="Times New Roman" pitchFamily="18" charset="0"/>
              </a:rPr>
              <a:t>UNIT I</a:t>
            </a:r>
          </a:p>
          <a:p>
            <a:pPr marL="0" indent="0" algn="ctr">
              <a:buNone/>
            </a:pPr>
            <a:r>
              <a:rPr lang="en-US" sz="4400" b="1" dirty="0">
                <a:solidFill>
                  <a:srgbClr val="002060"/>
                </a:solidFill>
                <a:latin typeface="Times New Roman" pitchFamily="18" charset="0"/>
                <a:cs typeface="Times New Roman" pitchFamily="18" charset="0"/>
              </a:rPr>
              <a:t>DIGITAL IMAGE FUNDAMENTALS</a:t>
            </a:r>
            <a:endParaRPr lang="en-IN" sz="44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31290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Digital Image Processing</a:t>
            </a:r>
            <a:endParaRPr lang="en-IN" sz="3000" b="1" dirty="0">
              <a:solidFill>
                <a:schemeClr val="accent3">
                  <a:lumMod val="75000"/>
                </a:schemeClr>
              </a:solidFill>
              <a:latin typeface="Times New Roman" pitchFamily="18" charset="0"/>
              <a:cs typeface="Times New Roman" pitchFamily="18" charset="0"/>
            </a:endParaRPr>
          </a:p>
        </p:txBody>
      </p:sp>
      <p:sp>
        <p:nvSpPr>
          <p:cNvPr id="5" name="Content Placeholder 4"/>
          <p:cNvSpPr>
            <a:spLocks noGrp="1"/>
          </p:cNvSpPr>
          <p:nvPr>
            <p:ph idx="1"/>
          </p:nvPr>
        </p:nvSpPr>
        <p:spPr>
          <a:xfrm>
            <a:off x="457200" y="857250"/>
            <a:ext cx="8229600" cy="3943350"/>
          </a:xfrm>
        </p:spPr>
        <p:txBody>
          <a:bodyPr>
            <a:normAutofit/>
          </a:bodyPr>
          <a:lstStyle/>
          <a:p>
            <a:pPr algn="just">
              <a:lnSpc>
                <a:spcPct val="150000"/>
              </a:lnSpc>
            </a:pPr>
            <a:r>
              <a:rPr lang="en-US" sz="2300" dirty="0">
                <a:latin typeface="Cambria Math" panose="02040503050406030204" pitchFamily="18" charset="0"/>
                <a:ea typeface="Cambria Math" panose="02040503050406030204" pitchFamily="18" charset="0"/>
                <a:cs typeface="Times New Roman" pitchFamily="18" charset="0"/>
              </a:rPr>
              <a:t>The field of digital image processing refers to processing digital images by means of a digital computer.</a:t>
            </a:r>
          </a:p>
        </p:txBody>
      </p:sp>
    </p:spTree>
    <p:extLst>
      <p:ext uri="{BB962C8B-B14F-4D97-AF65-F5344CB8AC3E}">
        <p14:creationId xmlns:p14="http://schemas.microsoft.com/office/powerpoint/2010/main" xmlns="" val="522719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Steps in Digital Image Processing</a:t>
            </a:r>
            <a:endParaRPr lang="en-IN" sz="3000" b="1" dirty="0">
              <a:solidFill>
                <a:schemeClr val="accent3">
                  <a:lumMod val="75000"/>
                </a:schemeClr>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xmlns="" id="{1FC12B28-1D58-CF52-8BE3-D92E1B3E0B9E}"/>
              </a:ext>
            </a:extLst>
          </p:cNvPr>
          <p:cNvPicPr>
            <a:picLocks noChangeAspect="1"/>
          </p:cNvPicPr>
          <p:nvPr/>
        </p:nvPicPr>
        <p:blipFill>
          <a:blip r:embed="rId2"/>
          <a:stretch>
            <a:fillRect/>
          </a:stretch>
        </p:blipFill>
        <p:spPr>
          <a:xfrm>
            <a:off x="1489440" y="685800"/>
            <a:ext cx="6165120" cy="4343258"/>
          </a:xfrm>
          <a:prstGeom prst="rect">
            <a:avLst/>
          </a:prstGeom>
        </p:spPr>
      </p:pic>
    </p:spTree>
    <p:extLst>
      <p:ext uri="{BB962C8B-B14F-4D97-AF65-F5344CB8AC3E}">
        <p14:creationId xmlns:p14="http://schemas.microsoft.com/office/powerpoint/2010/main" xmlns="" val="2683857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BB80ED6-2BB8-A9C8-D5B4-A3C805C73FC0}"/>
              </a:ext>
            </a:extLst>
          </p:cNvPr>
          <p:cNvPicPr>
            <a:picLocks noChangeAspect="1"/>
          </p:cNvPicPr>
          <p:nvPr/>
        </p:nvPicPr>
        <p:blipFill>
          <a:blip r:embed="rId2"/>
          <a:stretch>
            <a:fillRect/>
          </a:stretch>
        </p:blipFill>
        <p:spPr>
          <a:xfrm>
            <a:off x="0" y="612871"/>
            <a:ext cx="9144000" cy="3917758"/>
          </a:xfrm>
          <a:prstGeom prst="rect">
            <a:avLst/>
          </a:prstGeom>
        </p:spPr>
      </p:pic>
    </p:spTree>
    <p:extLst>
      <p:ext uri="{BB962C8B-B14F-4D97-AF65-F5344CB8AC3E}">
        <p14:creationId xmlns:p14="http://schemas.microsoft.com/office/powerpoint/2010/main" xmlns="" val="102299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Steps in Digital Image Processing</a:t>
            </a:r>
            <a:endParaRPr lang="en-IN" sz="3000" b="1" dirty="0">
              <a:solidFill>
                <a:schemeClr val="accent3">
                  <a:lumMod val="75000"/>
                </a:schemeClr>
              </a:solidFill>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xmlns="" id="{94A08E77-77EF-A7E5-4F66-7AD69E949D28}"/>
              </a:ext>
            </a:extLst>
          </p:cNvPr>
          <p:cNvSpPr txBox="1"/>
          <p:nvPr/>
        </p:nvSpPr>
        <p:spPr>
          <a:xfrm>
            <a:off x="495300" y="971550"/>
            <a:ext cx="8153400" cy="3920240"/>
          </a:xfrm>
          <a:prstGeom prst="rect">
            <a:avLst/>
          </a:prstGeom>
          <a:noFill/>
        </p:spPr>
        <p:txBody>
          <a:bodyPr wrap="square">
            <a:spAutoFit/>
          </a:bodyPr>
          <a:lstStyle/>
          <a:p>
            <a:pPr algn="just">
              <a:lnSpc>
                <a:spcPct val="150000"/>
              </a:lnSpc>
            </a:pPr>
            <a:r>
              <a:rPr lang="en-US" sz="2100" b="1" dirty="0"/>
              <a:t>Image Enhancement:</a:t>
            </a:r>
            <a:r>
              <a:rPr lang="en-US" sz="2100" dirty="0"/>
              <a:t> The main goal of image enhancement is to improve the visual appearance of an image to make it more appealing or useful for a specific purpose.</a:t>
            </a:r>
          </a:p>
          <a:p>
            <a:pPr algn="just">
              <a:lnSpc>
                <a:spcPct val="150000"/>
              </a:lnSpc>
            </a:pPr>
            <a:endParaRPr lang="en-US" sz="2100" dirty="0"/>
          </a:p>
          <a:p>
            <a:pPr algn="just">
              <a:lnSpc>
                <a:spcPct val="150000"/>
              </a:lnSpc>
            </a:pPr>
            <a:r>
              <a:rPr lang="en-US" sz="2100" b="1" dirty="0"/>
              <a:t>Image Restoration:</a:t>
            </a:r>
            <a:r>
              <a:rPr lang="en-US" sz="2100" dirty="0"/>
              <a:t> The primary goal of image restoration is to recover the original, uncorrupted state of an image that has been degraded or damaged. This process aims to return the image as closely as possible to its original state.</a:t>
            </a:r>
            <a:endParaRPr lang="en-IN" sz="2100" dirty="0"/>
          </a:p>
        </p:txBody>
      </p:sp>
    </p:spTree>
    <p:extLst>
      <p:ext uri="{BB962C8B-B14F-4D97-AF65-F5344CB8AC3E}">
        <p14:creationId xmlns:p14="http://schemas.microsoft.com/office/powerpoint/2010/main" xmlns="" val="1689557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Steps in Digital Image Processing</a:t>
            </a:r>
            <a:endParaRPr lang="en-IN" sz="3000" b="1" dirty="0">
              <a:solidFill>
                <a:schemeClr val="accent3">
                  <a:lumMod val="75000"/>
                </a:schemeClr>
              </a:solidFill>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xmlns="" id="{94A08E77-77EF-A7E5-4F66-7AD69E949D28}"/>
              </a:ext>
            </a:extLst>
          </p:cNvPr>
          <p:cNvSpPr txBox="1"/>
          <p:nvPr/>
        </p:nvSpPr>
        <p:spPr>
          <a:xfrm>
            <a:off x="495300" y="971550"/>
            <a:ext cx="8153400" cy="3920240"/>
          </a:xfrm>
          <a:prstGeom prst="rect">
            <a:avLst/>
          </a:prstGeom>
          <a:noFill/>
        </p:spPr>
        <p:txBody>
          <a:bodyPr wrap="square">
            <a:spAutoFit/>
          </a:bodyPr>
          <a:lstStyle/>
          <a:p>
            <a:pPr algn="just">
              <a:lnSpc>
                <a:spcPct val="150000"/>
              </a:lnSpc>
            </a:pPr>
            <a:r>
              <a:rPr lang="en-US" sz="2100" b="1" dirty="0"/>
              <a:t>Wavelets </a:t>
            </a:r>
            <a:r>
              <a:rPr lang="en-US" sz="2100" dirty="0"/>
              <a:t>are the foundation for representing images in various degrees of resolution.</a:t>
            </a:r>
          </a:p>
          <a:p>
            <a:pPr algn="just">
              <a:lnSpc>
                <a:spcPct val="150000"/>
              </a:lnSpc>
            </a:pPr>
            <a:r>
              <a:rPr lang="en-US" sz="2100" b="1" dirty="0"/>
              <a:t>Compression</a:t>
            </a:r>
            <a:r>
              <a:rPr lang="en-US" sz="2100" dirty="0"/>
              <a:t>, as the name implies, deals with techniques for reducing the storage required to save an image, or the bandwidth required to transmit it.</a:t>
            </a:r>
          </a:p>
          <a:p>
            <a:pPr algn="just">
              <a:lnSpc>
                <a:spcPct val="150000"/>
              </a:lnSpc>
            </a:pPr>
            <a:r>
              <a:rPr lang="en-US" sz="2100" b="1" dirty="0"/>
              <a:t>Morphological</a:t>
            </a:r>
            <a:r>
              <a:rPr lang="en-US" sz="2100" dirty="0"/>
              <a:t> </a:t>
            </a:r>
            <a:r>
              <a:rPr lang="en-US" sz="2100" b="1" dirty="0"/>
              <a:t>processing</a:t>
            </a:r>
            <a:r>
              <a:rPr lang="en-US" sz="2100" dirty="0"/>
              <a:t> deals with tools for extracting image components that are useful in the representation and description of shape.</a:t>
            </a:r>
          </a:p>
        </p:txBody>
      </p:sp>
    </p:spTree>
    <p:extLst>
      <p:ext uri="{BB962C8B-B14F-4D97-AF65-F5344CB8AC3E}">
        <p14:creationId xmlns:p14="http://schemas.microsoft.com/office/powerpoint/2010/main" xmlns="" val="2645837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Steps in Digital Image Processing</a:t>
            </a:r>
            <a:endParaRPr lang="en-IN" sz="3000" b="1" dirty="0">
              <a:solidFill>
                <a:schemeClr val="accent3">
                  <a:lumMod val="75000"/>
                </a:schemeClr>
              </a:solidFill>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xmlns="" id="{94A08E77-77EF-A7E5-4F66-7AD69E949D28}"/>
              </a:ext>
            </a:extLst>
          </p:cNvPr>
          <p:cNvSpPr txBox="1"/>
          <p:nvPr/>
        </p:nvSpPr>
        <p:spPr>
          <a:xfrm>
            <a:off x="495300" y="971550"/>
            <a:ext cx="8153400" cy="2950744"/>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100" dirty="0"/>
              <a:t>Knowledge about a problem domain is coded into an image processing system in the form of a knowledge database. </a:t>
            </a:r>
          </a:p>
          <a:p>
            <a:pPr marL="342900" indent="-342900" algn="just">
              <a:lnSpc>
                <a:spcPct val="150000"/>
              </a:lnSpc>
              <a:buFont typeface="Arial" panose="020B0604020202020204" pitchFamily="34" charset="0"/>
              <a:buChar char="•"/>
            </a:pPr>
            <a:r>
              <a:rPr lang="en-US" sz="2100" dirty="0"/>
              <a:t>This knowledge may be as simple as detailing regions of an image where the information of interest is known to be located, thus limiting the search that has to be conducted in seeking that information.</a:t>
            </a:r>
          </a:p>
          <a:p>
            <a:pPr marL="342900" indent="-342900" algn="just">
              <a:lnSpc>
                <a:spcPct val="150000"/>
              </a:lnSpc>
              <a:buFont typeface="Arial" panose="020B0604020202020204" pitchFamily="34" charset="0"/>
              <a:buChar char="•"/>
            </a:pPr>
            <a:r>
              <a:rPr lang="en-US" sz="2100" dirty="0"/>
              <a:t>The knowledge base also controls the interaction between modules.</a:t>
            </a:r>
          </a:p>
        </p:txBody>
      </p:sp>
    </p:spTree>
    <p:extLst>
      <p:ext uri="{BB962C8B-B14F-4D97-AF65-F5344CB8AC3E}">
        <p14:creationId xmlns:p14="http://schemas.microsoft.com/office/powerpoint/2010/main" xmlns="" val="1017826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Components of an Image Processing System</a:t>
            </a:r>
            <a:endParaRPr lang="en-IN" sz="3000" b="1" dirty="0">
              <a:solidFill>
                <a:schemeClr val="accent3">
                  <a:lumMod val="75000"/>
                </a:schemeClr>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xmlns="" id="{ED9825DE-D4C6-8610-4E68-7566193235EF}"/>
              </a:ext>
            </a:extLst>
          </p:cNvPr>
          <p:cNvPicPr>
            <a:picLocks noChangeAspect="1"/>
          </p:cNvPicPr>
          <p:nvPr/>
        </p:nvPicPr>
        <p:blipFill>
          <a:blip r:embed="rId2"/>
          <a:stretch>
            <a:fillRect/>
          </a:stretch>
        </p:blipFill>
        <p:spPr>
          <a:xfrm>
            <a:off x="284921" y="685800"/>
            <a:ext cx="4287079" cy="4350124"/>
          </a:xfrm>
          <a:prstGeom prst="rect">
            <a:avLst/>
          </a:prstGeom>
        </p:spPr>
      </p:pic>
      <p:sp>
        <p:nvSpPr>
          <p:cNvPr id="7" name="TextBox 6">
            <a:extLst>
              <a:ext uri="{FF2B5EF4-FFF2-40B4-BE49-F238E27FC236}">
                <a16:creationId xmlns:a16="http://schemas.microsoft.com/office/drawing/2014/main" xmlns="" id="{558FDADD-8542-C8B4-90FD-43A3B2726D90}"/>
              </a:ext>
            </a:extLst>
          </p:cNvPr>
          <p:cNvSpPr txBox="1"/>
          <p:nvPr/>
        </p:nvSpPr>
        <p:spPr>
          <a:xfrm>
            <a:off x="4876800" y="1879252"/>
            <a:ext cx="4114800" cy="1384995"/>
          </a:xfrm>
          <a:prstGeom prst="rect">
            <a:avLst/>
          </a:prstGeom>
          <a:noFill/>
        </p:spPr>
        <p:txBody>
          <a:bodyPr wrap="square">
            <a:spAutoFit/>
          </a:bodyPr>
          <a:lstStyle/>
          <a:p>
            <a:pPr algn="just"/>
            <a:r>
              <a:rPr lang="en-IN" sz="2100" b="0" i="0" u="none" strike="noStrike" baseline="0" dirty="0">
                <a:latin typeface="Times New Roman" panose="02020603050405020304" pitchFamily="18" charset="0"/>
                <a:cs typeface="Times New Roman" panose="02020603050405020304" pitchFamily="18" charset="0"/>
              </a:rPr>
              <a:t>Figure shows the basic components </a:t>
            </a:r>
            <a:r>
              <a:rPr lang="en-US" sz="2100" b="0" i="0" u="none" strike="noStrike" baseline="0" dirty="0">
                <a:latin typeface="Times New Roman" panose="02020603050405020304" pitchFamily="18" charset="0"/>
                <a:cs typeface="Times New Roman" panose="02020603050405020304" pitchFamily="18" charset="0"/>
              </a:rPr>
              <a:t>comprising a typical </a:t>
            </a:r>
            <a:r>
              <a:rPr lang="en-US" sz="2100" b="0" i="1" u="none" strike="noStrike" baseline="0" dirty="0">
                <a:latin typeface="Times New Roman" panose="02020603050405020304" pitchFamily="18" charset="0"/>
                <a:cs typeface="Times New Roman" panose="02020603050405020304" pitchFamily="18" charset="0"/>
              </a:rPr>
              <a:t>general-purpose </a:t>
            </a:r>
            <a:r>
              <a:rPr lang="en-US" sz="2100" b="0" i="0" u="none" strike="noStrike" baseline="0" dirty="0">
                <a:latin typeface="Times New Roman" panose="02020603050405020304" pitchFamily="18" charset="0"/>
                <a:cs typeface="Times New Roman" panose="02020603050405020304" pitchFamily="18" charset="0"/>
              </a:rPr>
              <a:t>system used for digital image </a:t>
            </a:r>
            <a:r>
              <a:rPr lang="en-IN" sz="2100" b="0" i="0" u="none" strike="noStrike" baseline="0" dirty="0">
                <a:latin typeface="Times New Roman" panose="02020603050405020304" pitchFamily="18" charset="0"/>
                <a:cs typeface="Times New Roman" panose="02020603050405020304" pitchFamily="18" charset="0"/>
              </a:rPr>
              <a:t>processing.</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65219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Today’s Task</a:t>
            </a:r>
            <a:endParaRPr lang="en-IN" sz="3000" b="1" dirty="0">
              <a:solidFill>
                <a:schemeClr val="accent3">
                  <a:lumMod val="75000"/>
                </a:schemeClr>
              </a:solidFill>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xmlns="" id="{558FDADD-8542-C8B4-90FD-43A3B2726D90}"/>
              </a:ext>
            </a:extLst>
          </p:cNvPr>
          <p:cNvSpPr txBox="1"/>
          <p:nvPr/>
        </p:nvSpPr>
        <p:spPr>
          <a:xfrm>
            <a:off x="190500" y="1123950"/>
            <a:ext cx="8763000" cy="2246769"/>
          </a:xfrm>
          <a:prstGeom prst="rect">
            <a:avLst/>
          </a:prstGeom>
          <a:noFill/>
        </p:spPr>
        <p:txBody>
          <a:bodyPr wrap="square">
            <a:spAutoFit/>
          </a:bodyPr>
          <a:lstStyle/>
          <a:p>
            <a:pPr algn="just"/>
            <a:r>
              <a:rPr lang="en-IN" sz="2800" b="0" i="0" u="none" strike="noStrike" baseline="0" dirty="0">
                <a:latin typeface="Times New Roman" panose="02020603050405020304" pitchFamily="18" charset="0"/>
                <a:cs typeface="Times New Roman" panose="02020603050405020304" pitchFamily="18" charset="0"/>
              </a:rPr>
              <a:t>Analog versus Digital Images</a:t>
            </a:r>
          </a:p>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Resolution of a 4K image.</a:t>
            </a:r>
          </a:p>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Image resolution vs. Image dimension</a:t>
            </a:r>
          </a:p>
        </p:txBody>
      </p:sp>
    </p:spTree>
    <p:extLst>
      <p:ext uri="{BB962C8B-B14F-4D97-AF65-F5344CB8AC3E}">
        <p14:creationId xmlns:p14="http://schemas.microsoft.com/office/powerpoint/2010/main" xmlns="" val="3658001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558FDADD-8542-C8B4-90FD-43A3B2726D90}"/>
              </a:ext>
            </a:extLst>
          </p:cNvPr>
          <p:cNvSpPr txBox="1"/>
          <p:nvPr/>
        </p:nvSpPr>
        <p:spPr>
          <a:xfrm>
            <a:off x="190500" y="357172"/>
            <a:ext cx="8763000" cy="4039567"/>
          </a:xfrm>
          <a:prstGeom prst="rect">
            <a:avLst/>
          </a:prstGeom>
          <a:noFill/>
        </p:spPr>
        <p:txBody>
          <a:bodyPr wrap="square">
            <a:spAutoFit/>
          </a:bodyPr>
          <a:lstStyle/>
          <a:p>
            <a:pPr algn="just">
              <a:lnSpc>
                <a:spcPct val="150000"/>
              </a:lnSpc>
            </a:pPr>
            <a:r>
              <a:rPr lang="en-US" sz="1900" dirty="0" smtClean="0">
                <a:latin typeface="Times New Roman" pitchFamily="18" charset="0"/>
                <a:cs typeface="Times New Roman" pitchFamily="18" charset="0"/>
              </a:rPr>
              <a:t>Usually expressed in the pixels per inch (PPI) or dots per inch (DPI), </a:t>
            </a:r>
            <a:r>
              <a:rPr lang="en-US" sz="1900" b="1" dirty="0" smtClean="0">
                <a:solidFill>
                  <a:srgbClr val="FF0000"/>
                </a:solidFill>
                <a:latin typeface="Times New Roman" pitchFamily="18" charset="0"/>
                <a:cs typeface="Times New Roman" pitchFamily="18" charset="0"/>
              </a:rPr>
              <a:t>image resolu</a:t>
            </a:r>
            <a:r>
              <a:rPr lang="en-US" sz="1900" dirty="0" smtClean="0">
                <a:latin typeface="Times New Roman" pitchFamily="18" charset="0"/>
                <a:cs typeface="Times New Roman" pitchFamily="18" charset="0"/>
              </a:rPr>
              <a:t>tion describes the sharpness or clarity of a picture. Larger file sizes are side effect of the higher resolutions, which produce much clearer images. For high-quality printouts, standard print resolutions are 300 DPI or much more </a:t>
            </a:r>
            <a:r>
              <a:rPr lang="en-US" sz="1900" dirty="0" smtClean="0">
                <a:latin typeface="Times New Roman" pitchFamily="18" charset="0"/>
                <a:cs typeface="Times New Roman" pitchFamily="18" charset="0"/>
              </a:rPr>
              <a:t>.</a:t>
            </a:r>
          </a:p>
          <a:p>
            <a:pPr algn="just">
              <a:lnSpc>
                <a:spcPct val="150000"/>
              </a:lnSpc>
            </a:pPr>
            <a:endParaRPr lang="en-US" sz="1900" dirty="0" smtClean="0">
              <a:latin typeface="Times New Roman" pitchFamily="18" charset="0"/>
              <a:cs typeface="Times New Roman" pitchFamily="18" charset="0"/>
            </a:endParaRPr>
          </a:p>
          <a:p>
            <a:pPr algn="just">
              <a:lnSpc>
                <a:spcPct val="150000"/>
              </a:lnSpc>
            </a:pPr>
            <a:r>
              <a:rPr lang="en-US" sz="1900" b="1" dirty="0" smtClean="0">
                <a:solidFill>
                  <a:srgbClr val="FF0000"/>
                </a:solidFill>
                <a:latin typeface="Times New Roman" pitchFamily="18" charset="0"/>
                <a:cs typeface="Times New Roman" pitchFamily="18" charset="0"/>
              </a:rPr>
              <a:t>Dimensions</a:t>
            </a:r>
            <a:r>
              <a:rPr lang="en-US" sz="1900" dirty="0" smtClean="0">
                <a:latin typeface="Times New Roman" pitchFamily="18" charset="0"/>
                <a:cs typeface="Times New Roman" pitchFamily="18" charset="0"/>
              </a:rPr>
              <a:t> are the total number of pixels along the width and height of an image. Resolution is the number of image pixels assigned to each inch when an image is printed - measured in pixels per inch (</a:t>
            </a:r>
            <a:r>
              <a:rPr lang="en-US" sz="1900" dirty="0" err="1" smtClean="0">
                <a:latin typeface="Times New Roman" pitchFamily="18" charset="0"/>
                <a:cs typeface="Times New Roman" pitchFamily="18" charset="0"/>
              </a:rPr>
              <a:t>ppi</a:t>
            </a:r>
            <a:r>
              <a:rPr lang="en-US" sz="1900" dirty="0" smtClean="0">
                <a:latin typeface="Times New Roman" pitchFamily="18" charset="0"/>
                <a:cs typeface="Times New Roman" pitchFamily="18" charset="0"/>
              </a:rPr>
              <a:t>). Thus, the more pixels an image has per inch, the greater will be its resolution.</a:t>
            </a:r>
            <a:endParaRPr lang="en-IN" sz="1900" dirty="0">
              <a:latin typeface="Times New Roman" pitchFamily="18" charset="0"/>
              <a:cs typeface="Times New Roman" pitchFamily="18" charset="0"/>
            </a:endParaRPr>
          </a:p>
        </p:txBody>
      </p:sp>
    </p:spTree>
    <p:extLst>
      <p:ext uri="{BB962C8B-B14F-4D97-AF65-F5344CB8AC3E}">
        <p14:creationId xmlns:p14="http://schemas.microsoft.com/office/powerpoint/2010/main" xmlns="" val="3658001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An Image</a:t>
            </a:r>
            <a:endParaRPr lang="en-IN" sz="3000" b="1" dirty="0">
              <a:solidFill>
                <a:schemeClr val="accent3">
                  <a:lumMod val="75000"/>
                </a:schemeClr>
              </a:solidFill>
              <a:latin typeface="Times New Roman" pitchFamily="18" charset="0"/>
              <a:cs typeface="Times New Roman" pitchFamily="18" charset="0"/>
            </a:endParaRPr>
          </a:p>
        </p:txBody>
      </p:sp>
      <p:sp>
        <p:nvSpPr>
          <p:cNvPr id="5" name="Content Placeholder 4"/>
          <p:cNvSpPr>
            <a:spLocks noGrp="1"/>
          </p:cNvSpPr>
          <p:nvPr>
            <p:ph idx="1"/>
          </p:nvPr>
        </p:nvSpPr>
        <p:spPr>
          <a:xfrm>
            <a:off x="2959740" y="857250"/>
            <a:ext cx="5727060" cy="3943350"/>
          </a:xfrm>
        </p:spPr>
        <p:txBody>
          <a:bodyPr>
            <a:normAutofit lnSpcReduction="10000"/>
          </a:bodyPr>
          <a:lstStyle/>
          <a:p>
            <a:pPr algn="just"/>
            <a:r>
              <a:rPr lang="en-US" sz="2300" dirty="0">
                <a:latin typeface="Cambria Math" panose="02040503050406030204" pitchFamily="18" charset="0"/>
                <a:ea typeface="Cambria Math" panose="02040503050406030204" pitchFamily="18" charset="0"/>
                <a:cs typeface="Times New Roman" pitchFamily="18" charset="0"/>
              </a:rPr>
              <a:t>These small boxes are called </a:t>
            </a:r>
            <a:r>
              <a:rPr lang="en-US" sz="2300" b="1" dirty="0">
                <a:solidFill>
                  <a:srgbClr val="FF0000"/>
                </a:solidFill>
                <a:latin typeface="Cambria Math" panose="02040503050406030204" pitchFamily="18" charset="0"/>
                <a:ea typeface="Cambria Math" panose="02040503050406030204" pitchFamily="18" charset="0"/>
                <a:cs typeface="Times New Roman" pitchFamily="18" charset="0"/>
              </a:rPr>
              <a:t>Pixels</a:t>
            </a:r>
            <a:r>
              <a:rPr lang="en-US" sz="2300" dirty="0">
                <a:latin typeface="Cambria Math" panose="02040503050406030204" pitchFamily="18" charset="0"/>
                <a:ea typeface="Cambria Math" panose="02040503050406030204" pitchFamily="18" charset="0"/>
                <a:cs typeface="Times New Roman" pitchFamily="18" charset="0"/>
              </a:rPr>
              <a:t>.</a:t>
            </a:r>
          </a:p>
          <a:p>
            <a:pPr algn="just"/>
            <a:r>
              <a:rPr lang="en-US" sz="2300" dirty="0">
                <a:latin typeface="Cambria Math" panose="02040503050406030204" pitchFamily="18" charset="0"/>
                <a:ea typeface="Cambria Math" panose="02040503050406030204" pitchFamily="18" charset="0"/>
                <a:cs typeface="Times New Roman" pitchFamily="18" charset="0"/>
              </a:rPr>
              <a:t>Each pixel represents single point in a image.</a:t>
            </a:r>
          </a:p>
          <a:p>
            <a:pPr algn="just"/>
            <a:r>
              <a:rPr lang="en-US" sz="2300" dirty="0">
                <a:latin typeface="Cambria Math" panose="02040503050406030204" pitchFamily="18" charset="0"/>
                <a:ea typeface="Cambria Math" panose="02040503050406030204" pitchFamily="18" charset="0"/>
                <a:cs typeface="Times New Roman" pitchFamily="18" charset="0"/>
              </a:rPr>
              <a:t>The </a:t>
            </a:r>
            <a:r>
              <a:rPr lang="en-US" sz="2300" b="1" dirty="0">
                <a:solidFill>
                  <a:srgbClr val="FF0000"/>
                </a:solidFill>
                <a:latin typeface="Cambria Math" panose="02040503050406030204" pitchFamily="18" charset="0"/>
                <a:ea typeface="Cambria Math" panose="02040503050406030204" pitchFamily="18" charset="0"/>
                <a:cs typeface="Times New Roman" pitchFamily="18" charset="0"/>
              </a:rPr>
              <a:t>dimension</a:t>
            </a:r>
            <a:r>
              <a:rPr lang="en-US" sz="2300" dirty="0">
                <a:latin typeface="Cambria Math" panose="02040503050406030204" pitchFamily="18" charset="0"/>
                <a:ea typeface="Cambria Math" panose="02040503050406030204" pitchFamily="18" charset="0"/>
                <a:cs typeface="Times New Roman" pitchFamily="18" charset="0"/>
              </a:rPr>
              <a:t> </a:t>
            </a:r>
            <a:r>
              <a:rPr lang="en-US" sz="2300" b="1" dirty="0">
                <a:solidFill>
                  <a:srgbClr val="FF0000"/>
                </a:solidFill>
                <a:latin typeface="Cambria Math" panose="02040503050406030204" pitchFamily="18" charset="0"/>
                <a:ea typeface="Cambria Math" panose="02040503050406030204" pitchFamily="18" charset="0"/>
                <a:cs typeface="Times New Roman" pitchFamily="18" charset="0"/>
              </a:rPr>
              <a:t>of</a:t>
            </a:r>
            <a:r>
              <a:rPr lang="en-US" sz="2300" dirty="0">
                <a:latin typeface="Cambria Math" panose="02040503050406030204" pitchFamily="18" charset="0"/>
                <a:ea typeface="Cambria Math" panose="02040503050406030204" pitchFamily="18" charset="0"/>
                <a:cs typeface="Times New Roman" pitchFamily="18" charset="0"/>
              </a:rPr>
              <a:t> </a:t>
            </a:r>
            <a:r>
              <a:rPr lang="en-US" sz="2300" b="1" dirty="0">
                <a:solidFill>
                  <a:srgbClr val="FF0000"/>
                </a:solidFill>
                <a:latin typeface="Cambria Math" panose="02040503050406030204" pitchFamily="18" charset="0"/>
                <a:ea typeface="Cambria Math" panose="02040503050406030204" pitchFamily="18" charset="0"/>
                <a:cs typeface="Times New Roman" pitchFamily="18" charset="0"/>
              </a:rPr>
              <a:t>the</a:t>
            </a:r>
            <a:r>
              <a:rPr lang="en-US" sz="2300" dirty="0">
                <a:latin typeface="Cambria Math" panose="02040503050406030204" pitchFamily="18" charset="0"/>
                <a:ea typeface="Cambria Math" panose="02040503050406030204" pitchFamily="18" charset="0"/>
                <a:cs typeface="Times New Roman" pitchFamily="18" charset="0"/>
              </a:rPr>
              <a:t> </a:t>
            </a:r>
            <a:r>
              <a:rPr lang="en-US" sz="2300" b="1" dirty="0">
                <a:solidFill>
                  <a:srgbClr val="FF0000"/>
                </a:solidFill>
                <a:latin typeface="Cambria Math" panose="02040503050406030204" pitchFamily="18" charset="0"/>
                <a:ea typeface="Cambria Math" panose="02040503050406030204" pitchFamily="18" charset="0"/>
                <a:cs typeface="Times New Roman" pitchFamily="18" charset="0"/>
              </a:rPr>
              <a:t>image</a:t>
            </a:r>
            <a:r>
              <a:rPr lang="en-US" sz="2300" dirty="0">
                <a:latin typeface="Cambria Math" panose="02040503050406030204" pitchFamily="18" charset="0"/>
                <a:ea typeface="Cambria Math" panose="02040503050406030204" pitchFamily="18" charset="0"/>
                <a:cs typeface="Times New Roman" pitchFamily="18" charset="0"/>
              </a:rPr>
              <a:t> is simply the number of pixels across the image’s height(no of rows) and width(columns). </a:t>
            </a:r>
          </a:p>
          <a:p>
            <a:pPr algn="just"/>
            <a:r>
              <a:rPr lang="en-US" sz="2300" dirty="0">
                <a:latin typeface="Cambria Math" panose="02040503050406030204" pitchFamily="18" charset="0"/>
                <a:ea typeface="Cambria Math" panose="02040503050406030204" pitchFamily="18" charset="0"/>
                <a:cs typeface="Times New Roman" pitchFamily="18" charset="0"/>
              </a:rPr>
              <a:t>Hence the dimension of this image will be 24 x 16.</a:t>
            </a:r>
          </a:p>
          <a:p>
            <a:pPr marL="0" indent="0" algn="just">
              <a:buNone/>
            </a:pPr>
            <a:r>
              <a:rPr lang="en-US" sz="2800" b="1" dirty="0">
                <a:solidFill>
                  <a:srgbClr val="FF0000"/>
                </a:solidFill>
                <a:latin typeface="Cambria Math" panose="02040503050406030204" pitchFamily="18" charset="0"/>
                <a:ea typeface="Cambria Math" panose="02040503050406030204" pitchFamily="18" charset="0"/>
                <a:cs typeface="Times New Roman" pitchFamily="18" charset="0"/>
              </a:rPr>
              <a:t>How do computers see these images ??</a:t>
            </a:r>
          </a:p>
        </p:txBody>
      </p:sp>
      <p:pic>
        <p:nvPicPr>
          <p:cNvPr id="3" name="Picture 2">
            <a:extLst>
              <a:ext uri="{FF2B5EF4-FFF2-40B4-BE49-F238E27FC236}">
                <a16:creationId xmlns:a16="http://schemas.microsoft.com/office/drawing/2014/main" xmlns="" id="{0FACD438-E9FD-88EB-24E3-3D1996A9F3C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 y="685800"/>
            <a:ext cx="2807340" cy="3810868"/>
          </a:xfrm>
          <a:prstGeom prst="rect">
            <a:avLst/>
          </a:prstGeom>
        </p:spPr>
      </p:pic>
    </p:spTree>
    <p:extLst>
      <p:ext uri="{BB962C8B-B14F-4D97-AF65-F5344CB8AC3E}">
        <p14:creationId xmlns:p14="http://schemas.microsoft.com/office/powerpoint/2010/main" xmlns="" val="2180956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An Image</a:t>
            </a:r>
            <a:endParaRPr lang="en-IN" sz="3000" b="1" dirty="0">
              <a:solidFill>
                <a:schemeClr val="accent3">
                  <a:lumMod val="75000"/>
                </a:schemeClr>
              </a:solidFill>
              <a:latin typeface="Times New Roman" pitchFamily="18" charset="0"/>
              <a:cs typeface="Times New Roman" pitchFamily="18" charset="0"/>
            </a:endParaRPr>
          </a:p>
        </p:txBody>
      </p:sp>
      <p:sp>
        <p:nvSpPr>
          <p:cNvPr id="5" name="Content Placeholder 4"/>
          <p:cNvSpPr>
            <a:spLocks noGrp="1"/>
          </p:cNvSpPr>
          <p:nvPr>
            <p:ph idx="1"/>
          </p:nvPr>
        </p:nvSpPr>
        <p:spPr>
          <a:xfrm>
            <a:off x="2959740" y="857250"/>
            <a:ext cx="5727060" cy="3943350"/>
          </a:xfrm>
        </p:spPr>
        <p:txBody>
          <a:bodyPr>
            <a:normAutofit/>
          </a:bodyPr>
          <a:lstStyle/>
          <a:p>
            <a:pPr algn="just"/>
            <a:r>
              <a:rPr lang="en-US" sz="2300" dirty="0">
                <a:latin typeface="Cambria Math" panose="02040503050406030204" pitchFamily="18" charset="0"/>
                <a:ea typeface="Cambria Math" panose="02040503050406030204" pitchFamily="18" charset="0"/>
                <a:cs typeface="Times New Roman" pitchFamily="18" charset="0"/>
              </a:rPr>
              <a:t>These small boxes are called </a:t>
            </a:r>
            <a:r>
              <a:rPr lang="en-US" sz="2300" b="1" dirty="0">
                <a:solidFill>
                  <a:srgbClr val="FF0000"/>
                </a:solidFill>
                <a:latin typeface="Cambria Math" panose="02040503050406030204" pitchFamily="18" charset="0"/>
                <a:ea typeface="Cambria Math" panose="02040503050406030204" pitchFamily="18" charset="0"/>
                <a:cs typeface="Times New Roman" pitchFamily="18" charset="0"/>
              </a:rPr>
              <a:t>Pixels</a:t>
            </a:r>
            <a:r>
              <a:rPr lang="en-US" sz="2300" dirty="0">
                <a:latin typeface="Cambria Math" panose="02040503050406030204" pitchFamily="18" charset="0"/>
                <a:ea typeface="Cambria Math" panose="02040503050406030204" pitchFamily="18" charset="0"/>
                <a:cs typeface="Times New Roman" pitchFamily="18" charset="0"/>
              </a:rPr>
              <a:t>.</a:t>
            </a:r>
          </a:p>
          <a:p>
            <a:pPr algn="just"/>
            <a:r>
              <a:rPr lang="en-US" sz="2300" dirty="0">
                <a:latin typeface="Cambria Math" panose="02040503050406030204" pitchFamily="18" charset="0"/>
                <a:ea typeface="Cambria Math" panose="02040503050406030204" pitchFamily="18" charset="0"/>
                <a:cs typeface="Times New Roman" pitchFamily="18" charset="0"/>
              </a:rPr>
              <a:t>The </a:t>
            </a:r>
            <a:r>
              <a:rPr lang="en-US" sz="2300" b="1" dirty="0">
                <a:solidFill>
                  <a:srgbClr val="FF0000"/>
                </a:solidFill>
                <a:latin typeface="Cambria Math" panose="02040503050406030204" pitchFamily="18" charset="0"/>
                <a:ea typeface="Cambria Math" panose="02040503050406030204" pitchFamily="18" charset="0"/>
                <a:cs typeface="Times New Roman" pitchFamily="18" charset="0"/>
              </a:rPr>
              <a:t>dimension</a:t>
            </a:r>
            <a:r>
              <a:rPr lang="en-US" sz="2300" dirty="0">
                <a:latin typeface="Cambria Math" panose="02040503050406030204" pitchFamily="18" charset="0"/>
                <a:ea typeface="Cambria Math" panose="02040503050406030204" pitchFamily="18" charset="0"/>
                <a:cs typeface="Times New Roman" pitchFamily="18" charset="0"/>
              </a:rPr>
              <a:t> </a:t>
            </a:r>
            <a:r>
              <a:rPr lang="en-US" sz="2300" b="1" dirty="0">
                <a:solidFill>
                  <a:srgbClr val="FF0000"/>
                </a:solidFill>
                <a:latin typeface="Cambria Math" panose="02040503050406030204" pitchFamily="18" charset="0"/>
                <a:ea typeface="Cambria Math" panose="02040503050406030204" pitchFamily="18" charset="0"/>
                <a:cs typeface="Times New Roman" pitchFamily="18" charset="0"/>
              </a:rPr>
              <a:t>of</a:t>
            </a:r>
            <a:r>
              <a:rPr lang="en-US" sz="2300" dirty="0">
                <a:latin typeface="Cambria Math" panose="02040503050406030204" pitchFamily="18" charset="0"/>
                <a:ea typeface="Cambria Math" panose="02040503050406030204" pitchFamily="18" charset="0"/>
                <a:cs typeface="Times New Roman" pitchFamily="18" charset="0"/>
              </a:rPr>
              <a:t> </a:t>
            </a:r>
            <a:r>
              <a:rPr lang="en-US" sz="2300" b="1" dirty="0">
                <a:solidFill>
                  <a:srgbClr val="FF0000"/>
                </a:solidFill>
                <a:latin typeface="Cambria Math" panose="02040503050406030204" pitchFamily="18" charset="0"/>
                <a:ea typeface="Cambria Math" panose="02040503050406030204" pitchFamily="18" charset="0"/>
                <a:cs typeface="Times New Roman" pitchFamily="18" charset="0"/>
              </a:rPr>
              <a:t>the</a:t>
            </a:r>
            <a:r>
              <a:rPr lang="en-US" sz="2300" dirty="0">
                <a:latin typeface="Cambria Math" panose="02040503050406030204" pitchFamily="18" charset="0"/>
                <a:ea typeface="Cambria Math" panose="02040503050406030204" pitchFamily="18" charset="0"/>
                <a:cs typeface="Times New Roman" pitchFamily="18" charset="0"/>
              </a:rPr>
              <a:t> </a:t>
            </a:r>
            <a:r>
              <a:rPr lang="en-US" sz="2300" b="1" dirty="0">
                <a:solidFill>
                  <a:srgbClr val="FF0000"/>
                </a:solidFill>
                <a:latin typeface="Cambria Math" panose="02040503050406030204" pitchFamily="18" charset="0"/>
                <a:ea typeface="Cambria Math" panose="02040503050406030204" pitchFamily="18" charset="0"/>
                <a:cs typeface="Times New Roman" pitchFamily="18" charset="0"/>
              </a:rPr>
              <a:t>image</a:t>
            </a:r>
            <a:r>
              <a:rPr lang="en-US" sz="2300" dirty="0">
                <a:latin typeface="Cambria Math" panose="02040503050406030204" pitchFamily="18" charset="0"/>
                <a:ea typeface="Cambria Math" panose="02040503050406030204" pitchFamily="18" charset="0"/>
                <a:cs typeface="Times New Roman" pitchFamily="18" charset="0"/>
              </a:rPr>
              <a:t> is simply the number of pixels across the image’s height(no of rows) and width(columns). </a:t>
            </a:r>
          </a:p>
          <a:p>
            <a:pPr algn="just"/>
            <a:r>
              <a:rPr lang="en-US" sz="2300" dirty="0">
                <a:latin typeface="Cambria Math" panose="02040503050406030204" pitchFamily="18" charset="0"/>
                <a:ea typeface="Cambria Math" panose="02040503050406030204" pitchFamily="18" charset="0"/>
                <a:cs typeface="Times New Roman" pitchFamily="18" charset="0"/>
              </a:rPr>
              <a:t>Hence the dimension of this image will be 24 x 16.</a:t>
            </a:r>
          </a:p>
          <a:p>
            <a:pPr algn="just"/>
            <a:r>
              <a:rPr lang="en-US" sz="2300" dirty="0">
                <a:latin typeface="Cambria Math" panose="02040503050406030204" pitchFamily="18" charset="0"/>
                <a:ea typeface="Cambria Math" panose="02040503050406030204" pitchFamily="18" charset="0"/>
                <a:cs typeface="Times New Roman" pitchFamily="18" charset="0"/>
              </a:rPr>
              <a:t>Although we see an image in this format, the computer store image in the form of numbers.</a:t>
            </a:r>
          </a:p>
        </p:txBody>
      </p:sp>
      <p:pic>
        <p:nvPicPr>
          <p:cNvPr id="3" name="Picture 2">
            <a:extLst>
              <a:ext uri="{FF2B5EF4-FFF2-40B4-BE49-F238E27FC236}">
                <a16:creationId xmlns:a16="http://schemas.microsoft.com/office/drawing/2014/main" xmlns="" id="{0FACD438-E9FD-88EB-24E3-3D1996A9F3C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 y="685800"/>
            <a:ext cx="2807340" cy="3810868"/>
          </a:xfrm>
          <a:prstGeom prst="rect">
            <a:avLst/>
          </a:prstGeom>
        </p:spPr>
      </p:pic>
    </p:spTree>
    <p:extLst>
      <p:ext uri="{BB962C8B-B14F-4D97-AF65-F5344CB8AC3E}">
        <p14:creationId xmlns:p14="http://schemas.microsoft.com/office/powerpoint/2010/main" xmlns="" val="3618119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How images are stored digitally ?</a:t>
            </a:r>
            <a:endParaRPr lang="en-IN" sz="3000" b="1" dirty="0">
              <a:solidFill>
                <a:schemeClr val="accent3">
                  <a:lumMod val="75000"/>
                </a:schemeClr>
              </a:solidFill>
              <a:latin typeface="Times New Roman" pitchFamily="18" charset="0"/>
              <a:cs typeface="Times New Roman" pitchFamily="18" charset="0"/>
            </a:endParaRPr>
          </a:p>
        </p:txBody>
      </p:sp>
      <p:sp>
        <p:nvSpPr>
          <p:cNvPr id="5" name="Content Placeholder 4"/>
          <p:cNvSpPr>
            <a:spLocks noGrp="1"/>
          </p:cNvSpPr>
          <p:nvPr>
            <p:ph idx="1"/>
          </p:nvPr>
        </p:nvSpPr>
        <p:spPr>
          <a:xfrm>
            <a:off x="3188340" y="857250"/>
            <a:ext cx="5727060" cy="3943350"/>
          </a:xfrm>
        </p:spPr>
        <p:txBody>
          <a:bodyPr>
            <a:normAutofit/>
          </a:bodyPr>
          <a:lstStyle/>
          <a:p>
            <a:pPr algn="just"/>
            <a:r>
              <a:rPr lang="en-US" sz="2300" dirty="0">
                <a:latin typeface="Cambria Math" panose="02040503050406030204" pitchFamily="18" charset="0"/>
                <a:ea typeface="Cambria Math" panose="02040503050406030204" pitchFamily="18" charset="0"/>
                <a:cs typeface="Times New Roman" pitchFamily="18" charset="0"/>
              </a:rPr>
              <a:t>Each of these pixels is denoted as a numerical value, and these numbers are called </a:t>
            </a:r>
            <a:r>
              <a:rPr lang="en-US" sz="2300" b="1" dirty="0">
                <a:solidFill>
                  <a:srgbClr val="FF0000"/>
                </a:solidFill>
                <a:latin typeface="Cambria Math" panose="02040503050406030204" pitchFamily="18" charset="0"/>
                <a:ea typeface="Cambria Math" panose="02040503050406030204" pitchFamily="18" charset="0"/>
                <a:cs typeface="Times New Roman" pitchFamily="18" charset="0"/>
              </a:rPr>
              <a:t>Pixel Values</a:t>
            </a:r>
            <a:r>
              <a:rPr lang="en-US" sz="2300" dirty="0">
                <a:latin typeface="Cambria Math" panose="02040503050406030204" pitchFamily="18" charset="0"/>
                <a:ea typeface="Cambria Math" panose="02040503050406030204" pitchFamily="18" charset="0"/>
                <a:cs typeface="Times New Roman" pitchFamily="18" charset="0"/>
              </a:rPr>
              <a:t>. </a:t>
            </a:r>
          </a:p>
          <a:p>
            <a:pPr algn="just"/>
            <a:r>
              <a:rPr lang="en-US" sz="2300" dirty="0">
                <a:latin typeface="Cambria Math" panose="02040503050406030204" pitchFamily="18" charset="0"/>
                <a:ea typeface="Cambria Math" panose="02040503050406030204" pitchFamily="18" charset="0"/>
                <a:cs typeface="Times New Roman" pitchFamily="18" charset="0"/>
              </a:rPr>
              <a:t>These pixel values denote the </a:t>
            </a:r>
            <a:r>
              <a:rPr lang="en-US" sz="2300" b="1" dirty="0">
                <a:solidFill>
                  <a:srgbClr val="FF0000"/>
                </a:solidFill>
                <a:latin typeface="Cambria Math" panose="02040503050406030204" pitchFamily="18" charset="0"/>
                <a:ea typeface="Cambria Math" panose="02040503050406030204" pitchFamily="18" charset="0"/>
                <a:cs typeface="Times New Roman" pitchFamily="18" charset="0"/>
              </a:rPr>
              <a:t>intensity of the pixels</a:t>
            </a:r>
            <a:r>
              <a:rPr lang="en-US" sz="2300" dirty="0">
                <a:latin typeface="Cambria Math" panose="02040503050406030204" pitchFamily="18" charset="0"/>
                <a:ea typeface="Cambria Math" panose="02040503050406030204" pitchFamily="18" charset="0"/>
                <a:cs typeface="Times New Roman" pitchFamily="18" charset="0"/>
              </a:rPr>
              <a:t>. </a:t>
            </a:r>
          </a:p>
          <a:p>
            <a:pPr algn="just"/>
            <a:r>
              <a:rPr lang="en-US" sz="2300" dirty="0">
                <a:latin typeface="Cambria Math" panose="02040503050406030204" pitchFamily="18" charset="0"/>
                <a:ea typeface="Cambria Math" panose="02040503050406030204" pitchFamily="18" charset="0"/>
                <a:cs typeface="Times New Roman" pitchFamily="18" charset="0"/>
              </a:rPr>
              <a:t>For a grayscale or binary image, we have pixel values ranging from 0 to 255.</a:t>
            </a:r>
          </a:p>
          <a:p>
            <a:pPr algn="just"/>
            <a:r>
              <a:rPr lang="en-US" sz="2300" b="1" dirty="0">
                <a:solidFill>
                  <a:schemeClr val="accent3">
                    <a:lumMod val="50000"/>
                  </a:schemeClr>
                </a:solidFill>
                <a:latin typeface="Cambria Math" panose="02040503050406030204" pitchFamily="18" charset="0"/>
                <a:ea typeface="Cambria Math" panose="02040503050406030204" pitchFamily="18" charset="0"/>
                <a:cs typeface="Times New Roman" pitchFamily="18" charset="0"/>
              </a:rPr>
              <a:t>Images are stored in a computer as a matrix of numbers known as pixel values.</a:t>
            </a:r>
          </a:p>
        </p:txBody>
      </p:sp>
      <p:pic>
        <p:nvPicPr>
          <p:cNvPr id="6" name="Picture 5">
            <a:extLst>
              <a:ext uri="{FF2B5EF4-FFF2-40B4-BE49-F238E27FC236}">
                <a16:creationId xmlns:a16="http://schemas.microsoft.com/office/drawing/2014/main" xmlns="" id="{245D9C9B-40AD-5FF0-9206-7C05DB66A225}"/>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12012" t="8517" r="15810" b="12963"/>
          <a:stretch/>
        </p:blipFill>
        <p:spPr>
          <a:xfrm>
            <a:off x="152400" y="685800"/>
            <a:ext cx="2799991" cy="3905250"/>
          </a:xfrm>
          <a:prstGeom prst="rect">
            <a:avLst/>
          </a:prstGeom>
        </p:spPr>
      </p:pic>
    </p:spTree>
    <p:extLst>
      <p:ext uri="{BB962C8B-B14F-4D97-AF65-F5344CB8AC3E}">
        <p14:creationId xmlns:p14="http://schemas.microsoft.com/office/powerpoint/2010/main" xmlns="" val="500287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48A19628-C698-920D-A797-D4DB58217A3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87818"/>
            <a:ext cx="9144000" cy="1979132"/>
          </a:xfrm>
          <a:prstGeom prst="rect">
            <a:avLst/>
          </a:prstGeom>
        </p:spPr>
      </p:pic>
      <p:pic>
        <p:nvPicPr>
          <p:cNvPr id="7" name="Picture 6">
            <a:extLst>
              <a:ext uri="{FF2B5EF4-FFF2-40B4-BE49-F238E27FC236}">
                <a16:creationId xmlns:a16="http://schemas.microsoft.com/office/drawing/2014/main" xmlns="" id="{6ED67D6F-E0EA-0CBA-DD41-2D4C66DB00E5}"/>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888116" y="2306217"/>
            <a:ext cx="3367768" cy="2514600"/>
          </a:xfrm>
          <a:prstGeom prst="rect">
            <a:avLst/>
          </a:prstGeom>
        </p:spPr>
      </p:pic>
    </p:spTree>
    <p:extLst>
      <p:ext uri="{BB962C8B-B14F-4D97-AF65-F5344CB8AC3E}">
        <p14:creationId xmlns:p14="http://schemas.microsoft.com/office/powerpoint/2010/main" xmlns="" val="1702949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DD250832-4F30-BE63-74CC-3DD2D50B963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81000" y="590550"/>
            <a:ext cx="3314700" cy="3646170"/>
          </a:xfrm>
          <a:prstGeom prst="rect">
            <a:avLst/>
          </a:prstGeom>
        </p:spPr>
      </p:pic>
      <p:pic>
        <p:nvPicPr>
          <p:cNvPr id="9" name="Picture 8">
            <a:extLst>
              <a:ext uri="{FF2B5EF4-FFF2-40B4-BE49-F238E27FC236}">
                <a16:creationId xmlns:a16="http://schemas.microsoft.com/office/drawing/2014/main" xmlns="" id="{CE09D43A-23BE-70CF-4EDF-2A961F848E6A}"/>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124325" y="666750"/>
            <a:ext cx="4714875" cy="3543214"/>
          </a:xfrm>
          <a:prstGeom prst="rect">
            <a:avLst/>
          </a:prstGeom>
        </p:spPr>
      </p:pic>
      <p:sp>
        <p:nvSpPr>
          <p:cNvPr id="10" name="TextBox 9">
            <a:extLst>
              <a:ext uri="{FF2B5EF4-FFF2-40B4-BE49-F238E27FC236}">
                <a16:creationId xmlns:a16="http://schemas.microsoft.com/office/drawing/2014/main" xmlns="" id="{6C436FE1-2A81-98A1-A339-7F205D2D41F6}"/>
              </a:ext>
            </a:extLst>
          </p:cNvPr>
          <p:cNvSpPr txBox="1"/>
          <p:nvPr/>
        </p:nvSpPr>
        <p:spPr>
          <a:xfrm>
            <a:off x="914400" y="4552950"/>
            <a:ext cx="2362200" cy="369332"/>
          </a:xfrm>
          <a:prstGeom prst="rect">
            <a:avLst/>
          </a:prstGeom>
          <a:noFill/>
        </p:spPr>
        <p:txBody>
          <a:bodyPr wrap="square" rtlCol="0">
            <a:spAutoFit/>
          </a:bodyPr>
          <a:lstStyle/>
          <a:p>
            <a:pPr algn="ctr"/>
            <a:r>
              <a:rPr lang="en-IN" dirty="0"/>
              <a:t>Binary Image</a:t>
            </a:r>
          </a:p>
        </p:txBody>
      </p:sp>
      <p:sp>
        <p:nvSpPr>
          <p:cNvPr id="11" name="TextBox 10">
            <a:extLst>
              <a:ext uri="{FF2B5EF4-FFF2-40B4-BE49-F238E27FC236}">
                <a16:creationId xmlns:a16="http://schemas.microsoft.com/office/drawing/2014/main" xmlns="" id="{AF62BD14-DAAB-3A2B-AD35-AE3C5FC22D9D}"/>
              </a:ext>
            </a:extLst>
          </p:cNvPr>
          <p:cNvSpPr txBox="1"/>
          <p:nvPr/>
        </p:nvSpPr>
        <p:spPr>
          <a:xfrm>
            <a:off x="5300662" y="4400550"/>
            <a:ext cx="2362200" cy="646331"/>
          </a:xfrm>
          <a:prstGeom prst="rect">
            <a:avLst/>
          </a:prstGeom>
          <a:noFill/>
        </p:spPr>
        <p:txBody>
          <a:bodyPr wrap="square" rtlCol="0">
            <a:spAutoFit/>
          </a:bodyPr>
          <a:lstStyle/>
          <a:p>
            <a:pPr algn="ctr"/>
            <a:r>
              <a:rPr lang="en-IN" dirty="0"/>
              <a:t>Grayscale Image (B/W image)</a:t>
            </a:r>
          </a:p>
        </p:txBody>
      </p:sp>
    </p:spTree>
    <p:extLst>
      <p:ext uri="{BB962C8B-B14F-4D97-AF65-F5344CB8AC3E}">
        <p14:creationId xmlns:p14="http://schemas.microsoft.com/office/powerpoint/2010/main" xmlns="" val="4180432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3506312D-FDA0-EC53-D611-20CBE730D86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05000" y="108941"/>
            <a:ext cx="5334000" cy="4925617"/>
          </a:xfrm>
          <a:prstGeom prst="rect">
            <a:avLst/>
          </a:prstGeom>
        </p:spPr>
      </p:pic>
    </p:spTree>
    <p:extLst>
      <p:ext uri="{BB962C8B-B14F-4D97-AF65-F5344CB8AC3E}">
        <p14:creationId xmlns:p14="http://schemas.microsoft.com/office/powerpoint/2010/main" xmlns="" val="106796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a:solidFill>
                  <a:srgbClr val="7030A0"/>
                </a:solidFill>
                <a:latin typeface="Times New Roman" pitchFamily="18" charset="0"/>
                <a:cs typeface="Times New Roman" pitchFamily="18" charset="0"/>
              </a:rPr>
              <a:t>What is an image?</a:t>
            </a:r>
            <a:endParaRPr lang="en-IN" sz="3000" b="1" dirty="0">
              <a:solidFill>
                <a:schemeClr val="accent3">
                  <a:lumMod val="75000"/>
                </a:schemeClr>
              </a:solidFill>
              <a:latin typeface="Times New Roman" pitchFamily="18" charset="0"/>
              <a:cs typeface="Times New Roman" pitchFamily="18" charset="0"/>
            </a:endParaRPr>
          </a:p>
        </p:txBody>
      </p:sp>
      <p:sp>
        <p:nvSpPr>
          <p:cNvPr id="5" name="Content Placeholder 4"/>
          <p:cNvSpPr>
            <a:spLocks noGrp="1"/>
          </p:cNvSpPr>
          <p:nvPr>
            <p:ph idx="1"/>
          </p:nvPr>
        </p:nvSpPr>
        <p:spPr>
          <a:xfrm>
            <a:off x="228600" y="857250"/>
            <a:ext cx="6324600" cy="3943350"/>
          </a:xfrm>
        </p:spPr>
        <p:txBody>
          <a:bodyPr>
            <a:normAutofit fontScale="92500" lnSpcReduction="10000"/>
          </a:bodyPr>
          <a:lstStyle/>
          <a:p>
            <a:pPr algn="just">
              <a:lnSpc>
                <a:spcPct val="150000"/>
              </a:lnSpc>
            </a:pPr>
            <a:r>
              <a:rPr lang="en-US" sz="2300" dirty="0">
                <a:latin typeface="Cambria Math" panose="02040503050406030204" pitchFamily="18" charset="0"/>
                <a:ea typeface="Cambria Math" panose="02040503050406030204" pitchFamily="18" charset="0"/>
                <a:cs typeface="Times New Roman" pitchFamily="18" charset="0"/>
              </a:rPr>
              <a:t>An image may be defined as a two-dimensional function, where x and y are spatial (plane) coordinates, and the amplitude of f at any pair of coordinates (x, y) is called the </a:t>
            </a:r>
            <a:r>
              <a:rPr lang="en-US" sz="2300" b="1" dirty="0">
                <a:solidFill>
                  <a:srgbClr val="FF0000"/>
                </a:solidFill>
                <a:latin typeface="Cambria Math" panose="02040503050406030204" pitchFamily="18" charset="0"/>
                <a:ea typeface="Cambria Math" panose="02040503050406030204" pitchFamily="18" charset="0"/>
                <a:cs typeface="Times New Roman" pitchFamily="18" charset="0"/>
              </a:rPr>
              <a:t>intensity or gray level</a:t>
            </a:r>
            <a:r>
              <a:rPr lang="en-US" sz="2300" dirty="0">
                <a:latin typeface="Cambria Math" panose="02040503050406030204" pitchFamily="18" charset="0"/>
                <a:ea typeface="Cambria Math" panose="02040503050406030204" pitchFamily="18" charset="0"/>
                <a:cs typeface="Times New Roman" pitchFamily="18" charset="0"/>
              </a:rPr>
              <a:t> of the image at that point.</a:t>
            </a:r>
          </a:p>
          <a:p>
            <a:pPr algn="just">
              <a:lnSpc>
                <a:spcPct val="150000"/>
              </a:lnSpc>
            </a:pPr>
            <a:r>
              <a:rPr lang="en-US" sz="2300" dirty="0">
                <a:latin typeface="Cambria Math" panose="02040503050406030204" pitchFamily="18" charset="0"/>
                <a:ea typeface="Cambria Math" panose="02040503050406030204" pitchFamily="18" charset="0"/>
                <a:cs typeface="Times New Roman" pitchFamily="18" charset="0"/>
              </a:rPr>
              <a:t>When x, y, and the intensity values of f are all finite, discrete quantities, we call the image a digital image.</a:t>
            </a:r>
          </a:p>
        </p:txBody>
      </p:sp>
      <p:pic>
        <p:nvPicPr>
          <p:cNvPr id="2" name="Picture 1">
            <a:extLst>
              <a:ext uri="{FF2B5EF4-FFF2-40B4-BE49-F238E27FC236}">
                <a16:creationId xmlns:a16="http://schemas.microsoft.com/office/drawing/2014/main" xmlns="" id="{2F11757A-0CD8-7019-20F4-BFB024AA6870}"/>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12012" t="8517" r="15810" b="12963"/>
          <a:stretch/>
        </p:blipFill>
        <p:spPr>
          <a:xfrm>
            <a:off x="6705600" y="1104900"/>
            <a:ext cx="2103408" cy="2933700"/>
          </a:xfrm>
          <a:prstGeom prst="rect">
            <a:avLst/>
          </a:prstGeom>
        </p:spPr>
      </p:pic>
    </p:spTree>
    <p:extLst>
      <p:ext uri="{BB962C8B-B14F-4D97-AF65-F5344CB8AC3E}">
        <p14:creationId xmlns:p14="http://schemas.microsoft.com/office/powerpoint/2010/main" xmlns="" val="2540021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1022</Words>
  <Application>Microsoft Office PowerPoint</Application>
  <PresentationFormat>On-screen Show (16:9)</PresentationFormat>
  <Paragraphs>95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Slide 2</vt:lpstr>
      <vt:lpstr>An Image</vt:lpstr>
      <vt:lpstr>An Image</vt:lpstr>
      <vt:lpstr>How images are stored digitally ?</vt:lpstr>
      <vt:lpstr>Slide 6</vt:lpstr>
      <vt:lpstr>Slide 7</vt:lpstr>
      <vt:lpstr>Slide 8</vt:lpstr>
      <vt:lpstr>What is an image?</vt:lpstr>
      <vt:lpstr>What is an image?</vt:lpstr>
      <vt:lpstr>What is an image?</vt:lpstr>
      <vt:lpstr>What is image analysis?</vt:lpstr>
      <vt:lpstr>What is Computer Vision?</vt:lpstr>
      <vt:lpstr>What is Computer Vision?</vt:lpstr>
      <vt:lpstr>Image Analysis and Computer Vision</vt:lpstr>
      <vt:lpstr>Image Analysis and Computer Vision</vt:lpstr>
      <vt:lpstr>Slide 17</vt:lpstr>
      <vt:lpstr>Digital Image Processing</vt:lpstr>
      <vt:lpstr>Steps in Digital Image Processing</vt:lpstr>
      <vt:lpstr>Steps in Digital Image Processing</vt:lpstr>
      <vt:lpstr>Steps in Digital Image Processing</vt:lpstr>
      <vt:lpstr>Steps in Digital Image Processing</vt:lpstr>
      <vt:lpstr>Components of an Image Processing System</vt:lpstr>
      <vt:lpstr>Today’s Task</vt:lpstr>
      <vt:lpstr>Slide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Emerson nithiyaraj E</dc:creator>
  <cp:lastModifiedBy>Administrator</cp:lastModifiedBy>
  <cp:revision>105</cp:revision>
  <dcterms:created xsi:type="dcterms:W3CDTF">2006-08-16T00:00:00Z</dcterms:created>
  <dcterms:modified xsi:type="dcterms:W3CDTF">2024-07-05T04:13:36Z</dcterms:modified>
</cp:coreProperties>
</file>