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7" r:id="rId2"/>
    <p:sldId id="280" r:id="rId3"/>
    <p:sldId id="293" r:id="rId4"/>
    <p:sldId id="294" r:id="rId5"/>
    <p:sldId id="288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7" r:id="rId17"/>
    <p:sldId id="306" r:id="rId18"/>
    <p:sldId id="308" r:id="rId19"/>
    <p:sldId id="305" r:id="rId20"/>
    <p:sldId id="309" r:id="rId21"/>
    <p:sldId id="310" r:id="rId22"/>
    <p:sldId id="311" r:id="rId23"/>
    <p:sldId id="312" r:id="rId24"/>
    <p:sldId id="313" r:id="rId25"/>
    <p:sldId id="314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71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78128-4260-4028-90DC-4114FB36BE85}" type="datetimeFigureOut">
              <a:rPr lang="en-IN" smtClean="0"/>
              <a:pPr/>
              <a:t>08-07-2024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D2E9A-84A1-4D33-8CDA-A903389188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009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943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19AD784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IMAGE ANALYSIS AND COMPUTER VISION </a:t>
            </a:r>
            <a:endParaRPr lang="en-IN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IN" sz="2500" b="1" dirty="0">
                <a:latin typeface="Times New Roman" pitchFamily="18" charset="0"/>
                <a:cs typeface="Times New Roman" pitchFamily="18" charset="0"/>
              </a:rPr>
              <a:t>Dr E Emerson </a:t>
            </a:r>
            <a:r>
              <a:rPr lang="en-IN" sz="2500" b="1" dirty="0" err="1">
                <a:latin typeface="Times New Roman" pitchFamily="18" charset="0"/>
                <a:cs typeface="Times New Roman" pitchFamily="18" charset="0"/>
              </a:rPr>
              <a:t>Nithiyaraj</a:t>
            </a:r>
            <a:endParaRPr lang="en-IN" sz="25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IN" sz="2500" b="1" dirty="0">
                <a:latin typeface="Times New Roman" pitchFamily="18" charset="0"/>
                <a:cs typeface="Times New Roman" pitchFamily="18" charset="0"/>
              </a:rPr>
              <a:t>AP/ECE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xmlns="" val="260328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9740" y="357172"/>
            <a:ext cx="5969978" cy="435771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95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There are two classes of receptors: cones and rods.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8" y="1142990"/>
            <a:ext cx="286275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1811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9740" y="357172"/>
            <a:ext cx="5969978" cy="435771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cones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in each eye number between 6 and 7 million.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They are located primarily in the central portion of the retina, called the fovea, and are highly sensitive to color.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Responsible for color vision and visual acuity in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bright light conditions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photopic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vision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).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8" y="1142990"/>
            <a:ext cx="286275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1811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9740" y="357172"/>
            <a:ext cx="5969978" cy="435771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The number of </a:t>
            </a:r>
            <a:r>
              <a:rPr lang="en-US" sz="19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rods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is much larger: Some 75 to 150 million are distributed over the retinal surface.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Rods serve to give a general, overall picture of the field of view.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Responsible for vision in </a:t>
            </a:r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low light conditions 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(scotopic vision).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Highly sensitive to light but do not detect color.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8" y="1142990"/>
            <a:ext cx="286275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1811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9740" y="357172"/>
            <a:ext cx="5969978" cy="435771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For example, objects that appear brightly colored in daylight when seen by moonlight appear as colorless forms because only the rods are stimulated.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This phenomenon is known as </a:t>
            </a:r>
            <a:r>
              <a:rPr lang="en-US" sz="1800" b="1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scotopic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or dim-light vision.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8" y="1142990"/>
            <a:ext cx="286275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18119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Distribution of rods and cones in the Retina</a:t>
            </a:r>
            <a:endParaRPr lang="en-IN" sz="24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8925" y="857250"/>
            <a:ext cx="6697574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8095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Image Formation in the eye</a:t>
            </a:r>
            <a:endParaRPr lang="en-IN" sz="24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835D51D-0B13-2A8A-A74A-4F8D992B946A}"/>
              </a:ext>
            </a:extLst>
          </p:cNvPr>
          <p:cNvSpPr txBox="1"/>
          <p:nvPr/>
        </p:nvSpPr>
        <p:spPr>
          <a:xfrm>
            <a:off x="179512" y="724012"/>
            <a:ext cx="8856984" cy="3736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Ten-Roman"/>
              </a:rPr>
              <a:t>In an ordinary photographic camera, the lens has a fixed </a:t>
            </a:r>
            <a:r>
              <a:rPr lang="en-US" sz="2000" b="1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Ten-Roman"/>
              </a:rPr>
              <a:t>focal length</a:t>
            </a:r>
            <a:r>
              <a:rPr lang="en-US" sz="2000" b="0" i="0" u="none" strike="noStrike" baseline="0" dirty="0">
                <a:latin typeface="TimesTen-Roman"/>
              </a:rPr>
              <a:t>, and focusing at various distances is achieved by varying the distance between the lens and the imaging plane, where the film (or imaging chip in the case of a digital camera) is located. The image formed by the lens is captured on this plane.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Ten-Roman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Ten-Roman"/>
              </a:rPr>
              <a:t>In the human eye, the converse is true; the distance between the lens and the imaging region (the retina) is fixed, and the focal length needed to achieve proper focus is obtained by varying the shape of the </a:t>
            </a:r>
            <a:r>
              <a:rPr lang="en-IN" sz="2000" b="0" i="0" u="none" strike="noStrike" baseline="0" dirty="0">
                <a:latin typeface="TimesTen-Roman"/>
              </a:rPr>
              <a:t>lens.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18095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Image Formation in the eye</a:t>
            </a:r>
            <a:endParaRPr lang="en-IN" sz="24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835D51D-0B13-2A8A-A74A-4F8D992B946A}"/>
              </a:ext>
            </a:extLst>
          </p:cNvPr>
          <p:cNvSpPr txBox="1"/>
          <p:nvPr/>
        </p:nvSpPr>
        <p:spPr>
          <a:xfrm>
            <a:off x="179512" y="724012"/>
            <a:ext cx="8856984" cy="2351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Ten-Roman"/>
              </a:rPr>
              <a:t>The </a:t>
            </a:r>
            <a:r>
              <a:rPr lang="en-US" sz="2000" b="1" i="0" u="none" strike="noStrike" baseline="0" dirty="0">
                <a:solidFill>
                  <a:schemeClr val="accent3">
                    <a:lumMod val="50000"/>
                  </a:schemeClr>
                </a:solidFill>
                <a:latin typeface="TimesTen-Roman"/>
              </a:rPr>
              <a:t>fibers in the ciliary body accomplish this</a:t>
            </a:r>
            <a:r>
              <a:rPr lang="en-US" sz="2000" b="0" i="0" u="none" strike="noStrike" baseline="0" dirty="0">
                <a:latin typeface="TimesTen-Roman"/>
              </a:rPr>
              <a:t>, flattening or thickening the lens for distant or near objects, respectively.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Ten-Roman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Ten-Roman"/>
              </a:rPr>
              <a:t>The distance between the center of the lens and the retina along the visual axis is approximately 17 mm.</a:t>
            </a:r>
            <a:endParaRPr lang="en-IN" sz="2000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xmlns="" id="{66FE5692-0227-DABE-3842-2143CA0CF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1275" y="2715766"/>
            <a:ext cx="2093862" cy="235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97897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Image Formation in the eye</a:t>
            </a:r>
            <a:endParaRPr lang="en-IN" sz="24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672CA77-9275-83C5-2787-8323D8555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289"/>
            <a:ext cx="9144000" cy="2092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4025A1-9505-60F7-7867-68E0E99DA99F}"/>
              </a:ext>
            </a:extLst>
          </p:cNvPr>
          <p:cNvSpPr txBox="1"/>
          <p:nvPr/>
        </p:nvSpPr>
        <p:spPr>
          <a:xfrm>
            <a:off x="179512" y="3867894"/>
            <a:ext cx="36724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TimesTen-Roman"/>
              </a:rPr>
              <a:t>The geometry in Fig. 2.3 illustrates how to obtain the dimensions of an image formed on the retina.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B475A70-2E9B-59B4-08A5-098EDB0152DD}"/>
              </a:ext>
            </a:extLst>
          </p:cNvPr>
          <p:cNvSpPr txBox="1"/>
          <p:nvPr/>
        </p:nvSpPr>
        <p:spPr>
          <a:xfrm>
            <a:off x="5076056" y="4088367"/>
            <a:ext cx="33843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15/100 = h/17</a:t>
            </a:r>
          </a:p>
          <a:p>
            <a:r>
              <a:rPr lang="en-IN" sz="2400" dirty="0"/>
              <a:t>h = 2.55 mm</a:t>
            </a:r>
          </a:p>
        </p:txBody>
      </p:sp>
    </p:spTree>
    <p:extLst>
      <p:ext uri="{BB962C8B-B14F-4D97-AF65-F5344CB8AC3E}">
        <p14:creationId xmlns:p14="http://schemas.microsoft.com/office/powerpoint/2010/main" xmlns="" val="758062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Image Formation in the eye</a:t>
            </a:r>
            <a:endParaRPr lang="en-IN" sz="24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835D51D-0B13-2A8A-A74A-4F8D992B946A}"/>
              </a:ext>
            </a:extLst>
          </p:cNvPr>
          <p:cNvSpPr txBox="1"/>
          <p:nvPr/>
        </p:nvSpPr>
        <p:spPr>
          <a:xfrm>
            <a:off x="179512" y="724012"/>
            <a:ext cx="8856984" cy="2803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Ten-Roman"/>
              </a:rPr>
              <a:t>The retinal image is focused primarily on the region of the fovea.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Ten-Roman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Ten-Roman"/>
              </a:rPr>
              <a:t>Perception then takes place by the relative excitation of light receptors, which transform radiant energy into electrical impulses that ultimately are decoded by the brain.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604678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Brightness Adaptation and Discrimination</a:t>
            </a:r>
            <a:endParaRPr lang="en-IN" sz="24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F372B7B-D9E6-F8E4-38D5-E12C2AA2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1" y="689050"/>
            <a:ext cx="3640729" cy="4248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6FE7A9-3916-04FF-77FE-B1BE54CEF371}"/>
                  </a:ext>
                </a:extLst>
              </p:cNvPr>
              <p:cNvSpPr txBox="1"/>
              <p:nvPr/>
            </p:nvSpPr>
            <p:spPr>
              <a:xfrm>
                <a:off x="3662882" y="771550"/>
                <a:ext cx="5301605" cy="3963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900" b="0" u="none" strike="noStrike" baseline="0" dirty="0">
                    <a:latin typeface="TimesTen-Italic"/>
                  </a:rPr>
                  <a:t>Because digital images are displayed as a discrete set of intensities, </a:t>
                </a:r>
                <a:r>
                  <a:rPr lang="en-US" sz="1900" b="1" u="none" strike="noStrike" baseline="0" dirty="0">
                    <a:solidFill>
                      <a:schemeClr val="accent3">
                        <a:lumMod val="50000"/>
                      </a:schemeClr>
                    </a:solidFill>
                    <a:latin typeface="TimesTen-Italic"/>
                  </a:rPr>
                  <a:t>the eye’s ability to discriminate between different intensity levels is an important consideration</a:t>
                </a:r>
                <a:r>
                  <a:rPr lang="en-US" sz="1900" b="0" u="none" strike="noStrike" baseline="0" dirty="0">
                    <a:latin typeface="TimesTen-Italic"/>
                  </a:rPr>
                  <a:t>.</a:t>
                </a:r>
              </a:p>
              <a:p>
                <a:pPr algn="just"/>
                <a:endParaRPr lang="en-US" sz="1900" dirty="0">
                  <a:latin typeface="TimesTen-Italic"/>
                </a:endParaRPr>
              </a:p>
              <a:p>
                <a:pPr algn="just"/>
                <a:r>
                  <a:rPr lang="en-US" sz="1900" b="0" u="none" strike="noStrike" baseline="0" dirty="0">
                    <a:latin typeface="TimesTen-Italic"/>
                  </a:rPr>
                  <a:t>The range of light intensity levels to which the human visual system can adapt is enormous—on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u="none" strike="noStrike" baseline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900" b="0" i="1" u="none" strike="noStrike" baseline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1900" b="0" u="none" strike="noStrike" baseline="0" dirty="0">
                    <a:latin typeface="TimesTen-Italic"/>
                  </a:rPr>
                  <a:t>—from the scotopic threshold to the glare limit.</a:t>
                </a:r>
              </a:p>
              <a:p>
                <a:pPr algn="just"/>
                <a:endParaRPr lang="en-US" sz="1900" i="1" dirty="0">
                  <a:latin typeface="TimesTen-Italic"/>
                </a:endParaRPr>
              </a:p>
              <a:p>
                <a:pPr algn="just"/>
                <a:r>
                  <a:rPr lang="en-US" sz="1900" b="0" i="1" u="none" strike="noStrike" baseline="0" dirty="0">
                    <a:latin typeface="TimesTen-Italic"/>
                  </a:rPr>
                  <a:t>Subjective brightness </a:t>
                </a:r>
                <a:r>
                  <a:rPr lang="en-US" sz="1900" b="0" i="0" u="none" strike="noStrike" baseline="0" dirty="0">
                    <a:latin typeface="TimesTen-Roman"/>
                  </a:rPr>
                  <a:t>(perception of brightness by an observer) is a logarithmic function of the light intensity incident on the eye.</a:t>
                </a:r>
                <a:endParaRPr lang="en-IN" sz="19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E86FE7A9-3916-04FF-77FE-B1BE54CEF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882" y="771550"/>
                <a:ext cx="5301605" cy="3963970"/>
              </a:xfrm>
              <a:prstGeom prst="rect">
                <a:avLst/>
              </a:prstGeom>
              <a:blipFill>
                <a:blip r:embed="rId3"/>
                <a:stretch>
                  <a:fillRect l="-1149" t="-769" r="-10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8095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Elements of Visual Perception</a:t>
            </a:r>
            <a:endParaRPr lang="en-IN" sz="30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857250"/>
            <a:ext cx="8258204" cy="3943350"/>
          </a:xfrm>
        </p:spPr>
        <p:txBody>
          <a:bodyPr>
            <a:normAutofit/>
          </a:bodyPr>
          <a:lstStyle/>
          <a:p>
            <a:pPr algn="just"/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Visual perception refers to the brain's ability to interpret and make sense of visual information received from our eyes.</a:t>
            </a:r>
          </a:p>
          <a:p>
            <a:pPr algn="just"/>
            <a:endParaRPr lang="en-US" sz="2300" dirty="0"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Developing a basic understanding of human visual perception as a first step.</a:t>
            </a:r>
          </a:p>
          <a:p>
            <a:pPr algn="just"/>
            <a:endParaRPr lang="en-US" sz="2300" dirty="0"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How images are formed and perceived by humans.</a:t>
            </a:r>
          </a:p>
          <a:p>
            <a:pPr algn="just"/>
            <a:endParaRPr lang="en-IN" sz="2300" dirty="0"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 algn="just"/>
            <a:endParaRPr lang="en-US" sz="2300" dirty="0"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 algn="just"/>
            <a:endParaRPr lang="en-IN" sz="23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 algn="just"/>
            <a:endParaRPr lang="en-US" sz="28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0956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Brightness Adaptation and Discrimination</a:t>
            </a:r>
            <a:endParaRPr lang="en-IN" sz="24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F372B7B-D9E6-F8E4-38D5-E12C2AA2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1" y="689050"/>
            <a:ext cx="3640729" cy="4248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6FE7A9-3916-04FF-77FE-B1BE54CEF371}"/>
              </a:ext>
            </a:extLst>
          </p:cNvPr>
          <p:cNvSpPr txBox="1"/>
          <p:nvPr/>
        </p:nvSpPr>
        <p:spPr>
          <a:xfrm>
            <a:off x="3662882" y="771550"/>
            <a:ext cx="530160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9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human visual system cannot simultaneously process all levels of brightness (Dynamic Range) equally effectively.</a:t>
            </a:r>
          </a:p>
          <a:p>
            <a:pPr algn="just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human visual system employs </a:t>
            </a: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brightness adaptation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Our eyes adjust their sensitivity. This means they become more or less sensitive to light depending on how bright it is around us.</a:t>
            </a:r>
          </a:p>
          <a:p>
            <a:pPr algn="just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 b="0" i="0" u="none" strike="noStrike" baseline="0" dirty="0">
                <a:latin typeface="Times New Roman" pitchFamily="18" charset="0"/>
                <a:cs typeface="Times New Roman" pitchFamily="18" charset="0"/>
              </a:rPr>
              <a:t>For any given set of conditions, the current sensitivity level of the visual system is called the </a:t>
            </a:r>
            <a:r>
              <a:rPr lang="en-US" sz="1900" b="0" i="1" u="none" strike="noStrike" baseline="0" dirty="0">
                <a:latin typeface="Times New Roman" pitchFamily="18" charset="0"/>
                <a:cs typeface="Times New Roman" pitchFamily="18" charset="0"/>
              </a:rPr>
              <a:t>brightness adaptation </a:t>
            </a:r>
            <a:r>
              <a:rPr lang="en-IN" sz="1900" b="0" i="1" u="none" strike="noStrike" baseline="0" dirty="0">
                <a:latin typeface="Times New Roman" pitchFamily="18" charset="0"/>
                <a:cs typeface="Times New Roman" pitchFamily="18" charset="0"/>
              </a:rPr>
              <a:t>level.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2850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Brightness Adaptation and Discrimination</a:t>
            </a:r>
            <a:endParaRPr lang="en-IN" sz="24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F372B7B-D9E6-F8E4-38D5-E12C2AA2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1" y="689050"/>
            <a:ext cx="3640729" cy="4248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6FE7A9-3916-04FF-77FE-B1BE54CEF371}"/>
              </a:ext>
            </a:extLst>
          </p:cNvPr>
          <p:cNvSpPr txBox="1"/>
          <p:nvPr/>
        </p:nvSpPr>
        <p:spPr>
          <a:xfrm>
            <a:off x="3662882" y="771550"/>
            <a:ext cx="530160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9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Brightness discrimination of the eye refers to its ability to distinguish and perceive differences in brightness levels.</a:t>
            </a:r>
          </a:p>
          <a:p>
            <a:pPr algn="just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smallest detectable change in brightness relative to the initial brightness level (I).</a:t>
            </a:r>
          </a:p>
          <a:p>
            <a:pPr algn="just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initial brightness is I and the just noticeable difference (JND) is ΔI, then the </a:t>
            </a:r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Weber ratio ΔI/I​ describes the relative sensitivity of the visual system to changes in brightness.</a:t>
            </a:r>
            <a:endParaRPr lang="en-IN" sz="19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9227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Brightness Adaptation and Discrimination</a:t>
            </a:r>
            <a:endParaRPr lang="en-IN" sz="24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F372B7B-D9E6-F8E4-38D5-E12C2AA2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1" y="689050"/>
            <a:ext cx="3640729" cy="4248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6FE7A9-3916-04FF-77FE-B1BE54CEF371}"/>
              </a:ext>
            </a:extLst>
          </p:cNvPr>
          <p:cNvSpPr txBox="1"/>
          <p:nvPr/>
        </p:nvSpPr>
        <p:spPr>
          <a:xfrm>
            <a:off x="3662882" y="771550"/>
            <a:ext cx="5301605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 value means that a small percentage change in intensity is discriminable. This represents “good” brightness discrimination.</a:t>
            </a:r>
          </a:p>
          <a:p>
            <a:pPr algn="just">
              <a:lnSpc>
                <a:spcPct val="150000"/>
              </a:lnSpc>
            </a:pPr>
            <a:endParaRPr lang="en-US" sz="2000" b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Conversely, a large value of means that a large percentage change in intensity is required. This represents “poor” brightness discrimination.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1599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Brightness Adaptation and Discrimination</a:t>
            </a:r>
            <a:endParaRPr lang="en-IN" sz="24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6FE7A9-3916-04FF-77FE-B1BE54CEF371}"/>
              </a:ext>
            </a:extLst>
          </p:cNvPr>
          <p:cNvSpPr txBox="1"/>
          <p:nvPr/>
        </p:nvSpPr>
        <p:spPr>
          <a:xfrm>
            <a:off x="179512" y="771550"/>
            <a:ext cx="8784975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phenomena clearly demonstrate that perceived brightness is not a simple function of intensity.</a:t>
            </a:r>
          </a:p>
          <a:p>
            <a:pPr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9458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Brightness Adaptation and Discrimination</a:t>
            </a:r>
            <a:endParaRPr lang="en-IN" sz="24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90DE61-4A2D-97EC-FE16-AF64A9488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59"/>
          <a:stretch/>
        </p:blipFill>
        <p:spPr>
          <a:xfrm>
            <a:off x="107504" y="771550"/>
            <a:ext cx="3556435" cy="4011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BEA6BBC-4825-0354-AAFB-0CC72AF9924D}"/>
              </a:ext>
            </a:extLst>
          </p:cNvPr>
          <p:cNvSpPr txBox="1"/>
          <p:nvPr/>
        </p:nvSpPr>
        <p:spPr>
          <a:xfrm>
            <a:off x="3923928" y="627534"/>
            <a:ext cx="4968552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u="none" strike="noStrike" baseline="0" dirty="0">
                <a:latin typeface="Times New Roman" pitchFamily="18" charset="0"/>
                <a:cs typeface="Times New Roman" pitchFamily="18" charset="0"/>
              </a:rPr>
              <a:t>The first is based on the fact that the visual system tends to undershoot or overshoot around the boundary of regions of different intensities. 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u="none" strike="noStrike" baseline="0" dirty="0">
                <a:latin typeface="Times New Roman" pitchFamily="18" charset="0"/>
                <a:cs typeface="Times New Roman" pitchFamily="18" charset="0"/>
              </a:rPr>
              <a:t>Although the intensity of the stripes is constant, we actually perceive a brightness pattern that is strongly scalloped near the boundaries.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u="none" strike="noStrike" baseline="0" dirty="0">
                <a:latin typeface="Times New Roman" pitchFamily="18" charset="0"/>
                <a:cs typeface="Times New Roman" pitchFamily="18" charset="0"/>
              </a:rPr>
              <a:t>These seemingly scalloped bands are called </a:t>
            </a:r>
            <a:r>
              <a:rPr lang="en-US" b="1" i="1" u="none" strike="noStrike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Mach</a:t>
            </a:r>
            <a:r>
              <a:rPr lang="en-US" b="0" i="1" u="none" strike="noStrike" baseline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none" strike="noStrike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bands</a:t>
            </a:r>
            <a:r>
              <a:rPr lang="en-US" b="0" i="1" u="none" strike="noStrike" baseline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i="0" u="none" strike="noStrike" baseline="0" dirty="0">
                <a:latin typeface="Times New Roman" pitchFamily="18" charset="0"/>
                <a:cs typeface="Times New Roman" pitchFamily="18" charset="0"/>
              </a:rPr>
              <a:t>after Ernst Mach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5615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Brightness Adaptation and Discrimination</a:t>
            </a:r>
            <a:endParaRPr lang="en-IN" sz="24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39165A5-49AD-1754-5347-10CD30F59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8" y="843558"/>
            <a:ext cx="8337399" cy="382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86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Structure of the Human Eye</a:t>
            </a:r>
            <a:endParaRPr lang="en-IN" sz="30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1" name="Picture 7" descr="What is the central, transparent part of the outer coat of the eye covering  the iris and pupil called? | Socratic"/>
          <p:cNvPicPr>
            <a:picLocks noChangeAspect="1" noChangeArrowheads="1"/>
          </p:cNvPicPr>
          <p:nvPr/>
        </p:nvPicPr>
        <p:blipFill>
          <a:blip r:embed="rId2"/>
          <a:srcRect t="14545" b="14546"/>
          <a:stretch>
            <a:fillRect/>
          </a:stretch>
        </p:blipFill>
        <p:spPr bwMode="auto">
          <a:xfrm>
            <a:off x="1632681" y="821519"/>
            <a:ext cx="5878638" cy="3500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8095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Structure of the Human Eye</a:t>
            </a:r>
            <a:endParaRPr lang="en-IN" sz="30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8"/>
            <a:ext cx="330807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14282" y="714362"/>
            <a:ext cx="35004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A simplified horizontal cross section of the human eye.</a:t>
            </a:r>
          </a:p>
        </p:txBody>
      </p:sp>
      <p:pic>
        <p:nvPicPr>
          <p:cNvPr id="1031" name="Picture 7" descr="What is the central, transparent part of the outer coat of the eye covering  the iris and pupil called? | Socratic"/>
          <p:cNvPicPr>
            <a:picLocks noChangeAspect="1" noChangeArrowheads="1"/>
          </p:cNvPicPr>
          <p:nvPr/>
        </p:nvPicPr>
        <p:blipFill>
          <a:blip r:embed="rId3"/>
          <a:srcRect t="14545" b="14546"/>
          <a:stretch>
            <a:fillRect/>
          </a:stretch>
        </p:blipFill>
        <p:spPr bwMode="auto">
          <a:xfrm>
            <a:off x="3929058" y="1357304"/>
            <a:ext cx="4678916" cy="2786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8095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9740" y="142858"/>
            <a:ext cx="5969978" cy="485778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The eye is nearly a sphere, with an average diameter of approximately 20 mm.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Three membranes enclose the eye: the </a:t>
            </a:r>
            <a:r>
              <a:rPr lang="en-US" sz="23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cornea</a:t>
            </a:r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and </a:t>
            </a:r>
            <a:r>
              <a:rPr lang="en-US" sz="23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sclera</a:t>
            </a:r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outer cover; the </a:t>
            </a:r>
            <a:r>
              <a:rPr lang="en-US" sz="23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choroid</a:t>
            </a:r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; and the retina.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The cornea is a tough, transparent tissue that covers the anterior surface of the eye. 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Continuous with the cornea, the sclera is an opaque membrane (</a:t>
            </a:r>
            <a:r>
              <a:rPr lang="en-US" sz="23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transparent or translucent</a:t>
            </a:r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) that encloses the remainder of the optic globe.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8" y="1142990"/>
            <a:ext cx="286275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1811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9740" y="142858"/>
            <a:ext cx="5969978" cy="48577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The </a:t>
            </a:r>
            <a:r>
              <a:rPr lang="en-US" sz="2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choroid</a:t>
            </a:r>
            <a:r>
              <a:rPr lang="en-US" sz="21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lies directly below the sclera. This membrane contains a network of blood vessels that serve as the major source of nutrition to the eye.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Even superficial injury to the choroid, often not deemed serious, can lead to severe eye damage as a result of inflammation that restricts blood flow.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8" y="1142990"/>
            <a:ext cx="286275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1811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9740" y="123478"/>
            <a:ext cx="5969978" cy="482453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The </a:t>
            </a:r>
            <a:r>
              <a:rPr lang="en-US" sz="1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choroid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coat is heavily pigmented and hence helps to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reduce the amount of extraneous light entering the eye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and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the backscatter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within the optic globe.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At its anterior extreme, the choroid is divided into the </a:t>
            </a:r>
            <a:r>
              <a:rPr lang="en-US" sz="1800" b="1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ciliary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body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and the </a:t>
            </a:r>
            <a:r>
              <a:rPr lang="en-US" sz="1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iris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The iris contracts or expands to control the amount of light that enters the eye.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Pupil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: The black circular opening in the iris that allows light to enter the eye.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The central opening of the iris (the pupil) varies in diameter from approximately 2 to 8 mm.</a:t>
            </a:r>
          </a:p>
        </p:txBody>
      </p:sp>
      <p:pic>
        <p:nvPicPr>
          <p:cNvPr id="2" name="Picture 7" descr="What is the central, transparent part of the outer coat of the eye covering  the iris and pupil called? | Socratic">
            <a:extLst>
              <a:ext uri="{FF2B5EF4-FFF2-40B4-BE49-F238E27FC236}">
                <a16:creationId xmlns:a16="http://schemas.microsoft.com/office/drawing/2014/main" xmlns="" id="{043CB2F1-730E-D956-6062-9BBB024F6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14545" b="14546"/>
          <a:stretch>
            <a:fillRect/>
          </a:stretch>
        </p:blipFill>
        <p:spPr bwMode="auto">
          <a:xfrm>
            <a:off x="35496" y="997265"/>
            <a:ext cx="2983262" cy="2798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811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9740" y="357172"/>
            <a:ext cx="5969978" cy="435771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The </a:t>
            </a:r>
            <a:r>
              <a:rPr lang="en-US" sz="2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lens</a:t>
            </a:r>
            <a:r>
              <a:rPr lang="en-US" sz="21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is a transparent structure behind the iris that </a:t>
            </a:r>
            <a:r>
              <a:rPr lang="en-US" sz="21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focuses light onto the retina</a:t>
            </a:r>
            <a:r>
              <a:rPr lang="en-US" sz="21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. It contains 60 to 70% water, about 6% fat, and more protein than any other tissue in the eye. 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The lens is colored by a slightly yellow pigmentation that increases with age.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In extreme cases, excessive clouding of the lens, caused by the affliction commonly referred to as </a:t>
            </a:r>
            <a:r>
              <a:rPr lang="en-US" sz="2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cataracts</a:t>
            </a:r>
            <a:r>
              <a:rPr lang="en-US" sz="21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, can lead to poor color discrimination and loss of clear vision.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8" y="1142990"/>
            <a:ext cx="286275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1811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9740" y="357172"/>
            <a:ext cx="5969978" cy="435771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The innermost membrane of the eye is the </a:t>
            </a:r>
            <a:r>
              <a:rPr lang="en-US" sz="2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retina</a:t>
            </a:r>
            <a:r>
              <a:rPr lang="en-US" sz="21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, which lines the inside of the wall’s entire posterior portion. When the eye is properly focused, light from an object outside the eye is imaged on the retina. 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Responsible for converting light into neural signals that can be interpreted by the brain.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Pattern vision is afforded by the distribution of </a:t>
            </a:r>
            <a:r>
              <a:rPr lang="en-US" sz="2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discrete light receptors </a:t>
            </a:r>
            <a:r>
              <a:rPr lang="en-US" sz="21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over the surface of the retina.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8" y="1142990"/>
            <a:ext cx="286275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1811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1161</Words>
  <Application>Microsoft Office PowerPoint</Application>
  <PresentationFormat>On-screen Show (16:9)</PresentationFormat>
  <Paragraphs>89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Elements of Visual Perception</vt:lpstr>
      <vt:lpstr>Structure of the Human Eye</vt:lpstr>
      <vt:lpstr>Structure of the Human Eye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Distribution of rods and cones in the Retina</vt:lpstr>
      <vt:lpstr>Image Formation in the eye</vt:lpstr>
      <vt:lpstr>Image Formation in the eye</vt:lpstr>
      <vt:lpstr>Image Formation in the eye</vt:lpstr>
      <vt:lpstr>Image Formation in the eye</vt:lpstr>
      <vt:lpstr>Brightness Adaptation and Discrimination</vt:lpstr>
      <vt:lpstr>Brightness Adaptation and Discrimination</vt:lpstr>
      <vt:lpstr>Brightness Adaptation and Discrimination</vt:lpstr>
      <vt:lpstr>Brightness Adaptation and Discrimination</vt:lpstr>
      <vt:lpstr>Brightness Adaptation and Discrimination</vt:lpstr>
      <vt:lpstr>Brightness Adaptation and Discrimination</vt:lpstr>
      <vt:lpstr>Brightness Adaptation and Discrimination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Emerson nithiyaraj E</dc:creator>
  <cp:lastModifiedBy>Administrator</cp:lastModifiedBy>
  <cp:revision>196</cp:revision>
  <dcterms:created xsi:type="dcterms:W3CDTF">2006-08-16T00:00:00Z</dcterms:created>
  <dcterms:modified xsi:type="dcterms:W3CDTF">2024-07-08T06:55:33Z</dcterms:modified>
</cp:coreProperties>
</file>