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80" r:id="rId3"/>
    <p:sldId id="317" r:id="rId4"/>
    <p:sldId id="306" r:id="rId5"/>
    <p:sldId id="308" r:id="rId6"/>
    <p:sldId id="307" r:id="rId7"/>
    <p:sldId id="309" r:id="rId8"/>
    <p:sldId id="310" r:id="rId9"/>
    <p:sldId id="311" r:id="rId10"/>
    <p:sldId id="312" r:id="rId11"/>
    <p:sldId id="313" r:id="rId12"/>
    <p:sldId id="314" r:id="rId13"/>
    <p:sldId id="315" r:id="rId14"/>
    <p:sldId id="31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Acquisition Using Sensor Arrays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6248" y="857250"/>
            <a:ext cx="4714908" cy="3943350"/>
          </a:xfrm>
        </p:spPr>
        <p:txBody>
          <a:bodyPr>
            <a:noAutofit/>
          </a:bodyPr>
          <a:lstStyle/>
          <a:p>
            <a:pPr algn="just"/>
            <a:r>
              <a:rPr lang="en-US" sz="1800" dirty="0">
                <a:latin typeface="Cambria" pitchFamily="18" charset="0"/>
                <a:ea typeface="Cambria" pitchFamily="18" charset="0"/>
              </a:rPr>
              <a:t>Individual sensors arranged in the form of a 2-D array</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Because the </a:t>
            </a:r>
            <a:r>
              <a:rPr lang="en-US" sz="1800" b="1" dirty="0">
                <a:solidFill>
                  <a:srgbClr val="FF0000"/>
                </a:solidFill>
                <a:latin typeface="Cambria" pitchFamily="18" charset="0"/>
                <a:ea typeface="Cambria" pitchFamily="18" charset="0"/>
                <a:cs typeface="Times New Roman" pitchFamily="18" charset="0"/>
              </a:rPr>
              <a:t>sensor array </a:t>
            </a:r>
            <a:r>
              <a:rPr lang="en-US" sz="1800" dirty="0">
                <a:latin typeface="Cambria" pitchFamily="18" charset="0"/>
                <a:ea typeface="Cambria" pitchFamily="18" charset="0"/>
                <a:cs typeface="Times New Roman" pitchFamily="18" charset="0"/>
              </a:rPr>
              <a:t>is two-dimensional, its key advantage is that a complete image can be obtained by focusing the energy pattern onto the surface of the array. </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Motion obviously is not necessary.</a:t>
            </a:r>
          </a:p>
        </p:txBody>
      </p:sp>
      <p:pic>
        <p:nvPicPr>
          <p:cNvPr id="5122" name="Picture 2"/>
          <p:cNvPicPr>
            <a:picLocks noChangeAspect="1" noChangeArrowheads="1"/>
          </p:cNvPicPr>
          <p:nvPr/>
        </p:nvPicPr>
        <p:blipFill>
          <a:blip r:embed="rId2"/>
          <a:srcRect/>
          <a:stretch>
            <a:fillRect/>
          </a:stretch>
        </p:blipFill>
        <p:spPr bwMode="auto">
          <a:xfrm>
            <a:off x="285720" y="785800"/>
            <a:ext cx="3929090" cy="3971613"/>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fr-FR" sz="3000" b="1" dirty="0">
                <a:solidFill>
                  <a:srgbClr val="7030A0"/>
                </a:solidFill>
                <a:latin typeface="Times New Roman" pitchFamily="18" charset="0"/>
                <a:cs typeface="Times New Roman" pitchFamily="18" charset="0"/>
              </a:rPr>
              <a:t>A Simple Image Formation Model</a:t>
            </a:r>
            <a:endParaRPr lang="en-IN" sz="3000" b="1" dirty="0">
              <a:solidFill>
                <a:schemeClr val="accent3">
                  <a:lumMod val="75000"/>
                </a:schemeClr>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428728" y="714362"/>
            <a:ext cx="6215106" cy="427561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fr-FR" sz="3000" b="1" dirty="0">
                <a:solidFill>
                  <a:srgbClr val="7030A0"/>
                </a:solidFill>
                <a:latin typeface="Times New Roman" pitchFamily="18" charset="0"/>
                <a:cs typeface="Times New Roman" pitchFamily="18" charset="0"/>
              </a:rPr>
              <a:t>A Simple Image Formation Model</a:t>
            </a:r>
            <a:endParaRPr lang="en-IN" sz="3000" b="1" dirty="0">
              <a:solidFill>
                <a:schemeClr val="accent3">
                  <a:lumMod val="75000"/>
                </a:schemeClr>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571472" y="928676"/>
            <a:ext cx="1800225" cy="3333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b="31472"/>
          <a:stretch>
            <a:fillRect/>
          </a:stretch>
        </p:blipFill>
        <p:spPr bwMode="auto">
          <a:xfrm>
            <a:off x="357158" y="1643056"/>
            <a:ext cx="2276475" cy="1285884"/>
          </a:xfrm>
          <a:prstGeom prst="rect">
            <a:avLst/>
          </a:prstGeom>
          <a:noFill/>
          <a:ln w="9525">
            <a:noFill/>
            <a:miter lim="800000"/>
            <a:headEnd/>
            <a:tailEnd/>
          </a:ln>
          <a:effectLst/>
        </p:spPr>
      </p:pic>
      <p:sp>
        <p:nvSpPr>
          <p:cNvPr id="6" name="Rectangle 5"/>
          <p:cNvSpPr/>
          <p:nvPr/>
        </p:nvSpPr>
        <p:spPr>
          <a:xfrm>
            <a:off x="2656879" y="887258"/>
            <a:ext cx="6286544" cy="2535566"/>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The function may be characterized by two components: (1) the </a:t>
            </a:r>
            <a:r>
              <a:rPr lang="en-US" b="1" dirty="0">
                <a:solidFill>
                  <a:schemeClr val="accent3">
                    <a:lumMod val="50000"/>
                  </a:schemeClr>
                </a:solidFill>
                <a:latin typeface="Times New Roman" pitchFamily="18" charset="0"/>
                <a:cs typeface="Times New Roman" pitchFamily="18" charset="0"/>
              </a:rPr>
              <a:t>amount of source illumination incident on the scene being viewed</a:t>
            </a:r>
            <a:r>
              <a:rPr lang="en-US" dirty="0">
                <a:latin typeface="Times New Roman" pitchFamily="18" charset="0"/>
                <a:cs typeface="Times New Roman" pitchFamily="18" charset="0"/>
              </a:rPr>
              <a:t>, and (2) the </a:t>
            </a:r>
            <a:r>
              <a:rPr lang="en-US" b="1" dirty="0">
                <a:solidFill>
                  <a:schemeClr val="accent3">
                    <a:lumMod val="50000"/>
                  </a:schemeClr>
                </a:solidFill>
                <a:latin typeface="Times New Roman" pitchFamily="18" charset="0"/>
                <a:cs typeface="Times New Roman" pitchFamily="18" charset="0"/>
              </a:rPr>
              <a:t>amount of illumination reflected by the objects in the scene</a:t>
            </a:r>
            <a:r>
              <a:rPr lang="en-US" dirty="0">
                <a:latin typeface="Times New Roman" pitchFamily="18" charset="0"/>
                <a:cs typeface="Times New Roman" pitchFamily="18" charset="0"/>
              </a:rPr>
              <a:t>. Appropriately, these are called the </a:t>
            </a:r>
            <a:r>
              <a:rPr lang="en-US" b="1" i="1" dirty="0">
                <a:solidFill>
                  <a:srgbClr val="FF0000"/>
                </a:solidFill>
                <a:latin typeface="Times New Roman" pitchFamily="18" charset="0"/>
                <a:cs typeface="Times New Roman" pitchFamily="18" charset="0"/>
              </a:rPr>
              <a:t>illumination</a:t>
            </a:r>
            <a:r>
              <a:rPr lang="en-US" i="1" dirty="0">
                <a:latin typeface="Times New Roman" pitchFamily="18" charset="0"/>
                <a:cs typeface="Times New Roman" pitchFamily="18" charset="0"/>
              </a:rPr>
              <a:t> and </a:t>
            </a:r>
            <a:r>
              <a:rPr lang="en-US" b="1" i="1" dirty="0">
                <a:solidFill>
                  <a:srgbClr val="FF0000"/>
                </a:solidFill>
                <a:latin typeface="Times New Roman" pitchFamily="18" charset="0"/>
                <a:cs typeface="Times New Roman" pitchFamily="18" charset="0"/>
              </a:rPr>
              <a:t>reflectance</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components and are denoted by and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respectively.</a:t>
            </a:r>
          </a:p>
        </p:txBody>
      </p:sp>
      <p:sp>
        <p:nvSpPr>
          <p:cNvPr id="7" name="Rectangle 6"/>
          <p:cNvSpPr/>
          <p:nvPr/>
        </p:nvSpPr>
        <p:spPr>
          <a:xfrm>
            <a:off x="2786082" y="3571882"/>
            <a:ext cx="6215074" cy="646331"/>
          </a:xfrm>
          <a:prstGeom prst="rect">
            <a:avLst/>
          </a:prstGeom>
        </p:spPr>
        <p:txBody>
          <a:bodyPr wrap="square">
            <a:spAutoFit/>
          </a:bodyPr>
          <a:lstStyle/>
          <a:p>
            <a:pPr algn="just"/>
            <a:r>
              <a:rPr lang="en-US" dirty="0">
                <a:latin typeface="Times New Roman" pitchFamily="18" charset="0"/>
                <a:cs typeface="Times New Roman" pitchFamily="18" charset="0"/>
              </a:rPr>
              <a:t>reflectance is bounded by 0 (total absorption) and 1 (total reflectance).</a:t>
            </a:r>
          </a:p>
        </p:txBody>
      </p:sp>
      <p:pic>
        <p:nvPicPr>
          <p:cNvPr id="8" name="Picture 3"/>
          <p:cNvPicPr>
            <a:picLocks noChangeAspect="1" noChangeArrowheads="1"/>
          </p:cNvPicPr>
          <p:nvPr/>
        </p:nvPicPr>
        <p:blipFill>
          <a:blip r:embed="rId3"/>
          <a:srcRect t="76143"/>
          <a:stretch>
            <a:fillRect/>
          </a:stretch>
        </p:blipFill>
        <p:spPr bwMode="auto">
          <a:xfrm>
            <a:off x="571472" y="3624283"/>
            <a:ext cx="2276475" cy="447665"/>
          </a:xfrm>
          <a:prstGeom prst="rect">
            <a:avLst/>
          </a:prstGeom>
          <a:noFill/>
          <a:ln w="9525">
            <a:noFill/>
            <a:miter lim="800000"/>
            <a:headEnd/>
            <a:tailEnd/>
          </a:ln>
          <a:effectLst/>
        </p:spPr>
      </p:pic>
      <p:sp>
        <p:nvSpPr>
          <p:cNvPr id="9" name="Rectangle 8"/>
          <p:cNvSpPr/>
          <p:nvPr/>
        </p:nvSpPr>
        <p:spPr>
          <a:xfrm>
            <a:off x="642910" y="4286262"/>
            <a:ext cx="7786742" cy="646331"/>
          </a:xfrm>
          <a:prstGeom prst="rect">
            <a:avLst/>
          </a:prstGeom>
        </p:spPr>
        <p:txBody>
          <a:bodyPr wrap="square">
            <a:spAutoFit/>
          </a:bodyPr>
          <a:lstStyle/>
          <a:p>
            <a:pPr algn="just"/>
            <a:r>
              <a:rPr lang="en-US" dirty="0">
                <a:latin typeface="Times New Roman" pitchFamily="18" charset="0"/>
                <a:cs typeface="Times New Roman" pitchFamily="18" charset="0"/>
              </a:rPr>
              <a:t>The nature of </a:t>
            </a:r>
            <a:r>
              <a:rPr lang="en-US" b="1" i="1" dirty="0" err="1">
                <a:solidFill>
                  <a:schemeClr val="accent3">
                    <a:lumMod val="50000"/>
                  </a:schemeClr>
                </a:solidFill>
                <a:latin typeface="Times New Roman" pitchFamily="18" charset="0"/>
                <a:cs typeface="Times New Roman" pitchFamily="18" charset="0"/>
              </a:rPr>
              <a:t>i</a:t>
            </a:r>
            <a:r>
              <a:rPr lang="en-US" b="1" i="1" dirty="0">
                <a:solidFill>
                  <a:schemeClr val="accent3">
                    <a:lumMod val="50000"/>
                  </a:schemeClr>
                </a:solidFill>
                <a:latin typeface="Times New Roman" pitchFamily="18" charset="0"/>
                <a:cs typeface="Times New Roman" pitchFamily="18" charset="0"/>
              </a:rPr>
              <a:t>(</a:t>
            </a:r>
            <a:r>
              <a:rPr lang="en-US" b="1" i="1" dirty="0" err="1">
                <a:solidFill>
                  <a:schemeClr val="accent3">
                    <a:lumMod val="50000"/>
                  </a:schemeClr>
                </a:solidFill>
                <a:latin typeface="Times New Roman" pitchFamily="18" charset="0"/>
                <a:cs typeface="Times New Roman" pitchFamily="18" charset="0"/>
              </a:rPr>
              <a:t>x,y</a:t>
            </a:r>
            <a:r>
              <a:rPr lang="en-US" b="1" i="1" dirty="0">
                <a:solidFill>
                  <a:schemeClr val="accent3">
                    <a:lumMod val="50000"/>
                  </a:schemeClr>
                </a:solidFill>
                <a:latin typeface="Times New Roman" pitchFamily="18" charset="0"/>
                <a:cs typeface="Times New Roman" pitchFamily="18" charset="0"/>
              </a:rPr>
              <a:t>)</a:t>
            </a:r>
            <a:r>
              <a:rPr lang="en-US" dirty="0">
                <a:latin typeface="Times New Roman" pitchFamily="18" charset="0"/>
                <a:cs typeface="Times New Roman" pitchFamily="18" charset="0"/>
              </a:rPr>
              <a:t> is determined by the illumination source, and </a:t>
            </a:r>
            <a:r>
              <a:rPr lang="en-US" b="1" i="1" dirty="0">
                <a:solidFill>
                  <a:schemeClr val="accent3">
                    <a:lumMod val="50000"/>
                  </a:schemeClr>
                </a:solidFill>
                <a:latin typeface="Times New Roman" pitchFamily="18" charset="0"/>
                <a:cs typeface="Times New Roman" pitchFamily="18" charset="0"/>
              </a:rPr>
              <a:t>r(</a:t>
            </a:r>
            <a:r>
              <a:rPr lang="en-US" b="1" i="1" dirty="0" err="1">
                <a:solidFill>
                  <a:schemeClr val="accent3">
                    <a:lumMod val="50000"/>
                  </a:schemeClr>
                </a:solidFill>
                <a:latin typeface="Times New Roman" pitchFamily="18" charset="0"/>
                <a:cs typeface="Times New Roman" pitchFamily="18" charset="0"/>
              </a:rPr>
              <a:t>x,y</a:t>
            </a:r>
            <a:r>
              <a:rPr lang="en-US" b="1" i="1" dirty="0">
                <a:solidFill>
                  <a:schemeClr val="accent3">
                    <a:lumMod val="50000"/>
                  </a:schemeClr>
                </a:solidFill>
                <a:latin typeface="Times New Roman" pitchFamily="18" charset="0"/>
                <a:cs typeface="Times New Roman" pitchFamily="18" charset="0"/>
              </a:rPr>
              <a:t>)</a:t>
            </a:r>
            <a:r>
              <a:rPr lang="en-US" dirty="0">
                <a:latin typeface="Times New Roman" pitchFamily="18" charset="0"/>
                <a:cs typeface="Times New Roman" pitchFamily="18" charset="0"/>
              </a:rPr>
              <a:t> is determined by the characteristics of the imaged objects.</a:t>
            </a:r>
          </a:p>
        </p:txBody>
      </p:sp>
    </p:spTree>
    <p:extLst>
      <p:ext uri="{BB962C8B-B14F-4D97-AF65-F5344CB8AC3E}">
        <p14:creationId xmlns:p14="http://schemas.microsoft.com/office/powerpoint/2010/main" val="218095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fr-FR" sz="3000" b="1" dirty="0">
                <a:solidFill>
                  <a:srgbClr val="7030A0"/>
                </a:solidFill>
                <a:latin typeface="Times New Roman" pitchFamily="18" charset="0"/>
                <a:cs typeface="Times New Roman" pitchFamily="18" charset="0"/>
              </a:rPr>
              <a:t>A Simple Image Formation Model</a:t>
            </a:r>
            <a:endParaRPr lang="en-IN" sz="3000" b="1" dirty="0">
              <a:solidFill>
                <a:schemeClr val="accent3">
                  <a:lumMod val="75000"/>
                </a:schemeClr>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836613" y="1252538"/>
            <a:ext cx="7469187" cy="2638425"/>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fr-FR" sz="3000" b="1" dirty="0">
                <a:solidFill>
                  <a:srgbClr val="7030A0"/>
                </a:solidFill>
                <a:latin typeface="Times New Roman" pitchFamily="18" charset="0"/>
                <a:cs typeface="Times New Roman" pitchFamily="18" charset="0"/>
              </a:rPr>
              <a:t>A Simple Image Formation Model</a:t>
            </a:r>
            <a:endParaRPr lang="en-IN" sz="3000" b="1" dirty="0">
              <a:solidFill>
                <a:schemeClr val="accent3">
                  <a:lumMod val="75000"/>
                </a:schemeClr>
              </a:solidFill>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a:srcRect/>
          <a:stretch>
            <a:fillRect/>
          </a:stretch>
        </p:blipFill>
        <p:spPr bwMode="auto">
          <a:xfrm>
            <a:off x="831850" y="1204916"/>
            <a:ext cx="7478713" cy="18669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t="56054"/>
          <a:stretch>
            <a:fillRect/>
          </a:stretch>
        </p:blipFill>
        <p:spPr bwMode="auto">
          <a:xfrm>
            <a:off x="928662" y="3214692"/>
            <a:ext cx="7431087" cy="107157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Sensing and Acquisition</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lnSpc>
                <a:spcPct val="150000"/>
              </a:lnSpc>
            </a:pPr>
            <a:r>
              <a:rPr lang="en-US" sz="2000" b="1" dirty="0">
                <a:latin typeface="Cambria Math" panose="02040503050406030204" pitchFamily="18" charset="0"/>
                <a:ea typeface="Cambria Math" panose="02040503050406030204" pitchFamily="18" charset="0"/>
                <a:cs typeface="Times New Roman" pitchFamily="18" charset="0"/>
              </a:rPr>
              <a:t>Image sensing </a:t>
            </a:r>
            <a:r>
              <a:rPr lang="en-US" sz="2000" dirty="0">
                <a:latin typeface="Cambria Math" panose="02040503050406030204" pitchFamily="18" charset="0"/>
                <a:ea typeface="Cambria Math" panose="02040503050406030204" pitchFamily="18" charset="0"/>
                <a:cs typeface="Times New Roman" pitchFamily="18" charset="0"/>
              </a:rPr>
              <a:t>involves the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initial capture of light from a scene </a:t>
            </a:r>
            <a:r>
              <a:rPr lang="en-US" sz="2000" dirty="0">
                <a:latin typeface="Cambria Math" panose="02040503050406030204" pitchFamily="18" charset="0"/>
                <a:ea typeface="Cambria Math" panose="02040503050406030204" pitchFamily="18" charset="0"/>
                <a:cs typeface="Times New Roman" pitchFamily="18" charset="0"/>
              </a:rPr>
              <a:t>and its conversion into electrical signals. This is typically achieved using sensors such as charge-coupled devices (CCDs) or complementary metal-oxide-semiconductor (CMOS) sensors.</a:t>
            </a:r>
          </a:p>
          <a:p>
            <a:pPr algn="just">
              <a:lnSpc>
                <a:spcPct val="150000"/>
              </a:lnSpc>
            </a:pPr>
            <a:r>
              <a:rPr lang="en-US" sz="2000" b="1" dirty="0">
                <a:latin typeface="Cambria Math" panose="02040503050406030204" pitchFamily="18" charset="0"/>
                <a:ea typeface="Cambria Math" panose="02040503050406030204" pitchFamily="18" charset="0"/>
                <a:cs typeface="Times New Roman" pitchFamily="18" charset="0"/>
              </a:rPr>
              <a:t>Image acquisition </a:t>
            </a:r>
            <a:r>
              <a:rPr lang="en-US" sz="2000" dirty="0">
                <a:latin typeface="Cambria Math" panose="02040503050406030204" pitchFamily="18" charset="0"/>
                <a:ea typeface="Cambria Math" panose="02040503050406030204" pitchFamily="18" charset="0"/>
                <a:cs typeface="Times New Roman" pitchFamily="18" charset="0"/>
              </a:rPr>
              <a:t>encompasses the entire process of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capturing, digitizing, and storing images</a:t>
            </a:r>
            <a:r>
              <a:rPr lang="en-US" sz="2000" dirty="0">
                <a:latin typeface="Cambria Math" panose="02040503050406030204" pitchFamily="18" charset="0"/>
                <a:ea typeface="Cambria Math" panose="02040503050406030204" pitchFamily="18" charset="0"/>
                <a:cs typeface="Times New Roman" pitchFamily="18" charset="0"/>
              </a:rPr>
              <a:t>. It includes not only the physical act of sensing the image but also the preprocessing and formatting of the digital data for subsequent analysis or display.</a:t>
            </a:r>
          </a:p>
        </p:txBody>
      </p:sp>
    </p:spTree>
    <p:extLst>
      <p:ext uri="{BB962C8B-B14F-4D97-AF65-F5344CB8AC3E}">
        <p14:creationId xmlns:p14="http://schemas.microsoft.com/office/powerpoint/2010/main" val="21809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Sensing and Acquisition</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r>
              <a:rPr lang="en-US" sz="2000" b="1" dirty="0">
                <a:latin typeface="Cambria Math" panose="02040503050406030204" pitchFamily="18" charset="0"/>
                <a:ea typeface="Cambria Math" panose="02040503050406030204" pitchFamily="18" charset="0"/>
                <a:cs typeface="Times New Roman" pitchFamily="18" charset="0"/>
              </a:rPr>
              <a:t>Illumination Source</a:t>
            </a:r>
            <a:r>
              <a:rPr lang="en-US" sz="2000" dirty="0">
                <a:latin typeface="Cambria Math" panose="02040503050406030204" pitchFamily="18" charset="0"/>
                <a:ea typeface="Cambria Math" panose="02040503050406030204" pitchFamily="18" charset="0"/>
                <a:cs typeface="Times New Roman" pitchFamily="18" charset="0"/>
              </a:rPr>
              <a:t>: This is the light that shines on the objects or scene. It could be natural light from the sun or artificial light from lamps or flashes.</a:t>
            </a:r>
          </a:p>
          <a:p>
            <a:pPr algn="just"/>
            <a:r>
              <a:rPr lang="en-US" sz="2000" b="1" dirty="0">
                <a:latin typeface="Cambria Math" panose="02040503050406030204" pitchFamily="18" charset="0"/>
                <a:ea typeface="Cambria Math" panose="02040503050406030204" pitchFamily="18" charset="0"/>
                <a:cs typeface="Times New Roman" pitchFamily="18" charset="0"/>
              </a:rPr>
              <a:t>Interaction with Scene Elements</a:t>
            </a:r>
            <a:r>
              <a:rPr lang="en-US" sz="2000" dirty="0">
                <a:latin typeface="Cambria Math" panose="02040503050406030204" pitchFamily="18" charset="0"/>
                <a:ea typeface="Cambria Math" panose="02040503050406030204" pitchFamily="18" charset="0"/>
                <a:cs typeface="Times New Roman" pitchFamily="18" charset="0"/>
              </a:rPr>
              <a:t>: When light hits objects in the scene, several things can happen:</a:t>
            </a:r>
          </a:p>
          <a:p>
            <a:pPr lvl="1" algn="just"/>
            <a:r>
              <a:rPr lang="en-US" sz="2000" b="1" dirty="0">
                <a:latin typeface="Cambria Math" panose="02040503050406030204" pitchFamily="18" charset="0"/>
                <a:ea typeface="Cambria Math" panose="02040503050406030204" pitchFamily="18" charset="0"/>
                <a:cs typeface="Times New Roman" pitchFamily="18" charset="0"/>
              </a:rPr>
              <a:t>Reflection</a:t>
            </a:r>
            <a:r>
              <a:rPr lang="en-US" sz="2000" dirty="0">
                <a:latin typeface="Cambria Math" panose="02040503050406030204" pitchFamily="18" charset="0"/>
                <a:ea typeface="Cambria Math" panose="02040503050406030204" pitchFamily="18" charset="0"/>
                <a:cs typeface="Times New Roman" pitchFamily="18" charset="0"/>
              </a:rPr>
              <a:t>: Light bounces off the surface of an object. The direction and intensity of reflection depend on the surface properties (like how smooth or rough it is).</a:t>
            </a:r>
          </a:p>
          <a:p>
            <a:pPr lvl="1" algn="just"/>
            <a:r>
              <a:rPr lang="en-US" sz="2000" b="1" dirty="0">
                <a:latin typeface="Cambria Math" panose="02040503050406030204" pitchFamily="18" charset="0"/>
                <a:ea typeface="Cambria Math" panose="02040503050406030204" pitchFamily="18" charset="0"/>
                <a:cs typeface="Times New Roman" pitchFamily="18" charset="0"/>
              </a:rPr>
              <a:t>Absorption</a:t>
            </a:r>
            <a:r>
              <a:rPr lang="en-US" sz="2000" dirty="0">
                <a:latin typeface="Cambria Math" panose="02040503050406030204" pitchFamily="18" charset="0"/>
                <a:ea typeface="Cambria Math" panose="02040503050406030204" pitchFamily="18" charset="0"/>
                <a:cs typeface="Times New Roman" pitchFamily="18" charset="0"/>
              </a:rPr>
              <a:t>: Some light energy is absorbed by the object, depending on its color and material properties. This absorbed energy may be converted into heat or cause changes in the object's appearance.</a:t>
            </a:r>
          </a:p>
        </p:txBody>
      </p:sp>
    </p:spTree>
    <p:extLst>
      <p:ext uri="{BB962C8B-B14F-4D97-AF65-F5344CB8AC3E}">
        <p14:creationId xmlns:p14="http://schemas.microsoft.com/office/powerpoint/2010/main" val="21809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Sensing and Acquisition</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lvl="1" algn="just">
              <a:lnSpc>
                <a:spcPct val="150000"/>
              </a:lnSpc>
            </a:pPr>
            <a:r>
              <a:rPr lang="en-US" sz="2000" b="1" dirty="0">
                <a:latin typeface="Cambria Math" panose="02040503050406030204" pitchFamily="18" charset="0"/>
                <a:ea typeface="Cambria Math" panose="02040503050406030204" pitchFamily="18" charset="0"/>
                <a:cs typeface="Times New Roman" pitchFamily="18" charset="0"/>
              </a:rPr>
              <a:t>Transmission</a:t>
            </a:r>
            <a:r>
              <a:rPr lang="en-US" sz="2000" dirty="0">
                <a:latin typeface="Cambria Math" panose="02040503050406030204" pitchFamily="18" charset="0"/>
                <a:ea typeface="Cambria Math" panose="02040503050406030204" pitchFamily="18" charset="0"/>
                <a:cs typeface="Times New Roman" pitchFamily="18" charset="0"/>
              </a:rPr>
              <a:t>: Light can pass through transparent or translucent objects, changing its direction and intensity as it does so.</a:t>
            </a:r>
          </a:p>
          <a:p>
            <a:pPr algn="just">
              <a:lnSpc>
                <a:spcPct val="150000"/>
              </a:lnSpc>
            </a:pPr>
            <a:endParaRPr lang="en-US" sz="2000"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000" b="1" dirty="0">
                <a:latin typeface="Cambria Math" panose="02040503050406030204" pitchFamily="18" charset="0"/>
                <a:ea typeface="Cambria Math" panose="02040503050406030204" pitchFamily="18" charset="0"/>
                <a:cs typeface="Times New Roman" pitchFamily="18" charset="0"/>
              </a:rPr>
              <a:t>Creating an Image</a:t>
            </a:r>
            <a:r>
              <a:rPr lang="en-US" sz="2000" dirty="0">
                <a:latin typeface="Cambria Math" panose="02040503050406030204" pitchFamily="18" charset="0"/>
                <a:ea typeface="Cambria Math" panose="02040503050406030204" pitchFamily="18" charset="0"/>
                <a:cs typeface="Times New Roman" pitchFamily="18" charset="0"/>
              </a:rPr>
              <a:t>: The camera captures this interaction. It records how light is reflected, absorbed, or transmitted by different objects in the scene. The combination of these interactions, along with how the camera sensor interprets light, forms the image that we see.</a:t>
            </a:r>
          </a:p>
        </p:txBody>
      </p:sp>
    </p:spTree>
    <p:extLst>
      <p:ext uri="{BB962C8B-B14F-4D97-AF65-F5344CB8AC3E}">
        <p14:creationId xmlns:p14="http://schemas.microsoft.com/office/powerpoint/2010/main" val="218095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8588" y="-138113"/>
            <a:ext cx="9402763" cy="541972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Single Imaging Sensor</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357686" y="857250"/>
            <a:ext cx="4329114" cy="3943350"/>
          </a:xfrm>
        </p:spPr>
        <p:txBody>
          <a:bodyPr>
            <a:noAutofit/>
          </a:bodyPr>
          <a:lstStyle/>
          <a:p>
            <a:pPr algn="just"/>
            <a:r>
              <a:rPr lang="en-US" sz="1900" dirty="0"/>
              <a:t>Incoming energy is transformed into a voltage by the combination of input electrical power and sensor material that is responsive to the </a:t>
            </a:r>
            <a:r>
              <a:rPr lang="en-US" sz="1900" b="1" dirty="0">
                <a:solidFill>
                  <a:srgbClr val="FF0000"/>
                </a:solidFill>
              </a:rPr>
              <a:t>particular type of energy</a:t>
            </a:r>
            <a:r>
              <a:rPr lang="en-US" sz="1900" dirty="0"/>
              <a:t> being detected.</a:t>
            </a:r>
          </a:p>
          <a:p>
            <a:pPr algn="just"/>
            <a:endParaRPr lang="en-US" sz="1900" dirty="0"/>
          </a:p>
          <a:p>
            <a:pPr algn="just"/>
            <a:r>
              <a:rPr lang="en-US" sz="1900" dirty="0"/>
              <a:t>The output voltage waveform is the response of the sensor(s), and a digital quantity is obtained from each sensor by digitizing its response.</a:t>
            </a:r>
            <a:endParaRPr lang="en-US" sz="1900" dirty="0">
              <a:latin typeface="Cambria Math" panose="02040503050406030204" pitchFamily="18" charset="0"/>
              <a:ea typeface="Cambria Math" panose="02040503050406030204"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42844" y="1285866"/>
            <a:ext cx="4143372" cy="1891379"/>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Single Imaging Sensor</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357686" y="857250"/>
            <a:ext cx="4329114" cy="3943350"/>
          </a:xfrm>
        </p:spPr>
        <p:txBody>
          <a:bodyPr>
            <a:noAutofit/>
          </a:bodyPr>
          <a:lstStyle/>
          <a:p>
            <a:pPr algn="just"/>
            <a:r>
              <a:rPr lang="en-US" sz="1900" b="1" dirty="0">
                <a:solidFill>
                  <a:srgbClr val="FF0000"/>
                </a:solidFill>
              </a:rPr>
              <a:t>Photodiode</a:t>
            </a:r>
            <a:r>
              <a:rPr lang="en-US" sz="1900" dirty="0"/>
              <a:t> - constructed of silicon materials; output voltage waveform is proportional to light.</a:t>
            </a:r>
          </a:p>
          <a:p>
            <a:pPr algn="just"/>
            <a:r>
              <a:rPr lang="en-US" sz="1900" dirty="0"/>
              <a:t>The use of a filter in front of a sensor improves selectivity. </a:t>
            </a:r>
          </a:p>
          <a:p>
            <a:pPr lvl="1" algn="just"/>
            <a:r>
              <a:rPr lang="en-US" sz="1500" dirty="0"/>
              <a:t>For example, a green (pass) filter in front of a light sensor favors light in the green band of the color spectrum.</a:t>
            </a:r>
          </a:p>
          <a:p>
            <a:pPr lvl="1" algn="just"/>
            <a:r>
              <a:rPr lang="en-US" sz="1500" dirty="0"/>
              <a:t>As a consequence, the sensor output will be stronger for green light than for other components in the visible spectrum.</a:t>
            </a:r>
            <a:endParaRPr lang="en-US" sz="1500" dirty="0">
              <a:latin typeface="Cambria Math" panose="02040503050406030204" pitchFamily="18" charset="0"/>
              <a:ea typeface="Cambria Math" panose="02040503050406030204"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42844" y="1285866"/>
            <a:ext cx="4143372" cy="1891379"/>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Single Imaging Sensor</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357686" y="857250"/>
            <a:ext cx="4329114" cy="3943350"/>
          </a:xfrm>
        </p:spPr>
        <p:txBody>
          <a:bodyPr>
            <a:noAutofit/>
          </a:bodyPr>
          <a:lstStyle/>
          <a:p>
            <a:pPr algn="just"/>
            <a:r>
              <a:rPr lang="en-US" sz="1800" dirty="0">
                <a:latin typeface="Cambria" pitchFamily="18" charset="0"/>
                <a:ea typeface="Cambria" pitchFamily="18" charset="0"/>
              </a:rPr>
              <a:t>In order </a:t>
            </a:r>
            <a:r>
              <a:rPr lang="en-US" sz="1800" b="1" dirty="0">
                <a:solidFill>
                  <a:srgbClr val="FF0000"/>
                </a:solidFill>
                <a:latin typeface="Cambria" pitchFamily="18" charset="0"/>
                <a:ea typeface="Cambria" pitchFamily="18" charset="0"/>
              </a:rPr>
              <a:t>to generate a 2-D image using a single sensor</a:t>
            </a:r>
            <a:r>
              <a:rPr lang="en-US" sz="1800" dirty="0">
                <a:latin typeface="Cambria" pitchFamily="18" charset="0"/>
                <a:ea typeface="Cambria" pitchFamily="18" charset="0"/>
              </a:rPr>
              <a:t>, there has to be relative displacements in both the x- and y-directions between the sensor and the area to be imaged.</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A film negative is mounted onto a drum whose mechanical rotation provides displacement in one dimension. The single sensor is mounted on a lead screw that provides motion in the perpendicular direction.</a:t>
            </a:r>
          </a:p>
        </p:txBody>
      </p:sp>
      <p:pic>
        <p:nvPicPr>
          <p:cNvPr id="3074" name="Picture 2"/>
          <p:cNvPicPr>
            <a:picLocks noChangeAspect="1" noChangeArrowheads="1"/>
          </p:cNvPicPr>
          <p:nvPr/>
        </p:nvPicPr>
        <p:blipFill>
          <a:blip r:embed="rId2"/>
          <a:srcRect/>
          <a:stretch>
            <a:fillRect/>
          </a:stretch>
        </p:blipFill>
        <p:spPr bwMode="auto">
          <a:xfrm>
            <a:off x="142844" y="1142990"/>
            <a:ext cx="4238625" cy="293370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Acquisition Using Sensor Strips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0" y="857250"/>
            <a:ext cx="4429156" cy="3943350"/>
          </a:xfrm>
        </p:spPr>
        <p:txBody>
          <a:bodyPr>
            <a:noAutofit/>
          </a:bodyPr>
          <a:lstStyle/>
          <a:p>
            <a:pPr algn="just"/>
            <a:r>
              <a:rPr lang="en-US" sz="1800" dirty="0">
                <a:latin typeface="Cambria" pitchFamily="18" charset="0"/>
                <a:ea typeface="Cambria" pitchFamily="18" charset="0"/>
              </a:rPr>
              <a:t>In-line arrangement of sensors in the form of a </a:t>
            </a:r>
            <a:r>
              <a:rPr lang="en-US" sz="1800" b="1" dirty="0">
                <a:solidFill>
                  <a:srgbClr val="FF0000"/>
                </a:solidFill>
                <a:latin typeface="Cambria" pitchFamily="18" charset="0"/>
                <a:ea typeface="Cambria" pitchFamily="18" charset="0"/>
              </a:rPr>
              <a:t>sensor strip</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Motion perpendicular to the strip provides imaging in the other direction</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Sensing devices with 4000 or more in-line sensors are possible.</a:t>
            </a:r>
          </a:p>
          <a:p>
            <a:pPr algn="just"/>
            <a:endParaRPr lang="en-US" sz="1800" dirty="0">
              <a:latin typeface="Cambria" pitchFamily="18" charset="0"/>
              <a:ea typeface="Cambria" pitchFamily="18" charset="0"/>
              <a:cs typeface="Times New Roman" pitchFamily="18" charset="0"/>
            </a:endParaRPr>
          </a:p>
          <a:p>
            <a:pPr algn="just"/>
            <a:r>
              <a:rPr lang="en-US" sz="1800" dirty="0">
                <a:latin typeface="Cambria" pitchFamily="18" charset="0"/>
                <a:ea typeface="Cambria" pitchFamily="18" charset="0"/>
                <a:cs typeface="Times New Roman" pitchFamily="18" charset="0"/>
              </a:rPr>
              <a:t>The imaging strip gives one line of an image at a time, and the motion of the strip completes the other dimension of a two-dimensional image.</a:t>
            </a:r>
          </a:p>
        </p:txBody>
      </p:sp>
      <p:pic>
        <p:nvPicPr>
          <p:cNvPr id="4098" name="Picture 2"/>
          <p:cNvPicPr>
            <a:picLocks noChangeAspect="1" noChangeArrowheads="1"/>
          </p:cNvPicPr>
          <p:nvPr/>
        </p:nvPicPr>
        <p:blipFill>
          <a:blip r:embed="rId2"/>
          <a:srcRect/>
          <a:stretch>
            <a:fillRect/>
          </a:stretch>
        </p:blipFill>
        <p:spPr bwMode="auto">
          <a:xfrm flipV="1">
            <a:off x="642910" y="928676"/>
            <a:ext cx="3287709" cy="24807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5520" y="1500180"/>
            <a:ext cx="4425042" cy="2786082"/>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744</Words>
  <Application>Microsoft Office PowerPoint</Application>
  <PresentationFormat>On-screen Show (16:9)</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Cambria Math</vt:lpstr>
      <vt:lpstr>Times New Roman</vt:lpstr>
      <vt:lpstr>Office Theme</vt:lpstr>
      <vt:lpstr>PowerPoint Presentation</vt:lpstr>
      <vt:lpstr>Image Sensing and Acquisition</vt:lpstr>
      <vt:lpstr>Image Sensing and Acquisition</vt:lpstr>
      <vt:lpstr>Image Sensing and Acquisition</vt:lpstr>
      <vt:lpstr>PowerPoint Presentation</vt:lpstr>
      <vt:lpstr>Single Imaging Sensor</vt:lpstr>
      <vt:lpstr>Single Imaging Sensor</vt:lpstr>
      <vt:lpstr>Single Imaging Sensor</vt:lpstr>
      <vt:lpstr>Image Acquisition Using Sensor Strips</vt:lpstr>
      <vt:lpstr>Image Acquisition Using Sensor Arrays</vt:lpstr>
      <vt:lpstr>A Simple Image Formation Model</vt:lpstr>
      <vt:lpstr>A Simple Image Formation Model</vt:lpstr>
      <vt:lpstr>A Simple Image Formation Model</vt:lpstr>
      <vt:lpstr>A Simple Image Formation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Emerson Nithiyaraj</cp:lastModifiedBy>
  <cp:revision>174</cp:revision>
  <dcterms:created xsi:type="dcterms:W3CDTF">2006-08-16T00:00:00Z</dcterms:created>
  <dcterms:modified xsi:type="dcterms:W3CDTF">2024-07-11T01:37:31Z</dcterms:modified>
</cp:coreProperties>
</file>