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7" r:id="rId2"/>
    <p:sldId id="280" r:id="rId3"/>
    <p:sldId id="317" r:id="rId4"/>
    <p:sldId id="306" r:id="rId5"/>
    <p:sldId id="318" r:id="rId6"/>
    <p:sldId id="319" r:id="rId7"/>
    <p:sldId id="320" r:id="rId8"/>
    <p:sldId id="321" r:id="rId9"/>
    <p:sldId id="322" r:id="rId10"/>
    <p:sldId id="324" r:id="rId11"/>
    <p:sldId id="323" r:id="rId12"/>
    <p:sldId id="325" r:id="rId13"/>
    <p:sldId id="326" r:id="rId14"/>
    <p:sldId id="327" r:id="rId15"/>
    <p:sldId id="328" r:id="rId16"/>
    <p:sldId id="329" r:id="rId17"/>
    <p:sldId id="330" r:id="rId18"/>
    <p:sldId id="331" r:id="rId19"/>
    <p:sldId id="332" r:id="rId20"/>
    <p:sldId id="333" r:id="rId21"/>
    <p:sldId id="334" r:id="rId22"/>
    <p:sldId id="335" r:id="rId23"/>
    <p:sldId id="338" r:id="rId24"/>
    <p:sldId id="336" r:id="rId25"/>
    <p:sldId id="337" r:id="rId26"/>
    <p:sldId id="339" r:id="rId27"/>
    <p:sldId id="340" r:id="rId28"/>
    <p:sldId id="341" r:id="rId29"/>
    <p:sldId id="342"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988" y="5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78128-4260-4028-90DC-4114FB36BE85}" type="datetimeFigureOut">
              <a:rPr lang="en-IN" smtClean="0"/>
              <a:pPr/>
              <a:t>11-07-2024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8D2E9A-84A1-4D33-8CDA-A903389188D2}" type="slidenum">
              <a:rPr lang="en-IN" smtClean="0"/>
              <a:pPr/>
              <a:t>‹#›</a:t>
            </a:fld>
            <a:endParaRPr lang="en-IN"/>
          </a:p>
        </p:txBody>
      </p:sp>
    </p:spTree>
    <p:extLst>
      <p:ext uri="{BB962C8B-B14F-4D97-AF65-F5344CB8AC3E}">
        <p14:creationId xmlns:p14="http://schemas.microsoft.com/office/powerpoint/2010/main" val="246009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57250"/>
            <a:ext cx="8229600" cy="3943350"/>
          </a:xfrm>
        </p:spPr>
        <p:txBody>
          <a:bodyPr>
            <a:normAutofit/>
          </a:bodyPr>
          <a:lstStyle/>
          <a:p>
            <a:pPr marL="0" indent="0" algn="ctr">
              <a:buNone/>
            </a:pPr>
            <a:r>
              <a:rPr lang="en-IN" sz="6000" b="1" dirty="0">
                <a:solidFill>
                  <a:srgbClr val="FF0000"/>
                </a:solidFill>
                <a:latin typeface="Times New Roman" pitchFamily="18" charset="0"/>
                <a:cs typeface="Times New Roman" pitchFamily="18" charset="0"/>
              </a:rPr>
              <a:t>19AD784</a:t>
            </a:r>
          </a:p>
          <a:p>
            <a:pPr marL="0" indent="0" algn="ctr">
              <a:buNone/>
            </a:pPr>
            <a:r>
              <a:rPr lang="en-US" sz="4400" b="1" dirty="0">
                <a:solidFill>
                  <a:srgbClr val="002060"/>
                </a:solidFill>
                <a:latin typeface="Times New Roman" pitchFamily="18" charset="0"/>
                <a:cs typeface="Times New Roman" pitchFamily="18" charset="0"/>
              </a:rPr>
              <a:t>IMAGE ANALYSIS AND COMPUTER VISION </a:t>
            </a:r>
            <a:endParaRPr lang="en-IN" sz="4400" b="1" dirty="0">
              <a:solidFill>
                <a:srgbClr val="002060"/>
              </a:solidFill>
              <a:latin typeface="Times New Roman" pitchFamily="18" charset="0"/>
              <a:cs typeface="Times New Roman" pitchFamily="18" charset="0"/>
            </a:endParaRPr>
          </a:p>
          <a:p>
            <a:pPr marL="0" indent="0" algn="r">
              <a:buNone/>
            </a:pPr>
            <a:r>
              <a:rPr lang="en-IN" sz="2500" b="1" dirty="0">
                <a:latin typeface="Times New Roman" pitchFamily="18" charset="0"/>
                <a:cs typeface="Times New Roman" pitchFamily="18" charset="0"/>
              </a:rPr>
              <a:t>Dr E Emerson </a:t>
            </a:r>
            <a:r>
              <a:rPr lang="en-IN" sz="2500" b="1" dirty="0" err="1">
                <a:latin typeface="Times New Roman" pitchFamily="18" charset="0"/>
                <a:cs typeface="Times New Roman" pitchFamily="18" charset="0"/>
              </a:rPr>
              <a:t>Nithiyaraj</a:t>
            </a:r>
            <a:endParaRPr lang="en-IN" sz="2500" b="1" dirty="0">
              <a:latin typeface="Times New Roman" pitchFamily="18" charset="0"/>
              <a:cs typeface="Times New Roman" pitchFamily="18" charset="0"/>
            </a:endParaRPr>
          </a:p>
          <a:p>
            <a:pPr marL="0" indent="0" algn="r">
              <a:buNone/>
            </a:pPr>
            <a:r>
              <a:rPr lang="en-IN" sz="2500" b="1" dirty="0">
                <a:latin typeface="Times New Roman" pitchFamily="18" charset="0"/>
                <a:cs typeface="Times New Roman" pitchFamily="18" charset="0"/>
              </a:rPr>
              <a:t>AP/ECE</a:t>
            </a:r>
            <a:endParaRPr lang="en-IN" sz="2500" dirty="0"/>
          </a:p>
        </p:txBody>
      </p:sp>
    </p:spTree>
    <p:extLst>
      <p:ext uri="{BB962C8B-B14F-4D97-AF65-F5344CB8AC3E}">
        <p14:creationId xmlns:p14="http://schemas.microsoft.com/office/powerpoint/2010/main" val="2603285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28596" y="483518"/>
            <a:ext cx="8258204" cy="4317082"/>
          </a:xfrm>
        </p:spPr>
        <p:txBody>
          <a:bodyPr>
            <a:normAutofit/>
          </a:bodyPr>
          <a:lstStyle/>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However, spatial sampling is accomplished by selecting the number of individual mechanical increments at which we activate the sensor to collect data. </a:t>
            </a:r>
          </a:p>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Mechanical motion can be made very exact so, in principle, </a:t>
            </a:r>
            <a:r>
              <a:rPr lang="en-US" sz="2000" b="1" dirty="0">
                <a:solidFill>
                  <a:srgbClr val="FF0000"/>
                </a:solidFill>
                <a:latin typeface="Cambria Math" panose="02040503050406030204" pitchFamily="18" charset="0"/>
                <a:ea typeface="Cambria Math" panose="02040503050406030204" pitchFamily="18" charset="0"/>
                <a:cs typeface="Times New Roman" pitchFamily="18" charset="0"/>
              </a:rPr>
              <a:t>there is almost no limit as to how fine </a:t>
            </a:r>
          </a:p>
          <a:p>
            <a:pPr marL="0" indent="361950" algn="just">
              <a:lnSpc>
                <a:spcPct val="150000"/>
              </a:lnSpc>
              <a:buNone/>
            </a:pPr>
            <a:r>
              <a:rPr lang="en-US" sz="2000" b="1" dirty="0">
                <a:solidFill>
                  <a:srgbClr val="FF0000"/>
                </a:solidFill>
                <a:latin typeface="Cambria Math" panose="02040503050406030204" pitchFamily="18" charset="0"/>
                <a:ea typeface="Cambria Math" panose="02040503050406030204" pitchFamily="18" charset="0"/>
                <a:cs typeface="Times New Roman" pitchFamily="18" charset="0"/>
              </a:rPr>
              <a:t>we can sample an image using </a:t>
            </a:r>
          </a:p>
          <a:p>
            <a:pPr marL="0" indent="361950" algn="just">
              <a:lnSpc>
                <a:spcPct val="150000"/>
              </a:lnSpc>
              <a:buNone/>
            </a:pPr>
            <a:r>
              <a:rPr lang="en-US" sz="2000" b="1" dirty="0">
                <a:solidFill>
                  <a:srgbClr val="FF0000"/>
                </a:solidFill>
                <a:latin typeface="Cambria Math" panose="02040503050406030204" pitchFamily="18" charset="0"/>
                <a:ea typeface="Cambria Math" panose="02040503050406030204" pitchFamily="18" charset="0"/>
                <a:cs typeface="Times New Roman" pitchFamily="18" charset="0"/>
              </a:rPr>
              <a:t>this approach.</a:t>
            </a:r>
          </a:p>
        </p:txBody>
      </p:sp>
      <p:pic>
        <p:nvPicPr>
          <p:cNvPr id="2" name="Picture 2">
            <a:extLst>
              <a:ext uri="{FF2B5EF4-FFF2-40B4-BE49-F238E27FC236}">
                <a16:creationId xmlns:a16="http://schemas.microsoft.com/office/drawing/2014/main" id="{C9AC4420-CACA-889B-8828-1C8FEA88162B}"/>
              </a:ext>
            </a:extLst>
          </p:cNvPr>
          <p:cNvPicPr>
            <a:picLocks noChangeAspect="1" noChangeArrowheads="1"/>
          </p:cNvPicPr>
          <p:nvPr/>
        </p:nvPicPr>
        <p:blipFill>
          <a:blip r:embed="rId2"/>
          <a:srcRect/>
          <a:stretch>
            <a:fillRect/>
          </a:stretch>
        </p:blipFill>
        <p:spPr bwMode="auto">
          <a:xfrm>
            <a:off x="5292080" y="2391837"/>
            <a:ext cx="3277028" cy="2268145"/>
          </a:xfrm>
          <a:prstGeom prst="rect">
            <a:avLst/>
          </a:prstGeom>
          <a:noFill/>
          <a:ln w="9525">
            <a:noFill/>
            <a:miter lim="800000"/>
            <a:headEnd/>
            <a:tailEnd/>
          </a:ln>
          <a:effectLst/>
        </p:spPr>
      </p:pic>
    </p:spTree>
    <p:extLst>
      <p:ext uri="{BB962C8B-B14F-4D97-AF65-F5344CB8AC3E}">
        <p14:creationId xmlns:p14="http://schemas.microsoft.com/office/powerpoint/2010/main" val="279508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28596" y="483518"/>
            <a:ext cx="8258204" cy="4317082"/>
          </a:xfrm>
        </p:spPr>
        <p:txBody>
          <a:bodyPr>
            <a:normAutofit/>
          </a:bodyPr>
          <a:lstStyle/>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When a </a:t>
            </a:r>
            <a:r>
              <a:rPr lang="en-US" sz="2000" b="1" dirty="0">
                <a:solidFill>
                  <a:srgbClr val="FF0000"/>
                </a:solidFill>
                <a:latin typeface="Cambria Math" panose="02040503050406030204" pitchFamily="18" charset="0"/>
                <a:ea typeface="Cambria Math" panose="02040503050406030204" pitchFamily="18" charset="0"/>
                <a:cs typeface="Times New Roman" pitchFamily="18" charset="0"/>
              </a:rPr>
              <a:t>sensing strip </a:t>
            </a:r>
            <a:r>
              <a:rPr lang="en-US" sz="2000" dirty="0">
                <a:latin typeface="Cambria Math" panose="02040503050406030204" pitchFamily="18" charset="0"/>
                <a:ea typeface="Cambria Math" panose="02040503050406030204" pitchFamily="18" charset="0"/>
                <a:cs typeface="Times New Roman" pitchFamily="18" charset="0"/>
              </a:rPr>
              <a:t>is used for image acquisition, the number of sensors in the strip establishes the sampling limitations in one image direction. </a:t>
            </a:r>
          </a:p>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Mechanical motion in the other direction can be controlled more accurately, but it makes little sense to try to achieve sampling density (detail) in one direction that exceeds the sampling limits established by the number of sensors in the other.</a:t>
            </a:r>
          </a:p>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Quantization of the sensor outputs completes the process of generating a digital image.</a:t>
            </a:r>
          </a:p>
        </p:txBody>
      </p:sp>
    </p:spTree>
    <p:extLst>
      <p:ext uri="{BB962C8B-B14F-4D97-AF65-F5344CB8AC3E}">
        <p14:creationId xmlns:p14="http://schemas.microsoft.com/office/powerpoint/2010/main" val="1337182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28596" y="483518"/>
            <a:ext cx="8258204" cy="4317082"/>
          </a:xfrm>
        </p:spPr>
        <p:txBody>
          <a:bodyPr>
            <a:normAutofit/>
          </a:bodyPr>
          <a:lstStyle/>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When a </a:t>
            </a:r>
            <a:r>
              <a:rPr lang="en-US" sz="2000" b="1" dirty="0">
                <a:solidFill>
                  <a:srgbClr val="FF0000"/>
                </a:solidFill>
                <a:latin typeface="Cambria Math" panose="02040503050406030204" pitchFamily="18" charset="0"/>
                <a:ea typeface="Cambria Math" panose="02040503050406030204" pitchFamily="18" charset="0"/>
                <a:cs typeface="Times New Roman" pitchFamily="18" charset="0"/>
              </a:rPr>
              <a:t>sensing array </a:t>
            </a:r>
            <a:r>
              <a:rPr lang="en-US" sz="2000" dirty="0">
                <a:latin typeface="Cambria Math" panose="02040503050406030204" pitchFamily="18" charset="0"/>
                <a:ea typeface="Cambria Math" panose="02040503050406030204" pitchFamily="18" charset="0"/>
                <a:cs typeface="Times New Roman" pitchFamily="18" charset="0"/>
              </a:rPr>
              <a:t>is used for image acquisition, there is no motion and the number of sensors in the array establishes the limits of sampling in both directions.</a:t>
            </a:r>
          </a:p>
          <a:p>
            <a:pPr algn="just">
              <a:lnSpc>
                <a:spcPct val="150000"/>
              </a:lnSpc>
            </a:pPr>
            <a:endParaRPr lang="en-US" sz="2000" dirty="0">
              <a:latin typeface="Cambria Math" panose="02040503050406030204" pitchFamily="18" charset="0"/>
              <a:ea typeface="Cambria Math" panose="02040503050406030204" pitchFamily="18" charset="0"/>
              <a:cs typeface="Times New Roman" pitchFamily="18" charset="0"/>
            </a:endParaRPr>
          </a:p>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Clearly, the quality of a digital image is determined to a large degree by the number of samples and discrete intensity levels used in sampling and quantization.</a:t>
            </a:r>
          </a:p>
        </p:txBody>
      </p:sp>
    </p:spTree>
    <p:extLst>
      <p:ext uri="{BB962C8B-B14F-4D97-AF65-F5344CB8AC3E}">
        <p14:creationId xmlns:p14="http://schemas.microsoft.com/office/powerpoint/2010/main" val="2601148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CBA4096-1D50-4874-4DB5-7A4C515E3A95}"/>
              </a:ext>
            </a:extLst>
          </p:cNvPr>
          <p:cNvPicPr>
            <a:picLocks noChangeAspect="1"/>
          </p:cNvPicPr>
          <p:nvPr/>
        </p:nvPicPr>
        <p:blipFill>
          <a:blip r:embed="rId2"/>
          <a:stretch>
            <a:fillRect/>
          </a:stretch>
        </p:blipFill>
        <p:spPr>
          <a:xfrm>
            <a:off x="920934" y="0"/>
            <a:ext cx="7302132" cy="5143500"/>
          </a:xfrm>
          <a:prstGeom prst="rect">
            <a:avLst/>
          </a:prstGeom>
        </p:spPr>
      </p:pic>
    </p:spTree>
    <p:extLst>
      <p:ext uri="{BB962C8B-B14F-4D97-AF65-F5344CB8AC3E}">
        <p14:creationId xmlns:p14="http://schemas.microsoft.com/office/powerpoint/2010/main" val="3549942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5A53-A0AB-E325-2D54-63B0931C89C9}"/>
              </a:ext>
            </a:extLst>
          </p:cNvPr>
          <p:cNvSpPr>
            <a:spLocks noGrp="1"/>
          </p:cNvSpPr>
          <p:nvPr>
            <p:ph type="title"/>
          </p:nvPr>
        </p:nvSpPr>
        <p:spPr>
          <a:xfrm>
            <a:off x="457200" y="205979"/>
            <a:ext cx="8229600" cy="493563"/>
          </a:xfrm>
        </p:spPr>
        <p:txBody>
          <a:bodyPr>
            <a:normAutofit/>
          </a:bodyPr>
          <a:lstStyle/>
          <a:p>
            <a:r>
              <a:rPr lang="en-US" sz="2400" b="1" dirty="0">
                <a:solidFill>
                  <a:srgbClr val="7030A0"/>
                </a:solidFill>
                <a:latin typeface="Times New Roman" pitchFamily="18" charset="0"/>
                <a:cs typeface="Times New Roman" pitchFamily="18" charset="0"/>
              </a:rPr>
              <a:t>Representation of Digital Images</a:t>
            </a:r>
            <a:endParaRPr lang="en-IN" sz="2200" dirty="0"/>
          </a:p>
        </p:txBody>
      </p:sp>
      <p:sp>
        <p:nvSpPr>
          <p:cNvPr id="5" name="Content Placeholder 4"/>
          <p:cNvSpPr>
            <a:spLocks noGrp="1"/>
          </p:cNvSpPr>
          <p:nvPr>
            <p:ph idx="1"/>
          </p:nvPr>
        </p:nvSpPr>
        <p:spPr>
          <a:xfrm>
            <a:off x="457200" y="843558"/>
            <a:ext cx="8229600" cy="4093963"/>
          </a:xfrm>
        </p:spPr>
        <p:txBody>
          <a:bodyPr>
            <a:normAutofit/>
          </a:bodyPr>
          <a:lstStyle/>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Let </a:t>
            </a:r>
            <a:r>
              <a:rPr lang="en-US" sz="2400" i="1" dirty="0">
                <a:latin typeface="Cambria Math" panose="02040503050406030204" pitchFamily="18" charset="0"/>
                <a:ea typeface="Cambria Math" panose="02040503050406030204" pitchFamily="18" charset="0"/>
                <a:cs typeface="Times New Roman" pitchFamily="18" charset="0"/>
              </a:rPr>
              <a:t>f(</a:t>
            </a:r>
            <a:r>
              <a:rPr lang="en-US" sz="2400" i="1" dirty="0" err="1">
                <a:latin typeface="Cambria Math" panose="02040503050406030204" pitchFamily="18" charset="0"/>
                <a:ea typeface="Cambria Math" panose="02040503050406030204" pitchFamily="18" charset="0"/>
                <a:cs typeface="Times New Roman" pitchFamily="18" charset="0"/>
              </a:rPr>
              <a:t>s,t</a:t>
            </a:r>
            <a:r>
              <a:rPr lang="en-US" sz="2400" i="1" dirty="0">
                <a:latin typeface="Cambria Math" panose="02040503050406030204" pitchFamily="18" charset="0"/>
                <a:ea typeface="Cambria Math" panose="02040503050406030204" pitchFamily="18" charset="0"/>
                <a:cs typeface="Times New Roman" pitchFamily="18" charset="0"/>
              </a:rPr>
              <a:t>)</a:t>
            </a:r>
            <a:r>
              <a:rPr lang="en-US" sz="2000" dirty="0">
                <a:latin typeface="Cambria Math" panose="02040503050406030204" pitchFamily="18" charset="0"/>
                <a:ea typeface="Cambria Math" panose="02040503050406030204" pitchFamily="18" charset="0"/>
                <a:cs typeface="Times New Roman" pitchFamily="18" charset="0"/>
              </a:rPr>
              <a:t>represent a continuous image</a:t>
            </a:r>
          </a:p>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We sample the continuous image into a 2-D array, </a:t>
            </a:r>
            <a:r>
              <a:rPr lang="en-US" sz="2400" i="1" dirty="0">
                <a:latin typeface="Cambria Math" panose="02040503050406030204" pitchFamily="18" charset="0"/>
                <a:ea typeface="Cambria Math" panose="02040503050406030204" pitchFamily="18" charset="0"/>
                <a:cs typeface="Times New Roman" pitchFamily="18" charset="0"/>
              </a:rPr>
              <a:t>f(x, y)</a:t>
            </a:r>
            <a:r>
              <a:rPr lang="en-US" sz="2000" dirty="0">
                <a:latin typeface="Cambria Math" panose="02040503050406030204" pitchFamily="18" charset="0"/>
                <a:ea typeface="Cambria Math" panose="02040503050406030204" pitchFamily="18" charset="0"/>
                <a:cs typeface="Times New Roman" pitchFamily="18" charset="0"/>
              </a:rPr>
              <a:t>, containing M rows and N columns, where </a:t>
            </a:r>
            <a:r>
              <a:rPr lang="en-US" sz="2400" i="1" dirty="0">
                <a:latin typeface="Cambria Math" panose="02040503050406030204" pitchFamily="18" charset="0"/>
                <a:ea typeface="Cambria Math" panose="02040503050406030204" pitchFamily="18" charset="0"/>
                <a:cs typeface="Times New Roman" pitchFamily="18" charset="0"/>
              </a:rPr>
              <a:t>(x, y)</a:t>
            </a:r>
            <a:r>
              <a:rPr lang="en-US" sz="2000" dirty="0">
                <a:latin typeface="Cambria Math" panose="02040503050406030204" pitchFamily="18" charset="0"/>
                <a:ea typeface="Cambria Math" panose="02040503050406030204" pitchFamily="18" charset="0"/>
                <a:cs typeface="Times New Roman" pitchFamily="18" charset="0"/>
              </a:rPr>
              <a:t> are discrete coordinates.</a:t>
            </a:r>
          </a:p>
          <a:p>
            <a:pPr algn="just">
              <a:lnSpc>
                <a:spcPct val="150000"/>
              </a:lnSpc>
            </a:pPr>
            <a:r>
              <a:rPr lang="pt-BR" sz="2000" dirty="0">
                <a:latin typeface="Cambria Math" panose="02040503050406030204" pitchFamily="18" charset="0"/>
                <a:ea typeface="Cambria Math" panose="02040503050406030204" pitchFamily="18" charset="0"/>
                <a:cs typeface="Times New Roman" pitchFamily="18" charset="0"/>
              </a:rPr>
              <a:t>x = 0, 1, 2, M – 1; y = 0, 1, 2, N - 1.</a:t>
            </a:r>
          </a:p>
          <a:p>
            <a:pPr algn="just">
              <a:lnSpc>
                <a:spcPct val="150000"/>
              </a:lnSpc>
            </a:pPr>
            <a:r>
              <a:rPr lang="pt-BR" sz="2400" i="1" dirty="0">
                <a:latin typeface="Cambria Math" panose="02040503050406030204" pitchFamily="18" charset="0"/>
                <a:ea typeface="Cambria Math" panose="02040503050406030204" pitchFamily="18" charset="0"/>
                <a:cs typeface="Times New Roman" pitchFamily="18" charset="0"/>
              </a:rPr>
              <a:t>f(0, 1) - </a:t>
            </a:r>
            <a:r>
              <a:rPr lang="en-US" sz="2000" dirty="0">
                <a:latin typeface="Cambria Math" panose="02040503050406030204" pitchFamily="18" charset="0"/>
                <a:ea typeface="Cambria Math" panose="02040503050406030204" pitchFamily="18" charset="0"/>
                <a:cs typeface="Times New Roman" pitchFamily="18" charset="0"/>
              </a:rPr>
              <a:t>the second sample along the first row.</a:t>
            </a:r>
          </a:p>
        </p:txBody>
      </p:sp>
    </p:spTree>
    <p:extLst>
      <p:ext uri="{BB962C8B-B14F-4D97-AF65-F5344CB8AC3E}">
        <p14:creationId xmlns:p14="http://schemas.microsoft.com/office/powerpoint/2010/main" val="1383435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5A53-A0AB-E325-2D54-63B0931C89C9}"/>
              </a:ext>
            </a:extLst>
          </p:cNvPr>
          <p:cNvSpPr>
            <a:spLocks noGrp="1"/>
          </p:cNvSpPr>
          <p:nvPr>
            <p:ph type="title"/>
          </p:nvPr>
        </p:nvSpPr>
        <p:spPr>
          <a:xfrm>
            <a:off x="457200" y="205979"/>
            <a:ext cx="8229600" cy="493563"/>
          </a:xfrm>
        </p:spPr>
        <p:txBody>
          <a:bodyPr>
            <a:normAutofit/>
          </a:bodyPr>
          <a:lstStyle/>
          <a:p>
            <a:r>
              <a:rPr lang="en-US" sz="2400" b="1" dirty="0">
                <a:solidFill>
                  <a:srgbClr val="7030A0"/>
                </a:solidFill>
                <a:latin typeface="Times New Roman" pitchFamily="18" charset="0"/>
                <a:cs typeface="Times New Roman" pitchFamily="18" charset="0"/>
              </a:rPr>
              <a:t>Representation of Digital Images</a:t>
            </a:r>
            <a:endParaRPr lang="en-IN" sz="2200" dirty="0"/>
          </a:p>
        </p:txBody>
      </p:sp>
      <p:sp>
        <p:nvSpPr>
          <p:cNvPr id="5" name="Content Placeholder 4"/>
          <p:cNvSpPr>
            <a:spLocks noGrp="1"/>
          </p:cNvSpPr>
          <p:nvPr>
            <p:ph idx="1"/>
          </p:nvPr>
        </p:nvSpPr>
        <p:spPr>
          <a:xfrm>
            <a:off x="457200" y="843558"/>
            <a:ext cx="8229600" cy="4093963"/>
          </a:xfrm>
        </p:spPr>
        <p:txBody>
          <a:bodyPr>
            <a:normAutofit/>
          </a:bodyPr>
          <a:lstStyle/>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The section of the real plane spanned by the coordinates of an image is called the </a:t>
            </a:r>
            <a:r>
              <a:rPr lang="en-US" sz="2000" b="1" dirty="0">
                <a:solidFill>
                  <a:srgbClr val="FF0000"/>
                </a:solidFill>
                <a:latin typeface="Cambria Math" panose="02040503050406030204" pitchFamily="18" charset="0"/>
                <a:ea typeface="Cambria Math" panose="02040503050406030204" pitchFamily="18" charset="0"/>
                <a:cs typeface="Times New Roman" pitchFamily="18" charset="0"/>
              </a:rPr>
              <a:t>spatial domain</a:t>
            </a:r>
            <a:r>
              <a:rPr lang="en-US" sz="2000" dirty="0">
                <a:latin typeface="Cambria Math" panose="02040503050406030204" pitchFamily="18" charset="0"/>
                <a:ea typeface="Cambria Math" panose="02040503050406030204" pitchFamily="18" charset="0"/>
                <a:cs typeface="Times New Roman" pitchFamily="18" charset="0"/>
              </a:rPr>
              <a:t>, with x and y being referred to as spatial variables or spatial coordinates.</a:t>
            </a:r>
          </a:p>
          <a:p>
            <a:pPr algn="just">
              <a:lnSpc>
                <a:spcPct val="150000"/>
              </a:lnSpc>
            </a:pPr>
            <a:endParaRPr lang="en-US" sz="2000" dirty="0">
              <a:latin typeface="Cambria Math" panose="02040503050406030204" pitchFamily="18" charset="0"/>
              <a:ea typeface="Cambria Math" panose="02040503050406030204" pitchFamily="18" charset="0"/>
              <a:cs typeface="Times New Roman" pitchFamily="18" charset="0"/>
            </a:endParaRPr>
          </a:p>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The entire area where the image is spread out is the spatial domain, and the x and y coordinates help us pinpoint specific locations within that area.</a:t>
            </a:r>
          </a:p>
        </p:txBody>
      </p:sp>
    </p:spTree>
    <p:extLst>
      <p:ext uri="{BB962C8B-B14F-4D97-AF65-F5344CB8AC3E}">
        <p14:creationId xmlns:p14="http://schemas.microsoft.com/office/powerpoint/2010/main" val="2625424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5A53-A0AB-E325-2D54-63B0931C89C9}"/>
              </a:ext>
            </a:extLst>
          </p:cNvPr>
          <p:cNvSpPr>
            <a:spLocks noGrp="1"/>
          </p:cNvSpPr>
          <p:nvPr>
            <p:ph type="title"/>
          </p:nvPr>
        </p:nvSpPr>
        <p:spPr>
          <a:xfrm>
            <a:off x="457200" y="205979"/>
            <a:ext cx="8229600" cy="493563"/>
          </a:xfrm>
        </p:spPr>
        <p:txBody>
          <a:bodyPr>
            <a:normAutofit/>
          </a:bodyPr>
          <a:lstStyle/>
          <a:p>
            <a:r>
              <a:rPr lang="en-US" sz="2400" b="1" dirty="0">
                <a:solidFill>
                  <a:srgbClr val="7030A0"/>
                </a:solidFill>
                <a:latin typeface="Times New Roman" pitchFamily="18" charset="0"/>
                <a:cs typeface="Times New Roman" pitchFamily="18" charset="0"/>
              </a:rPr>
              <a:t>Three basic ways to represent f(x, y)</a:t>
            </a:r>
            <a:endParaRPr lang="en-IN" sz="2200" dirty="0"/>
          </a:p>
        </p:txBody>
      </p:sp>
      <p:pic>
        <p:nvPicPr>
          <p:cNvPr id="9" name="Picture 8">
            <a:extLst>
              <a:ext uri="{FF2B5EF4-FFF2-40B4-BE49-F238E27FC236}">
                <a16:creationId xmlns:a16="http://schemas.microsoft.com/office/drawing/2014/main" id="{79A63FC0-74BC-81F5-813E-88029984E0E8}"/>
              </a:ext>
            </a:extLst>
          </p:cNvPr>
          <p:cNvPicPr>
            <a:picLocks noChangeAspect="1"/>
          </p:cNvPicPr>
          <p:nvPr/>
        </p:nvPicPr>
        <p:blipFill>
          <a:blip r:embed="rId2"/>
          <a:stretch>
            <a:fillRect/>
          </a:stretch>
        </p:blipFill>
        <p:spPr>
          <a:xfrm>
            <a:off x="1835696" y="699542"/>
            <a:ext cx="5472608" cy="4331009"/>
          </a:xfrm>
          <a:prstGeom prst="rect">
            <a:avLst/>
          </a:prstGeom>
        </p:spPr>
      </p:pic>
    </p:spTree>
    <p:extLst>
      <p:ext uri="{BB962C8B-B14F-4D97-AF65-F5344CB8AC3E}">
        <p14:creationId xmlns:p14="http://schemas.microsoft.com/office/powerpoint/2010/main" val="4259029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5A53-A0AB-E325-2D54-63B0931C89C9}"/>
              </a:ext>
            </a:extLst>
          </p:cNvPr>
          <p:cNvSpPr>
            <a:spLocks noGrp="1"/>
          </p:cNvSpPr>
          <p:nvPr>
            <p:ph type="title"/>
          </p:nvPr>
        </p:nvSpPr>
        <p:spPr>
          <a:xfrm>
            <a:off x="457200" y="205979"/>
            <a:ext cx="8229600" cy="493563"/>
          </a:xfrm>
        </p:spPr>
        <p:txBody>
          <a:bodyPr>
            <a:normAutofit/>
          </a:bodyPr>
          <a:lstStyle/>
          <a:p>
            <a:r>
              <a:rPr lang="en-US" sz="2400" b="1" dirty="0">
                <a:solidFill>
                  <a:srgbClr val="7030A0"/>
                </a:solidFill>
                <a:latin typeface="Times New Roman" pitchFamily="18" charset="0"/>
                <a:cs typeface="Times New Roman" pitchFamily="18" charset="0"/>
              </a:rPr>
              <a:t>image element, picture element, pixel, or pel.</a:t>
            </a:r>
            <a:endParaRPr lang="en-IN" sz="2200" dirty="0"/>
          </a:p>
        </p:txBody>
      </p:sp>
      <p:pic>
        <p:nvPicPr>
          <p:cNvPr id="4" name="Picture 3">
            <a:extLst>
              <a:ext uri="{FF2B5EF4-FFF2-40B4-BE49-F238E27FC236}">
                <a16:creationId xmlns:a16="http://schemas.microsoft.com/office/drawing/2014/main" id="{A0EAB8FC-F58B-F0E1-E580-74C2D4C4560D}"/>
              </a:ext>
            </a:extLst>
          </p:cNvPr>
          <p:cNvPicPr>
            <a:picLocks noChangeAspect="1"/>
          </p:cNvPicPr>
          <p:nvPr/>
        </p:nvPicPr>
        <p:blipFill>
          <a:blip r:embed="rId2"/>
          <a:stretch>
            <a:fillRect/>
          </a:stretch>
        </p:blipFill>
        <p:spPr>
          <a:xfrm>
            <a:off x="0" y="699330"/>
            <a:ext cx="9144000" cy="2088444"/>
          </a:xfrm>
          <a:prstGeom prst="rect">
            <a:avLst/>
          </a:prstGeom>
        </p:spPr>
      </p:pic>
      <p:pic>
        <p:nvPicPr>
          <p:cNvPr id="6" name="Picture 5">
            <a:extLst>
              <a:ext uri="{FF2B5EF4-FFF2-40B4-BE49-F238E27FC236}">
                <a16:creationId xmlns:a16="http://schemas.microsoft.com/office/drawing/2014/main" id="{5E98B8C5-3B6E-3F4C-EA70-7475CC35238C}"/>
              </a:ext>
            </a:extLst>
          </p:cNvPr>
          <p:cNvPicPr>
            <a:picLocks noChangeAspect="1"/>
          </p:cNvPicPr>
          <p:nvPr/>
        </p:nvPicPr>
        <p:blipFill>
          <a:blip r:embed="rId3"/>
          <a:stretch>
            <a:fillRect/>
          </a:stretch>
        </p:blipFill>
        <p:spPr>
          <a:xfrm>
            <a:off x="1923680" y="2667858"/>
            <a:ext cx="5296639" cy="1848108"/>
          </a:xfrm>
          <a:prstGeom prst="rect">
            <a:avLst/>
          </a:prstGeom>
        </p:spPr>
      </p:pic>
      <p:pic>
        <p:nvPicPr>
          <p:cNvPr id="8" name="Picture 7">
            <a:extLst>
              <a:ext uri="{FF2B5EF4-FFF2-40B4-BE49-F238E27FC236}">
                <a16:creationId xmlns:a16="http://schemas.microsoft.com/office/drawing/2014/main" id="{498FE438-4D58-4325-7556-133A0110D124}"/>
              </a:ext>
            </a:extLst>
          </p:cNvPr>
          <p:cNvPicPr>
            <a:picLocks noChangeAspect="1"/>
          </p:cNvPicPr>
          <p:nvPr/>
        </p:nvPicPr>
        <p:blipFill>
          <a:blip r:embed="rId4"/>
          <a:stretch>
            <a:fillRect/>
          </a:stretch>
        </p:blipFill>
        <p:spPr>
          <a:xfrm>
            <a:off x="2261865" y="4515966"/>
            <a:ext cx="4620270" cy="466790"/>
          </a:xfrm>
          <a:prstGeom prst="rect">
            <a:avLst/>
          </a:prstGeom>
        </p:spPr>
      </p:pic>
    </p:spTree>
    <p:extLst>
      <p:ext uri="{BB962C8B-B14F-4D97-AF65-F5344CB8AC3E}">
        <p14:creationId xmlns:p14="http://schemas.microsoft.com/office/powerpoint/2010/main" val="2803218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5CF2AA-99AF-F036-F9E5-867D3402F408}"/>
              </a:ext>
            </a:extLst>
          </p:cNvPr>
          <p:cNvPicPr>
            <a:picLocks noChangeAspect="1"/>
          </p:cNvPicPr>
          <p:nvPr/>
        </p:nvPicPr>
        <p:blipFill>
          <a:blip r:embed="rId2"/>
          <a:stretch>
            <a:fillRect/>
          </a:stretch>
        </p:blipFill>
        <p:spPr>
          <a:xfrm>
            <a:off x="0" y="169723"/>
            <a:ext cx="9144000" cy="1249899"/>
          </a:xfrm>
          <a:prstGeom prst="rect">
            <a:avLst/>
          </a:prstGeom>
        </p:spPr>
      </p:pic>
      <p:sp>
        <p:nvSpPr>
          <p:cNvPr id="13" name="TextBox 12">
            <a:extLst>
              <a:ext uri="{FF2B5EF4-FFF2-40B4-BE49-F238E27FC236}">
                <a16:creationId xmlns:a16="http://schemas.microsoft.com/office/drawing/2014/main" id="{90698543-F488-1F2C-3D35-650024C119DE}"/>
              </a:ext>
            </a:extLst>
          </p:cNvPr>
          <p:cNvSpPr txBox="1"/>
          <p:nvPr/>
        </p:nvSpPr>
        <p:spPr>
          <a:xfrm>
            <a:off x="323528" y="1635646"/>
            <a:ext cx="8640960" cy="3323987"/>
          </a:xfrm>
          <a:prstGeom prst="rect">
            <a:avLst/>
          </a:prstGeom>
          <a:noFill/>
        </p:spPr>
        <p:txBody>
          <a:bodyPr wrap="square">
            <a:spAutoFit/>
          </a:bodyPr>
          <a:lstStyle/>
          <a:p>
            <a:pPr algn="just"/>
            <a:r>
              <a:rPr lang="en-US" sz="2100" dirty="0">
                <a:latin typeface="Times New Roman" panose="02020603050405020304" pitchFamily="18" charset="0"/>
                <a:cs typeface="Times New Roman" panose="02020603050405020304" pitchFamily="18" charset="0"/>
              </a:rPr>
              <a:t>The range of values spanned by the gray scale is referred to informally as the dynamic range. </a:t>
            </a:r>
            <a:r>
              <a:rPr lang="en-US" sz="2100" b="1" i="0" u="none" strike="noStrike" baseline="0" dirty="0">
                <a:solidFill>
                  <a:srgbClr val="FF0000"/>
                </a:solidFill>
                <a:latin typeface="Times New Roman" panose="02020603050405020304" pitchFamily="18" charset="0"/>
                <a:cs typeface="Times New Roman" panose="02020603050405020304" pitchFamily="18" charset="0"/>
              </a:rPr>
              <a:t>The </a:t>
            </a:r>
            <a:r>
              <a:rPr lang="en-US" sz="2100" b="1" i="1" u="none" strike="noStrike" baseline="0" dirty="0">
                <a:solidFill>
                  <a:srgbClr val="FF0000"/>
                </a:solidFill>
                <a:latin typeface="Times New Roman" panose="02020603050405020304" pitchFamily="18" charset="0"/>
                <a:cs typeface="Times New Roman" panose="02020603050405020304" pitchFamily="18" charset="0"/>
              </a:rPr>
              <a:t>dynamic range </a:t>
            </a:r>
            <a:r>
              <a:rPr lang="en-US" sz="2100" b="0" i="0" u="none" strike="noStrike" baseline="0" dirty="0">
                <a:latin typeface="Times New Roman" panose="02020603050405020304" pitchFamily="18" charset="0"/>
                <a:cs typeface="Times New Roman" panose="02020603050405020304" pitchFamily="18" charset="0"/>
              </a:rPr>
              <a:t>of an imaging system to be the ratio of the maximum measurable intensity to the minimum detectable intensity level in the system. </a:t>
            </a:r>
            <a:r>
              <a:rPr lang="en-US" sz="2100" b="1" i="0" u="none" strike="noStrike" baseline="0" dirty="0">
                <a:solidFill>
                  <a:schemeClr val="accent3">
                    <a:lumMod val="50000"/>
                  </a:schemeClr>
                </a:solidFill>
                <a:latin typeface="Times New Roman" panose="02020603050405020304" pitchFamily="18" charset="0"/>
                <a:cs typeface="Times New Roman" panose="02020603050405020304" pitchFamily="18" charset="0"/>
              </a:rPr>
              <a:t>This is a measure of how much detail an imaging system can capture in terms of brightness.</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The upper limit is determined by saturation and the lower limit by noise</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Dynamic range establishes the lowest and highest intensity levels that a system can represent and, consequently, that an image can have.</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386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0698543-F488-1F2C-3D35-650024C119DE}"/>
              </a:ext>
            </a:extLst>
          </p:cNvPr>
          <p:cNvSpPr txBox="1"/>
          <p:nvPr/>
        </p:nvSpPr>
        <p:spPr>
          <a:xfrm>
            <a:off x="251520" y="195486"/>
            <a:ext cx="8640960" cy="2677656"/>
          </a:xfrm>
          <a:prstGeom prst="rect">
            <a:avLst/>
          </a:prstGeom>
          <a:noFill/>
        </p:spPr>
        <p:txBody>
          <a:bodyPr wrap="square">
            <a:spAutoFit/>
          </a:bodyPr>
          <a:lstStyle/>
          <a:p>
            <a:pPr algn="just"/>
            <a:r>
              <a:rPr lang="en-US" sz="2100" b="1" dirty="0">
                <a:solidFill>
                  <a:srgbClr val="FF0000"/>
                </a:solidFill>
                <a:latin typeface="Times New Roman" panose="02020603050405020304" pitchFamily="18" charset="0"/>
                <a:cs typeface="Times New Roman" panose="02020603050405020304" pitchFamily="18" charset="0"/>
              </a:rPr>
              <a:t>Contrast</a:t>
            </a:r>
            <a:r>
              <a:rPr lang="en-US" sz="2100" dirty="0">
                <a:latin typeface="Times New Roman" panose="02020603050405020304" pitchFamily="18" charset="0"/>
                <a:cs typeface="Times New Roman" panose="02020603050405020304" pitchFamily="18" charset="0"/>
              </a:rPr>
              <a:t>, which we define as the difference in intensity between the highest and lowest intensity levels in an image.</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When an appreciable number of pixels in an image have a high dynamic range, we can expect the image to have high contrast. </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Conversely, an image with low dynamic range typically has a dull, washed-out gray look.</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752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28596" y="483518"/>
            <a:ext cx="8258204" cy="4317082"/>
          </a:xfrm>
        </p:spPr>
        <p:txBody>
          <a:bodyPr>
            <a:normAutofit/>
          </a:bodyPr>
          <a:lstStyle/>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There are numerous ways to acquire images, but our objective in all is the same: to generate digital images from sensed data. </a:t>
            </a:r>
          </a:p>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The output of most sensors is a continuous voltage waveform whose amplitude and spatial behavior are related to the physical phenomenon being sensed. </a:t>
            </a:r>
          </a:p>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To create a digital image, we need to convert the continuous sensed data into digital form. This involves two processes: </a:t>
            </a:r>
            <a:r>
              <a:rPr lang="en-US" sz="2000" b="1" dirty="0">
                <a:solidFill>
                  <a:srgbClr val="FF0000"/>
                </a:solidFill>
                <a:latin typeface="Cambria Math" panose="02040503050406030204" pitchFamily="18" charset="0"/>
                <a:ea typeface="Cambria Math" panose="02040503050406030204" pitchFamily="18" charset="0"/>
                <a:cs typeface="Times New Roman" pitchFamily="18" charset="0"/>
              </a:rPr>
              <a:t>sampling and quantization</a:t>
            </a:r>
            <a:r>
              <a:rPr lang="en-US" sz="2000" b="1" dirty="0">
                <a:latin typeface="Cambria Math" panose="02040503050406030204" pitchFamily="18" charset="0"/>
                <a:ea typeface="Cambria Math" panose="02040503050406030204" pitchFamily="18" charset="0"/>
                <a:cs typeface="Times New Roman" pitchFamily="18" charset="0"/>
              </a:rPr>
              <a:t>.</a:t>
            </a:r>
          </a:p>
        </p:txBody>
      </p:sp>
    </p:spTree>
    <p:extLst>
      <p:ext uri="{BB962C8B-B14F-4D97-AF65-F5344CB8AC3E}">
        <p14:creationId xmlns:p14="http://schemas.microsoft.com/office/powerpoint/2010/main" val="2180956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F19E52-13DE-A45E-A3DD-1F7D7F694559}"/>
              </a:ext>
            </a:extLst>
          </p:cNvPr>
          <p:cNvPicPr>
            <a:picLocks noChangeAspect="1"/>
          </p:cNvPicPr>
          <p:nvPr/>
        </p:nvPicPr>
        <p:blipFill>
          <a:blip r:embed="rId2"/>
          <a:stretch>
            <a:fillRect/>
          </a:stretch>
        </p:blipFill>
        <p:spPr>
          <a:xfrm>
            <a:off x="0" y="483518"/>
            <a:ext cx="9144000" cy="253018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225F422-2862-E03E-A72B-B3590ED912E4}"/>
                  </a:ext>
                </a:extLst>
              </p:cNvPr>
              <p:cNvSpPr txBox="1"/>
              <p:nvPr/>
            </p:nvSpPr>
            <p:spPr>
              <a:xfrm>
                <a:off x="971600" y="3219822"/>
                <a:ext cx="7488832" cy="1045223"/>
              </a:xfrm>
              <a:prstGeom prst="rect">
                <a:avLst/>
              </a:prstGeom>
              <a:noFill/>
            </p:spPr>
            <p:txBody>
              <a:bodyPr wrap="square">
                <a:spAutoFit/>
              </a:bodyPr>
              <a:lstStyle/>
              <a:p>
                <a:pPr algn="just">
                  <a:lnSpc>
                    <a:spcPct val="150000"/>
                  </a:lnSpc>
                </a:pPr>
                <a:r>
                  <a:rPr lang="en-US" sz="2100" b="0" i="0" u="none" strike="noStrike" baseline="0" dirty="0">
                    <a:latin typeface="Times New Roman" panose="02020603050405020304" pitchFamily="18" charset="0"/>
                    <a:cs typeface="Times New Roman" panose="02020603050405020304" pitchFamily="18" charset="0"/>
                  </a:rPr>
                  <a:t>When an image can have </a:t>
                </a:r>
                <a14:m>
                  <m:oMath xmlns:m="http://schemas.openxmlformats.org/officeDocument/2006/math">
                    <m:sSup>
                      <m:sSupPr>
                        <m:ctrlPr>
                          <a:rPr lang="en-US" sz="2100" b="0" i="1" u="none" strike="noStrike" baseline="0" smtClean="0">
                            <a:latin typeface="Cambria Math" panose="02040503050406030204" pitchFamily="18" charset="0"/>
                            <a:cs typeface="Times New Roman" panose="02020603050405020304" pitchFamily="18" charset="0"/>
                          </a:rPr>
                        </m:ctrlPr>
                      </m:sSupPr>
                      <m:e>
                        <m:r>
                          <a:rPr lang="en-IN" sz="2100" b="0" i="1" u="none" strike="noStrike" baseline="0" smtClean="0">
                            <a:latin typeface="Cambria Math" panose="02040503050406030204" pitchFamily="18" charset="0"/>
                            <a:cs typeface="Times New Roman" panose="02020603050405020304" pitchFamily="18" charset="0"/>
                          </a:rPr>
                          <m:t>2</m:t>
                        </m:r>
                      </m:e>
                      <m:sup>
                        <m:r>
                          <a:rPr lang="en-IN" sz="2100" b="0" i="1" u="none" strike="noStrike" baseline="0" smtClean="0">
                            <a:latin typeface="Cambria Math" panose="02040503050406030204" pitchFamily="18" charset="0"/>
                            <a:cs typeface="Times New Roman" panose="02020603050405020304" pitchFamily="18" charset="0"/>
                          </a:rPr>
                          <m:t>𝑘</m:t>
                        </m:r>
                      </m:sup>
                    </m:sSup>
                  </m:oMath>
                </a14:m>
                <a:r>
                  <a:rPr lang="en-US" sz="2100" dirty="0">
                    <a:latin typeface="Times New Roman" panose="02020603050405020304" pitchFamily="18" charset="0"/>
                    <a:cs typeface="Times New Roman" panose="02020603050405020304" pitchFamily="18" charset="0"/>
                  </a:rPr>
                  <a:t> intensity levels, it </a:t>
                </a:r>
                <a:r>
                  <a:rPr lang="en-US" sz="2100" b="0" i="0" u="none" strike="noStrike" baseline="0" dirty="0">
                    <a:latin typeface="Times New Roman" panose="02020603050405020304" pitchFamily="18" charset="0"/>
                    <a:cs typeface="Times New Roman" panose="02020603050405020304" pitchFamily="18" charset="0"/>
                  </a:rPr>
                  <a:t>is common practice to refer to the image as a “</a:t>
                </a:r>
                <a:r>
                  <a:rPr lang="en-US" sz="2100" b="0" i="1" u="none" strike="noStrike" baseline="0" dirty="0">
                    <a:latin typeface="Times New Roman" panose="02020603050405020304" pitchFamily="18" charset="0"/>
                    <a:cs typeface="Times New Roman" panose="02020603050405020304" pitchFamily="18" charset="0"/>
                  </a:rPr>
                  <a:t>k</a:t>
                </a:r>
                <a:r>
                  <a:rPr lang="en-US" sz="2100" b="0" i="0" u="none" strike="noStrike" baseline="0" dirty="0">
                    <a:latin typeface="Times New Roman" panose="02020603050405020304" pitchFamily="18" charset="0"/>
                    <a:cs typeface="Times New Roman" panose="02020603050405020304" pitchFamily="18" charset="0"/>
                  </a:rPr>
                  <a:t>-bit image.</a:t>
                </a:r>
                <a:endParaRPr lang="en-IN" sz="21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5225F422-2862-E03E-A72B-B3590ED912E4}"/>
                  </a:ext>
                </a:extLst>
              </p:cNvPr>
              <p:cNvSpPr txBox="1">
                <a:spLocks noRot="1" noChangeAspect="1" noMove="1" noResize="1" noEditPoints="1" noAdjustHandles="1" noChangeArrowheads="1" noChangeShapeType="1" noTextEdit="1"/>
              </p:cNvSpPr>
              <p:nvPr/>
            </p:nvSpPr>
            <p:spPr>
              <a:xfrm>
                <a:off x="971600" y="3219822"/>
                <a:ext cx="7488832" cy="1045223"/>
              </a:xfrm>
              <a:prstGeom prst="rect">
                <a:avLst/>
              </a:prstGeom>
              <a:blipFill>
                <a:blip r:embed="rId3"/>
                <a:stretch>
                  <a:fillRect l="-976" r="-895" b="-7558"/>
                </a:stretch>
              </a:blipFill>
            </p:spPr>
            <p:txBody>
              <a:bodyPr/>
              <a:lstStyle/>
              <a:p>
                <a:r>
                  <a:rPr lang="en-IN">
                    <a:noFill/>
                  </a:rPr>
                  <a:t> </a:t>
                </a:r>
              </a:p>
            </p:txBody>
          </p:sp>
        </mc:Fallback>
      </mc:AlternateContent>
    </p:spTree>
    <p:extLst>
      <p:ext uri="{BB962C8B-B14F-4D97-AF65-F5344CB8AC3E}">
        <p14:creationId xmlns:p14="http://schemas.microsoft.com/office/powerpoint/2010/main" val="2535067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28468C-C776-272F-EF87-2A11F714167B}"/>
              </a:ext>
            </a:extLst>
          </p:cNvPr>
          <p:cNvPicPr>
            <a:picLocks noChangeAspect="1"/>
          </p:cNvPicPr>
          <p:nvPr/>
        </p:nvPicPr>
        <p:blipFill>
          <a:blip r:embed="rId2"/>
          <a:stretch>
            <a:fillRect/>
          </a:stretch>
        </p:blipFill>
        <p:spPr>
          <a:xfrm>
            <a:off x="0" y="660165"/>
            <a:ext cx="9144000" cy="3823170"/>
          </a:xfrm>
          <a:prstGeom prst="rect">
            <a:avLst/>
          </a:prstGeom>
        </p:spPr>
      </p:pic>
    </p:spTree>
    <p:extLst>
      <p:ext uri="{BB962C8B-B14F-4D97-AF65-F5344CB8AC3E}">
        <p14:creationId xmlns:p14="http://schemas.microsoft.com/office/powerpoint/2010/main" val="3223579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5A53-A0AB-E325-2D54-63B0931C89C9}"/>
              </a:ext>
            </a:extLst>
          </p:cNvPr>
          <p:cNvSpPr>
            <a:spLocks noGrp="1"/>
          </p:cNvSpPr>
          <p:nvPr>
            <p:ph type="title"/>
          </p:nvPr>
        </p:nvSpPr>
        <p:spPr>
          <a:xfrm>
            <a:off x="457200" y="205979"/>
            <a:ext cx="8229600" cy="493563"/>
          </a:xfrm>
        </p:spPr>
        <p:txBody>
          <a:bodyPr>
            <a:normAutofit/>
          </a:bodyPr>
          <a:lstStyle/>
          <a:p>
            <a:r>
              <a:rPr lang="en-US" sz="2400" b="1" dirty="0">
                <a:solidFill>
                  <a:srgbClr val="7030A0"/>
                </a:solidFill>
                <a:latin typeface="Times New Roman" pitchFamily="18" charset="0"/>
                <a:cs typeface="Times New Roman" pitchFamily="18" charset="0"/>
              </a:rPr>
              <a:t>Spatial Resolution</a:t>
            </a:r>
            <a:endParaRPr lang="en-IN" sz="2200" dirty="0"/>
          </a:p>
        </p:txBody>
      </p:sp>
      <p:sp>
        <p:nvSpPr>
          <p:cNvPr id="5" name="Content Placeholder 4"/>
          <p:cNvSpPr>
            <a:spLocks noGrp="1"/>
          </p:cNvSpPr>
          <p:nvPr>
            <p:ph idx="1"/>
          </p:nvPr>
        </p:nvSpPr>
        <p:spPr>
          <a:xfrm>
            <a:off x="457200" y="843558"/>
            <a:ext cx="8229600" cy="4093963"/>
          </a:xfrm>
        </p:spPr>
        <p:txBody>
          <a:bodyPr>
            <a:normAutofit lnSpcReduction="10000"/>
          </a:bodyPr>
          <a:lstStyle/>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Spatial resolution is a measure of the </a:t>
            </a:r>
            <a:r>
              <a:rPr lang="en-US" sz="2000" b="1" dirty="0">
                <a:solidFill>
                  <a:schemeClr val="accent3">
                    <a:lumMod val="50000"/>
                  </a:schemeClr>
                </a:solidFill>
                <a:latin typeface="Cambria Math" panose="02040503050406030204" pitchFamily="18" charset="0"/>
                <a:ea typeface="Cambria Math" panose="02040503050406030204" pitchFamily="18" charset="0"/>
                <a:cs typeface="Times New Roman" pitchFamily="18" charset="0"/>
              </a:rPr>
              <a:t>smallest discernible detail </a:t>
            </a:r>
            <a:r>
              <a:rPr lang="en-US" sz="2000" dirty="0">
                <a:latin typeface="Cambria Math" panose="02040503050406030204" pitchFamily="18" charset="0"/>
                <a:ea typeface="Cambria Math" panose="02040503050406030204" pitchFamily="18" charset="0"/>
                <a:cs typeface="Times New Roman" pitchFamily="18" charset="0"/>
              </a:rPr>
              <a:t>(tiniest part of the image that can be clearly seen) </a:t>
            </a:r>
            <a:r>
              <a:rPr lang="en-US" sz="2000" b="1" dirty="0">
                <a:solidFill>
                  <a:schemeClr val="accent3">
                    <a:lumMod val="50000"/>
                  </a:schemeClr>
                </a:solidFill>
                <a:latin typeface="Cambria Math" panose="02040503050406030204" pitchFamily="18" charset="0"/>
                <a:ea typeface="Cambria Math" panose="02040503050406030204" pitchFamily="18" charset="0"/>
                <a:cs typeface="Times New Roman" pitchFamily="18" charset="0"/>
              </a:rPr>
              <a:t>in an image</a:t>
            </a:r>
            <a:r>
              <a:rPr lang="en-US" sz="2000" dirty="0">
                <a:latin typeface="Cambria Math" panose="02040503050406030204" pitchFamily="18" charset="0"/>
                <a:ea typeface="Cambria Math" panose="02040503050406030204" pitchFamily="18" charset="0"/>
                <a:cs typeface="Times New Roman" pitchFamily="18" charset="0"/>
              </a:rPr>
              <a:t>.</a:t>
            </a:r>
          </a:p>
          <a:p>
            <a:pPr lvl="1" algn="just">
              <a:lnSpc>
                <a:spcPct val="150000"/>
              </a:lnSpc>
            </a:pPr>
            <a:r>
              <a:rPr lang="en-US" sz="1600" dirty="0">
                <a:latin typeface="Cambria Math" panose="02040503050406030204" pitchFamily="18" charset="0"/>
                <a:ea typeface="Cambria Math" panose="02040503050406030204" pitchFamily="18" charset="0"/>
                <a:cs typeface="Times New Roman" pitchFamily="18" charset="0"/>
              </a:rPr>
              <a:t>Spatial resolution is about how sharp and detailed the image is. Higher spatial resolution means you can see finer details in the image.</a:t>
            </a:r>
          </a:p>
          <a:p>
            <a:pPr algn="just">
              <a:lnSpc>
                <a:spcPct val="150000"/>
              </a:lnSpc>
            </a:pPr>
            <a:r>
              <a:rPr lang="en-US" sz="2000" i="1" dirty="0">
                <a:latin typeface="Cambria Math" panose="02040503050406030204" pitchFamily="18" charset="0"/>
                <a:ea typeface="Cambria Math" panose="02040503050406030204" pitchFamily="18" charset="0"/>
                <a:cs typeface="Times New Roman" pitchFamily="18" charset="0"/>
              </a:rPr>
              <a:t>line pairs per unit distance, and dots (pixels) per unit distance</a:t>
            </a:r>
          </a:p>
          <a:p>
            <a:pPr algn="just">
              <a:lnSpc>
                <a:spcPct val="150000"/>
              </a:lnSpc>
            </a:pPr>
            <a:endParaRPr lang="en-US" sz="2000" i="1" dirty="0">
              <a:latin typeface="Cambria Math" panose="02040503050406030204" pitchFamily="18" charset="0"/>
              <a:ea typeface="Cambria Math" panose="02040503050406030204" pitchFamily="18" charset="0"/>
              <a:cs typeface="Times New Roman" pitchFamily="18" charset="0"/>
            </a:endParaRPr>
          </a:p>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The "smallest discernible detail" refers to the tiniest feature or element in an image that can be clearly seen and distinguished from other features.</a:t>
            </a:r>
          </a:p>
        </p:txBody>
      </p:sp>
    </p:spTree>
    <p:extLst>
      <p:ext uri="{BB962C8B-B14F-4D97-AF65-F5344CB8AC3E}">
        <p14:creationId xmlns:p14="http://schemas.microsoft.com/office/powerpoint/2010/main" val="1450638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2A5AF1-E394-AC47-78CB-AAB3E6F45FFE}"/>
              </a:ext>
            </a:extLst>
          </p:cNvPr>
          <p:cNvPicPr>
            <a:picLocks noChangeAspect="1"/>
          </p:cNvPicPr>
          <p:nvPr/>
        </p:nvPicPr>
        <p:blipFill>
          <a:blip r:embed="rId2"/>
          <a:stretch>
            <a:fillRect/>
          </a:stretch>
        </p:blipFill>
        <p:spPr>
          <a:xfrm>
            <a:off x="1179" y="15787"/>
            <a:ext cx="4492320" cy="2973900"/>
          </a:xfrm>
          <a:prstGeom prst="rect">
            <a:avLst/>
          </a:prstGeom>
        </p:spPr>
      </p:pic>
      <p:pic>
        <p:nvPicPr>
          <p:cNvPr id="7" name="Picture 6">
            <a:extLst>
              <a:ext uri="{FF2B5EF4-FFF2-40B4-BE49-F238E27FC236}">
                <a16:creationId xmlns:a16="http://schemas.microsoft.com/office/drawing/2014/main" id="{5E0A4217-464A-2865-B3E4-0D8D43065957}"/>
              </a:ext>
            </a:extLst>
          </p:cNvPr>
          <p:cNvPicPr>
            <a:picLocks noChangeAspect="1"/>
          </p:cNvPicPr>
          <p:nvPr/>
        </p:nvPicPr>
        <p:blipFill>
          <a:blip r:embed="rId3"/>
          <a:stretch>
            <a:fillRect/>
          </a:stretch>
        </p:blipFill>
        <p:spPr>
          <a:xfrm>
            <a:off x="4572000" y="123478"/>
            <a:ext cx="4375951" cy="2866209"/>
          </a:xfrm>
          <a:prstGeom prst="rect">
            <a:avLst/>
          </a:prstGeom>
        </p:spPr>
      </p:pic>
      <p:pic>
        <p:nvPicPr>
          <p:cNvPr id="11" name="Picture 10">
            <a:extLst>
              <a:ext uri="{FF2B5EF4-FFF2-40B4-BE49-F238E27FC236}">
                <a16:creationId xmlns:a16="http://schemas.microsoft.com/office/drawing/2014/main" id="{BD672532-4BB6-249E-3878-99FDAB8D0031}"/>
              </a:ext>
            </a:extLst>
          </p:cNvPr>
          <p:cNvPicPr>
            <a:picLocks noChangeAspect="1"/>
          </p:cNvPicPr>
          <p:nvPr/>
        </p:nvPicPr>
        <p:blipFill>
          <a:blip r:embed="rId4"/>
          <a:stretch>
            <a:fillRect/>
          </a:stretch>
        </p:blipFill>
        <p:spPr>
          <a:xfrm>
            <a:off x="556710" y="3219822"/>
            <a:ext cx="7873577" cy="1368152"/>
          </a:xfrm>
          <a:prstGeom prst="rect">
            <a:avLst/>
          </a:prstGeom>
        </p:spPr>
      </p:pic>
    </p:spTree>
    <p:extLst>
      <p:ext uri="{BB962C8B-B14F-4D97-AF65-F5344CB8AC3E}">
        <p14:creationId xmlns:p14="http://schemas.microsoft.com/office/powerpoint/2010/main" val="3948538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5A53-A0AB-E325-2D54-63B0931C89C9}"/>
              </a:ext>
            </a:extLst>
          </p:cNvPr>
          <p:cNvSpPr>
            <a:spLocks noGrp="1"/>
          </p:cNvSpPr>
          <p:nvPr>
            <p:ph type="title"/>
          </p:nvPr>
        </p:nvSpPr>
        <p:spPr>
          <a:xfrm>
            <a:off x="457200" y="205979"/>
            <a:ext cx="8229600" cy="493563"/>
          </a:xfrm>
        </p:spPr>
        <p:txBody>
          <a:bodyPr>
            <a:normAutofit/>
          </a:bodyPr>
          <a:lstStyle/>
          <a:p>
            <a:r>
              <a:rPr lang="en-US" sz="2400" b="1" dirty="0">
                <a:solidFill>
                  <a:srgbClr val="7030A0"/>
                </a:solidFill>
                <a:latin typeface="Times New Roman" pitchFamily="18" charset="0"/>
                <a:cs typeface="Times New Roman" pitchFamily="18" charset="0"/>
              </a:rPr>
              <a:t>Image Resolution</a:t>
            </a:r>
            <a:endParaRPr lang="en-IN" sz="2200" dirty="0"/>
          </a:p>
        </p:txBody>
      </p:sp>
      <p:sp>
        <p:nvSpPr>
          <p:cNvPr id="5" name="Content Placeholder 4"/>
          <p:cNvSpPr>
            <a:spLocks noGrp="1"/>
          </p:cNvSpPr>
          <p:nvPr>
            <p:ph idx="1"/>
          </p:nvPr>
        </p:nvSpPr>
        <p:spPr>
          <a:xfrm>
            <a:off x="457200" y="843558"/>
            <a:ext cx="8229600" cy="4093963"/>
          </a:xfrm>
        </p:spPr>
        <p:txBody>
          <a:bodyPr>
            <a:normAutofit/>
          </a:bodyPr>
          <a:lstStyle/>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Image resolution is the </a:t>
            </a:r>
            <a:r>
              <a:rPr lang="en-US" sz="2000" b="1" dirty="0">
                <a:solidFill>
                  <a:schemeClr val="accent3">
                    <a:lumMod val="50000"/>
                  </a:schemeClr>
                </a:solidFill>
                <a:latin typeface="Cambria Math" panose="02040503050406030204" pitchFamily="18" charset="0"/>
                <a:ea typeface="Cambria Math" panose="02040503050406030204" pitchFamily="18" charset="0"/>
                <a:cs typeface="Times New Roman" pitchFamily="18" charset="0"/>
              </a:rPr>
              <a:t>largest number of discernible line pairs </a:t>
            </a:r>
            <a:r>
              <a:rPr lang="en-US" sz="2000" dirty="0">
                <a:latin typeface="Cambria Math" panose="02040503050406030204" pitchFamily="18" charset="0"/>
                <a:ea typeface="Cambria Math" panose="02040503050406030204" pitchFamily="18" charset="0"/>
                <a:cs typeface="Times New Roman" pitchFamily="18" charset="0"/>
              </a:rPr>
              <a:t>(</a:t>
            </a:r>
            <a:r>
              <a:rPr lang="en-US" sz="2000" i="1" dirty="0">
                <a:latin typeface="Cambria Math" panose="02040503050406030204" pitchFamily="18" charset="0"/>
                <a:ea typeface="Cambria Math" panose="02040503050406030204" pitchFamily="18" charset="0"/>
                <a:cs typeface="Times New Roman" pitchFamily="18" charset="0"/>
              </a:rPr>
              <a:t>pairs of lines (one dark, one light) that you can see clearly as separate lines</a:t>
            </a:r>
            <a:r>
              <a:rPr lang="en-US" sz="2000" dirty="0">
                <a:latin typeface="Cambria Math" panose="02040503050406030204" pitchFamily="18" charset="0"/>
                <a:ea typeface="Cambria Math" panose="02040503050406030204" pitchFamily="18" charset="0"/>
                <a:cs typeface="Times New Roman" pitchFamily="18" charset="0"/>
              </a:rPr>
              <a:t>) per unit distance (e.g., 100 line pairs per mm). </a:t>
            </a:r>
          </a:p>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Dots per unit distance is a measure of image resolution used commonly in the printing and publishing industry. </a:t>
            </a:r>
            <a:r>
              <a:rPr lang="en-US" sz="2000" i="1" dirty="0">
                <a:latin typeface="Cambria Math" panose="02040503050406030204" pitchFamily="18" charset="0"/>
                <a:ea typeface="Cambria Math" panose="02040503050406030204" pitchFamily="18" charset="0"/>
                <a:cs typeface="Times New Roman" pitchFamily="18" charset="0"/>
              </a:rPr>
              <a:t>(dpi – dots per inch)</a:t>
            </a:r>
          </a:p>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Image resolution is the highest number of pairs of lines you can see clearly in a given length. Higher image resolution means more detail, as you can see more line pairs in the same amount of space.</a:t>
            </a:r>
          </a:p>
        </p:txBody>
      </p:sp>
    </p:spTree>
    <p:extLst>
      <p:ext uri="{BB962C8B-B14F-4D97-AF65-F5344CB8AC3E}">
        <p14:creationId xmlns:p14="http://schemas.microsoft.com/office/powerpoint/2010/main" val="671553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5A53-A0AB-E325-2D54-63B0931C89C9}"/>
              </a:ext>
            </a:extLst>
          </p:cNvPr>
          <p:cNvSpPr>
            <a:spLocks noGrp="1"/>
          </p:cNvSpPr>
          <p:nvPr>
            <p:ph type="title"/>
          </p:nvPr>
        </p:nvSpPr>
        <p:spPr>
          <a:xfrm>
            <a:off x="457200" y="205979"/>
            <a:ext cx="8229600" cy="493563"/>
          </a:xfrm>
        </p:spPr>
        <p:txBody>
          <a:bodyPr>
            <a:normAutofit/>
          </a:bodyPr>
          <a:lstStyle/>
          <a:p>
            <a:r>
              <a:rPr lang="en-US" sz="2400" b="1" dirty="0">
                <a:solidFill>
                  <a:srgbClr val="7030A0"/>
                </a:solidFill>
                <a:latin typeface="Times New Roman" pitchFamily="18" charset="0"/>
                <a:cs typeface="Times New Roman" pitchFamily="18" charset="0"/>
              </a:rPr>
              <a:t>Intensity Resolution</a:t>
            </a:r>
            <a:endParaRPr lang="en-IN" sz="2200" dirty="0"/>
          </a:p>
        </p:txBody>
      </p:sp>
      <p:sp>
        <p:nvSpPr>
          <p:cNvPr id="5" name="Content Placeholder 4"/>
          <p:cNvSpPr>
            <a:spLocks noGrp="1"/>
          </p:cNvSpPr>
          <p:nvPr>
            <p:ph idx="1"/>
          </p:nvPr>
        </p:nvSpPr>
        <p:spPr>
          <a:xfrm>
            <a:off x="457200" y="843558"/>
            <a:ext cx="8229600" cy="4093963"/>
          </a:xfrm>
        </p:spPr>
        <p:txBody>
          <a:bodyPr>
            <a:normAutofit/>
          </a:bodyPr>
          <a:lstStyle/>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Intensity resolution similarly refers to the </a:t>
            </a:r>
            <a:r>
              <a:rPr lang="en-US" sz="2000" b="1" dirty="0">
                <a:solidFill>
                  <a:schemeClr val="accent3">
                    <a:lumMod val="50000"/>
                  </a:schemeClr>
                </a:solidFill>
                <a:latin typeface="Cambria Math" panose="02040503050406030204" pitchFamily="18" charset="0"/>
                <a:ea typeface="Cambria Math" panose="02040503050406030204" pitchFamily="18" charset="0"/>
                <a:cs typeface="Times New Roman" pitchFamily="18" charset="0"/>
              </a:rPr>
              <a:t>smallest discernible change in intensity level</a:t>
            </a:r>
            <a:r>
              <a:rPr lang="en-US" sz="2000" dirty="0">
                <a:latin typeface="Cambria Math" panose="02040503050406030204" pitchFamily="18" charset="0"/>
                <a:ea typeface="Cambria Math" panose="02040503050406030204" pitchFamily="18" charset="0"/>
                <a:cs typeface="Times New Roman" pitchFamily="18" charset="0"/>
              </a:rPr>
              <a:t>.</a:t>
            </a:r>
          </a:p>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The smallest discernible change in intensity level means the smallest difference in how light or dark something appears that you can detect with your eyes or an imaging system. </a:t>
            </a:r>
          </a:p>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For example, it is common to say that an image whose intensity is quantized into 256 levels has 8 bits of intensity resolution.</a:t>
            </a:r>
          </a:p>
        </p:txBody>
      </p:sp>
    </p:spTree>
    <p:extLst>
      <p:ext uri="{BB962C8B-B14F-4D97-AF65-F5344CB8AC3E}">
        <p14:creationId xmlns:p14="http://schemas.microsoft.com/office/powerpoint/2010/main" val="1867247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0BCEAB-0385-3F05-5AC2-CFCEB2E41A43}"/>
              </a:ext>
            </a:extLst>
          </p:cNvPr>
          <p:cNvPicPr>
            <a:picLocks noChangeAspect="1"/>
          </p:cNvPicPr>
          <p:nvPr/>
        </p:nvPicPr>
        <p:blipFill>
          <a:blip r:embed="rId2"/>
          <a:stretch>
            <a:fillRect/>
          </a:stretch>
        </p:blipFill>
        <p:spPr>
          <a:xfrm>
            <a:off x="107504" y="0"/>
            <a:ext cx="4536504" cy="4382620"/>
          </a:xfrm>
          <a:prstGeom prst="rect">
            <a:avLst/>
          </a:prstGeom>
        </p:spPr>
      </p:pic>
      <p:pic>
        <p:nvPicPr>
          <p:cNvPr id="9" name="Picture 8">
            <a:extLst>
              <a:ext uri="{FF2B5EF4-FFF2-40B4-BE49-F238E27FC236}">
                <a16:creationId xmlns:a16="http://schemas.microsoft.com/office/drawing/2014/main" id="{FA581D7B-FBF0-9EC2-6E2B-6DB3EBBB60A0}"/>
              </a:ext>
            </a:extLst>
          </p:cNvPr>
          <p:cNvPicPr>
            <a:picLocks noChangeAspect="1"/>
          </p:cNvPicPr>
          <p:nvPr/>
        </p:nvPicPr>
        <p:blipFill>
          <a:blip r:embed="rId3"/>
          <a:stretch>
            <a:fillRect/>
          </a:stretch>
        </p:blipFill>
        <p:spPr>
          <a:xfrm>
            <a:off x="4709712" y="8470"/>
            <a:ext cx="4398792" cy="4374149"/>
          </a:xfrm>
          <a:prstGeom prst="rect">
            <a:avLst/>
          </a:prstGeom>
        </p:spPr>
      </p:pic>
      <p:sp>
        <p:nvSpPr>
          <p:cNvPr id="11" name="TextBox 10">
            <a:extLst>
              <a:ext uri="{FF2B5EF4-FFF2-40B4-BE49-F238E27FC236}">
                <a16:creationId xmlns:a16="http://schemas.microsoft.com/office/drawing/2014/main" id="{5F88031A-07FF-6425-C945-28DC83049360}"/>
              </a:ext>
            </a:extLst>
          </p:cNvPr>
          <p:cNvSpPr txBox="1"/>
          <p:nvPr/>
        </p:nvSpPr>
        <p:spPr>
          <a:xfrm>
            <a:off x="107504" y="4408849"/>
            <a:ext cx="9001000" cy="584775"/>
          </a:xfrm>
          <a:prstGeom prst="rect">
            <a:avLst/>
          </a:prstGeom>
          <a:noFill/>
        </p:spPr>
        <p:txBody>
          <a:bodyPr wrap="square">
            <a:spAutoFit/>
          </a:bodyPr>
          <a:lstStyle/>
          <a:p>
            <a:pPr algn="just"/>
            <a:r>
              <a:rPr lang="en-US" sz="1600" b="1" i="0" u="none" strike="noStrike" baseline="0" dirty="0">
                <a:solidFill>
                  <a:srgbClr val="FF0000"/>
                </a:solidFill>
                <a:latin typeface="TimesTen-Roman"/>
              </a:rPr>
              <a:t>False</a:t>
            </a:r>
            <a:r>
              <a:rPr lang="en-US" sz="1600" b="0" i="0" u="none" strike="noStrike" baseline="0" dirty="0">
                <a:latin typeface="TimesTen-Roman"/>
              </a:rPr>
              <a:t> </a:t>
            </a:r>
            <a:r>
              <a:rPr lang="en-US" sz="1600" b="1" i="0" u="none" strike="noStrike" baseline="0" dirty="0">
                <a:solidFill>
                  <a:srgbClr val="FF0000"/>
                </a:solidFill>
                <a:latin typeface="TimesTen-Roman"/>
              </a:rPr>
              <a:t>contouring</a:t>
            </a:r>
            <a:r>
              <a:rPr lang="en-US" sz="1600" b="0" i="0" u="none" strike="noStrike" baseline="0" dirty="0">
                <a:latin typeface="TimesTen-Roman"/>
              </a:rPr>
              <a:t> generally is quite visible in images displayed using 16 or less </a:t>
            </a:r>
            <a:r>
              <a:rPr lang="en-IN" sz="1600" b="0" i="0" u="none" strike="noStrike" baseline="0" dirty="0">
                <a:latin typeface="TimesTen-Roman"/>
              </a:rPr>
              <a:t>uniformly spaced intensity levels</a:t>
            </a:r>
            <a:r>
              <a:rPr lang="en-IN" sz="1600" dirty="0">
                <a:latin typeface="TimesTen-Roman"/>
              </a:rPr>
              <a:t>. </a:t>
            </a:r>
            <a:r>
              <a:rPr lang="en-US" sz="1600" b="0" i="0" u="none" strike="noStrike" baseline="0" dirty="0">
                <a:latin typeface="TimesTen-Roman"/>
              </a:rPr>
              <a:t>caused by the use of an insufficient number of intensity levels in smooth areas of a digital image</a:t>
            </a:r>
            <a:endParaRPr lang="en-IN" sz="1600" dirty="0"/>
          </a:p>
        </p:txBody>
      </p:sp>
    </p:spTree>
    <p:extLst>
      <p:ext uri="{BB962C8B-B14F-4D97-AF65-F5344CB8AC3E}">
        <p14:creationId xmlns:p14="http://schemas.microsoft.com/office/powerpoint/2010/main" val="433824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5A53-A0AB-E325-2D54-63B0931C89C9}"/>
              </a:ext>
            </a:extLst>
          </p:cNvPr>
          <p:cNvSpPr>
            <a:spLocks noGrp="1"/>
          </p:cNvSpPr>
          <p:nvPr>
            <p:ph type="title"/>
          </p:nvPr>
        </p:nvSpPr>
        <p:spPr>
          <a:xfrm>
            <a:off x="457200" y="205979"/>
            <a:ext cx="8229600" cy="493563"/>
          </a:xfrm>
        </p:spPr>
        <p:txBody>
          <a:bodyPr>
            <a:normAutofit/>
          </a:bodyPr>
          <a:lstStyle/>
          <a:p>
            <a:r>
              <a:rPr lang="en-US" sz="2400" b="1" dirty="0">
                <a:solidFill>
                  <a:srgbClr val="7030A0"/>
                </a:solidFill>
                <a:latin typeface="Times New Roman" pitchFamily="18" charset="0"/>
                <a:cs typeface="Times New Roman" pitchFamily="18" charset="0"/>
              </a:rPr>
              <a:t>Image Interpolation</a:t>
            </a:r>
            <a:endParaRPr lang="en-IN" sz="2200" dirty="0"/>
          </a:p>
        </p:txBody>
      </p:sp>
      <p:sp>
        <p:nvSpPr>
          <p:cNvPr id="5" name="Content Placeholder 4"/>
          <p:cNvSpPr>
            <a:spLocks noGrp="1"/>
          </p:cNvSpPr>
          <p:nvPr>
            <p:ph idx="1"/>
          </p:nvPr>
        </p:nvSpPr>
        <p:spPr>
          <a:xfrm>
            <a:off x="457200" y="843558"/>
            <a:ext cx="8229600" cy="4093963"/>
          </a:xfrm>
        </p:spPr>
        <p:txBody>
          <a:bodyPr>
            <a:normAutofit/>
          </a:bodyPr>
          <a:lstStyle/>
          <a:p>
            <a:pPr algn="l"/>
            <a:r>
              <a:rPr lang="en-US" sz="2000" dirty="0">
                <a:latin typeface="Cambria Math" panose="02040503050406030204" pitchFamily="18" charset="0"/>
                <a:ea typeface="Cambria Math" panose="02040503050406030204" pitchFamily="18" charset="0"/>
                <a:cs typeface="Times New Roman" pitchFamily="18" charset="0"/>
              </a:rPr>
              <a:t>Interpolation is a basic tool used extensively in tasks such as zooming, shrinking, rotating, and geometric corrections.</a:t>
            </a:r>
          </a:p>
          <a:p>
            <a:pPr algn="l"/>
            <a:endParaRPr lang="en-US" sz="2000" dirty="0">
              <a:latin typeface="Cambria Math" panose="02040503050406030204" pitchFamily="18" charset="0"/>
              <a:ea typeface="Cambria Math" panose="02040503050406030204" pitchFamily="18" charset="0"/>
              <a:cs typeface="Times New Roman" pitchFamily="18" charset="0"/>
            </a:endParaRPr>
          </a:p>
          <a:p>
            <a:pPr algn="l"/>
            <a:r>
              <a:rPr lang="en-US" sz="2000" dirty="0">
                <a:latin typeface="Cambria Math" panose="02040503050406030204" pitchFamily="18" charset="0"/>
                <a:ea typeface="Cambria Math" panose="02040503050406030204" pitchFamily="18" charset="0"/>
                <a:cs typeface="Times New Roman" pitchFamily="18" charset="0"/>
              </a:rPr>
              <a:t>Interpolation is the process of </a:t>
            </a:r>
            <a:r>
              <a:rPr lang="en-US" sz="2000" b="1" dirty="0">
                <a:solidFill>
                  <a:srgbClr val="FF0000"/>
                </a:solidFill>
                <a:latin typeface="Cambria Math" panose="02040503050406030204" pitchFamily="18" charset="0"/>
                <a:ea typeface="Cambria Math" panose="02040503050406030204" pitchFamily="18" charset="0"/>
                <a:cs typeface="Times New Roman" pitchFamily="18" charset="0"/>
              </a:rPr>
              <a:t>using known data to estimate values at unknown locations</a:t>
            </a:r>
            <a:r>
              <a:rPr lang="en-US" sz="2000" dirty="0">
                <a:latin typeface="Cambria Math" panose="02040503050406030204" pitchFamily="18" charset="0"/>
                <a:ea typeface="Cambria Math" panose="02040503050406030204" pitchFamily="18" charset="0"/>
                <a:cs typeface="Times New Roman" pitchFamily="18" charset="0"/>
              </a:rPr>
              <a:t>.</a:t>
            </a:r>
          </a:p>
          <a:p>
            <a:pPr algn="l"/>
            <a:endParaRPr lang="en-US" sz="2000" dirty="0">
              <a:latin typeface="Cambria Math" panose="02040503050406030204" pitchFamily="18" charset="0"/>
              <a:ea typeface="Cambria Math" panose="02040503050406030204" pitchFamily="18" charset="0"/>
              <a:cs typeface="Times New Roman" pitchFamily="18" charset="0"/>
            </a:endParaRPr>
          </a:p>
          <a:p>
            <a:pPr algn="l"/>
            <a:r>
              <a:rPr lang="en-US" sz="2000" b="1" dirty="0">
                <a:solidFill>
                  <a:schemeClr val="accent6">
                    <a:lumMod val="50000"/>
                  </a:schemeClr>
                </a:solidFill>
                <a:latin typeface="Cambria Math" panose="02040503050406030204" pitchFamily="18" charset="0"/>
                <a:ea typeface="Cambria Math" panose="02040503050406030204" pitchFamily="18" charset="0"/>
                <a:cs typeface="Times New Roman" pitchFamily="18" charset="0"/>
              </a:rPr>
              <a:t>Nearest neighbor interpolation </a:t>
            </a:r>
            <a:r>
              <a:rPr lang="en-US" sz="2000" dirty="0">
                <a:latin typeface="Cambria Math" panose="02040503050406030204" pitchFamily="18" charset="0"/>
                <a:ea typeface="Cambria Math" panose="02040503050406030204" pitchFamily="18" charset="0"/>
                <a:cs typeface="Times New Roman" pitchFamily="18" charset="0"/>
              </a:rPr>
              <a:t>because it assigns to each new location the intensity of its nearest neighbor in the original image.</a:t>
            </a:r>
          </a:p>
          <a:p>
            <a:pPr lvl="1" algn="just"/>
            <a:r>
              <a:rPr lang="en-US" sz="2000" dirty="0">
                <a:latin typeface="Cambria Math" panose="02040503050406030204" pitchFamily="18" charset="0"/>
                <a:ea typeface="Cambria Math" panose="02040503050406030204" pitchFamily="18" charset="0"/>
                <a:cs typeface="Times New Roman" pitchFamily="18" charset="0"/>
              </a:rPr>
              <a:t>This approach is simple but,, it has the tendency to produce undesirable artifacts, such as severe distortion of straight edges.</a:t>
            </a:r>
          </a:p>
        </p:txBody>
      </p:sp>
    </p:spTree>
    <p:extLst>
      <p:ext uri="{BB962C8B-B14F-4D97-AF65-F5344CB8AC3E}">
        <p14:creationId xmlns:p14="http://schemas.microsoft.com/office/powerpoint/2010/main" val="612242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5A53-A0AB-E325-2D54-63B0931C89C9}"/>
              </a:ext>
            </a:extLst>
          </p:cNvPr>
          <p:cNvSpPr>
            <a:spLocks noGrp="1"/>
          </p:cNvSpPr>
          <p:nvPr>
            <p:ph type="title"/>
          </p:nvPr>
        </p:nvSpPr>
        <p:spPr>
          <a:xfrm>
            <a:off x="457200" y="205979"/>
            <a:ext cx="8229600" cy="493563"/>
          </a:xfrm>
        </p:spPr>
        <p:txBody>
          <a:bodyPr>
            <a:normAutofit/>
          </a:bodyPr>
          <a:lstStyle/>
          <a:p>
            <a:r>
              <a:rPr lang="en-US" sz="2400" b="1" dirty="0">
                <a:solidFill>
                  <a:srgbClr val="7030A0"/>
                </a:solidFill>
                <a:latin typeface="Times New Roman" pitchFamily="18" charset="0"/>
                <a:cs typeface="Times New Roman" pitchFamily="18" charset="0"/>
              </a:rPr>
              <a:t>Image Interpolation</a:t>
            </a:r>
            <a:endParaRPr lang="en-IN" sz="2200" dirty="0"/>
          </a:p>
        </p:txBody>
      </p:sp>
      <p:sp>
        <p:nvSpPr>
          <p:cNvPr id="5" name="Content Placeholder 4"/>
          <p:cNvSpPr>
            <a:spLocks noGrp="1"/>
          </p:cNvSpPr>
          <p:nvPr>
            <p:ph idx="1"/>
          </p:nvPr>
        </p:nvSpPr>
        <p:spPr>
          <a:xfrm>
            <a:off x="457200" y="843558"/>
            <a:ext cx="8229600" cy="4093963"/>
          </a:xfrm>
        </p:spPr>
        <p:txBody>
          <a:bodyPr>
            <a:normAutofit/>
          </a:bodyPr>
          <a:lstStyle/>
          <a:p>
            <a:pPr algn="l"/>
            <a:r>
              <a:rPr lang="en-US" sz="2000" b="1" dirty="0">
                <a:solidFill>
                  <a:schemeClr val="accent6">
                    <a:lumMod val="50000"/>
                  </a:schemeClr>
                </a:solidFill>
                <a:latin typeface="Cambria Math" panose="02040503050406030204" pitchFamily="18" charset="0"/>
                <a:ea typeface="Cambria Math" panose="02040503050406030204" pitchFamily="18" charset="0"/>
                <a:cs typeface="Times New Roman" pitchFamily="18" charset="0"/>
              </a:rPr>
              <a:t>Bilinear interpolation</a:t>
            </a:r>
            <a:r>
              <a:rPr lang="en-US" sz="2000" dirty="0">
                <a:latin typeface="Cambria Math" panose="02040503050406030204" pitchFamily="18" charset="0"/>
                <a:ea typeface="Cambria Math" panose="02040503050406030204" pitchFamily="18" charset="0"/>
                <a:cs typeface="Times New Roman" pitchFamily="18" charset="0"/>
              </a:rPr>
              <a:t>, in which we use the four nearest neighbors to estimate the intensity at a given location.</a:t>
            </a:r>
          </a:p>
          <a:p>
            <a:pPr algn="l"/>
            <a:endParaRPr lang="en-US" sz="2000" dirty="0">
              <a:latin typeface="Cambria Math" panose="02040503050406030204" pitchFamily="18" charset="0"/>
              <a:ea typeface="Cambria Math" panose="02040503050406030204" pitchFamily="18" charset="0"/>
              <a:cs typeface="Times New Roman" pitchFamily="18" charset="0"/>
            </a:endParaRPr>
          </a:p>
          <a:p>
            <a:pPr algn="l"/>
            <a:endParaRPr lang="en-US" sz="2000" dirty="0">
              <a:latin typeface="Cambria Math" panose="02040503050406030204" pitchFamily="18" charset="0"/>
              <a:ea typeface="Cambria Math" panose="02040503050406030204" pitchFamily="18" charset="0"/>
              <a:cs typeface="Times New Roman" pitchFamily="18" charset="0"/>
            </a:endParaRPr>
          </a:p>
          <a:p>
            <a:pPr algn="l"/>
            <a:endParaRPr lang="en-US" sz="2000" dirty="0">
              <a:latin typeface="Cambria Math" panose="02040503050406030204" pitchFamily="18" charset="0"/>
              <a:ea typeface="Cambria Math" panose="02040503050406030204" pitchFamily="18" charset="0"/>
              <a:cs typeface="Times New Roman" pitchFamily="18" charset="0"/>
            </a:endParaRPr>
          </a:p>
          <a:p>
            <a:pPr algn="just"/>
            <a:r>
              <a:rPr lang="en-US" sz="2000" dirty="0">
                <a:latin typeface="Cambria Math" panose="02040503050406030204" pitchFamily="18" charset="0"/>
                <a:ea typeface="Cambria Math" panose="02040503050406030204" pitchFamily="18" charset="0"/>
                <a:cs typeface="Times New Roman" pitchFamily="18" charset="0"/>
              </a:rPr>
              <a:t>Bilinear interpolation gives much better results than nearest neighbor interpolation, with a modest increase in computational burden.</a:t>
            </a:r>
          </a:p>
          <a:p>
            <a:pPr algn="l"/>
            <a:endParaRPr lang="en-US" sz="1600" dirty="0">
              <a:latin typeface="Cambria Math" panose="02040503050406030204" pitchFamily="18" charset="0"/>
              <a:ea typeface="Cambria Math" panose="02040503050406030204" pitchFamily="18" charset="0"/>
              <a:cs typeface="Times New Roman" pitchFamily="18" charset="0"/>
            </a:endParaRPr>
          </a:p>
        </p:txBody>
      </p:sp>
      <p:pic>
        <p:nvPicPr>
          <p:cNvPr id="4" name="Picture 3">
            <a:extLst>
              <a:ext uri="{FF2B5EF4-FFF2-40B4-BE49-F238E27FC236}">
                <a16:creationId xmlns:a16="http://schemas.microsoft.com/office/drawing/2014/main" id="{FEA31EA9-84FA-34BC-6B4A-074B6C205B15}"/>
              </a:ext>
            </a:extLst>
          </p:cNvPr>
          <p:cNvPicPr>
            <a:picLocks noChangeAspect="1"/>
          </p:cNvPicPr>
          <p:nvPr/>
        </p:nvPicPr>
        <p:blipFill>
          <a:blip r:embed="rId2"/>
          <a:stretch>
            <a:fillRect/>
          </a:stretch>
        </p:blipFill>
        <p:spPr>
          <a:xfrm>
            <a:off x="2695313" y="1635646"/>
            <a:ext cx="3753374" cy="428685"/>
          </a:xfrm>
          <a:prstGeom prst="rect">
            <a:avLst/>
          </a:prstGeom>
        </p:spPr>
      </p:pic>
    </p:spTree>
    <p:extLst>
      <p:ext uri="{BB962C8B-B14F-4D97-AF65-F5344CB8AC3E}">
        <p14:creationId xmlns:p14="http://schemas.microsoft.com/office/powerpoint/2010/main" val="2287644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5A53-A0AB-E325-2D54-63B0931C89C9}"/>
              </a:ext>
            </a:extLst>
          </p:cNvPr>
          <p:cNvSpPr>
            <a:spLocks noGrp="1"/>
          </p:cNvSpPr>
          <p:nvPr>
            <p:ph type="title"/>
          </p:nvPr>
        </p:nvSpPr>
        <p:spPr>
          <a:xfrm>
            <a:off x="457200" y="205979"/>
            <a:ext cx="8229600" cy="493563"/>
          </a:xfrm>
        </p:spPr>
        <p:txBody>
          <a:bodyPr>
            <a:normAutofit/>
          </a:bodyPr>
          <a:lstStyle/>
          <a:p>
            <a:r>
              <a:rPr lang="en-US" sz="2400" b="1" dirty="0">
                <a:solidFill>
                  <a:srgbClr val="7030A0"/>
                </a:solidFill>
                <a:latin typeface="Times New Roman" pitchFamily="18" charset="0"/>
                <a:cs typeface="Times New Roman" pitchFamily="18" charset="0"/>
              </a:rPr>
              <a:t>Image Interpolation</a:t>
            </a:r>
            <a:endParaRPr lang="en-IN" sz="2200" dirty="0"/>
          </a:p>
        </p:txBody>
      </p:sp>
      <p:sp>
        <p:nvSpPr>
          <p:cNvPr id="5" name="Content Placeholder 4"/>
          <p:cNvSpPr>
            <a:spLocks noGrp="1"/>
          </p:cNvSpPr>
          <p:nvPr>
            <p:ph idx="1"/>
          </p:nvPr>
        </p:nvSpPr>
        <p:spPr>
          <a:xfrm>
            <a:off x="457200" y="843558"/>
            <a:ext cx="8229600" cy="4093963"/>
          </a:xfrm>
        </p:spPr>
        <p:txBody>
          <a:bodyPr>
            <a:normAutofit/>
          </a:bodyPr>
          <a:lstStyle/>
          <a:p>
            <a:pPr algn="l"/>
            <a:r>
              <a:rPr lang="en-US" sz="2000" b="1" dirty="0">
                <a:solidFill>
                  <a:schemeClr val="accent6">
                    <a:lumMod val="50000"/>
                  </a:schemeClr>
                </a:solidFill>
                <a:latin typeface="Cambria Math" panose="02040503050406030204" pitchFamily="18" charset="0"/>
                <a:ea typeface="Cambria Math" panose="02040503050406030204" pitchFamily="18" charset="0"/>
                <a:cs typeface="Times New Roman" pitchFamily="18" charset="0"/>
              </a:rPr>
              <a:t>Bicubic interpolation</a:t>
            </a:r>
            <a:r>
              <a:rPr lang="en-US" sz="2000" dirty="0">
                <a:latin typeface="Cambria Math" panose="02040503050406030204" pitchFamily="18" charset="0"/>
                <a:ea typeface="Cambria Math" panose="02040503050406030204" pitchFamily="18" charset="0"/>
                <a:cs typeface="Times New Roman" pitchFamily="18" charset="0"/>
              </a:rPr>
              <a:t>, which involves the sixteen nearest neighbors of a point.</a:t>
            </a:r>
          </a:p>
          <a:p>
            <a:pPr algn="l"/>
            <a:endParaRPr lang="en-US" sz="2000" dirty="0">
              <a:latin typeface="Cambria Math" panose="02040503050406030204" pitchFamily="18" charset="0"/>
              <a:ea typeface="Cambria Math" panose="02040503050406030204" pitchFamily="18" charset="0"/>
              <a:cs typeface="Times New Roman" pitchFamily="18" charset="0"/>
            </a:endParaRPr>
          </a:p>
          <a:p>
            <a:pPr algn="l"/>
            <a:endParaRPr lang="en-US" sz="2000" dirty="0">
              <a:latin typeface="Cambria Math" panose="02040503050406030204" pitchFamily="18" charset="0"/>
              <a:ea typeface="Cambria Math" panose="02040503050406030204" pitchFamily="18" charset="0"/>
              <a:cs typeface="Times New Roman" pitchFamily="18" charset="0"/>
            </a:endParaRPr>
          </a:p>
          <a:p>
            <a:pPr algn="l"/>
            <a:endParaRPr lang="en-US" sz="2000" dirty="0">
              <a:latin typeface="Cambria Math" panose="02040503050406030204" pitchFamily="18" charset="0"/>
              <a:ea typeface="Cambria Math" panose="02040503050406030204" pitchFamily="18" charset="0"/>
              <a:cs typeface="Times New Roman" pitchFamily="18" charset="0"/>
            </a:endParaRPr>
          </a:p>
          <a:p>
            <a:pPr algn="l"/>
            <a:endParaRPr lang="en-US" sz="2000" dirty="0">
              <a:latin typeface="Cambria Math" panose="02040503050406030204" pitchFamily="18" charset="0"/>
              <a:ea typeface="Cambria Math" panose="02040503050406030204" pitchFamily="18" charset="0"/>
              <a:cs typeface="Times New Roman" pitchFamily="18" charset="0"/>
            </a:endParaRPr>
          </a:p>
          <a:p>
            <a:pPr algn="just"/>
            <a:r>
              <a:rPr lang="en-US" sz="2000" dirty="0">
                <a:latin typeface="Cambria Math" panose="02040503050406030204" pitchFamily="18" charset="0"/>
                <a:ea typeface="Cambria Math" panose="02040503050406030204" pitchFamily="18" charset="0"/>
                <a:cs typeface="Times New Roman" pitchFamily="18" charset="0"/>
              </a:rPr>
              <a:t>Bicubic interpolation does a better job of preserving fine detail than its bilinear counterpart</a:t>
            </a:r>
            <a:r>
              <a:rPr lang="en-US" sz="2000">
                <a:latin typeface="Cambria Math" panose="02040503050406030204" pitchFamily="18" charset="0"/>
                <a:ea typeface="Cambria Math" panose="02040503050406030204" pitchFamily="18" charset="0"/>
                <a:cs typeface="Times New Roman" pitchFamily="18" charset="0"/>
              </a:rPr>
              <a:t>. </a:t>
            </a:r>
          </a:p>
          <a:p>
            <a:pPr algn="just"/>
            <a:r>
              <a:rPr lang="en-US" sz="2000">
                <a:latin typeface="Cambria Math" panose="02040503050406030204" pitchFamily="18" charset="0"/>
                <a:ea typeface="Cambria Math" panose="02040503050406030204" pitchFamily="18" charset="0"/>
                <a:cs typeface="Times New Roman" pitchFamily="18" charset="0"/>
              </a:rPr>
              <a:t>Bicubic </a:t>
            </a:r>
            <a:r>
              <a:rPr lang="en-US" sz="2000" dirty="0">
                <a:latin typeface="Cambria Math" panose="02040503050406030204" pitchFamily="18" charset="0"/>
                <a:ea typeface="Cambria Math" panose="02040503050406030204" pitchFamily="18" charset="0"/>
                <a:cs typeface="Times New Roman" pitchFamily="18" charset="0"/>
              </a:rPr>
              <a:t>interpolation is the standard used in commercial image editing programs, such as Adobe Photoshop and Corel </a:t>
            </a:r>
            <a:r>
              <a:rPr lang="en-US" sz="2000" dirty="0" err="1">
                <a:latin typeface="Cambria Math" panose="02040503050406030204" pitchFamily="18" charset="0"/>
                <a:ea typeface="Cambria Math" panose="02040503050406030204" pitchFamily="18" charset="0"/>
                <a:cs typeface="Times New Roman" pitchFamily="18" charset="0"/>
              </a:rPr>
              <a:t>Photopaint</a:t>
            </a:r>
            <a:r>
              <a:rPr lang="en-US" sz="2000" dirty="0">
                <a:latin typeface="Cambria Math" panose="02040503050406030204" pitchFamily="18" charset="0"/>
                <a:ea typeface="Cambria Math" panose="02040503050406030204" pitchFamily="18" charset="0"/>
                <a:cs typeface="Times New Roman" pitchFamily="18" charset="0"/>
              </a:rPr>
              <a:t>.</a:t>
            </a:r>
            <a:endParaRPr lang="en-US" sz="1600" dirty="0">
              <a:latin typeface="Cambria Math" panose="02040503050406030204" pitchFamily="18" charset="0"/>
              <a:ea typeface="Cambria Math" panose="02040503050406030204" pitchFamily="18" charset="0"/>
              <a:cs typeface="Times New Roman" pitchFamily="18" charset="0"/>
            </a:endParaRPr>
          </a:p>
        </p:txBody>
      </p:sp>
      <p:pic>
        <p:nvPicPr>
          <p:cNvPr id="6" name="Picture 5">
            <a:extLst>
              <a:ext uri="{FF2B5EF4-FFF2-40B4-BE49-F238E27FC236}">
                <a16:creationId xmlns:a16="http://schemas.microsoft.com/office/drawing/2014/main" id="{9BB92759-D721-E716-C3BA-3DC0E7D16B36}"/>
              </a:ext>
            </a:extLst>
          </p:cNvPr>
          <p:cNvPicPr>
            <a:picLocks noChangeAspect="1"/>
          </p:cNvPicPr>
          <p:nvPr/>
        </p:nvPicPr>
        <p:blipFill>
          <a:blip r:embed="rId2"/>
          <a:stretch>
            <a:fillRect/>
          </a:stretch>
        </p:blipFill>
        <p:spPr>
          <a:xfrm>
            <a:off x="3062077" y="1563638"/>
            <a:ext cx="3019846" cy="1009791"/>
          </a:xfrm>
          <a:prstGeom prst="rect">
            <a:avLst/>
          </a:prstGeom>
        </p:spPr>
      </p:pic>
    </p:spTree>
    <p:extLst>
      <p:ext uri="{BB962C8B-B14F-4D97-AF65-F5344CB8AC3E}">
        <p14:creationId xmlns:p14="http://schemas.microsoft.com/office/powerpoint/2010/main" val="327991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Image Sampling and Quantization</a:t>
            </a:r>
            <a:endParaRPr lang="en-IN" sz="3000" b="1" dirty="0">
              <a:solidFill>
                <a:schemeClr val="accent3">
                  <a:lumMod val="75000"/>
                </a:schemeClr>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54341763-B61F-FE63-64CB-41CE1B7A1DFC}"/>
              </a:ext>
            </a:extLst>
          </p:cNvPr>
          <p:cNvPicPr>
            <a:picLocks noChangeAspect="1"/>
          </p:cNvPicPr>
          <p:nvPr/>
        </p:nvPicPr>
        <p:blipFill>
          <a:blip r:embed="rId2"/>
          <a:stretch>
            <a:fillRect/>
          </a:stretch>
        </p:blipFill>
        <p:spPr>
          <a:xfrm>
            <a:off x="1331640" y="693963"/>
            <a:ext cx="6480720" cy="4380696"/>
          </a:xfrm>
          <a:prstGeom prst="rect">
            <a:avLst/>
          </a:prstGeom>
        </p:spPr>
      </p:pic>
    </p:spTree>
    <p:extLst>
      <p:ext uri="{BB962C8B-B14F-4D97-AF65-F5344CB8AC3E}">
        <p14:creationId xmlns:p14="http://schemas.microsoft.com/office/powerpoint/2010/main" val="218095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87824" y="267494"/>
            <a:ext cx="5698976" cy="4533106"/>
          </a:xfrm>
        </p:spPr>
        <p:txBody>
          <a:bodyPr>
            <a:normAutofit/>
          </a:bodyPr>
          <a:lstStyle/>
          <a:p>
            <a:pPr marL="449263" lvl="1" indent="-182563"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An image may be continuous with respect to the x- and y-coordinates, and also in amplitude.</a:t>
            </a:r>
          </a:p>
          <a:p>
            <a:pPr marL="449263" lvl="1" indent="-182563" algn="just">
              <a:lnSpc>
                <a:spcPct val="150000"/>
              </a:lnSpc>
            </a:pPr>
            <a:r>
              <a:rPr lang="en-US" sz="2000" b="1" dirty="0">
                <a:solidFill>
                  <a:schemeClr val="accent6">
                    <a:lumMod val="50000"/>
                  </a:schemeClr>
                </a:solidFill>
                <a:latin typeface="Cambria Math" panose="02040503050406030204" pitchFamily="18" charset="0"/>
                <a:ea typeface="Cambria Math" panose="02040503050406030204" pitchFamily="18" charset="0"/>
                <a:cs typeface="Times New Roman" pitchFamily="18" charset="0"/>
              </a:rPr>
              <a:t>To convert it to digital form</a:t>
            </a:r>
            <a:r>
              <a:rPr lang="en-US" sz="2000" dirty="0">
                <a:latin typeface="Cambria Math" panose="02040503050406030204" pitchFamily="18" charset="0"/>
                <a:ea typeface="Cambria Math" panose="02040503050406030204" pitchFamily="18" charset="0"/>
                <a:cs typeface="Times New Roman" pitchFamily="18" charset="0"/>
              </a:rPr>
              <a:t>, we have to sample the function in both coordinates and in amplitude. </a:t>
            </a:r>
          </a:p>
          <a:p>
            <a:pPr marL="449263" lvl="1" indent="-182563"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Digitizing the coordinate values is called </a:t>
            </a:r>
            <a:r>
              <a:rPr lang="en-US" sz="2000" b="1" dirty="0">
                <a:solidFill>
                  <a:srgbClr val="FF0000"/>
                </a:solidFill>
                <a:latin typeface="Cambria Math" panose="02040503050406030204" pitchFamily="18" charset="0"/>
                <a:ea typeface="Cambria Math" panose="02040503050406030204" pitchFamily="18" charset="0"/>
                <a:cs typeface="Times New Roman" pitchFamily="18" charset="0"/>
              </a:rPr>
              <a:t>sampling</a:t>
            </a:r>
            <a:r>
              <a:rPr lang="en-US" sz="2000" dirty="0">
                <a:latin typeface="Cambria Math" panose="02040503050406030204" pitchFamily="18" charset="0"/>
                <a:ea typeface="Cambria Math" panose="02040503050406030204" pitchFamily="18" charset="0"/>
                <a:cs typeface="Times New Roman" pitchFamily="18" charset="0"/>
              </a:rPr>
              <a:t>. Digitizing the amplitude values is called </a:t>
            </a:r>
            <a:r>
              <a:rPr lang="en-US" sz="2000" b="1" dirty="0">
                <a:solidFill>
                  <a:srgbClr val="FF0000"/>
                </a:solidFill>
                <a:latin typeface="Cambria Math" panose="02040503050406030204" pitchFamily="18" charset="0"/>
                <a:ea typeface="Cambria Math" panose="02040503050406030204" pitchFamily="18" charset="0"/>
                <a:cs typeface="Times New Roman" pitchFamily="18" charset="0"/>
              </a:rPr>
              <a:t>quantization</a:t>
            </a:r>
            <a:r>
              <a:rPr lang="en-US" sz="2000" dirty="0">
                <a:latin typeface="Cambria Math" panose="02040503050406030204" pitchFamily="18" charset="0"/>
                <a:ea typeface="Cambria Math" panose="02040503050406030204" pitchFamily="18" charset="0"/>
                <a:cs typeface="Times New Roman" pitchFamily="18" charset="0"/>
              </a:rPr>
              <a:t>.</a:t>
            </a:r>
          </a:p>
        </p:txBody>
      </p:sp>
      <p:pic>
        <p:nvPicPr>
          <p:cNvPr id="7" name="Picture 6">
            <a:extLst>
              <a:ext uri="{FF2B5EF4-FFF2-40B4-BE49-F238E27FC236}">
                <a16:creationId xmlns:a16="http://schemas.microsoft.com/office/drawing/2014/main" id="{27E064B9-9412-9452-1B0A-31D40A24E49F}"/>
              </a:ext>
            </a:extLst>
          </p:cNvPr>
          <p:cNvPicPr>
            <a:picLocks noChangeAspect="1"/>
          </p:cNvPicPr>
          <p:nvPr/>
        </p:nvPicPr>
        <p:blipFill>
          <a:blip r:embed="rId2"/>
          <a:stretch>
            <a:fillRect/>
          </a:stretch>
        </p:blipFill>
        <p:spPr>
          <a:xfrm>
            <a:off x="69462" y="543203"/>
            <a:ext cx="2774346" cy="3324691"/>
          </a:xfrm>
          <a:prstGeom prst="rect">
            <a:avLst/>
          </a:prstGeom>
        </p:spPr>
      </p:pic>
    </p:spTree>
    <p:extLst>
      <p:ext uri="{BB962C8B-B14F-4D97-AF65-F5344CB8AC3E}">
        <p14:creationId xmlns:p14="http://schemas.microsoft.com/office/powerpoint/2010/main" val="2180956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87824" y="267494"/>
            <a:ext cx="5698976" cy="4533106"/>
          </a:xfrm>
        </p:spPr>
        <p:txBody>
          <a:bodyPr>
            <a:normAutofit/>
          </a:bodyPr>
          <a:lstStyle/>
          <a:p>
            <a:pPr marL="449263" lvl="1" indent="-182563"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The one-dimensional function is a plot of amplitude (intensity level) values of the continuous image along the line segment AB.</a:t>
            </a:r>
          </a:p>
          <a:p>
            <a:pPr marL="449263" lvl="1" indent="-182563" algn="just">
              <a:lnSpc>
                <a:spcPct val="150000"/>
              </a:lnSpc>
            </a:pPr>
            <a:endParaRPr lang="en-US" sz="2000" dirty="0">
              <a:latin typeface="Cambria Math" panose="02040503050406030204" pitchFamily="18" charset="0"/>
              <a:ea typeface="Cambria Math" panose="02040503050406030204" pitchFamily="18" charset="0"/>
              <a:cs typeface="Times New Roman" pitchFamily="18" charset="0"/>
            </a:endParaRPr>
          </a:p>
          <a:p>
            <a:pPr marL="449263" lvl="1" indent="-182563"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The random variations are due to image noise.</a:t>
            </a:r>
          </a:p>
        </p:txBody>
      </p:sp>
      <p:pic>
        <p:nvPicPr>
          <p:cNvPr id="3" name="Picture 2">
            <a:extLst>
              <a:ext uri="{FF2B5EF4-FFF2-40B4-BE49-F238E27FC236}">
                <a16:creationId xmlns:a16="http://schemas.microsoft.com/office/drawing/2014/main" id="{FE65DD9D-409F-2003-13CC-21C4B18AC018}"/>
              </a:ext>
            </a:extLst>
          </p:cNvPr>
          <p:cNvPicPr>
            <a:picLocks noChangeAspect="1"/>
          </p:cNvPicPr>
          <p:nvPr/>
        </p:nvPicPr>
        <p:blipFill>
          <a:blip r:embed="rId2"/>
          <a:stretch>
            <a:fillRect/>
          </a:stretch>
        </p:blipFill>
        <p:spPr>
          <a:xfrm>
            <a:off x="122576" y="2643758"/>
            <a:ext cx="2901020" cy="2404310"/>
          </a:xfrm>
          <a:prstGeom prst="rect">
            <a:avLst/>
          </a:prstGeom>
        </p:spPr>
      </p:pic>
      <p:pic>
        <p:nvPicPr>
          <p:cNvPr id="4" name="Picture 3">
            <a:extLst>
              <a:ext uri="{FF2B5EF4-FFF2-40B4-BE49-F238E27FC236}">
                <a16:creationId xmlns:a16="http://schemas.microsoft.com/office/drawing/2014/main" id="{F0F4C1CD-8554-A51C-5360-65D08DFA5A92}"/>
              </a:ext>
            </a:extLst>
          </p:cNvPr>
          <p:cNvPicPr>
            <a:picLocks noChangeAspect="1"/>
          </p:cNvPicPr>
          <p:nvPr/>
        </p:nvPicPr>
        <p:blipFill>
          <a:blip r:embed="rId3"/>
          <a:stretch>
            <a:fillRect/>
          </a:stretch>
        </p:blipFill>
        <p:spPr>
          <a:xfrm>
            <a:off x="725973" y="237878"/>
            <a:ext cx="1694226" cy="2030308"/>
          </a:xfrm>
          <a:prstGeom prst="rect">
            <a:avLst/>
          </a:prstGeom>
        </p:spPr>
      </p:pic>
    </p:spTree>
    <p:extLst>
      <p:ext uri="{BB962C8B-B14F-4D97-AF65-F5344CB8AC3E}">
        <p14:creationId xmlns:p14="http://schemas.microsoft.com/office/powerpoint/2010/main" val="177375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707904" y="267494"/>
            <a:ext cx="4978896" cy="4533106"/>
          </a:xfrm>
        </p:spPr>
        <p:txBody>
          <a:bodyPr>
            <a:normAutofit fontScale="92500" lnSpcReduction="10000"/>
          </a:bodyPr>
          <a:lstStyle/>
          <a:p>
            <a:pPr marL="449263" lvl="1" indent="-182563"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To sample this function, we take </a:t>
            </a:r>
            <a:r>
              <a:rPr lang="en-US" sz="2000" b="1" dirty="0">
                <a:solidFill>
                  <a:srgbClr val="FF0000"/>
                </a:solidFill>
                <a:latin typeface="Cambria Math" panose="02040503050406030204" pitchFamily="18" charset="0"/>
                <a:ea typeface="Cambria Math" panose="02040503050406030204" pitchFamily="18" charset="0"/>
                <a:cs typeface="Times New Roman" pitchFamily="18" charset="0"/>
              </a:rPr>
              <a:t>equally spaced samples along line AB</a:t>
            </a:r>
            <a:r>
              <a:rPr lang="en-US" sz="2000" dirty="0">
                <a:latin typeface="Cambria Math" panose="02040503050406030204" pitchFamily="18" charset="0"/>
                <a:ea typeface="Cambria Math" panose="02040503050406030204" pitchFamily="18" charset="0"/>
                <a:cs typeface="Times New Roman" pitchFamily="18" charset="0"/>
              </a:rPr>
              <a:t>.</a:t>
            </a:r>
          </a:p>
          <a:p>
            <a:pPr marL="449263" lvl="1" indent="-182563"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The </a:t>
            </a:r>
            <a:r>
              <a:rPr lang="en-US" sz="2000" b="1" dirty="0">
                <a:solidFill>
                  <a:schemeClr val="accent3">
                    <a:lumMod val="50000"/>
                  </a:schemeClr>
                </a:solidFill>
                <a:latin typeface="Cambria Math" panose="02040503050406030204" pitchFamily="18" charset="0"/>
                <a:ea typeface="Cambria Math" panose="02040503050406030204" pitchFamily="18" charset="0"/>
                <a:cs typeface="Times New Roman" pitchFamily="18" charset="0"/>
              </a:rPr>
              <a:t>set of these discrete locations gives the sampled function</a:t>
            </a:r>
            <a:r>
              <a:rPr lang="en-US" sz="2000" dirty="0">
                <a:latin typeface="Cambria Math" panose="02040503050406030204" pitchFamily="18" charset="0"/>
                <a:ea typeface="Cambria Math" panose="02040503050406030204" pitchFamily="18" charset="0"/>
                <a:cs typeface="Times New Roman" pitchFamily="18" charset="0"/>
              </a:rPr>
              <a:t>.</a:t>
            </a:r>
          </a:p>
          <a:p>
            <a:pPr marL="449263" lvl="1" indent="-182563"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However, the values of the samples still span (vertically) a continuous range of intensity values.</a:t>
            </a:r>
          </a:p>
          <a:p>
            <a:pPr marL="449263" lvl="1" indent="-182563"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In order to form a digital function, the intensity values also must be converted (quantized) into discrete quantities.</a:t>
            </a:r>
          </a:p>
        </p:txBody>
      </p:sp>
      <p:pic>
        <p:nvPicPr>
          <p:cNvPr id="3" name="Picture 2">
            <a:extLst>
              <a:ext uri="{FF2B5EF4-FFF2-40B4-BE49-F238E27FC236}">
                <a16:creationId xmlns:a16="http://schemas.microsoft.com/office/drawing/2014/main" id="{182D023B-F568-4F7D-E705-105AD9AA5BD4}"/>
              </a:ext>
            </a:extLst>
          </p:cNvPr>
          <p:cNvPicPr>
            <a:picLocks noChangeAspect="1"/>
          </p:cNvPicPr>
          <p:nvPr/>
        </p:nvPicPr>
        <p:blipFill>
          <a:blip r:embed="rId2"/>
          <a:stretch>
            <a:fillRect/>
          </a:stretch>
        </p:blipFill>
        <p:spPr>
          <a:xfrm>
            <a:off x="213309" y="1142801"/>
            <a:ext cx="3398188" cy="2221038"/>
          </a:xfrm>
          <a:prstGeom prst="rect">
            <a:avLst/>
          </a:prstGeom>
        </p:spPr>
      </p:pic>
    </p:spTree>
    <p:extLst>
      <p:ext uri="{BB962C8B-B14F-4D97-AF65-F5344CB8AC3E}">
        <p14:creationId xmlns:p14="http://schemas.microsoft.com/office/powerpoint/2010/main" val="2589430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707904" y="267494"/>
            <a:ext cx="4978896" cy="4533106"/>
          </a:xfrm>
        </p:spPr>
        <p:txBody>
          <a:bodyPr>
            <a:normAutofit/>
          </a:bodyPr>
          <a:lstStyle/>
          <a:p>
            <a:pPr marL="449263" lvl="1" indent="-182563"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The intensity scale divided into eight discrete intervals, ranging from black to white.</a:t>
            </a:r>
          </a:p>
          <a:p>
            <a:pPr marL="449263" lvl="1" indent="-182563"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The vertical tick marks indicate the specific value assigned to each of the eight intensity intervals.</a:t>
            </a:r>
          </a:p>
          <a:p>
            <a:pPr marL="449263" lvl="1" indent="-182563"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The continuous intensity levels are quantized by </a:t>
            </a:r>
            <a:r>
              <a:rPr lang="en-US" sz="2000" b="1" dirty="0">
                <a:solidFill>
                  <a:schemeClr val="accent3">
                    <a:lumMod val="50000"/>
                  </a:schemeClr>
                </a:solidFill>
                <a:latin typeface="Cambria Math" panose="02040503050406030204" pitchFamily="18" charset="0"/>
                <a:ea typeface="Cambria Math" panose="02040503050406030204" pitchFamily="18" charset="0"/>
                <a:cs typeface="Times New Roman" pitchFamily="18" charset="0"/>
              </a:rPr>
              <a:t>assigning one of the eight values to each sample</a:t>
            </a:r>
            <a:r>
              <a:rPr lang="en-US" sz="2000" dirty="0">
                <a:latin typeface="Cambria Math" panose="02040503050406030204" pitchFamily="18" charset="0"/>
                <a:ea typeface="Cambria Math" panose="02040503050406030204" pitchFamily="18" charset="0"/>
                <a:cs typeface="Times New Roman" pitchFamily="18" charset="0"/>
              </a:rPr>
              <a:t>.</a:t>
            </a:r>
          </a:p>
        </p:txBody>
      </p:sp>
      <p:pic>
        <p:nvPicPr>
          <p:cNvPr id="3" name="Picture 2">
            <a:extLst>
              <a:ext uri="{FF2B5EF4-FFF2-40B4-BE49-F238E27FC236}">
                <a16:creationId xmlns:a16="http://schemas.microsoft.com/office/drawing/2014/main" id="{182D023B-F568-4F7D-E705-105AD9AA5BD4}"/>
              </a:ext>
            </a:extLst>
          </p:cNvPr>
          <p:cNvPicPr>
            <a:picLocks noChangeAspect="1"/>
          </p:cNvPicPr>
          <p:nvPr/>
        </p:nvPicPr>
        <p:blipFill>
          <a:blip r:embed="rId2"/>
          <a:stretch>
            <a:fillRect/>
          </a:stretch>
        </p:blipFill>
        <p:spPr>
          <a:xfrm>
            <a:off x="213309" y="1142801"/>
            <a:ext cx="3398188" cy="2221038"/>
          </a:xfrm>
          <a:prstGeom prst="rect">
            <a:avLst/>
          </a:prstGeom>
        </p:spPr>
      </p:pic>
    </p:spTree>
    <p:extLst>
      <p:ext uri="{BB962C8B-B14F-4D97-AF65-F5344CB8AC3E}">
        <p14:creationId xmlns:p14="http://schemas.microsoft.com/office/powerpoint/2010/main" val="365682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938208" y="267494"/>
            <a:ext cx="4748591" cy="4533106"/>
          </a:xfrm>
        </p:spPr>
        <p:txBody>
          <a:bodyPr>
            <a:normAutofit fontScale="92500" lnSpcReduction="20000"/>
          </a:bodyPr>
          <a:lstStyle/>
          <a:p>
            <a:pPr marL="449263" lvl="1" indent="-182563"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The digital samples resulting from both sampling and quantization are shown. </a:t>
            </a:r>
          </a:p>
          <a:p>
            <a:pPr marL="449263" lvl="1" indent="-182563"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Starting at the top of the image and carrying out this procedure line by line produces a two-dimensional digital image. </a:t>
            </a:r>
          </a:p>
          <a:p>
            <a:pPr marL="449263" lvl="1" indent="-182563"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It is implied that, in addition to the number of discrete levels used, </a:t>
            </a:r>
            <a:r>
              <a:rPr lang="en-US" sz="2000" b="1" dirty="0">
                <a:solidFill>
                  <a:srgbClr val="FF0000"/>
                </a:solidFill>
                <a:latin typeface="Cambria Math" panose="02040503050406030204" pitchFamily="18" charset="0"/>
                <a:ea typeface="Cambria Math" panose="02040503050406030204" pitchFamily="18" charset="0"/>
                <a:cs typeface="Times New Roman" pitchFamily="18" charset="0"/>
              </a:rPr>
              <a:t>the accuracy achieved in quantization is highly dependent on the noise content </a:t>
            </a:r>
            <a:r>
              <a:rPr lang="en-US" sz="2000" dirty="0">
                <a:latin typeface="Cambria Math" panose="02040503050406030204" pitchFamily="18" charset="0"/>
                <a:ea typeface="Cambria Math" panose="02040503050406030204" pitchFamily="18" charset="0"/>
                <a:cs typeface="Times New Roman" pitchFamily="18" charset="0"/>
              </a:rPr>
              <a:t>of the sampled signal.</a:t>
            </a:r>
          </a:p>
        </p:txBody>
      </p:sp>
      <p:pic>
        <p:nvPicPr>
          <p:cNvPr id="4" name="Picture 3">
            <a:extLst>
              <a:ext uri="{FF2B5EF4-FFF2-40B4-BE49-F238E27FC236}">
                <a16:creationId xmlns:a16="http://schemas.microsoft.com/office/drawing/2014/main" id="{6FA70901-53BE-2DE1-531F-C6BD426B0F81}"/>
              </a:ext>
            </a:extLst>
          </p:cNvPr>
          <p:cNvPicPr>
            <a:picLocks noChangeAspect="1"/>
          </p:cNvPicPr>
          <p:nvPr/>
        </p:nvPicPr>
        <p:blipFill>
          <a:blip r:embed="rId2"/>
          <a:stretch>
            <a:fillRect/>
          </a:stretch>
        </p:blipFill>
        <p:spPr>
          <a:xfrm>
            <a:off x="251520" y="1186071"/>
            <a:ext cx="3686689" cy="2695951"/>
          </a:xfrm>
          <a:prstGeom prst="rect">
            <a:avLst/>
          </a:prstGeom>
        </p:spPr>
      </p:pic>
    </p:spTree>
    <p:extLst>
      <p:ext uri="{BB962C8B-B14F-4D97-AF65-F5344CB8AC3E}">
        <p14:creationId xmlns:p14="http://schemas.microsoft.com/office/powerpoint/2010/main" val="262050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28596" y="483518"/>
            <a:ext cx="8258204" cy="4317082"/>
          </a:xfrm>
        </p:spPr>
        <p:txBody>
          <a:bodyPr>
            <a:normAutofit/>
          </a:bodyPr>
          <a:lstStyle/>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The method of sampling is determined by the sensor arrangement used to generate the image.</a:t>
            </a:r>
          </a:p>
          <a:p>
            <a:pPr algn="just">
              <a:lnSpc>
                <a:spcPct val="150000"/>
              </a:lnSpc>
            </a:pPr>
            <a:r>
              <a:rPr lang="en-US" sz="2000" dirty="0">
                <a:latin typeface="Cambria Math" panose="02040503050406030204" pitchFamily="18" charset="0"/>
                <a:ea typeface="Cambria Math" panose="02040503050406030204" pitchFamily="18" charset="0"/>
                <a:cs typeface="Times New Roman" pitchFamily="18" charset="0"/>
              </a:rPr>
              <a:t>When an image is generated by a single sensing element combined with mechanical motion, the output of the sensor is quantized in the manner described above.</a:t>
            </a:r>
          </a:p>
        </p:txBody>
      </p:sp>
      <p:pic>
        <p:nvPicPr>
          <p:cNvPr id="2" name="Picture 2">
            <a:extLst>
              <a:ext uri="{FF2B5EF4-FFF2-40B4-BE49-F238E27FC236}">
                <a16:creationId xmlns:a16="http://schemas.microsoft.com/office/drawing/2014/main" id="{C9AC4420-CACA-889B-8828-1C8FEA88162B}"/>
              </a:ext>
            </a:extLst>
          </p:cNvPr>
          <p:cNvPicPr>
            <a:picLocks noChangeAspect="1" noChangeArrowheads="1"/>
          </p:cNvPicPr>
          <p:nvPr/>
        </p:nvPicPr>
        <p:blipFill>
          <a:blip r:embed="rId2"/>
          <a:srcRect/>
          <a:stretch>
            <a:fillRect/>
          </a:stretch>
        </p:blipFill>
        <p:spPr bwMode="auto">
          <a:xfrm>
            <a:off x="5292080" y="2391837"/>
            <a:ext cx="3277028" cy="2268145"/>
          </a:xfrm>
          <a:prstGeom prst="rect">
            <a:avLst/>
          </a:prstGeom>
          <a:noFill/>
          <a:ln w="9525">
            <a:noFill/>
            <a:miter lim="800000"/>
            <a:headEnd/>
            <a:tailEnd/>
          </a:ln>
          <a:effectLst/>
        </p:spPr>
      </p:pic>
    </p:spTree>
    <p:extLst>
      <p:ext uri="{BB962C8B-B14F-4D97-AF65-F5344CB8AC3E}">
        <p14:creationId xmlns:p14="http://schemas.microsoft.com/office/powerpoint/2010/main" val="1159423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1447</Words>
  <Application>Microsoft Office PowerPoint</Application>
  <PresentationFormat>On-screen Show (16:9)</PresentationFormat>
  <Paragraphs>94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Cambria Math</vt:lpstr>
      <vt:lpstr>Times New Roman</vt:lpstr>
      <vt:lpstr>TimesTen-Roman</vt:lpstr>
      <vt:lpstr>Office Theme</vt:lpstr>
      <vt:lpstr>PowerPoint Presentation</vt:lpstr>
      <vt:lpstr>PowerPoint Presentation</vt:lpstr>
      <vt:lpstr>Image Sampling and Quantization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Representation of Digital Images</vt:lpstr>
      <vt:lpstr>Representation of Digital Images</vt:lpstr>
      <vt:lpstr>Three basic ways to represent f(x, y)</vt:lpstr>
      <vt:lpstr>image element, picture element, pixel, or pel.</vt:lpstr>
      <vt:lpstr>PowerPoint Presentation</vt:lpstr>
      <vt:lpstr>PowerPoint Presentation</vt:lpstr>
      <vt:lpstr>PowerPoint Presentation</vt:lpstr>
      <vt:lpstr>PowerPoint Presentation</vt:lpstr>
      <vt:lpstr>Spatial Resolution</vt:lpstr>
      <vt:lpstr>PowerPoint Presentation</vt:lpstr>
      <vt:lpstr>Image Resolution</vt:lpstr>
      <vt:lpstr>Intensity Resolution</vt:lpstr>
      <vt:lpstr>PowerPoint Presentation</vt:lpstr>
      <vt:lpstr>Image Interpolation</vt:lpstr>
      <vt:lpstr>Image Interpolation</vt:lpstr>
      <vt:lpstr>Image Interpolation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Emerson nithiyaraj E</dc:creator>
  <cp:lastModifiedBy>Emerson Nithiyaraj</cp:lastModifiedBy>
  <cp:revision>243</cp:revision>
  <dcterms:created xsi:type="dcterms:W3CDTF">2006-08-16T00:00:00Z</dcterms:created>
  <dcterms:modified xsi:type="dcterms:W3CDTF">2024-07-11T02:01:34Z</dcterms:modified>
</cp:coreProperties>
</file>