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7" r:id="rId2"/>
    <p:sldId id="317" r:id="rId3"/>
    <p:sldId id="318" r:id="rId4"/>
    <p:sldId id="319" r:id="rId5"/>
    <p:sldId id="320" r:id="rId6"/>
    <p:sldId id="321" r:id="rId7"/>
    <p:sldId id="322" r:id="rId8"/>
    <p:sldId id="323" r:id="rId9"/>
    <p:sldId id="324" r:id="rId10"/>
    <p:sldId id="325" r:id="rId11"/>
    <p:sldId id="326" r:id="rId12"/>
    <p:sldId id="327" r:id="rId13"/>
    <p:sldId id="333" r:id="rId14"/>
    <p:sldId id="334" r:id="rId15"/>
    <p:sldId id="335" r:id="rId16"/>
    <p:sldId id="336" r:id="rId17"/>
    <p:sldId id="337" r:id="rId18"/>
    <p:sldId id="338" r:id="rId19"/>
    <p:sldId id="340" r:id="rId20"/>
    <p:sldId id="339" r:id="rId21"/>
    <p:sldId id="328" r:id="rId22"/>
    <p:sldId id="329" r:id="rId23"/>
    <p:sldId id="330" r:id="rId24"/>
    <p:sldId id="331" r:id="rId25"/>
    <p:sldId id="332"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78128-4260-4028-90DC-4114FB36BE85}" type="datetimeFigureOut">
              <a:rPr lang="en-IN" smtClean="0"/>
              <a:pPr/>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D2E9A-84A1-4D33-8CDA-A903389188D2}" type="slidenum">
              <a:rPr lang="en-IN" smtClean="0"/>
              <a:pPr/>
              <a:t>‹#›</a:t>
            </a:fld>
            <a:endParaRPr lang="en-IN"/>
          </a:p>
        </p:txBody>
      </p:sp>
    </p:spTree>
    <p:extLst>
      <p:ext uri="{BB962C8B-B14F-4D97-AF65-F5344CB8AC3E}">
        <p14:creationId xmlns:p14="http://schemas.microsoft.com/office/powerpoint/2010/main" val="246009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19AD784</a:t>
            </a:r>
          </a:p>
          <a:p>
            <a:pPr marL="0" indent="0" algn="ctr">
              <a:buNone/>
            </a:pPr>
            <a:r>
              <a:rPr lang="en-US" sz="4400" b="1" dirty="0">
                <a:solidFill>
                  <a:srgbClr val="002060"/>
                </a:solidFill>
                <a:latin typeface="Times New Roman" pitchFamily="18" charset="0"/>
                <a:cs typeface="Times New Roman" pitchFamily="18" charset="0"/>
              </a:rPr>
              <a:t>IMAGE ANALYSIS AND COMPUTER VISION </a:t>
            </a:r>
            <a:endParaRPr lang="en-IN"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a:t>
            </a:r>
            <a:r>
              <a:rPr lang="en-IN" sz="2500" b="1" dirty="0" err="1">
                <a:latin typeface="Times New Roman" pitchFamily="18" charset="0"/>
                <a:cs typeface="Times New Roman" pitchFamily="18" charset="0"/>
              </a:rPr>
              <a:t>Nithiyaraj</a:t>
            </a:r>
            <a:endParaRPr lang="en-IN" sz="2500" b="1" dirty="0">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260328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2516073"/>
          </a:xfrm>
          <a:prstGeom prst="rect">
            <a:avLst/>
          </a:prstGeom>
        </p:spPr>
        <p:txBody>
          <a:bodyPr wrap="square">
            <a:spAutoFit/>
          </a:bodyPr>
          <a:lstStyle/>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Hue and saturation taken together are called </a:t>
            </a:r>
            <a:r>
              <a:rPr lang="en-US" sz="2100" b="1" dirty="0">
                <a:solidFill>
                  <a:srgbClr val="FF0000"/>
                </a:solidFill>
                <a:latin typeface="Times New Roman" pitchFamily="18" charset="0"/>
                <a:cs typeface="Times New Roman" pitchFamily="18" charset="0"/>
              </a:rPr>
              <a:t>chromaticity</a:t>
            </a:r>
            <a:r>
              <a:rPr lang="en-US" sz="2100" dirty="0">
                <a:latin typeface="Times New Roman" pitchFamily="18" charset="0"/>
                <a:cs typeface="Times New Roman" pitchFamily="18" charset="0"/>
              </a:rPr>
              <a:t>, and, therefore, a color may be characterized by its brightness and chromaticity. </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The amounts of red, green, and blue needed to form any particular color are called the </a:t>
            </a:r>
            <a:r>
              <a:rPr lang="en-US" sz="2100" b="1" dirty="0" err="1">
                <a:solidFill>
                  <a:srgbClr val="FF0000"/>
                </a:solidFill>
                <a:latin typeface="Times New Roman" pitchFamily="18" charset="0"/>
                <a:cs typeface="Times New Roman" pitchFamily="18" charset="0"/>
              </a:rPr>
              <a:t>tristimulus</a:t>
            </a:r>
            <a:r>
              <a:rPr lang="en-US" sz="2100" b="1" dirty="0">
                <a:solidFill>
                  <a:srgbClr val="FF0000"/>
                </a:solidFill>
                <a:latin typeface="Times New Roman" pitchFamily="18" charset="0"/>
                <a:cs typeface="Times New Roman" pitchFamily="18" charset="0"/>
              </a:rPr>
              <a:t> values </a:t>
            </a:r>
            <a:r>
              <a:rPr lang="en-US" sz="2100" dirty="0">
                <a:latin typeface="Times New Roman" pitchFamily="18" charset="0"/>
                <a:cs typeface="Times New Roman" pitchFamily="18" charset="0"/>
              </a:rPr>
              <a:t>and are denoted, X, Y, and Z, respectively. A color is then specified by its </a:t>
            </a:r>
            <a:r>
              <a:rPr lang="en-US" sz="2100" dirty="0" err="1">
                <a:latin typeface="Times New Roman" pitchFamily="18" charset="0"/>
                <a:cs typeface="Times New Roman" pitchFamily="18" charset="0"/>
              </a:rPr>
              <a:t>trichromatic</a:t>
            </a:r>
            <a:r>
              <a:rPr lang="en-US" sz="2100" dirty="0">
                <a:latin typeface="Times New Roman" pitchFamily="18" charset="0"/>
                <a:cs typeface="Times New Roman" pitchFamily="18" charset="0"/>
              </a:rPr>
              <a:t> coefficients.</a:t>
            </a:r>
          </a:p>
        </p:txBody>
      </p:sp>
      <p:pic>
        <p:nvPicPr>
          <p:cNvPr id="4098" name="Picture 2"/>
          <p:cNvPicPr>
            <a:picLocks noChangeAspect="1" noChangeArrowheads="1"/>
          </p:cNvPicPr>
          <p:nvPr/>
        </p:nvPicPr>
        <p:blipFill>
          <a:blip r:embed="rId2"/>
          <a:srcRect/>
          <a:stretch>
            <a:fillRect/>
          </a:stretch>
        </p:blipFill>
        <p:spPr bwMode="auto">
          <a:xfrm>
            <a:off x="7380312" y="3132406"/>
            <a:ext cx="1620844" cy="1868236"/>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4143372" y="785800"/>
            <a:ext cx="4786346" cy="4191981"/>
          </a:xfrm>
          <a:prstGeom prst="rect">
            <a:avLst/>
          </a:prstGeom>
        </p:spPr>
        <p:txBody>
          <a:bodyPr wrap="square">
            <a:spAutoFit/>
          </a:bodyPr>
          <a:lstStyle/>
          <a:p>
            <a:pPr marL="357188" indent="-357188" algn="just">
              <a:lnSpc>
                <a:spcPct val="150000"/>
              </a:lnSpc>
              <a:buFont typeface="Arial" pitchFamily="34" charset="0"/>
              <a:buChar char="•"/>
            </a:pPr>
            <a:r>
              <a:rPr lang="en-US" sz="2000" dirty="0">
                <a:latin typeface="Times New Roman" pitchFamily="18" charset="0"/>
                <a:cs typeface="Times New Roman" pitchFamily="18" charset="0"/>
              </a:rPr>
              <a:t>RGB primary values are at three corners; the secondary colors cyan, magenta, and yellow are at three other corners; black is at the origin; and white is at the corner farthest from the origin. </a:t>
            </a:r>
          </a:p>
          <a:p>
            <a:pPr marL="357188" indent="-357188" algn="just">
              <a:lnSpc>
                <a:spcPct val="150000"/>
              </a:lnSpc>
              <a:buFont typeface="Arial" pitchFamily="34" charset="0"/>
              <a:buChar char="•"/>
            </a:pPr>
            <a:r>
              <a:rPr lang="en-US" sz="2000" dirty="0">
                <a:latin typeface="Times New Roman" pitchFamily="18" charset="0"/>
                <a:cs typeface="Times New Roman" pitchFamily="18" charset="0"/>
              </a:rPr>
              <a:t>In this model, the gray scale (points of equal RGB values) extends from black to white along the line joining these two points.</a:t>
            </a:r>
          </a:p>
        </p:txBody>
      </p:sp>
      <p:pic>
        <p:nvPicPr>
          <p:cNvPr id="5122" name="Picture 2"/>
          <p:cNvPicPr>
            <a:picLocks noChangeAspect="1" noChangeArrowheads="1"/>
          </p:cNvPicPr>
          <p:nvPr/>
        </p:nvPicPr>
        <p:blipFill>
          <a:blip r:embed="rId2"/>
          <a:srcRect/>
          <a:stretch>
            <a:fillRect/>
          </a:stretch>
        </p:blipFill>
        <p:spPr bwMode="auto">
          <a:xfrm>
            <a:off x="214281" y="1000114"/>
            <a:ext cx="3709257" cy="3071834"/>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286116" y="571487"/>
            <a:ext cx="5643602" cy="4478149"/>
          </a:xfrm>
          <a:prstGeom prst="rect">
            <a:avLst/>
          </a:prstGeom>
        </p:spPr>
        <p:txBody>
          <a:bodyPr wrap="square">
            <a:spAutoFit/>
          </a:bodyPr>
          <a:lstStyle/>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The number of bits used to represent each pixel in RGB space is called the </a:t>
            </a:r>
            <a:r>
              <a:rPr lang="en-US" sz="1900" b="1" dirty="0">
                <a:solidFill>
                  <a:schemeClr val="tx2">
                    <a:lumMod val="50000"/>
                  </a:schemeClr>
                </a:solidFill>
                <a:latin typeface="Times New Roman" pitchFamily="18" charset="0"/>
                <a:cs typeface="Times New Roman" pitchFamily="18" charset="0"/>
              </a:rPr>
              <a:t>pixel depth</a:t>
            </a:r>
            <a:r>
              <a:rPr lang="en-US" sz="1900" dirty="0">
                <a:latin typeface="Times New Roman" pitchFamily="18" charset="0"/>
                <a:cs typeface="Times New Roman" pitchFamily="18" charset="0"/>
              </a:rPr>
              <a:t>. Consider an RGB image in which each of the red, green, and blue images is an 8-bit image.</a:t>
            </a:r>
          </a:p>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Each RGB color pixel [that is, a triplet of values (R, G, B)] is said to have a depth of 24 bits (3 image planes times the number of bits per plane).</a:t>
            </a:r>
          </a:p>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The term full-color image is used often to denote a </a:t>
            </a:r>
            <a:r>
              <a:rPr lang="en-US" sz="1900" b="1" dirty="0">
                <a:solidFill>
                  <a:schemeClr val="accent6">
                    <a:lumMod val="50000"/>
                  </a:schemeClr>
                </a:solidFill>
                <a:latin typeface="Times New Roman" pitchFamily="18" charset="0"/>
                <a:cs typeface="Times New Roman" pitchFamily="18" charset="0"/>
              </a:rPr>
              <a:t>24-bit RGB color image</a:t>
            </a:r>
            <a:r>
              <a:rPr lang="en-US" sz="1900" dirty="0">
                <a:latin typeface="Times New Roman" pitchFamily="18" charset="0"/>
                <a:cs typeface="Times New Roman" pitchFamily="18" charset="0"/>
              </a:rPr>
              <a:t>. The total number of colors in a 24-bit RGB image is </a:t>
            </a:r>
          </a:p>
        </p:txBody>
      </p:sp>
      <p:pic>
        <p:nvPicPr>
          <p:cNvPr id="6146" name="Picture 2"/>
          <p:cNvPicPr>
            <a:picLocks noChangeAspect="1" noChangeArrowheads="1"/>
          </p:cNvPicPr>
          <p:nvPr/>
        </p:nvPicPr>
        <p:blipFill>
          <a:blip r:embed="rId2"/>
          <a:srcRect/>
          <a:stretch>
            <a:fillRect/>
          </a:stretch>
        </p:blipFill>
        <p:spPr bwMode="auto">
          <a:xfrm>
            <a:off x="285720" y="1214428"/>
            <a:ext cx="2809875" cy="2743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238899" y="4614879"/>
            <a:ext cx="1762125" cy="314325"/>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8A54C08-9886-71BA-7B12-00B1EDC6DEA2}"/>
              </a:ext>
            </a:extLst>
          </p:cNvPr>
          <p:cNvPicPr>
            <a:picLocks noChangeAspect="1"/>
          </p:cNvPicPr>
          <p:nvPr/>
        </p:nvPicPr>
        <p:blipFill>
          <a:blip r:embed="rId2"/>
          <a:stretch>
            <a:fillRect/>
          </a:stretch>
        </p:blipFill>
        <p:spPr>
          <a:xfrm>
            <a:off x="1967085" y="699542"/>
            <a:ext cx="5209829" cy="4292155"/>
          </a:xfrm>
          <a:prstGeom prst="rect">
            <a:avLst/>
          </a:prstGeom>
        </p:spPr>
      </p:pic>
    </p:spTree>
    <p:extLst>
      <p:ext uri="{BB962C8B-B14F-4D97-AF65-F5344CB8AC3E}">
        <p14:creationId xmlns:p14="http://schemas.microsoft.com/office/powerpoint/2010/main" val="189580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251520" y="571487"/>
            <a:ext cx="8678198" cy="4396973"/>
          </a:xfrm>
          <a:prstGeom prst="rect">
            <a:avLst/>
          </a:prstGeom>
        </p:spPr>
        <p:txBody>
          <a:bodyPr wrap="square">
            <a:spAutoFit/>
          </a:bodyPr>
          <a:lstStyle/>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While high-end display cards and monitors provide a reasonable rendition of the colors in a 24-bit RGB image, many systems in use today are limited to 256 colors.</a:t>
            </a:r>
          </a:p>
          <a:p>
            <a:pPr marL="357188" indent="-357188" algn="just">
              <a:lnSpc>
                <a:spcPct val="150000"/>
              </a:lnSpc>
              <a:buFont typeface="Arial" pitchFamily="34" charset="0"/>
              <a:buChar char="•"/>
            </a:pPr>
            <a:r>
              <a:rPr lang="en-US" sz="2100" b="1" dirty="0">
                <a:solidFill>
                  <a:srgbClr val="FF0000"/>
                </a:solidFill>
                <a:latin typeface="Times New Roman" pitchFamily="18" charset="0"/>
                <a:cs typeface="Times New Roman" pitchFamily="18" charset="0"/>
              </a:rPr>
              <a:t>Web colors</a:t>
            </a:r>
            <a:r>
              <a:rPr lang="en-US" sz="2100" dirty="0">
                <a:latin typeface="Times New Roman" pitchFamily="18" charset="0"/>
                <a:cs typeface="Times New Roman" pitchFamily="18" charset="0"/>
              </a:rPr>
              <a:t>, also known as </a:t>
            </a:r>
            <a:r>
              <a:rPr lang="en-US" sz="2100" b="1" dirty="0">
                <a:solidFill>
                  <a:srgbClr val="FF0000"/>
                </a:solidFill>
                <a:latin typeface="Times New Roman" pitchFamily="18" charset="0"/>
                <a:cs typeface="Times New Roman" pitchFamily="18" charset="0"/>
              </a:rPr>
              <a:t>web-safe colors</a:t>
            </a:r>
            <a:r>
              <a:rPr lang="en-US" sz="2100" dirty="0">
                <a:latin typeface="Times New Roman" pitchFamily="18" charset="0"/>
                <a:cs typeface="Times New Roman" pitchFamily="18" charset="0"/>
              </a:rPr>
              <a:t>, refer to a palette of 216 colors that appear consistently across different web browsers and computer systems. </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These 216 colors have become the de facto standard for safe colors, especially in Internet applications. They are used whenever it is desired that the colors viewed by most people appear the same.</a:t>
            </a:r>
          </a:p>
        </p:txBody>
      </p:sp>
    </p:spTree>
    <p:extLst>
      <p:ext uri="{BB962C8B-B14F-4D97-AF65-F5344CB8AC3E}">
        <p14:creationId xmlns:p14="http://schemas.microsoft.com/office/powerpoint/2010/main" val="115339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EFEA01D-1B14-5D48-21DE-EB300F278781}"/>
              </a:ext>
            </a:extLst>
          </p:cNvPr>
          <p:cNvPicPr>
            <a:picLocks noChangeAspect="1"/>
          </p:cNvPicPr>
          <p:nvPr/>
        </p:nvPicPr>
        <p:blipFill>
          <a:blip r:embed="rId2"/>
          <a:stretch>
            <a:fillRect/>
          </a:stretch>
        </p:blipFill>
        <p:spPr>
          <a:xfrm>
            <a:off x="0" y="912730"/>
            <a:ext cx="9144000" cy="3318040"/>
          </a:xfrm>
          <a:prstGeom prst="rect">
            <a:avLst/>
          </a:prstGeom>
        </p:spPr>
      </p:pic>
    </p:spTree>
    <p:extLst>
      <p:ext uri="{BB962C8B-B14F-4D97-AF65-F5344CB8AC3E}">
        <p14:creationId xmlns:p14="http://schemas.microsoft.com/office/powerpoint/2010/main" val="262132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D0DE6CDB-B99B-5294-482C-FBC764694FE4}"/>
              </a:ext>
            </a:extLst>
          </p:cNvPr>
          <p:cNvPicPr>
            <a:picLocks noChangeAspect="1"/>
          </p:cNvPicPr>
          <p:nvPr/>
        </p:nvPicPr>
        <p:blipFill>
          <a:blip r:embed="rId2"/>
          <a:stretch>
            <a:fillRect/>
          </a:stretch>
        </p:blipFill>
        <p:spPr>
          <a:xfrm>
            <a:off x="489968" y="637905"/>
            <a:ext cx="8164064" cy="3867690"/>
          </a:xfrm>
          <a:prstGeom prst="rect">
            <a:avLst/>
          </a:prstGeom>
        </p:spPr>
      </p:pic>
    </p:spTree>
    <p:extLst>
      <p:ext uri="{BB962C8B-B14F-4D97-AF65-F5344CB8AC3E}">
        <p14:creationId xmlns:p14="http://schemas.microsoft.com/office/powerpoint/2010/main" val="405716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RGB Color Model</a:t>
            </a:r>
            <a:endParaRPr lang="en-IN" sz="3000" b="1" dirty="0">
              <a:solidFill>
                <a:schemeClr val="accent3">
                  <a:lumMod val="7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495638D-9EDC-289C-4EC7-81BA3212ACA9}"/>
              </a:ext>
            </a:extLst>
          </p:cNvPr>
          <p:cNvPicPr>
            <a:picLocks noChangeAspect="1"/>
          </p:cNvPicPr>
          <p:nvPr/>
        </p:nvPicPr>
        <p:blipFill>
          <a:blip r:embed="rId2"/>
          <a:stretch>
            <a:fillRect/>
          </a:stretch>
        </p:blipFill>
        <p:spPr>
          <a:xfrm>
            <a:off x="0" y="699542"/>
            <a:ext cx="9144000" cy="1748236"/>
          </a:xfrm>
          <a:prstGeom prst="rect">
            <a:avLst/>
          </a:prstGeom>
        </p:spPr>
      </p:pic>
      <p:pic>
        <p:nvPicPr>
          <p:cNvPr id="7" name="Picture 6">
            <a:extLst>
              <a:ext uri="{FF2B5EF4-FFF2-40B4-BE49-F238E27FC236}">
                <a16:creationId xmlns:a16="http://schemas.microsoft.com/office/drawing/2014/main" id="{9F41AAB9-12E9-75FE-6537-436596A2536D}"/>
              </a:ext>
            </a:extLst>
          </p:cNvPr>
          <p:cNvPicPr>
            <a:picLocks noChangeAspect="1"/>
          </p:cNvPicPr>
          <p:nvPr/>
        </p:nvPicPr>
        <p:blipFill>
          <a:blip r:embed="rId3"/>
          <a:stretch>
            <a:fillRect/>
          </a:stretch>
        </p:blipFill>
        <p:spPr>
          <a:xfrm>
            <a:off x="439151" y="2393896"/>
            <a:ext cx="6908381" cy="1200215"/>
          </a:xfrm>
          <a:prstGeom prst="rect">
            <a:avLst/>
          </a:prstGeom>
        </p:spPr>
      </p:pic>
      <p:pic>
        <p:nvPicPr>
          <p:cNvPr id="9" name="Picture 8">
            <a:extLst>
              <a:ext uri="{FF2B5EF4-FFF2-40B4-BE49-F238E27FC236}">
                <a16:creationId xmlns:a16="http://schemas.microsoft.com/office/drawing/2014/main" id="{FDBE4387-0236-A0A8-168D-1F66ABBF43A6}"/>
              </a:ext>
            </a:extLst>
          </p:cNvPr>
          <p:cNvPicPr>
            <a:picLocks noChangeAspect="1"/>
          </p:cNvPicPr>
          <p:nvPr/>
        </p:nvPicPr>
        <p:blipFill>
          <a:blip r:embed="rId4"/>
          <a:stretch>
            <a:fillRect/>
          </a:stretch>
        </p:blipFill>
        <p:spPr>
          <a:xfrm>
            <a:off x="2123728" y="3723878"/>
            <a:ext cx="6732240" cy="1200215"/>
          </a:xfrm>
          <a:prstGeom prst="rect">
            <a:avLst/>
          </a:prstGeom>
        </p:spPr>
      </p:pic>
      <p:sp>
        <p:nvSpPr>
          <p:cNvPr id="10" name="Rectangle 9">
            <a:extLst>
              <a:ext uri="{FF2B5EF4-FFF2-40B4-BE49-F238E27FC236}">
                <a16:creationId xmlns:a16="http://schemas.microsoft.com/office/drawing/2014/main" id="{20F3631E-2660-0EEF-8308-E0B8CA748BC3}"/>
              </a:ext>
            </a:extLst>
          </p:cNvPr>
          <p:cNvSpPr/>
          <p:nvPr/>
        </p:nvSpPr>
        <p:spPr>
          <a:xfrm>
            <a:off x="439151" y="2355726"/>
            <a:ext cx="1828593" cy="3399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sp>
        <p:nvSpPr>
          <p:cNvPr id="11" name="Rectangle 10">
            <a:extLst>
              <a:ext uri="{FF2B5EF4-FFF2-40B4-BE49-F238E27FC236}">
                <a16:creationId xmlns:a16="http://schemas.microsoft.com/office/drawing/2014/main" id="{D9342826-DEA1-E348-AA9C-7ABDD4B61AC1}"/>
              </a:ext>
            </a:extLst>
          </p:cNvPr>
          <p:cNvSpPr/>
          <p:nvPr/>
        </p:nvSpPr>
        <p:spPr>
          <a:xfrm>
            <a:off x="1619672" y="3632282"/>
            <a:ext cx="5727860" cy="3395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spTree>
    <p:extLst>
      <p:ext uri="{BB962C8B-B14F-4D97-AF65-F5344CB8AC3E}">
        <p14:creationId xmlns:p14="http://schemas.microsoft.com/office/powerpoint/2010/main" val="52513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F3631E-2660-0EEF-8308-E0B8CA748BC3}"/>
              </a:ext>
            </a:extLst>
          </p:cNvPr>
          <p:cNvSpPr/>
          <p:nvPr/>
        </p:nvSpPr>
        <p:spPr>
          <a:xfrm>
            <a:off x="439151" y="2355726"/>
            <a:ext cx="1828593" cy="3399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sp>
        <p:nvSpPr>
          <p:cNvPr id="11" name="Rectangle 10">
            <a:extLst>
              <a:ext uri="{FF2B5EF4-FFF2-40B4-BE49-F238E27FC236}">
                <a16:creationId xmlns:a16="http://schemas.microsoft.com/office/drawing/2014/main" id="{D9342826-DEA1-E348-AA9C-7ABDD4B61AC1}"/>
              </a:ext>
            </a:extLst>
          </p:cNvPr>
          <p:cNvSpPr/>
          <p:nvPr/>
        </p:nvSpPr>
        <p:spPr>
          <a:xfrm>
            <a:off x="1619672" y="3632282"/>
            <a:ext cx="5727860" cy="3395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pic>
        <p:nvPicPr>
          <p:cNvPr id="8" name="Picture 7">
            <a:extLst>
              <a:ext uri="{FF2B5EF4-FFF2-40B4-BE49-F238E27FC236}">
                <a16:creationId xmlns:a16="http://schemas.microsoft.com/office/drawing/2014/main" id="{FA9DDB39-1CBA-068E-484F-156C8854A9E6}"/>
              </a:ext>
            </a:extLst>
          </p:cNvPr>
          <p:cNvPicPr>
            <a:picLocks noChangeAspect="1"/>
          </p:cNvPicPr>
          <p:nvPr/>
        </p:nvPicPr>
        <p:blipFill>
          <a:blip r:embed="rId2"/>
          <a:stretch>
            <a:fillRect/>
          </a:stretch>
        </p:blipFill>
        <p:spPr>
          <a:xfrm>
            <a:off x="709278" y="0"/>
            <a:ext cx="7725443" cy="5143500"/>
          </a:xfrm>
          <a:prstGeom prst="rect">
            <a:avLst/>
          </a:prstGeom>
        </p:spPr>
      </p:pic>
    </p:spTree>
    <p:extLst>
      <p:ext uri="{BB962C8B-B14F-4D97-AF65-F5344CB8AC3E}">
        <p14:creationId xmlns:p14="http://schemas.microsoft.com/office/powerpoint/2010/main" val="29295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F3631E-2660-0EEF-8308-E0B8CA748BC3}"/>
              </a:ext>
            </a:extLst>
          </p:cNvPr>
          <p:cNvSpPr/>
          <p:nvPr/>
        </p:nvSpPr>
        <p:spPr>
          <a:xfrm>
            <a:off x="439151" y="2355726"/>
            <a:ext cx="1828593" cy="3399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sp>
        <p:nvSpPr>
          <p:cNvPr id="11" name="Rectangle 10">
            <a:extLst>
              <a:ext uri="{FF2B5EF4-FFF2-40B4-BE49-F238E27FC236}">
                <a16:creationId xmlns:a16="http://schemas.microsoft.com/office/drawing/2014/main" id="{D9342826-DEA1-E348-AA9C-7ABDD4B61AC1}"/>
              </a:ext>
            </a:extLst>
          </p:cNvPr>
          <p:cNvSpPr/>
          <p:nvPr/>
        </p:nvSpPr>
        <p:spPr>
          <a:xfrm>
            <a:off x="1619672" y="3632282"/>
            <a:ext cx="5727860" cy="3395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pic>
        <p:nvPicPr>
          <p:cNvPr id="8" name="Picture 7">
            <a:extLst>
              <a:ext uri="{FF2B5EF4-FFF2-40B4-BE49-F238E27FC236}">
                <a16:creationId xmlns:a16="http://schemas.microsoft.com/office/drawing/2014/main" id="{FA9DDB39-1CBA-068E-484F-156C8854A9E6}"/>
              </a:ext>
            </a:extLst>
          </p:cNvPr>
          <p:cNvPicPr>
            <a:picLocks noChangeAspect="1"/>
          </p:cNvPicPr>
          <p:nvPr/>
        </p:nvPicPr>
        <p:blipFill rotWithShape="1">
          <a:blip r:embed="rId2"/>
          <a:srcRect r="24834" b="22780"/>
          <a:stretch/>
        </p:blipFill>
        <p:spPr>
          <a:xfrm>
            <a:off x="85239" y="216024"/>
            <a:ext cx="4496930" cy="3075806"/>
          </a:xfrm>
          <a:prstGeom prst="rect">
            <a:avLst/>
          </a:prstGeom>
        </p:spPr>
      </p:pic>
      <p:sp>
        <p:nvSpPr>
          <p:cNvPr id="3" name="TextBox 2">
            <a:extLst>
              <a:ext uri="{FF2B5EF4-FFF2-40B4-BE49-F238E27FC236}">
                <a16:creationId xmlns:a16="http://schemas.microsoft.com/office/drawing/2014/main" id="{3574DE84-7256-4F2F-E3B8-BE2563A2CC6F}"/>
              </a:ext>
            </a:extLst>
          </p:cNvPr>
          <p:cNvSpPr txBox="1"/>
          <p:nvPr/>
        </p:nvSpPr>
        <p:spPr>
          <a:xfrm>
            <a:off x="4582169" y="422538"/>
            <a:ext cx="4310311" cy="3785652"/>
          </a:xfrm>
          <a:prstGeom prst="rect">
            <a:avLst/>
          </a:prstGeom>
          <a:noFill/>
        </p:spPr>
        <p:txBody>
          <a:bodyPr wrap="square">
            <a:spAutoFit/>
          </a:bodyPr>
          <a:lstStyle/>
          <a:p>
            <a:pPr algn="just"/>
            <a:r>
              <a:rPr lang="en-US" sz="2000" b="0" i="0" u="none" strike="noStrike" baseline="0" dirty="0">
                <a:latin typeface="TimesTen-Roman"/>
              </a:rPr>
              <a:t>The square in the top left array has value FFFFFF (white), the second square to its right has value FFFFCC, the third square has value FFFF99</a:t>
            </a:r>
            <a:r>
              <a:rPr lang="en-US" sz="2000" dirty="0">
                <a:latin typeface="TimesTen-Roman"/>
              </a:rPr>
              <a:t>.</a:t>
            </a:r>
          </a:p>
          <a:p>
            <a:pPr algn="just"/>
            <a:endParaRPr lang="en-US" sz="2000" dirty="0">
              <a:latin typeface="TimesTen-Roman"/>
            </a:endParaRPr>
          </a:p>
          <a:p>
            <a:pPr algn="just"/>
            <a:r>
              <a:rPr lang="en-US" sz="2000" b="0" i="0" u="none" strike="noStrike" baseline="0" dirty="0">
                <a:latin typeface="TimesTen-Roman"/>
              </a:rPr>
              <a:t>The second row of that same array has  values FFCCFF, </a:t>
            </a:r>
            <a:r>
              <a:rPr lang="en-IN" sz="2000" b="0" i="0" u="none" strike="noStrike" baseline="0" dirty="0">
                <a:latin typeface="TimesTen-Roman"/>
              </a:rPr>
              <a:t>FFCCCC, FFCC99. </a:t>
            </a:r>
            <a:r>
              <a:rPr lang="en-US" sz="2000" b="0" i="0" u="none" strike="noStrike" baseline="0" dirty="0">
                <a:latin typeface="TimesTen-Roman"/>
              </a:rPr>
              <a:t>The final square of that array has </a:t>
            </a:r>
            <a:r>
              <a:rPr lang="en-US" sz="2000" b="0" i="0" u="none" strike="noStrike" baseline="0">
                <a:latin typeface="TimesTen-Roman"/>
              </a:rPr>
              <a:t>value FF0000 (</a:t>
            </a:r>
            <a:r>
              <a:rPr lang="en-US" sz="2000" b="0" i="0" u="none" strike="noStrike" baseline="0" dirty="0">
                <a:latin typeface="TimesTen-Roman"/>
              </a:rPr>
              <a:t>the brightest possible red).</a:t>
            </a:r>
          </a:p>
          <a:p>
            <a:pPr algn="just"/>
            <a:endParaRPr lang="en-US" sz="2000" dirty="0">
              <a:latin typeface="TimesTen-Roman"/>
            </a:endParaRPr>
          </a:p>
          <a:p>
            <a:pPr algn="just"/>
            <a:r>
              <a:rPr lang="en-US" sz="2000" b="0" i="0" u="none" strike="noStrike" baseline="0" dirty="0">
                <a:latin typeface="TimesTen-Roman"/>
              </a:rPr>
              <a:t>The final (bottom right) square of the last array </a:t>
            </a:r>
            <a:r>
              <a:rPr lang="en-IN" sz="2000" b="0" i="0" u="none" strike="noStrike" baseline="0" dirty="0">
                <a:latin typeface="TimesTen-Roman"/>
              </a:rPr>
              <a:t>has value 000000 (black).</a:t>
            </a:r>
          </a:p>
        </p:txBody>
      </p:sp>
      <p:pic>
        <p:nvPicPr>
          <p:cNvPr id="4" name="Picture 3">
            <a:extLst>
              <a:ext uri="{FF2B5EF4-FFF2-40B4-BE49-F238E27FC236}">
                <a16:creationId xmlns:a16="http://schemas.microsoft.com/office/drawing/2014/main" id="{CD2FA200-0830-5949-E48C-5941D5B42A88}"/>
              </a:ext>
            </a:extLst>
          </p:cNvPr>
          <p:cNvPicPr>
            <a:picLocks noChangeAspect="1"/>
          </p:cNvPicPr>
          <p:nvPr/>
        </p:nvPicPr>
        <p:blipFill rotWithShape="1">
          <a:blip r:embed="rId3"/>
          <a:srcRect l="932" t="12356" r="23225" b="13504"/>
          <a:stretch/>
        </p:blipFill>
        <p:spPr>
          <a:xfrm>
            <a:off x="85239" y="3625251"/>
            <a:ext cx="4516115" cy="844053"/>
          </a:xfrm>
          <a:prstGeom prst="rect">
            <a:avLst/>
          </a:prstGeom>
        </p:spPr>
      </p:pic>
    </p:spTree>
    <p:extLst>
      <p:ext uri="{BB962C8B-B14F-4D97-AF65-F5344CB8AC3E}">
        <p14:creationId xmlns:p14="http://schemas.microsoft.com/office/powerpoint/2010/main" val="320111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2457981"/>
          </a:xfrm>
          <a:prstGeom prst="rect">
            <a:avLst/>
          </a:prstGeom>
        </p:spPr>
        <p:txBody>
          <a:bodyPr wrap="square">
            <a:spAutoFit/>
          </a:bodyPr>
          <a:lstStyle/>
          <a:p>
            <a:pPr algn="just">
              <a:lnSpc>
                <a:spcPct val="150000"/>
              </a:lnSpc>
            </a:pPr>
            <a:r>
              <a:rPr lang="en-US" sz="2100" b="1" dirty="0">
                <a:solidFill>
                  <a:srgbClr val="FF0000"/>
                </a:solidFill>
                <a:latin typeface="Times New Roman" pitchFamily="18" charset="0"/>
                <a:cs typeface="Times New Roman" pitchFamily="18" charset="0"/>
              </a:rPr>
              <a:t>Radiance</a:t>
            </a:r>
            <a:r>
              <a:rPr lang="en-US" sz="2100" dirty="0">
                <a:latin typeface="Times New Roman" pitchFamily="18" charset="0"/>
                <a:cs typeface="Times New Roman" pitchFamily="18" charset="0"/>
              </a:rPr>
              <a:t> is the total amount of energy that flows from the light source, and it is usually measured in watts (W). </a:t>
            </a:r>
          </a:p>
          <a:p>
            <a:pPr algn="just">
              <a:lnSpc>
                <a:spcPct val="150000"/>
              </a:lnSpc>
            </a:pPr>
            <a:endParaRPr lang="en-US" sz="2100" dirty="0">
              <a:latin typeface="Times New Roman" pitchFamily="18" charset="0"/>
              <a:cs typeface="Times New Roman" pitchFamily="18" charset="0"/>
            </a:endParaRPr>
          </a:p>
          <a:p>
            <a:pPr algn="just">
              <a:lnSpc>
                <a:spcPct val="150000"/>
              </a:lnSpc>
            </a:pPr>
            <a:r>
              <a:rPr lang="en-US" sz="2100" b="1" dirty="0">
                <a:solidFill>
                  <a:srgbClr val="FF0000"/>
                </a:solidFill>
                <a:latin typeface="Times New Roman" pitchFamily="18" charset="0"/>
                <a:cs typeface="Times New Roman" pitchFamily="18" charset="0"/>
              </a:rPr>
              <a:t>Luminance</a:t>
            </a:r>
            <a:r>
              <a:rPr lang="en-US" sz="2100" dirty="0">
                <a:latin typeface="Times New Roman" pitchFamily="18" charset="0"/>
                <a:cs typeface="Times New Roman" pitchFamily="18" charset="0"/>
              </a:rPr>
              <a:t>, measured in lumens (lm), gives a measure of the amount of energy an observer perceives from a light source.</a:t>
            </a:r>
          </a:p>
        </p:txBody>
      </p:sp>
    </p:spTree>
    <p:extLst>
      <p:ext uri="{BB962C8B-B14F-4D97-AF65-F5344CB8AC3E}">
        <p14:creationId xmlns:p14="http://schemas.microsoft.com/office/powerpoint/2010/main" val="218095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0F3631E-2660-0EEF-8308-E0B8CA748BC3}"/>
              </a:ext>
            </a:extLst>
          </p:cNvPr>
          <p:cNvSpPr/>
          <p:nvPr/>
        </p:nvSpPr>
        <p:spPr>
          <a:xfrm>
            <a:off x="439151" y="2355726"/>
            <a:ext cx="1828593" cy="3399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sp>
        <p:nvSpPr>
          <p:cNvPr id="11" name="Rectangle 10">
            <a:extLst>
              <a:ext uri="{FF2B5EF4-FFF2-40B4-BE49-F238E27FC236}">
                <a16:creationId xmlns:a16="http://schemas.microsoft.com/office/drawing/2014/main" id="{D9342826-DEA1-E348-AA9C-7ABDD4B61AC1}"/>
              </a:ext>
            </a:extLst>
          </p:cNvPr>
          <p:cNvSpPr/>
          <p:nvPr/>
        </p:nvSpPr>
        <p:spPr>
          <a:xfrm>
            <a:off x="1619672" y="3632282"/>
            <a:ext cx="5727860" cy="3395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bg1"/>
                </a:solidFill>
              </a:ln>
            </a:endParaRPr>
          </a:p>
        </p:txBody>
      </p:sp>
      <p:pic>
        <p:nvPicPr>
          <p:cNvPr id="8" name="Picture 7">
            <a:extLst>
              <a:ext uri="{FF2B5EF4-FFF2-40B4-BE49-F238E27FC236}">
                <a16:creationId xmlns:a16="http://schemas.microsoft.com/office/drawing/2014/main" id="{FA9DDB39-1CBA-068E-484F-156C8854A9E6}"/>
              </a:ext>
            </a:extLst>
          </p:cNvPr>
          <p:cNvPicPr>
            <a:picLocks noChangeAspect="1"/>
          </p:cNvPicPr>
          <p:nvPr/>
        </p:nvPicPr>
        <p:blipFill rotWithShape="1">
          <a:blip r:embed="rId2"/>
          <a:srcRect t="77137"/>
          <a:stretch/>
        </p:blipFill>
        <p:spPr>
          <a:xfrm>
            <a:off x="709278" y="3939902"/>
            <a:ext cx="7725443" cy="1175957"/>
          </a:xfrm>
          <a:prstGeom prst="rect">
            <a:avLst/>
          </a:prstGeom>
        </p:spPr>
      </p:pic>
      <p:pic>
        <p:nvPicPr>
          <p:cNvPr id="3" name="Picture 2">
            <a:extLst>
              <a:ext uri="{FF2B5EF4-FFF2-40B4-BE49-F238E27FC236}">
                <a16:creationId xmlns:a16="http://schemas.microsoft.com/office/drawing/2014/main" id="{CFC01B43-C1E6-E93C-6992-9C7CBE577A88}"/>
              </a:ext>
            </a:extLst>
          </p:cNvPr>
          <p:cNvPicPr>
            <a:picLocks noChangeAspect="1"/>
          </p:cNvPicPr>
          <p:nvPr/>
        </p:nvPicPr>
        <p:blipFill>
          <a:blip r:embed="rId3"/>
          <a:stretch>
            <a:fillRect/>
          </a:stretch>
        </p:blipFill>
        <p:spPr>
          <a:xfrm>
            <a:off x="0" y="1488051"/>
            <a:ext cx="9144000" cy="2167398"/>
          </a:xfrm>
          <a:prstGeom prst="rect">
            <a:avLst/>
          </a:prstGeom>
        </p:spPr>
      </p:pic>
      <p:sp>
        <p:nvSpPr>
          <p:cNvPr id="4" name="Rectangle 3">
            <a:extLst>
              <a:ext uri="{FF2B5EF4-FFF2-40B4-BE49-F238E27FC236}">
                <a16:creationId xmlns:a16="http://schemas.microsoft.com/office/drawing/2014/main" id="{196651DD-9B32-64CD-9119-A91A3E9CFFFE}"/>
              </a:ext>
            </a:extLst>
          </p:cNvPr>
          <p:cNvSpPr/>
          <p:nvPr/>
        </p:nvSpPr>
        <p:spPr>
          <a:xfrm>
            <a:off x="107504" y="1419622"/>
            <a:ext cx="2880320" cy="3395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3578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The CMY and CMYK Color Models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285720" y="744998"/>
            <a:ext cx="8643998" cy="3162404"/>
          </a:xfrm>
          <a:prstGeom prst="rect">
            <a:avLst/>
          </a:prstGeom>
        </p:spPr>
        <p:txBody>
          <a:bodyPr wrap="square">
            <a:spAutoFit/>
          </a:bodyPr>
          <a:lstStyle/>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Cyan, magenta, and yellow are the secondary colors of light or, alternatively, the primary colors of pigments.</a:t>
            </a:r>
          </a:p>
          <a:p>
            <a:pPr marL="357188" indent="-357188" algn="just">
              <a:lnSpc>
                <a:spcPct val="150000"/>
              </a:lnSpc>
              <a:buFont typeface="Arial" pitchFamily="34" charset="0"/>
              <a:buChar char="•"/>
            </a:pPr>
            <a:endParaRPr lang="en-IN" sz="1900" dirty="0">
              <a:latin typeface="Times New Roman" pitchFamily="18" charset="0"/>
              <a:cs typeface="Times New Roman" pitchFamily="18" charset="0"/>
            </a:endParaRPr>
          </a:p>
          <a:p>
            <a:pPr marL="357188" indent="-357188" algn="just">
              <a:lnSpc>
                <a:spcPct val="150000"/>
              </a:lnSpc>
              <a:buFont typeface="Arial" pitchFamily="34" charset="0"/>
              <a:buChar char="•"/>
            </a:pPr>
            <a:endParaRPr lang="en-IN" sz="1900" dirty="0">
              <a:latin typeface="Times New Roman" pitchFamily="18" charset="0"/>
              <a:cs typeface="Times New Roman" pitchFamily="18" charset="0"/>
            </a:endParaRPr>
          </a:p>
          <a:p>
            <a:pPr marL="357188" indent="-357188" algn="just">
              <a:lnSpc>
                <a:spcPct val="150000"/>
              </a:lnSpc>
              <a:buFont typeface="Arial" pitchFamily="34" charset="0"/>
              <a:buChar char="•"/>
            </a:pPr>
            <a:endParaRPr lang="en-IN" sz="1900" dirty="0">
              <a:latin typeface="Times New Roman" pitchFamily="18" charset="0"/>
              <a:cs typeface="Times New Roman" pitchFamily="18" charset="0"/>
            </a:endParaRPr>
          </a:p>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So, in order to produce true black (which is the predominant color in printing), a fourth color, black, is added, giving rise to the CMYK color model.</a:t>
            </a:r>
          </a:p>
        </p:txBody>
      </p:sp>
      <p:pic>
        <p:nvPicPr>
          <p:cNvPr id="7170" name="Picture 2"/>
          <p:cNvPicPr>
            <a:picLocks noChangeAspect="1" noChangeArrowheads="1"/>
          </p:cNvPicPr>
          <p:nvPr/>
        </p:nvPicPr>
        <p:blipFill>
          <a:blip r:embed="rId2"/>
          <a:srcRect/>
          <a:stretch>
            <a:fillRect/>
          </a:stretch>
        </p:blipFill>
        <p:spPr bwMode="auto">
          <a:xfrm>
            <a:off x="3495675" y="1714494"/>
            <a:ext cx="2152650" cy="1000125"/>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HSI Color Model</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285720" y="642924"/>
            <a:ext cx="8643998" cy="4056303"/>
          </a:xfrm>
          <a:prstGeom prst="rect">
            <a:avLst/>
          </a:prstGeom>
        </p:spPr>
        <p:txBody>
          <a:bodyPr wrap="square">
            <a:spAutoFit/>
          </a:bodyPr>
          <a:lstStyle/>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Color systems are ideally suited for hardware implementations. </a:t>
            </a:r>
          </a:p>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Unfortunately, the RGB, CMY, and other similar color models are not well suited for describing colors in terms that are practical for human interpretation.</a:t>
            </a:r>
          </a:p>
          <a:p>
            <a:pPr marL="357188" indent="-357188" algn="just">
              <a:lnSpc>
                <a:spcPct val="150000"/>
              </a:lnSpc>
              <a:buFont typeface="Arial" pitchFamily="34" charset="0"/>
              <a:buChar char="•"/>
            </a:pPr>
            <a:r>
              <a:rPr lang="en-US" sz="1900" b="1" dirty="0">
                <a:solidFill>
                  <a:schemeClr val="accent6">
                    <a:lumMod val="50000"/>
                  </a:schemeClr>
                </a:solidFill>
                <a:latin typeface="Times New Roman" pitchFamily="18" charset="0"/>
                <a:cs typeface="Times New Roman" pitchFamily="18" charset="0"/>
              </a:rPr>
              <a:t>When humans view a color object, we describe it by its hue, saturation, and brightness</a:t>
            </a:r>
            <a:r>
              <a:rPr lang="en-US" sz="1900" dirty="0">
                <a:latin typeface="Times New Roman" pitchFamily="18" charset="0"/>
                <a:cs typeface="Times New Roman" pitchFamily="18" charset="0"/>
              </a:rPr>
              <a:t>.</a:t>
            </a:r>
          </a:p>
          <a:p>
            <a:pPr marL="814388" lvl="1" indent="-357188" algn="just">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Hue</a:t>
            </a:r>
            <a:r>
              <a:rPr lang="en-US" sz="2000" dirty="0">
                <a:latin typeface="Times New Roman" panose="02020603050405020304" pitchFamily="18" charset="0"/>
                <a:cs typeface="Times New Roman" panose="02020603050405020304" pitchFamily="18" charset="0"/>
              </a:rPr>
              <a:t>: The type of color (like red, blue, or yellow).</a:t>
            </a:r>
          </a:p>
          <a:p>
            <a:pPr marL="814388" lvl="1" indent="-357188" algn="just">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Saturation</a:t>
            </a:r>
            <a:r>
              <a:rPr lang="en-US" sz="2000" dirty="0">
                <a:latin typeface="Times New Roman" panose="02020603050405020304" pitchFamily="18" charset="0"/>
                <a:cs typeface="Times New Roman" panose="02020603050405020304" pitchFamily="18" charset="0"/>
              </a:rPr>
              <a:t>: How pure or vivid the color is (less white or gray means more saturated).</a:t>
            </a:r>
          </a:p>
          <a:p>
            <a:pPr marL="814388" lvl="1" indent="-357188" algn="just">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Intensity</a:t>
            </a:r>
            <a:r>
              <a:rPr lang="en-US" sz="2000" dirty="0">
                <a:latin typeface="Times New Roman" panose="02020603050405020304" pitchFamily="18" charset="0"/>
                <a:cs typeface="Times New Roman" panose="02020603050405020304" pitchFamily="18" charset="0"/>
              </a:rPr>
              <a:t>: The brightness or lightness of the color.</a:t>
            </a:r>
            <a:endParaRPr lang="en-US" sz="19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180956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Converting colors from RGB to HSI</a:t>
            </a:r>
            <a:endParaRPr lang="en-IN" sz="3000" b="1" dirty="0">
              <a:solidFill>
                <a:schemeClr val="accent3">
                  <a:lumMod val="75000"/>
                </a:schemeClr>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1571604" y="785800"/>
            <a:ext cx="2809875" cy="7524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286116" y="1500180"/>
            <a:ext cx="4591050" cy="9429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1571630" y="2500312"/>
            <a:ext cx="3714750" cy="628650"/>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1552568" y="3214692"/>
            <a:ext cx="2019300" cy="628650"/>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Converting colors from HSI to RGB</a:t>
            </a:r>
            <a:endParaRPr lang="en-IN" sz="3000" b="1" dirty="0">
              <a:solidFill>
                <a:schemeClr val="accent3">
                  <a:lumMod val="75000"/>
                </a:schemeClr>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884238" y="638177"/>
            <a:ext cx="7373937" cy="22193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879475" y="2857502"/>
            <a:ext cx="7383463" cy="97155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8B07D015-3015-C2B6-81B4-D80EBC080229}"/>
              </a:ext>
            </a:extLst>
          </p:cNvPr>
          <p:cNvPicPr>
            <a:picLocks noChangeAspect="1"/>
          </p:cNvPicPr>
          <p:nvPr/>
        </p:nvPicPr>
        <p:blipFill>
          <a:blip r:embed="rId4"/>
          <a:stretch>
            <a:fillRect/>
          </a:stretch>
        </p:blipFill>
        <p:spPr>
          <a:xfrm>
            <a:off x="323528" y="3651870"/>
            <a:ext cx="1503479" cy="1341053"/>
          </a:xfrm>
          <a:prstGeom prst="rect">
            <a:avLst/>
          </a:prstGeom>
        </p:spPr>
      </p:pic>
    </p:spTree>
    <p:extLst>
      <p:ext uri="{BB962C8B-B14F-4D97-AF65-F5344CB8AC3E}">
        <p14:creationId xmlns:p14="http://schemas.microsoft.com/office/powerpoint/2010/main" val="2180956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1420"/>
            <a:ext cx="8229600" cy="479822"/>
          </a:xfrm>
        </p:spPr>
        <p:txBody>
          <a:bodyPr>
            <a:noAutofit/>
          </a:bodyPr>
          <a:lstStyle/>
          <a:p>
            <a:r>
              <a:rPr lang="en-US" sz="3000" b="1" dirty="0">
                <a:solidFill>
                  <a:srgbClr val="7030A0"/>
                </a:solidFill>
                <a:latin typeface="Times New Roman" pitchFamily="18" charset="0"/>
                <a:cs typeface="Times New Roman" pitchFamily="18" charset="0"/>
              </a:rPr>
              <a:t>Converting colors from HSI to RGB</a:t>
            </a:r>
            <a:endParaRPr lang="en-IN" sz="3000" b="1" dirty="0">
              <a:solidFill>
                <a:schemeClr val="accent3">
                  <a:lumMod val="75000"/>
                </a:schemeClr>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1071538" y="642924"/>
            <a:ext cx="6491307" cy="182685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142976" y="2571750"/>
            <a:ext cx="6272231" cy="2372767"/>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3485570"/>
          </a:xfrm>
          <a:prstGeom prst="rect">
            <a:avLst/>
          </a:prstGeom>
        </p:spPr>
        <p:txBody>
          <a:bodyPr wrap="square">
            <a:spAutoFit/>
          </a:bodyPr>
          <a:lstStyle/>
          <a:p>
            <a:pPr marL="357188" indent="-357188" algn="just">
              <a:lnSpc>
                <a:spcPct val="150000"/>
              </a:lnSpc>
              <a:buFont typeface="Arial" pitchFamily="34" charset="0"/>
              <a:buChar char="•"/>
            </a:pPr>
            <a:r>
              <a:rPr lang="en-US" sz="2100" b="1" dirty="0">
                <a:solidFill>
                  <a:srgbClr val="FF0000"/>
                </a:solidFill>
                <a:latin typeface="Times New Roman" pitchFamily="18" charset="0"/>
                <a:cs typeface="Times New Roman" pitchFamily="18" charset="0"/>
              </a:rPr>
              <a:t>Cones</a:t>
            </a:r>
            <a:r>
              <a:rPr lang="en-US" sz="2100" dirty="0">
                <a:latin typeface="Times New Roman" pitchFamily="18" charset="0"/>
                <a:cs typeface="Times New Roman" pitchFamily="18" charset="0"/>
              </a:rPr>
              <a:t> are the sensors in the eye responsible for color vision. </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Detailed experimental evidence has established that the 6 to 7 million cones in the human eye can be divided into </a:t>
            </a:r>
            <a:r>
              <a:rPr lang="en-US" sz="2100" b="1" i="1" dirty="0">
                <a:latin typeface="Times New Roman" pitchFamily="18" charset="0"/>
                <a:cs typeface="Times New Roman" pitchFamily="18" charset="0"/>
              </a:rPr>
              <a:t>three principal sensing categories</a:t>
            </a:r>
            <a:r>
              <a:rPr lang="en-US" sz="2100" dirty="0">
                <a:latin typeface="Times New Roman" pitchFamily="18" charset="0"/>
                <a:cs typeface="Times New Roman" pitchFamily="18" charset="0"/>
              </a:rPr>
              <a:t>, corresponding roughly to red, green, and blue. </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Approximately 65% of all cones are sensitive to </a:t>
            </a:r>
            <a:r>
              <a:rPr lang="en-US" sz="2100" b="1" dirty="0">
                <a:solidFill>
                  <a:srgbClr val="FF0000"/>
                </a:solidFill>
                <a:latin typeface="Times New Roman" pitchFamily="18" charset="0"/>
                <a:cs typeface="Times New Roman" pitchFamily="18" charset="0"/>
              </a:rPr>
              <a:t>red</a:t>
            </a:r>
            <a:r>
              <a:rPr lang="en-US" sz="2100" b="1" dirty="0">
                <a:latin typeface="Times New Roman" pitchFamily="18" charset="0"/>
                <a:cs typeface="Times New Roman" pitchFamily="18" charset="0"/>
              </a:rPr>
              <a:t> </a:t>
            </a:r>
            <a:r>
              <a:rPr lang="en-US" sz="2100" b="1" dirty="0">
                <a:solidFill>
                  <a:srgbClr val="FF0000"/>
                </a:solidFill>
                <a:latin typeface="Times New Roman" pitchFamily="18" charset="0"/>
                <a:cs typeface="Times New Roman" pitchFamily="18" charset="0"/>
              </a:rPr>
              <a:t>light</a:t>
            </a:r>
            <a:r>
              <a:rPr lang="en-US" sz="2100" dirty="0">
                <a:latin typeface="Times New Roman" pitchFamily="18" charset="0"/>
                <a:cs typeface="Times New Roman" pitchFamily="18" charset="0"/>
              </a:rPr>
              <a:t>, 33% are sensitive to </a:t>
            </a:r>
            <a:r>
              <a:rPr lang="en-US" sz="2100" b="1" dirty="0">
                <a:solidFill>
                  <a:schemeClr val="accent3">
                    <a:lumMod val="50000"/>
                  </a:schemeClr>
                </a:solidFill>
                <a:latin typeface="Times New Roman" pitchFamily="18" charset="0"/>
                <a:cs typeface="Times New Roman" pitchFamily="18" charset="0"/>
              </a:rPr>
              <a:t>green</a:t>
            </a:r>
            <a:r>
              <a:rPr lang="en-US" sz="2100" b="1" dirty="0">
                <a:latin typeface="Times New Roman" pitchFamily="18" charset="0"/>
                <a:cs typeface="Times New Roman" pitchFamily="18" charset="0"/>
              </a:rPr>
              <a:t> </a:t>
            </a:r>
            <a:r>
              <a:rPr lang="en-US" sz="2100" b="1" dirty="0">
                <a:solidFill>
                  <a:schemeClr val="accent3">
                    <a:lumMod val="50000"/>
                  </a:schemeClr>
                </a:solidFill>
                <a:latin typeface="Times New Roman" pitchFamily="18" charset="0"/>
                <a:cs typeface="Times New Roman" pitchFamily="18" charset="0"/>
              </a:rPr>
              <a:t>light</a:t>
            </a:r>
            <a:r>
              <a:rPr lang="en-US" sz="2100" dirty="0">
                <a:latin typeface="Times New Roman" pitchFamily="18" charset="0"/>
                <a:cs typeface="Times New Roman" pitchFamily="18" charset="0"/>
              </a:rPr>
              <a:t>, and only about 2% are sensitive to </a:t>
            </a:r>
            <a:r>
              <a:rPr lang="en-US" sz="2100" b="1" dirty="0">
                <a:solidFill>
                  <a:srgbClr val="0070C0"/>
                </a:solidFill>
                <a:latin typeface="Times New Roman" pitchFamily="18" charset="0"/>
                <a:cs typeface="Times New Roman" pitchFamily="18" charset="0"/>
              </a:rPr>
              <a:t>blue</a:t>
            </a:r>
            <a:r>
              <a:rPr lang="en-US" sz="2100" dirty="0">
                <a:latin typeface="Times New Roman" pitchFamily="18" charset="0"/>
                <a:cs typeface="Times New Roman" pitchFamily="18" charset="0"/>
              </a:rPr>
              <a:t> (but the blue cones are the most sensitive). </a:t>
            </a:r>
          </a:p>
        </p:txBody>
      </p:sp>
    </p:spTree>
    <p:extLst>
      <p:ext uri="{BB962C8B-B14F-4D97-AF65-F5344CB8AC3E}">
        <p14:creationId xmlns:p14="http://schemas.microsoft.com/office/powerpoint/2010/main" val="21809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3912225"/>
          </a:xfrm>
          <a:prstGeom prst="rect">
            <a:avLst/>
          </a:prstGeom>
        </p:spPr>
        <p:txBody>
          <a:bodyPr wrap="square">
            <a:spAutoFit/>
          </a:bodyPr>
          <a:lstStyle/>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Due to these absorption characteristics of the human eye, colors are seen as variable combinations of the so-called </a:t>
            </a:r>
            <a:r>
              <a:rPr lang="en-US" sz="2100" b="1" dirty="0">
                <a:solidFill>
                  <a:srgbClr val="FF0000"/>
                </a:solidFill>
                <a:latin typeface="Times New Roman" pitchFamily="18" charset="0"/>
                <a:cs typeface="Times New Roman" pitchFamily="18" charset="0"/>
              </a:rPr>
              <a:t>primary colors </a:t>
            </a:r>
            <a:r>
              <a:rPr lang="en-US" sz="2100" dirty="0">
                <a:latin typeface="Times New Roman" pitchFamily="18" charset="0"/>
                <a:cs typeface="Times New Roman" pitchFamily="18" charset="0"/>
              </a:rPr>
              <a:t>red (R), green (G), and blue (B). </a:t>
            </a:r>
          </a:p>
          <a:p>
            <a:pPr marL="357188" indent="-357188" algn="just">
              <a:lnSpc>
                <a:spcPct val="150000"/>
              </a:lnSpc>
              <a:buFont typeface="Arial" pitchFamily="34" charset="0"/>
              <a:buChar char="•"/>
            </a:pPr>
            <a:endParaRPr lang="en-US" sz="2100" dirty="0">
              <a:latin typeface="Times New Roman" pitchFamily="18" charset="0"/>
              <a:cs typeface="Times New Roman" pitchFamily="18" charset="0"/>
            </a:endParaRP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For the purpose of standardization, the CIE (Commission </a:t>
            </a:r>
            <a:r>
              <a:rPr lang="en-US" sz="2100" dirty="0" err="1">
                <a:latin typeface="Times New Roman" pitchFamily="18" charset="0"/>
                <a:cs typeface="Times New Roman" pitchFamily="18" charset="0"/>
              </a:rPr>
              <a:t>Internationale</a:t>
            </a:r>
            <a:r>
              <a:rPr lang="en-US" sz="2100" dirty="0">
                <a:latin typeface="Times New Roman" pitchFamily="18" charset="0"/>
                <a:cs typeface="Times New Roman" pitchFamily="18" charset="0"/>
              </a:rPr>
              <a:t> de </a:t>
            </a:r>
            <a:r>
              <a:rPr lang="en-US" sz="2100" dirty="0" err="1">
                <a:latin typeface="Times New Roman" pitchFamily="18" charset="0"/>
                <a:cs typeface="Times New Roman" pitchFamily="18" charset="0"/>
              </a:rPr>
              <a:t>l’Eclairage</a:t>
            </a:r>
            <a:r>
              <a:rPr lang="en-US" sz="2100" dirty="0">
                <a:latin typeface="Times New Roman" pitchFamily="18" charset="0"/>
                <a:cs typeface="Times New Roman" pitchFamily="18" charset="0"/>
              </a:rPr>
              <a:t>—the International Commission on Illumination) designated in 1931 the following specific wavelength values to the three primary colors: </a:t>
            </a:r>
            <a:r>
              <a:rPr lang="en-US" sz="2100" b="1" dirty="0">
                <a:solidFill>
                  <a:srgbClr val="00B0F0"/>
                </a:solidFill>
                <a:latin typeface="Times New Roman" pitchFamily="18" charset="0"/>
                <a:cs typeface="Times New Roman" pitchFamily="18" charset="0"/>
              </a:rPr>
              <a:t>blue = 435.8 nm</a:t>
            </a:r>
            <a:r>
              <a:rPr lang="en-US" sz="2100" dirty="0">
                <a:latin typeface="Times New Roman" pitchFamily="18" charset="0"/>
                <a:cs typeface="Times New Roman" pitchFamily="18" charset="0"/>
              </a:rPr>
              <a:t>, </a:t>
            </a:r>
            <a:r>
              <a:rPr lang="en-US" sz="2100" b="1" dirty="0">
                <a:solidFill>
                  <a:srgbClr val="00B050"/>
                </a:solidFill>
                <a:latin typeface="Times New Roman" pitchFamily="18" charset="0"/>
                <a:cs typeface="Times New Roman" pitchFamily="18" charset="0"/>
              </a:rPr>
              <a:t>green = 546.1 nm </a:t>
            </a:r>
            <a:r>
              <a:rPr lang="en-US" sz="2100" dirty="0">
                <a:latin typeface="Times New Roman" pitchFamily="18" charset="0"/>
                <a:cs typeface="Times New Roman" pitchFamily="18" charset="0"/>
              </a:rPr>
              <a:t>and </a:t>
            </a:r>
            <a:r>
              <a:rPr lang="en-US" sz="2100" b="1" dirty="0">
                <a:solidFill>
                  <a:srgbClr val="FF0000"/>
                </a:solidFill>
                <a:latin typeface="Times New Roman" pitchFamily="18" charset="0"/>
                <a:cs typeface="Times New Roman" pitchFamily="18" charset="0"/>
              </a:rPr>
              <a:t>red = 700 nm</a:t>
            </a:r>
            <a:r>
              <a:rPr lang="en-US" sz="2100" dirty="0">
                <a:latin typeface="Times New Roman" pitchFamily="18" charset="0"/>
                <a:cs typeface="Times New Roman" pitchFamily="18" charset="0"/>
              </a:rPr>
              <a:t>.</a:t>
            </a:r>
          </a:p>
        </p:txBody>
      </p:sp>
    </p:spTree>
    <p:extLst>
      <p:ext uri="{BB962C8B-B14F-4D97-AF65-F5344CB8AC3E}">
        <p14:creationId xmlns:p14="http://schemas.microsoft.com/office/powerpoint/2010/main" val="218095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899309" y="714362"/>
            <a:ext cx="7345383" cy="4114918"/>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E58BD07F-9D94-B098-F35A-801F3FF18B47}"/>
              </a:ext>
            </a:extLst>
          </p:cNvPr>
          <p:cNvSpPr txBox="1"/>
          <p:nvPr/>
        </p:nvSpPr>
        <p:spPr>
          <a:xfrm>
            <a:off x="107504" y="3110646"/>
            <a:ext cx="2862064" cy="1477328"/>
          </a:xfrm>
          <a:prstGeom prst="rect">
            <a:avLst/>
          </a:prstGeom>
          <a:noFill/>
        </p:spPr>
        <p:txBody>
          <a:bodyPr wrap="square">
            <a:spAutoFit/>
          </a:bodyPr>
          <a:lstStyle/>
          <a:p>
            <a:pPr algn="ctr"/>
            <a:r>
              <a:rPr lang="en-IN" sz="1800" b="0" i="0" u="none" strike="noStrike" baseline="0" dirty="0">
                <a:latin typeface="TimesTen-Roman"/>
              </a:rPr>
              <a:t>Figure 6.3 </a:t>
            </a:r>
            <a:r>
              <a:rPr lang="en-US" sz="1800" b="0" i="0" u="none" strike="noStrike" baseline="0" dirty="0">
                <a:latin typeface="TimesTen-Roman"/>
              </a:rPr>
              <a:t>shows average experimental curves detailing the absorption of light by the red, green, and blue cones in the eye.</a:t>
            </a:r>
            <a:endParaRPr lang="en-IN" dirty="0"/>
          </a:p>
        </p:txBody>
      </p:sp>
    </p:spTree>
    <p:extLst>
      <p:ext uri="{BB962C8B-B14F-4D97-AF65-F5344CB8AC3E}">
        <p14:creationId xmlns:p14="http://schemas.microsoft.com/office/powerpoint/2010/main" val="218095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1488484"/>
          </a:xfrm>
          <a:prstGeom prst="rect">
            <a:avLst/>
          </a:prstGeom>
        </p:spPr>
        <p:txBody>
          <a:bodyPr wrap="square">
            <a:spAutoFit/>
          </a:bodyPr>
          <a:lstStyle/>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The primary colors can be added to produce the secondary colors of light—magenta (red plus blue), cyan (green plus blue), and yellow (red plus green).</a:t>
            </a:r>
          </a:p>
        </p:txBody>
      </p:sp>
      <p:pic>
        <p:nvPicPr>
          <p:cNvPr id="2050" name="Picture 2"/>
          <p:cNvPicPr>
            <a:picLocks noChangeAspect="1" noChangeArrowheads="1"/>
          </p:cNvPicPr>
          <p:nvPr/>
        </p:nvPicPr>
        <p:blipFill>
          <a:blip r:embed="rId2"/>
          <a:srcRect/>
          <a:stretch>
            <a:fillRect/>
          </a:stretch>
        </p:blipFill>
        <p:spPr bwMode="auto">
          <a:xfrm>
            <a:off x="2609850" y="2071684"/>
            <a:ext cx="3924300" cy="2743200"/>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1846659"/>
          </a:xfrm>
          <a:prstGeom prst="rect">
            <a:avLst/>
          </a:prstGeom>
        </p:spPr>
        <p:txBody>
          <a:bodyPr wrap="square">
            <a:spAutoFit/>
          </a:bodyPr>
          <a:lstStyle/>
          <a:p>
            <a:pPr marL="357188" indent="-357188" algn="just">
              <a:lnSpc>
                <a:spcPct val="150000"/>
              </a:lnSpc>
              <a:buFont typeface="Arial" pitchFamily="34" charset="0"/>
              <a:buChar char="•"/>
            </a:pPr>
            <a:r>
              <a:rPr lang="en-US" sz="1900" dirty="0">
                <a:latin typeface="Times New Roman" pitchFamily="18" charset="0"/>
                <a:cs typeface="Times New Roman" pitchFamily="18" charset="0"/>
              </a:rPr>
              <a:t>A primary color (</a:t>
            </a:r>
            <a:r>
              <a:rPr lang="en-US" sz="1900" b="1" dirty="0">
                <a:solidFill>
                  <a:srgbClr val="FF0000"/>
                </a:solidFill>
                <a:latin typeface="Times New Roman" pitchFamily="18" charset="0"/>
                <a:cs typeface="Times New Roman" pitchFamily="18" charset="0"/>
              </a:rPr>
              <a:t>pigment</a:t>
            </a:r>
            <a:r>
              <a:rPr lang="en-US" sz="1900" dirty="0">
                <a:latin typeface="Times New Roman" pitchFamily="18" charset="0"/>
                <a:cs typeface="Times New Roman" pitchFamily="18" charset="0"/>
              </a:rPr>
              <a:t>) is defined as one that subtracts or absorbs a primary color of light and reflects or transmits the other two. Therefore, the primary colors of pigments are magenta, cyan, and yellow, and the secondary colors are red, green, and blue.</a:t>
            </a:r>
          </a:p>
        </p:txBody>
      </p:sp>
      <p:pic>
        <p:nvPicPr>
          <p:cNvPr id="3074" name="Picture 2"/>
          <p:cNvPicPr>
            <a:picLocks noChangeAspect="1" noChangeArrowheads="1"/>
          </p:cNvPicPr>
          <p:nvPr/>
        </p:nvPicPr>
        <p:blipFill>
          <a:blip r:embed="rId2"/>
          <a:srcRect/>
          <a:stretch>
            <a:fillRect/>
          </a:stretch>
        </p:blipFill>
        <p:spPr bwMode="auto">
          <a:xfrm>
            <a:off x="2857488" y="2146210"/>
            <a:ext cx="3652850" cy="2925870"/>
          </a:xfrm>
          <a:prstGeom prst="rect">
            <a:avLst/>
          </a:prstGeom>
          <a:noFill/>
          <a:ln w="9525">
            <a:noFill/>
            <a:miter lim="800000"/>
            <a:headEnd/>
            <a:tailEnd/>
          </a:ln>
          <a:effectLst/>
        </p:spPr>
      </p:pic>
    </p:spTree>
    <p:extLst>
      <p:ext uri="{BB962C8B-B14F-4D97-AF65-F5344CB8AC3E}">
        <p14:creationId xmlns:p14="http://schemas.microsoft.com/office/powerpoint/2010/main" val="218095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3970318"/>
          </a:xfrm>
          <a:prstGeom prst="rect">
            <a:avLst/>
          </a:prstGeom>
        </p:spPr>
        <p:txBody>
          <a:bodyPr wrap="square">
            <a:spAutoFit/>
          </a:bodyPr>
          <a:lstStyle/>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The characteristics generally used to distinguish one color from another are </a:t>
            </a:r>
            <a:r>
              <a:rPr lang="en-US" sz="2100" b="1" dirty="0">
                <a:solidFill>
                  <a:srgbClr val="FF0000"/>
                </a:solidFill>
                <a:latin typeface="Times New Roman" pitchFamily="18" charset="0"/>
                <a:cs typeface="Times New Roman" pitchFamily="18" charset="0"/>
              </a:rPr>
              <a:t>brightness</a:t>
            </a:r>
            <a:r>
              <a:rPr lang="en-US" sz="2100" dirty="0">
                <a:latin typeface="Times New Roman" pitchFamily="18" charset="0"/>
                <a:cs typeface="Times New Roman" pitchFamily="18" charset="0"/>
              </a:rPr>
              <a:t>, </a:t>
            </a:r>
            <a:r>
              <a:rPr lang="en-US" sz="2100" b="1" dirty="0">
                <a:solidFill>
                  <a:srgbClr val="FF0000"/>
                </a:solidFill>
                <a:latin typeface="Times New Roman" pitchFamily="18" charset="0"/>
                <a:cs typeface="Times New Roman" pitchFamily="18" charset="0"/>
              </a:rPr>
              <a:t>hue</a:t>
            </a:r>
            <a:r>
              <a:rPr lang="en-US" sz="2100" dirty="0">
                <a:latin typeface="Times New Roman" pitchFamily="18" charset="0"/>
                <a:cs typeface="Times New Roman" pitchFamily="18" charset="0"/>
              </a:rPr>
              <a:t>, and </a:t>
            </a:r>
            <a:r>
              <a:rPr lang="en-US" sz="2100" b="1" dirty="0">
                <a:solidFill>
                  <a:srgbClr val="FF0000"/>
                </a:solidFill>
                <a:latin typeface="Times New Roman" pitchFamily="18" charset="0"/>
                <a:cs typeface="Times New Roman" pitchFamily="18" charset="0"/>
              </a:rPr>
              <a:t>saturation</a:t>
            </a:r>
            <a:r>
              <a:rPr lang="en-US" sz="2100" dirty="0">
                <a:latin typeface="Times New Roman" pitchFamily="18" charset="0"/>
                <a:cs typeface="Times New Roman" pitchFamily="18" charset="0"/>
              </a:rPr>
              <a:t>.</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Brightness embodies the achromatic notion of intensity. </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Hue is an attribute associated with the dominant wavelength in a mixture of light waves. Hue </a:t>
            </a:r>
            <a:r>
              <a:rPr lang="en-US" sz="2100" b="1" dirty="0">
                <a:solidFill>
                  <a:schemeClr val="accent2">
                    <a:lumMod val="50000"/>
                  </a:schemeClr>
                </a:solidFill>
                <a:latin typeface="Times New Roman" pitchFamily="18" charset="0"/>
                <a:cs typeface="Times New Roman" pitchFamily="18" charset="0"/>
              </a:rPr>
              <a:t>represents dominant color as perceived by an observer</a:t>
            </a:r>
            <a:r>
              <a:rPr lang="en-US" sz="2100" dirty="0">
                <a:latin typeface="Times New Roman" pitchFamily="18" charset="0"/>
                <a:cs typeface="Times New Roman" pitchFamily="18" charset="0"/>
              </a:rPr>
              <a:t>. Thus, when we call an object red, orange, or yellow, we are referring to its hue.</a:t>
            </a:r>
          </a:p>
          <a:p>
            <a:pPr marL="357188" indent="-357188" algn="just">
              <a:lnSpc>
                <a:spcPct val="150000"/>
              </a:lnSpc>
              <a:buFont typeface="Arial" pitchFamily="34" charset="0"/>
              <a:buChar char="•"/>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218095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Color Fundamentals</a:t>
            </a:r>
            <a:endParaRPr lang="en-IN" sz="3000" b="1"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357158" y="785800"/>
            <a:ext cx="8572560" cy="3485570"/>
          </a:xfrm>
          <a:prstGeom prst="rect">
            <a:avLst/>
          </a:prstGeom>
        </p:spPr>
        <p:txBody>
          <a:bodyPr wrap="square">
            <a:spAutoFit/>
          </a:bodyPr>
          <a:lstStyle/>
          <a:p>
            <a:pPr marL="357188" indent="-357188" algn="just">
              <a:lnSpc>
                <a:spcPct val="150000"/>
              </a:lnSpc>
              <a:buFont typeface="Arial" pitchFamily="34" charset="0"/>
              <a:buChar char="•"/>
            </a:pPr>
            <a:r>
              <a:rPr lang="en-US" sz="2100" b="1" dirty="0">
                <a:solidFill>
                  <a:srgbClr val="FF0000"/>
                </a:solidFill>
                <a:latin typeface="Times New Roman" pitchFamily="18" charset="0"/>
                <a:cs typeface="Times New Roman" pitchFamily="18" charset="0"/>
              </a:rPr>
              <a:t>Saturation</a:t>
            </a:r>
            <a:r>
              <a:rPr lang="en-US" sz="2100" dirty="0">
                <a:latin typeface="Times New Roman" pitchFamily="18" charset="0"/>
                <a:cs typeface="Times New Roman" pitchFamily="18" charset="0"/>
              </a:rPr>
              <a:t> refers to how pure a color is or the amount of white light mixed with a hue.</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The pure spectrum colors (VIBGYOR) are fully saturated. </a:t>
            </a:r>
          </a:p>
          <a:p>
            <a:pPr marL="357188" indent="-357188" algn="just">
              <a:lnSpc>
                <a:spcPct val="150000"/>
              </a:lnSpc>
              <a:buFont typeface="Arial" pitchFamily="34" charset="0"/>
              <a:buChar char="•"/>
            </a:pPr>
            <a:r>
              <a:rPr lang="en-US" sz="2100" dirty="0">
                <a:latin typeface="Times New Roman" pitchFamily="18" charset="0"/>
                <a:cs typeface="Times New Roman" pitchFamily="18" charset="0"/>
              </a:rPr>
              <a:t>For example, bright red is highly saturated, while pink (red mixed with white) is less saturated, with the degree of saturation being inversely proportional to the amount of white light added.</a:t>
            </a:r>
          </a:p>
          <a:p>
            <a:pPr marL="357188" indent="-357188" algn="just">
              <a:lnSpc>
                <a:spcPct val="150000"/>
              </a:lnSpc>
              <a:buFont typeface="Arial" pitchFamily="34" charset="0"/>
              <a:buChar char="•"/>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218095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1111</Words>
  <Application>Microsoft Office PowerPoint</Application>
  <PresentationFormat>On-screen Show (16:9)</PresentationFormat>
  <Paragraphs>69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TimesTen-Roman</vt:lpstr>
      <vt:lpstr>Office Theme</vt:lpstr>
      <vt:lpstr>PowerPoint Presentation</vt:lpstr>
      <vt:lpstr>Color Fundamentals</vt:lpstr>
      <vt:lpstr>Color Fundamentals</vt:lpstr>
      <vt:lpstr>Color Fundamentals</vt:lpstr>
      <vt:lpstr>Color Fundamentals</vt:lpstr>
      <vt:lpstr>Color Fundamentals</vt:lpstr>
      <vt:lpstr>Color Fundamentals</vt:lpstr>
      <vt:lpstr>Color Fundamentals</vt:lpstr>
      <vt:lpstr>Color Fundamentals</vt:lpstr>
      <vt:lpstr>Color Fundamentals</vt:lpstr>
      <vt:lpstr>RGB Color Model</vt:lpstr>
      <vt:lpstr>RGB Color Model</vt:lpstr>
      <vt:lpstr>RGB Color Model</vt:lpstr>
      <vt:lpstr>RGB Color Model</vt:lpstr>
      <vt:lpstr>RGB Color Model</vt:lpstr>
      <vt:lpstr>RGB Color Model</vt:lpstr>
      <vt:lpstr>RGB Color Model</vt:lpstr>
      <vt:lpstr>PowerPoint Presentation</vt:lpstr>
      <vt:lpstr>PowerPoint Presentation</vt:lpstr>
      <vt:lpstr>PowerPoint Presentation</vt:lpstr>
      <vt:lpstr>The CMY and CMYK Color Models</vt:lpstr>
      <vt:lpstr>HSI Color Model</vt:lpstr>
      <vt:lpstr>Converting colors from RGB to HSI</vt:lpstr>
      <vt:lpstr>Converting colors from HSI to RGB</vt:lpstr>
      <vt:lpstr>Converting colors from HSI to RGB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nithiyaraj E</dc:creator>
  <cp:lastModifiedBy>Emerson Nithiyaraj</cp:lastModifiedBy>
  <cp:revision>317</cp:revision>
  <dcterms:created xsi:type="dcterms:W3CDTF">2006-08-16T00:00:00Z</dcterms:created>
  <dcterms:modified xsi:type="dcterms:W3CDTF">2024-07-17T15:15:48Z</dcterms:modified>
</cp:coreProperties>
</file>