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7" r:id="rId2"/>
    <p:sldId id="315" r:id="rId3"/>
    <p:sldId id="280" r:id="rId4"/>
    <p:sldId id="316" r:id="rId5"/>
    <p:sldId id="317" r:id="rId6"/>
    <p:sldId id="318" r:id="rId7"/>
    <p:sldId id="319" r:id="rId8"/>
    <p:sldId id="337" r:id="rId9"/>
    <p:sldId id="321" r:id="rId10"/>
    <p:sldId id="320" r:id="rId11"/>
    <p:sldId id="338" r:id="rId12"/>
    <p:sldId id="322" r:id="rId13"/>
    <p:sldId id="339" r:id="rId14"/>
    <p:sldId id="323" r:id="rId15"/>
    <p:sldId id="324" r:id="rId16"/>
    <p:sldId id="325" r:id="rId17"/>
    <p:sldId id="326" r:id="rId18"/>
    <p:sldId id="327" r:id="rId19"/>
    <p:sldId id="328" r:id="rId20"/>
    <p:sldId id="329" r:id="rId21"/>
    <p:sldId id="330" r:id="rId22"/>
    <p:sldId id="331" r:id="rId23"/>
    <p:sldId id="332" r:id="rId24"/>
    <p:sldId id="333" r:id="rId25"/>
    <p:sldId id="340" r:id="rId26"/>
    <p:sldId id="334" r:id="rId27"/>
    <p:sldId id="341" r:id="rId28"/>
    <p:sldId id="335" r:id="rId29"/>
    <p:sldId id="336" r:id="rId30"/>
    <p:sldId id="342"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988" y="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78128-4260-4028-90DC-4114FB36BE85}" type="datetimeFigureOut">
              <a:rPr lang="en-IN" smtClean="0"/>
              <a:pPr/>
              <a:t>26-07-2024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D2E9A-84A1-4D33-8CDA-A903389188D2}" type="slidenum">
              <a:rPr lang="en-IN" smtClean="0"/>
              <a:pPr/>
              <a:t>‹#›</a:t>
            </a:fld>
            <a:endParaRPr lang="en-IN"/>
          </a:p>
        </p:txBody>
      </p:sp>
    </p:spTree>
    <p:extLst>
      <p:ext uri="{BB962C8B-B14F-4D97-AF65-F5344CB8AC3E}">
        <p14:creationId xmlns:p14="http://schemas.microsoft.com/office/powerpoint/2010/main" val="246009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57250"/>
            <a:ext cx="8229600" cy="3943350"/>
          </a:xfrm>
        </p:spPr>
        <p:txBody>
          <a:bodyPr>
            <a:normAutofit/>
          </a:bodyPr>
          <a:lstStyle/>
          <a:p>
            <a:pPr marL="0" indent="0" algn="ctr">
              <a:buNone/>
            </a:pPr>
            <a:r>
              <a:rPr lang="en-IN" sz="6000" b="1" dirty="0">
                <a:solidFill>
                  <a:srgbClr val="FF0000"/>
                </a:solidFill>
                <a:latin typeface="Times New Roman" pitchFamily="18" charset="0"/>
                <a:cs typeface="Times New Roman" pitchFamily="18" charset="0"/>
              </a:rPr>
              <a:t>19AD784</a:t>
            </a:r>
          </a:p>
          <a:p>
            <a:pPr marL="0" indent="0" algn="ctr">
              <a:buNone/>
            </a:pPr>
            <a:r>
              <a:rPr lang="en-US" sz="4400" b="1" dirty="0">
                <a:solidFill>
                  <a:srgbClr val="002060"/>
                </a:solidFill>
                <a:latin typeface="Times New Roman" pitchFamily="18" charset="0"/>
                <a:cs typeface="Times New Roman" pitchFamily="18" charset="0"/>
              </a:rPr>
              <a:t>IMAGE ANALYSIS AND COMPUTER VISION </a:t>
            </a:r>
            <a:endParaRPr lang="en-IN" sz="4400" b="1" dirty="0">
              <a:solidFill>
                <a:srgbClr val="002060"/>
              </a:solidFill>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Dr E Emerson </a:t>
            </a:r>
            <a:r>
              <a:rPr lang="en-IN" sz="2500" b="1" dirty="0" err="1">
                <a:latin typeface="Times New Roman" pitchFamily="18" charset="0"/>
                <a:cs typeface="Times New Roman" pitchFamily="18" charset="0"/>
              </a:rPr>
              <a:t>Nithiyaraj</a:t>
            </a:r>
            <a:endParaRPr lang="en-IN" sz="2500" b="1" dirty="0">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AP/ECE</a:t>
            </a:r>
            <a:endParaRPr lang="en-IN" sz="2500" dirty="0"/>
          </a:p>
        </p:txBody>
      </p:sp>
    </p:spTree>
    <p:extLst>
      <p:ext uri="{BB962C8B-B14F-4D97-AF65-F5344CB8AC3E}">
        <p14:creationId xmlns:p14="http://schemas.microsoft.com/office/powerpoint/2010/main" val="2603285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2600" b="1" dirty="0">
                <a:solidFill>
                  <a:srgbClr val="7030A0"/>
                </a:solidFill>
                <a:latin typeface="Times New Roman" pitchFamily="18" charset="0"/>
                <a:cs typeface="Times New Roman" pitchFamily="18" charset="0"/>
              </a:rPr>
              <a:t>Gray level transformations - Image Negatives</a:t>
            </a:r>
            <a:endParaRPr lang="en-IN" sz="26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1" name="Picture 10">
            <a:extLst>
              <a:ext uri="{FF2B5EF4-FFF2-40B4-BE49-F238E27FC236}">
                <a16:creationId xmlns:a16="http://schemas.microsoft.com/office/drawing/2014/main" id="{A9BE359F-52AA-E467-093D-6E019B556251}"/>
              </a:ext>
            </a:extLst>
          </p:cNvPr>
          <p:cNvPicPr>
            <a:picLocks noChangeAspect="1"/>
          </p:cNvPicPr>
          <p:nvPr/>
        </p:nvPicPr>
        <p:blipFill>
          <a:blip r:embed="rId2"/>
          <a:stretch>
            <a:fillRect/>
          </a:stretch>
        </p:blipFill>
        <p:spPr>
          <a:xfrm>
            <a:off x="107504" y="809388"/>
            <a:ext cx="6408712" cy="4128134"/>
          </a:xfrm>
          <a:prstGeom prst="rect">
            <a:avLst/>
          </a:prstGeom>
        </p:spPr>
      </p:pic>
      <p:pic>
        <p:nvPicPr>
          <p:cNvPr id="12" name="Picture 11">
            <a:extLst>
              <a:ext uri="{FF2B5EF4-FFF2-40B4-BE49-F238E27FC236}">
                <a16:creationId xmlns:a16="http://schemas.microsoft.com/office/drawing/2014/main" id="{0D5403ED-1E16-FF27-921A-7E45EBE2E78F}"/>
              </a:ext>
            </a:extLst>
          </p:cNvPr>
          <p:cNvPicPr>
            <a:picLocks noChangeAspect="1"/>
          </p:cNvPicPr>
          <p:nvPr/>
        </p:nvPicPr>
        <p:blipFill>
          <a:blip r:embed="rId3"/>
          <a:stretch>
            <a:fillRect/>
          </a:stretch>
        </p:blipFill>
        <p:spPr>
          <a:xfrm>
            <a:off x="6516216" y="1779662"/>
            <a:ext cx="2541725" cy="2982024"/>
          </a:xfrm>
          <a:prstGeom prst="rect">
            <a:avLst/>
          </a:prstGeom>
        </p:spPr>
      </p:pic>
    </p:spTree>
    <p:extLst>
      <p:ext uri="{BB962C8B-B14F-4D97-AF65-F5344CB8AC3E}">
        <p14:creationId xmlns:p14="http://schemas.microsoft.com/office/powerpoint/2010/main" val="218604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467650-20F2-D660-A1B7-5CDD16AAF232}"/>
              </a:ext>
            </a:extLst>
          </p:cNvPr>
          <p:cNvPicPr>
            <a:picLocks noChangeAspect="1"/>
          </p:cNvPicPr>
          <p:nvPr/>
        </p:nvPicPr>
        <p:blipFill>
          <a:blip r:embed="rId2"/>
          <a:stretch>
            <a:fillRect/>
          </a:stretch>
        </p:blipFill>
        <p:spPr>
          <a:xfrm>
            <a:off x="0" y="51470"/>
            <a:ext cx="9144000" cy="4313562"/>
          </a:xfrm>
          <a:prstGeom prst="rect">
            <a:avLst/>
          </a:prstGeom>
        </p:spPr>
      </p:pic>
      <p:sp>
        <p:nvSpPr>
          <p:cNvPr id="12" name="TextBox 11">
            <a:extLst>
              <a:ext uri="{FF2B5EF4-FFF2-40B4-BE49-F238E27FC236}">
                <a16:creationId xmlns:a16="http://schemas.microsoft.com/office/drawing/2014/main" id="{A0072018-D3A4-A3AF-A81B-FA734E177058}"/>
              </a:ext>
            </a:extLst>
          </p:cNvPr>
          <p:cNvSpPr txBox="1"/>
          <p:nvPr/>
        </p:nvSpPr>
        <p:spPr>
          <a:xfrm>
            <a:off x="179512" y="4445699"/>
            <a:ext cx="8856984" cy="646331"/>
          </a:xfrm>
          <a:prstGeom prst="rect">
            <a:avLst/>
          </a:prstGeom>
          <a:noFill/>
        </p:spPr>
        <p:txBody>
          <a:bodyPr wrap="square">
            <a:spAutoFit/>
          </a:bodyPr>
          <a:lstStyle/>
          <a:p>
            <a:pPr algn="just"/>
            <a:r>
              <a:rPr lang="en-US" sz="1800" b="0" i="0" u="none" strike="noStrike" baseline="0" dirty="0">
                <a:latin typeface="TimesTen-Roman"/>
              </a:rPr>
              <a:t>This type of processing is particularly suited for </a:t>
            </a:r>
            <a:r>
              <a:rPr lang="en-US" sz="1800" b="1" i="0" u="none" strike="noStrike" baseline="0" dirty="0">
                <a:solidFill>
                  <a:srgbClr val="FF0000"/>
                </a:solidFill>
                <a:latin typeface="TimesTen-Roman"/>
              </a:rPr>
              <a:t>enhancing white or gray detail embedded in dark regions of an image</a:t>
            </a:r>
            <a:r>
              <a:rPr lang="en-US" sz="1800" b="0" i="0" u="none" strike="noStrike" baseline="0" dirty="0">
                <a:latin typeface="TimesTen-Roman"/>
              </a:rPr>
              <a:t>, especially when the black areas are dominant in size.</a:t>
            </a:r>
            <a:endParaRPr lang="en-IN" dirty="0"/>
          </a:p>
        </p:txBody>
      </p:sp>
    </p:spTree>
    <p:extLst>
      <p:ext uri="{BB962C8B-B14F-4D97-AF65-F5344CB8AC3E}">
        <p14:creationId xmlns:p14="http://schemas.microsoft.com/office/powerpoint/2010/main" val="60977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79822"/>
          </a:xfrm>
        </p:spPr>
        <p:txBody>
          <a:bodyPr>
            <a:noAutofit/>
          </a:bodyPr>
          <a:lstStyle/>
          <a:p>
            <a:r>
              <a:rPr lang="en-US" sz="2000" b="1" dirty="0">
                <a:solidFill>
                  <a:srgbClr val="7030A0"/>
                </a:solidFill>
                <a:latin typeface="Times New Roman" pitchFamily="18" charset="0"/>
                <a:cs typeface="Times New Roman" pitchFamily="18" charset="0"/>
              </a:rPr>
              <a:t>Gray level transformations </a:t>
            </a:r>
            <a:r>
              <a:rPr lang="en-US" sz="3000" b="1" dirty="0">
                <a:solidFill>
                  <a:srgbClr val="7030A0"/>
                </a:solidFill>
                <a:latin typeface="Times New Roman" pitchFamily="18" charset="0"/>
                <a:cs typeface="Times New Roman" pitchFamily="18" charset="0"/>
              </a:rPr>
              <a:t>- Log Transformations</a:t>
            </a:r>
            <a:endParaRPr lang="en-IN" sz="30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A0072018-D3A4-A3AF-A81B-FA734E177058}"/>
              </a:ext>
            </a:extLst>
          </p:cNvPr>
          <p:cNvSpPr txBox="1"/>
          <p:nvPr/>
        </p:nvSpPr>
        <p:spPr>
          <a:xfrm>
            <a:off x="179512" y="1121712"/>
            <a:ext cx="4896544" cy="3970318"/>
          </a:xfrm>
          <a:prstGeom prst="rect">
            <a:avLst/>
          </a:prstGeom>
          <a:noFill/>
        </p:spPr>
        <p:txBody>
          <a:bodyPr wrap="square">
            <a:spAutoFit/>
          </a:bodyPr>
          <a:lstStyle/>
          <a:p>
            <a:pPr algn="just"/>
            <a:r>
              <a:rPr lang="en-US" sz="1800" b="0" i="0" u="none" strike="noStrike" baseline="0" dirty="0">
                <a:latin typeface="TimesTen-Roman"/>
              </a:rPr>
              <a:t>The shape of the log curve shows that this transformation maps a narrow range of low intensity values in the input into a wider range of output levels. The opposite is true of higher values of input levels.</a:t>
            </a:r>
          </a:p>
          <a:p>
            <a:pPr algn="just"/>
            <a:endParaRPr lang="en-US" dirty="0">
              <a:latin typeface="TimesTen-Roman"/>
            </a:endParaRPr>
          </a:p>
          <a:p>
            <a:pPr algn="just"/>
            <a:r>
              <a:rPr lang="en-US" sz="1800" b="0" i="0" u="none" strike="noStrike" baseline="0" dirty="0">
                <a:latin typeface="TimesTen-Roman"/>
              </a:rPr>
              <a:t>Log transformations make dark pixels lighter and bright pixels less bright. c is a constant that adjusts the brightness. </a:t>
            </a:r>
          </a:p>
          <a:p>
            <a:pPr algn="just"/>
            <a:endParaRPr lang="en-US" dirty="0">
              <a:latin typeface="TimesTen-Roman"/>
            </a:endParaRPr>
          </a:p>
          <a:p>
            <a:pPr algn="just"/>
            <a:r>
              <a:rPr lang="en-US" sz="1800" b="0" i="0" u="none" strike="noStrike" baseline="0" dirty="0">
                <a:latin typeface="TimesTen-Roman"/>
              </a:rPr>
              <a:t>We use a transformation of this type </a:t>
            </a:r>
            <a:r>
              <a:rPr lang="en-US" sz="1800" b="1" i="0" u="none" strike="noStrike" baseline="0" dirty="0">
                <a:solidFill>
                  <a:srgbClr val="FF0000"/>
                </a:solidFill>
                <a:latin typeface="TimesTen-Roman"/>
              </a:rPr>
              <a:t>to expand the values of dark pixels in an image while compressing the higher-level values.</a:t>
            </a:r>
            <a:r>
              <a:rPr lang="en-US" sz="1800" b="0" i="0" u="none" strike="noStrike" baseline="0" dirty="0">
                <a:latin typeface="TimesTen-Roman"/>
              </a:rPr>
              <a:t> The opposite is true of the inverse log transformation.</a:t>
            </a:r>
            <a:endParaRPr lang="en-IN" dirty="0"/>
          </a:p>
        </p:txBody>
      </p:sp>
      <p:pic>
        <p:nvPicPr>
          <p:cNvPr id="5" name="Picture 4">
            <a:extLst>
              <a:ext uri="{FF2B5EF4-FFF2-40B4-BE49-F238E27FC236}">
                <a16:creationId xmlns:a16="http://schemas.microsoft.com/office/drawing/2014/main" id="{0A00A9CE-8898-2C4D-5461-A9DA933832D7}"/>
              </a:ext>
            </a:extLst>
          </p:cNvPr>
          <p:cNvPicPr>
            <a:picLocks noChangeAspect="1"/>
          </p:cNvPicPr>
          <p:nvPr/>
        </p:nvPicPr>
        <p:blipFill rotWithShape="1">
          <a:blip r:embed="rId2"/>
          <a:srcRect b="54383"/>
          <a:stretch/>
        </p:blipFill>
        <p:spPr>
          <a:xfrm>
            <a:off x="2339752" y="555527"/>
            <a:ext cx="5595042" cy="375974"/>
          </a:xfrm>
          <a:prstGeom prst="rect">
            <a:avLst/>
          </a:prstGeom>
        </p:spPr>
      </p:pic>
      <p:pic>
        <p:nvPicPr>
          <p:cNvPr id="8" name="Picture 7">
            <a:extLst>
              <a:ext uri="{FF2B5EF4-FFF2-40B4-BE49-F238E27FC236}">
                <a16:creationId xmlns:a16="http://schemas.microsoft.com/office/drawing/2014/main" id="{77C70967-E272-A50C-7D6E-3E7B8909C5B5}"/>
              </a:ext>
            </a:extLst>
          </p:cNvPr>
          <p:cNvPicPr>
            <a:picLocks noChangeAspect="1"/>
          </p:cNvPicPr>
          <p:nvPr/>
        </p:nvPicPr>
        <p:blipFill rotWithShape="1">
          <a:blip r:embed="rId3"/>
          <a:srcRect l="30337"/>
          <a:stretch/>
        </p:blipFill>
        <p:spPr>
          <a:xfrm>
            <a:off x="5076056" y="1435736"/>
            <a:ext cx="3816424" cy="3528889"/>
          </a:xfrm>
          <a:prstGeom prst="rect">
            <a:avLst/>
          </a:prstGeom>
        </p:spPr>
      </p:pic>
      <p:pic>
        <p:nvPicPr>
          <p:cNvPr id="2" name="Picture 1">
            <a:extLst>
              <a:ext uri="{FF2B5EF4-FFF2-40B4-BE49-F238E27FC236}">
                <a16:creationId xmlns:a16="http://schemas.microsoft.com/office/drawing/2014/main" id="{4C79CE72-960B-53E7-66B5-2A0842B3E3E6}"/>
              </a:ext>
            </a:extLst>
          </p:cNvPr>
          <p:cNvPicPr>
            <a:picLocks noChangeAspect="1"/>
          </p:cNvPicPr>
          <p:nvPr/>
        </p:nvPicPr>
        <p:blipFill rotWithShape="1">
          <a:blip r:embed="rId2"/>
          <a:srcRect l="50971" t="47340" r="15251" b="240"/>
          <a:stretch/>
        </p:blipFill>
        <p:spPr>
          <a:xfrm>
            <a:off x="5580112" y="853375"/>
            <a:ext cx="1889893" cy="432048"/>
          </a:xfrm>
          <a:prstGeom prst="rect">
            <a:avLst/>
          </a:prstGeom>
        </p:spPr>
      </p:pic>
    </p:spTree>
    <p:extLst>
      <p:ext uri="{BB962C8B-B14F-4D97-AF65-F5344CB8AC3E}">
        <p14:creationId xmlns:p14="http://schemas.microsoft.com/office/powerpoint/2010/main" val="200181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79822"/>
          </a:xfrm>
        </p:spPr>
        <p:txBody>
          <a:bodyPr>
            <a:noAutofit/>
          </a:bodyPr>
          <a:lstStyle/>
          <a:p>
            <a:r>
              <a:rPr lang="en-US" sz="2000" b="1" dirty="0">
                <a:solidFill>
                  <a:srgbClr val="7030A0"/>
                </a:solidFill>
                <a:latin typeface="Times New Roman" pitchFamily="18" charset="0"/>
                <a:cs typeface="Times New Roman" pitchFamily="18" charset="0"/>
              </a:rPr>
              <a:t>Gray level transformations </a:t>
            </a:r>
            <a:r>
              <a:rPr lang="en-US" sz="3000" b="1" dirty="0">
                <a:solidFill>
                  <a:srgbClr val="7030A0"/>
                </a:solidFill>
                <a:latin typeface="Times New Roman" pitchFamily="18" charset="0"/>
                <a:cs typeface="Times New Roman" pitchFamily="18" charset="0"/>
              </a:rPr>
              <a:t>- Log Transformations</a:t>
            </a:r>
            <a:endParaRPr lang="en-IN" sz="30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A0072018-D3A4-A3AF-A81B-FA734E177058}"/>
              </a:ext>
            </a:extLst>
          </p:cNvPr>
          <p:cNvSpPr txBox="1"/>
          <p:nvPr/>
        </p:nvSpPr>
        <p:spPr>
          <a:xfrm>
            <a:off x="179512" y="1121712"/>
            <a:ext cx="4896544" cy="2862322"/>
          </a:xfrm>
          <a:prstGeom prst="rect">
            <a:avLst/>
          </a:prstGeom>
          <a:noFill/>
        </p:spPr>
        <p:txBody>
          <a:bodyPr wrap="square">
            <a:spAutoFit/>
          </a:bodyPr>
          <a:lstStyle/>
          <a:p>
            <a:pPr algn="just"/>
            <a:r>
              <a:rPr lang="en-US" sz="1800" b="0" i="0" u="none" strike="noStrike" baseline="0" dirty="0">
                <a:latin typeface="TimesTen-Roman"/>
              </a:rPr>
              <a:t>The log function has the important characteristic that it compresses the dynamic range of images with large variations in pixel values.</a:t>
            </a:r>
          </a:p>
          <a:p>
            <a:pPr algn="just"/>
            <a:endParaRPr lang="en-US" dirty="0">
              <a:latin typeface="TimesTen-Roman"/>
            </a:endParaRPr>
          </a:p>
          <a:p>
            <a:pPr marL="285750" indent="-285750" algn="just">
              <a:buFont typeface="Arial" panose="020B0604020202020204" pitchFamily="34" charset="0"/>
              <a:buChar char="•"/>
            </a:pPr>
            <a:r>
              <a:rPr lang="en-US" dirty="0"/>
              <a:t>Dynamic range of an image is the difference between the darkest and brightest parts of the image.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If an image has both very dark and very bright areas, it has a large dynamic range.</a:t>
            </a:r>
            <a:endParaRPr lang="en-IN" dirty="0"/>
          </a:p>
        </p:txBody>
      </p:sp>
      <p:pic>
        <p:nvPicPr>
          <p:cNvPr id="5" name="Picture 4">
            <a:extLst>
              <a:ext uri="{FF2B5EF4-FFF2-40B4-BE49-F238E27FC236}">
                <a16:creationId xmlns:a16="http://schemas.microsoft.com/office/drawing/2014/main" id="{0A00A9CE-8898-2C4D-5461-A9DA933832D7}"/>
              </a:ext>
            </a:extLst>
          </p:cNvPr>
          <p:cNvPicPr>
            <a:picLocks noChangeAspect="1"/>
          </p:cNvPicPr>
          <p:nvPr/>
        </p:nvPicPr>
        <p:blipFill rotWithShape="1">
          <a:blip r:embed="rId2"/>
          <a:srcRect b="54383"/>
          <a:stretch/>
        </p:blipFill>
        <p:spPr>
          <a:xfrm>
            <a:off x="2339752" y="555527"/>
            <a:ext cx="5595042" cy="375974"/>
          </a:xfrm>
          <a:prstGeom prst="rect">
            <a:avLst/>
          </a:prstGeom>
        </p:spPr>
      </p:pic>
      <p:pic>
        <p:nvPicPr>
          <p:cNvPr id="8" name="Picture 7">
            <a:extLst>
              <a:ext uri="{FF2B5EF4-FFF2-40B4-BE49-F238E27FC236}">
                <a16:creationId xmlns:a16="http://schemas.microsoft.com/office/drawing/2014/main" id="{77C70967-E272-A50C-7D6E-3E7B8909C5B5}"/>
              </a:ext>
            </a:extLst>
          </p:cNvPr>
          <p:cNvPicPr>
            <a:picLocks noChangeAspect="1"/>
          </p:cNvPicPr>
          <p:nvPr/>
        </p:nvPicPr>
        <p:blipFill rotWithShape="1">
          <a:blip r:embed="rId3"/>
          <a:srcRect l="30337"/>
          <a:stretch/>
        </p:blipFill>
        <p:spPr>
          <a:xfrm>
            <a:off x="5076056" y="1435736"/>
            <a:ext cx="3816424" cy="3528889"/>
          </a:xfrm>
          <a:prstGeom prst="rect">
            <a:avLst/>
          </a:prstGeom>
        </p:spPr>
      </p:pic>
      <p:pic>
        <p:nvPicPr>
          <p:cNvPr id="2" name="Picture 1">
            <a:extLst>
              <a:ext uri="{FF2B5EF4-FFF2-40B4-BE49-F238E27FC236}">
                <a16:creationId xmlns:a16="http://schemas.microsoft.com/office/drawing/2014/main" id="{4C79CE72-960B-53E7-66B5-2A0842B3E3E6}"/>
              </a:ext>
            </a:extLst>
          </p:cNvPr>
          <p:cNvPicPr>
            <a:picLocks noChangeAspect="1"/>
          </p:cNvPicPr>
          <p:nvPr/>
        </p:nvPicPr>
        <p:blipFill rotWithShape="1">
          <a:blip r:embed="rId2"/>
          <a:srcRect l="50971" t="47340" r="15251" b="240"/>
          <a:stretch/>
        </p:blipFill>
        <p:spPr>
          <a:xfrm>
            <a:off x="5580112" y="853375"/>
            <a:ext cx="1889893" cy="432048"/>
          </a:xfrm>
          <a:prstGeom prst="rect">
            <a:avLst/>
          </a:prstGeom>
        </p:spPr>
      </p:pic>
    </p:spTree>
    <p:extLst>
      <p:ext uri="{BB962C8B-B14F-4D97-AF65-F5344CB8AC3E}">
        <p14:creationId xmlns:p14="http://schemas.microsoft.com/office/powerpoint/2010/main" val="142166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79822"/>
          </a:xfrm>
        </p:spPr>
        <p:txBody>
          <a:bodyPr>
            <a:noAutofit/>
          </a:bodyPr>
          <a:lstStyle/>
          <a:p>
            <a:r>
              <a:rPr lang="en-US" sz="2000" b="1" dirty="0">
                <a:solidFill>
                  <a:srgbClr val="7030A0"/>
                </a:solidFill>
                <a:latin typeface="Times New Roman" pitchFamily="18" charset="0"/>
                <a:cs typeface="Times New Roman" pitchFamily="18" charset="0"/>
              </a:rPr>
              <a:t>Gray level transformations </a:t>
            </a:r>
            <a:r>
              <a:rPr lang="en-US" sz="3000" b="1" dirty="0">
                <a:solidFill>
                  <a:srgbClr val="7030A0"/>
                </a:solidFill>
                <a:latin typeface="Times New Roman" pitchFamily="18" charset="0"/>
                <a:cs typeface="Times New Roman" pitchFamily="18" charset="0"/>
              </a:rPr>
              <a:t>- Log Transformations</a:t>
            </a:r>
            <a:endParaRPr lang="en-IN" sz="30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D6BFFE98-11A3-E7E3-E917-6158AD598E2D}"/>
              </a:ext>
            </a:extLst>
          </p:cNvPr>
          <p:cNvPicPr>
            <a:picLocks noChangeAspect="1"/>
          </p:cNvPicPr>
          <p:nvPr/>
        </p:nvPicPr>
        <p:blipFill>
          <a:blip r:embed="rId2"/>
          <a:stretch>
            <a:fillRect/>
          </a:stretch>
        </p:blipFill>
        <p:spPr>
          <a:xfrm>
            <a:off x="114358" y="658858"/>
            <a:ext cx="7842018" cy="3281043"/>
          </a:xfrm>
          <a:prstGeom prst="rect">
            <a:avLst/>
          </a:prstGeom>
        </p:spPr>
      </p:pic>
      <p:sp>
        <p:nvSpPr>
          <p:cNvPr id="9" name="TextBox 8">
            <a:extLst>
              <a:ext uri="{FF2B5EF4-FFF2-40B4-BE49-F238E27FC236}">
                <a16:creationId xmlns:a16="http://schemas.microsoft.com/office/drawing/2014/main" id="{6EE2B711-49B5-ED13-F898-C4564B260D88}"/>
              </a:ext>
            </a:extLst>
          </p:cNvPr>
          <p:cNvSpPr txBox="1"/>
          <p:nvPr/>
        </p:nvSpPr>
        <p:spPr>
          <a:xfrm>
            <a:off x="179512" y="4096692"/>
            <a:ext cx="8856984" cy="923330"/>
          </a:xfrm>
          <a:prstGeom prst="rect">
            <a:avLst/>
          </a:prstGeom>
          <a:noFill/>
        </p:spPr>
        <p:txBody>
          <a:bodyPr wrap="square">
            <a:spAutoFit/>
          </a:bodyPr>
          <a:lstStyle/>
          <a:p>
            <a:pPr algn="just"/>
            <a:r>
              <a:rPr lang="en-IN" sz="1800" b="0" i="0" u="none" strike="noStrike" baseline="0" dirty="0">
                <a:latin typeface="TimesTen-Roman"/>
              </a:rPr>
              <a:t>The </a:t>
            </a:r>
            <a:r>
              <a:rPr lang="en-US" sz="1800" b="0" i="0" u="none" strike="noStrike" baseline="0" dirty="0">
                <a:latin typeface="TimesTen-Roman"/>
              </a:rPr>
              <a:t>wealth of detail visible in this image as compared to an unmodified display of the spectrum is evident from these pictures. Most of the Fourier spectra seen in image processing publications have been scaled in just this manner.</a:t>
            </a:r>
            <a:endParaRPr lang="en-IN" dirty="0"/>
          </a:p>
        </p:txBody>
      </p:sp>
    </p:spTree>
    <p:extLst>
      <p:ext uri="{BB962C8B-B14F-4D97-AF65-F5344CB8AC3E}">
        <p14:creationId xmlns:p14="http://schemas.microsoft.com/office/powerpoint/2010/main" val="138361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79822"/>
          </a:xfrm>
        </p:spPr>
        <p:txBody>
          <a:bodyPr>
            <a:noAutofit/>
          </a:bodyPr>
          <a:lstStyle/>
          <a:p>
            <a:r>
              <a:rPr lang="en-US" sz="2000" b="1" dirty="0">
                <a:solidFill>
                  <a:srgbClr val="7030A0"/>
                </a:solidFill>
                <a:latin typeface="Times New Roman" pitchFamily="18" charset="0"/>
                <a:cs typeface="Times New Roman" pitchFamily="18" charset="0"/>
              </a:rPr>
              <a:t>Gray level transformations </a:t>
            </a:r>
            <a:r>
              <a:rPr lang="en-US" sz="3000" b="1" dirty="0">
                <a:solidFill>
                  <a:srgbClr val="7030A0"/>
                </a:solidFill>
                <a:latin typeface="Times New Roman" pitchFamily="18" charset="0"/>
                <a:cs typeface="Times New Roman" pitchFamily="18" charset="0"/>
              </a:rPr>
              <a:t>- </a:t>
            </a:r>
            <a:r>
              <a:rPr lang="en-US" sz="2200" b="1" dirty="0">
                <a:solidFill>
                  <a:srgbClr val="7030A0"/>
                </a:solidFill>
                <a:latin typeface="Times New Roman" pitchFamily="18" charset="0"/>
                <a:cs typeface="Times New Roman" pitchFamily="18" charset="0"/>
              </a:rPr>
              <a:t>Power-Law (Gamma) Transformations</a:t>
            </a:r>
            <a:endParaRPr lang="en-IN" sz="22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B45EDBC3-0EEE-D55E-5F9E-661ABEED4CF8}"/>
              </a:ext>
            </a:extLst>
          </p:cNvPr>
          <p:cNvPicPr>
            <a:picLocks noChangeAspect="1"/>
          </p:cNvPicPr>
          <p:nvPr/>
        </p:nvPicPr>
        <p:blipFill>
          <a:blip r:embed="rId2"/>
          <a:stretch>
            <a:fillRect/>
          </a:stretch>
        </p:blipFill>
        <p:spPr>
          <a:xfrm>
            <a:off x="1490232" y="605963"/>
            <a:ext cx="6163535" cy="1533739"/>
          </a:xfrm>
          <a:prstGeom prst="rect">
            <a:avLst/>
          </a:prstGeom>
        </p:spPr>
      </p:pic>
      <p:sp>
        <p:nvSpPr>
          <p:cNvPr id="7" name="Rectangle 6">
            <a:extLst>
              <a:ext uri="{FF2B5EF4-FFF2-40B4-BE49-F238E27FC236}">
                <a16:creationId xmlns:a16="http://schemas.microsoft.com/office/drawing/2014/main" id="{09557851-7AC7-7D15-2107-F878E80DEA50}"/>
              </a:ext>
            </a:extLst>
          </p:cNvPr>
          <p:cNvSpPr/>
          <p:nvPr/>
        </p:nvSpPr>
        <p:spPr>
          <a:xfrm>
            <a:off x="6228183" y="1707654"/>
            <a:ext cx="1425583" cy="4788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E1490E03-E694-9AFF-3631-D2CECB2886E9}"/>
              </a:ext>
            </a:extLst>
          </p:cNvPr>
          <p:cNvSpPr txBox="1"/>
          <p:nvPr/>
        </p:nvSpPr>
        <p:spPr>
          <a:xfrm>
            <a:off x="457200" y="2571750"/>
            <a:ext cx="8229600" cy="1015663"/>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Power-law transformations adjust the brightness based on a power factor γ.</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 is a constant and γ controls how the brightness is changed.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332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D419A1-9C69-DE83-ACFB-8AD486F05EF5}"/>
              </a:ext>
            </a:extLst>
          </p:cNvPr>
          <p:cNvPicPr>
            <a:picLocks noChangeAspect="1"/>
          </p:cNvPicPr>
          <p:nvPr/>
        </p:nvPicPr>
        <p:blipFill rotWithShape="1">
          <a:blip r:embed="rId2"/>
          <a:srcRect r="31187"/>
          <a:stretch/>
        </p:blipFill>
        <p:spPr>
          <a:xfrm>
            <a:off x="323528" y="555526"/>
            <a:ext cx="3813929" cy="3723878"/>
          </a:xfrm>
          <a:prstGeom prst="rect">
            <a:avLst/>
          </a:prstGeom>
        </p:spPr>
      </p:pic>
      <p:sp>
        <p:nvSpPr>
          <p:cNvPr id="7" name="TextBox 6">
            <a:extLst>
              <a:ext uri="{FF2B5EF4-FFF2-40B4-BE49-F238E27FC236}">
                <a16:creationId xmlns:a16="http://schemas.microsoft.com/office/drawing/2014/main" id="{2FAEFBBE-7D69-01EE-160D-55ED83A09F7B}"/>
              </a:ext>
            </a:extLst>
          </p:cNvPr>
          <p:cNvSpPr txBox="1"/>
          <p:nvPr/>
        </p:nvSpPr>
        <p:spPr>
          <a:xfrm>
            <a:off x="4237940" y="51470"/>
            <a:ext cx="4572000" cy="507831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When 0&lt;γ&lt;1, the transformation maps a narrow range of dark input values into a wider range of output values, </a:t>
            </a:r>
            <a:r>
              <a:rPr lang="en-US" b="1" dirty="0">
                <a:solidFill>
                  <a:srgbClr val="FF0000"/>
                </a:solidFill>
                <a:latin typeface="Times New Roman" panose="02020603050405020304" pitchFamily="18" charset="0"/>
                <a:cs typeface="Times New Roman" panose="02020603050405020304" pitchFamily="18" charset="0"/>
              </a:rPr>
              <a:t>making dark areas brighter</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When γ&gt;1, the transformation compresses the range of dark input values and maps a wider range of bright input values into a narrower range of output values, </a:t>
            </a:r>
            <a:r>
              <a:rPr lang="en-US" b="1" dirty="0">
                <a:solidFill>
                  <a:srgbClr val="FF0000"/>
                </a:solidFill>
                <a:latin typeface="Times New Roman" panose="02020603050405020304" pitchFamily="18" charset="0"/>
                <a:cs typeface="Times New Roman" panose="02020603050405020304" pitchFamily="18" charset="0"/>
              </a:rPr>
              <a:t>making bright areas darker</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A variety of devices used for image capture, printing, and display respond according to a power law. By convention, the exponent in the power-law equation is referred to as </a:t>
            </a:r>
            <a:r>
              <a:rPr lang="en-US" sz="1800" b="1" i="1" u="none" strike="noStrike" baseline="0" dirty="0">
                <a:solidFill>
                  <a:srgbClr val="FF0000"/>
                </a:solidFill>
                <a:latin typeface="Times New Roman" panose="02020603050405020304" pitchFamily="18" charset="0"/>
                <a:cs typeface="Times New Roman" panose="02020603050405020304" pitchFamily="18" charset="0"/>
              </a:rPr>
              <a:t>gamma</a:t>
            </a:r>
            <a:r>
              <a:rPr lang="en-US" sz="1800" b="0" i="1" u="none" strike="noStrike" baseline="0" dirty="0">
                <a:latin typeface="Times New Roman" panose="02020603050405020304" pitchFamily="18" charset="0"/>
                <a:cs typeface="Times New Roman" panose="02020603050405020304" pitchFamily="18" charset="0"/>
              </a:rPr>
              <a:t>. </a:t>
            </a:r>
          </a:p>
          <a:p>
            <a:pPr algn="just"/>
            <a:r>
              <a:rPr lang="en-US" sz="1800" b="0" i="0" u="none" strike="noStrike" baseline="0" dirty="0">
                <a:latin typeface="Times New Roman" panose="02020603050405020304" pitchFamily="18" charset="0"/>
                <a:cs typeface="Times New Roman" panose="02020603050405020304" pitchFamily="18" charset="0"/>
              </a:rPr>
              <a:t>The process used to correct these power-law response phenomena is called </a:t>
            </a:r>
            <a:r>
              <a:rPr lang="en-IN" sz="1800" b="1" i="1" u="none" strike="noStrike" baseline="0" dirty="0">
                <a:solidFill>
                  <a:srgbClr val="FF0000"/>
                </a:solidFill>
                <a:latin typeface="Times New Roman" panose="02020603050405020304" pitchFamily="18" charset="0"/>
                <a:cs typeface="Times New Roman" panose="02020603050405020304" pitchFamily="18" charset="0"/>
              </a:rPr>
              <a:t>gamma</a:t>
            </a:r>
            <a:r>
              <a:rPr lang="en-IN" sz="1800" b="0" i="1" u="none" strike="noStrike" baseline="0" dirty="0">
                <a:latin typeface="Times New Roman" panose="02020603050405020304" pitchFamily="18" charset="0"/>
                <a:cs typeface="Times New Roman" panose="02020603050405020304" pitchFamily="18" charset="0"/>
              </a:rPr>
              <a:t> </a:t>
            </a:r>
            <a:r>
              <a:rPr lang="en-IN" sz="1800" b="1" i="1" u="none" strike="noStrike" baseline="0" dirty="0">
                <a:solidFill>
                  <a:srgbClr val="FF0000"/>
                </a:solidFill>
                <a:latin typeface="Times New Roman" panose="02020603050405020304" pitchFamily="18" charset="0"/>
                <a:cs typeface="Times New Roman" panose="02020603050405020304" pitchFamily="18" charset="0"/>
              </a:rPr>
              <a:t>correction</a:t>
            </a:r>
            <a:r>
              <a:rPr lang="en-IN" sz="1800" b="0" i="0" u="none" strike="noStrike" baseline="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87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699246-0129-69F9-B710-F82D92C3EA25}"/>
              </a:ext>
            </a:extLst>
          </p:cNvPr>
          <p:cNvPicPr>
            <a:picLocks noChangeAspect="1"/>
          </p:cNvPicPr>
          <p:nvPr/>
        </p:nvPicPr>
        <p:blipFill>
          <a:blip r:embed="rId2"/>
          <a:stretch>
            <a:fillRect/>
          </a:stretch>
        </p:blipFill>
        <p:spPr>
          <a:xfrm>
            <a:off x="107504" y="0"/>
            <a:ext cx="6656294" cy="5143500"/>
          </a:xfrm>
          <a:prstGeom prst="rect">
            <a:avLst/>
          </a:prstGeom>
        </p:spPr>
      </p:pic>
    </p:spTree>
    <p:extLst>
      <p:ext uri="{BB962C8B-B14F-4D97-AF65-F5344CB8AC3E}">
        <p14:creationId xmlns:p14="http://schemas.microsoft.com/office/powerpoint/2010/main" val="928121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470118-9EC9-F927-9553-0CEC011D400B}"/>
              </a:ext>
            </a:extLst>
          </p:cNvPr>
          <p:cNvSpPr txBox="1"/>
          <p:nvPr/>
        </p:nvSpPr>
        <p:spPr>
          <a:xfrm>
            <a:off x="6948264" y="267494"/>
            <a:ext cx="1764196" cy="4293483"/>
          </a:xfrm>
          <a:prstGeom prst="rect">
            <a:avLst/>
          </a:prstGeom>
          <a:noFill/>
        </p:spPr>
        <p:txBody>
          <a:bodyPr wrap="square">
            <a:spAutoFit/>
          </a:bodyPr>
          <a:lstStyle/>
          <a:p>
            <a:pPr algn="ctr"/>
            <a:r>
              <a:rPr lang="en-US" sz="2100" b="0" i="0" u="none" strike="noStrike" baseline="0" dirty="0">
                <a:latin typeface="TimesTen-Roman"/>
              </a:rPr>
              <a:t>In addition to gamma correction, power-law transformations are useful for </a:t>
            </a:r>
            <a:r>
              <a:rPr lang="en-IN" sz="2100" b="0" i="0" u="none" strike="noStrike" baseline="0" dirty="0">
                <a:latin typeface="TimesTen-Roman"/>
              </a:rPr>
              <a:t>general-purpose contrast manipulation. (Fig. 3.8)</a:t>
            </a:r>
          </a:p>
          <a:p>
            <a:pPr algn="just"/>
            <a:endParaRPr lang="en-IN" sz="2100" dirty="0">
              <a:latin typeface="TimesTen-Roman"/>
            </a:endParaRPr>
          </a:p>
          <a:p>
            <a:pPr algn="just"/>
            <a:endParaRPr lang="en-IN" sz="2100" dirty="0"/>
          </a:p>
        </p:txBody>
      </p:sp>
      <p:pic>
        <p:nvPicPr>
          <p:cNvPr id="5" name="Picture 4">
            <a:extLst>
              <a:ext uri="{FF2B5EF4-FFF2-40B4-BE49-F238E27FC236}">
                <a16:creationId xmlns:a16="http://schemas.microsoft.com/office/drawing/2014/main" id="{97AF821E-FFDF-7B05-1CEE-BC42C0F494CC}"/>
              </a:ext>
            </a:extLst>
          </p:cNvPr>
          <p:cNvPicPr>
            <a:picLocks noChangeAspect="1"/>
          </p:cNvPicPr>
          <p:nvPr/>
        </p:nvPicPr>
        <p:blipFill>
          <a:blip r:embed="rId2"/>
          <a:stretch>
            <a:fillRect/>
          </a:stretch>
        </p:blipFill>
        <p:spPr>
          <a:xfrm>
            <a:off x="179512" y="51470"/>
            <a:ext cx="6200026" cy="4970322"/>
          </a:xfrm>
          <a:prstGeom prst="rect">
            <a:avLst/>
          </a:prstGeom>
        </p:spPr>
      </p:pic>
    </p:spTree>
    <p:extLst>
      <p:ext uri="{BB962C8B-B14F-4D97-AF65-F5344CB8AC3E}">
        <p14:creationId xmlns:p14="http://schemas.microsoft.com/office/powerpoint/2010/main" val="380684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Piecewise-Linear Transformation Functions</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28596" y="857250"/>
            <a:ext cx="8258204" cy="3943350"/>
          </a:xfrm>
        </p:spPr>
        <p:txBody>
          <a:bodyPr>
            <a:normAutofit/>
          </a:bodyPr>
          <a:lstStyle/>
          <a:p>
            <a:pPr algn="just"/>
            <a:r>
              <a:rPr lang="en-US" sz="2300" dirty="0">
                <a:latin typeface="Cambria Math" panose="02040503050406030204" pitchFamily="18" charset="0"/>
                <a:ea typeface="Cambria Math" panose="02040503050406030204" pitchFamily="18" charset="0"/>
                <a:cs typeface="Times New Roman" pitchFamily="18" charset="0"/>
              </a:rPr>
              <a:t>A piecewise transformation changes pixel values based on different linear functions applied to different ranges of input values.</a:t>
            </a:r>
          </a:p>
          <a:p>
            <a:pPr lvl="1" algn="just"/>
            <a:r>
              <a:rPr lang="en-US" sz="1900" dirty="0">
                <a:latin typeface="Cambria Math" panose="02040503050406030204" pitchFamily="18" charset="0"/>
                <a:ea typeface="Cambria Math" panose="02040503050406030204" pitchFamily="18" charset="0"/>
                <a:cs typeface="Times New Roman" pitchFamily="18" charset="0"/>
              </a:rPr>
              <a:t>A pointwise transformation changes each pixel value in an image based on a function that operates only on that pixel's value.</a:t>
            </a:r>
          </a:p>
          <a:p>
            <a:pPr lvl="1" algn="just"/>
            <a:endParaRPr lang="en-US" sz="1900" dirty="0">
              <a:latin typeface="Cambria Math" panose="02040503050406030204" pitchFamily="18" charset="0"/>
              <a:ea typeface="Cambria Math" panose="02040503050406030204" pitchFamily="18" charset="0"/>
              <a:cs typeface="Times New Roman" pitchFamily="18" charset="0"/>
            </a:endParaRPr>
          </a:p>
          <a:p>
            <a:pPr algn="just"/>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Contrast stretching </a:t>
            </a:r>
            <a:r>
              <a:rPr lang="en-US" sz="2300" dirty="0">
                <a:latin typeface="Cambria Math" panose="02040503050406030204" pitchFamily="18" charset="0"/>
                <a:ea typeface="Cambria Math" panose="02040503050406030204" pitchFamily="18" charset="0"/>
                <a:cs typeface="Times New Roman" pitchFamily="18" charset="0"/>
              </a:rPr>
              <a:t>is a process that </a:t>
            </a:r>
            <a:r>
              <a:rPr lang="en-US" sz="2300" b="1" dirty="0">
                <a:solidFill>
                  <a:schemeClr val="accent6">
                    <a:lumMod val="50000"/>
                  </a:schemeClr>
                </a:solidFill>
                <a:latin typeface="Cambria Math" panose="02040503050406030204" pitchFamily="18" charset="0"/>
                <a:ea typeface="Cambria Math" panose="02040503050406030204" pitchFamily="18" charset="0"/>
                <a:cs typeface="Times New Roman" pitchFamily="18" charset="0"/>
              </a:rPr>
              <a:t>expands the range of intensity levels in an image </a:t>
            </a:r>
            <a:r>
              <a:rPr lang="en-US" sz="2300" dirty="0">
                <a:latin typeface="Cambria Math" panose="02040503050406030204" pitchFamily="18" charset="0"/>
                <a:ea typeface="Cambria Math" panose="02040503050406030204" pitchFamily="18" charset="0"/>
                <a:cs typeface="Times New Roman" pitchFamily="18" charset="0"/>
              </a:rPr>
              <a:t>so that it spans the full intensity range of the recording medium or display device.</a:t>
            </a:r>
            <a:endParaRPr lang="en-US" sz="2800" b="1" dirty="0">
              <a:solidFill>
                <a:srgbClr val="FF0000"/>
              </a:solidFill>
              <a:latin typeface="Cambria Math" panose="02040503050406030204" pitchFamily="18" charset="0"/>
              <a:ea typeface="Cambria Math" panose="02040503050406030204"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4018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57250"/>
            <a:ext cx="8229600" cy="3943350"/>
          </a:xfrm>
        </p:spPr>
        <p:txBody>
          <a:bodyPr>
            <a:normAutofit/>
          </a:bodyPr>
          <a:lstStyle/>
          <a:p>
            <a:pPr marL="0" indent="0" algn="ctr">
              <a:buNone/>
            </a:pPr>
            <a:r>
              <a:rPr lang="en-IN" sz="6000" b="1" dirty="0">
                <a:solidFill>
                  <a:srgbClr val="FF0000"/>
                </a:solidFill>
                <a:latin typeface="Times New Roman" pitchFamily="18" charset="0"/>
                <a:cs typeface="Times New Roman" pitchFamily="18" charset="0"/>
              </a:rPr>
              <a:t>UNIT II</a:t>
            </a:r>
          </a:p>
          <a:p>
            <a:pPr marL="0" indent="0" algn="ctr">
              <a:buNone/>
            </a:pPr>
            <a:r>
              <a:rPr lang="en-US" sz="4400" b="1" dirty="0">
                <a:solidFill>
                  <a:srgbClr val="002060"/>
                </a:solidFill>
                <a:latin typeface="Times New Roman" pitchFamily="18" charset="0"/>
                <a:cs typeface="Times New Roman" pitchFamily="18" charset="0"/>
              </a:rPr>
              <a:t>IMAGE ENHANCEMENT</a:t>
            </a:r>
          </a:p>
          <a:p>
            <a:pPr marL="0" indent="0" algn="ctr">
              <a:buNone/>
            </a:pPr>
            <a:endParaRPr lang="en-US" sz="4400" b="1" dirty="0">
              <a:solidFill>
                <a:srgbClr val="002060"/>
              </a:solidFill>
              <a:latin typeface="Times New Roman" pitchFamily="18" charset="0"/>
              <a:cs typeface="Times New Roman" pitchFamily="18" charset="0"/>
            </a:endParaRPr>
          </a:p>
          <a:p>
            <a:pPr marL="0" indent="0" algn="r">
              <a:buNone/>
            </a:pPr>
            <a:r>
              <a:rPr lang="en-IN" sz="2500" b="1" dirty="0">
                <a:latin typeface="Times New Roman" pitchFamily="18" charset="0"/>
                <a:cs typeface="Times New Roman" pitchFamily="18" charset="0"/>
              </a:rPr>
              <a:t>Dr E Emerson Nithiyaraj</a:t>
            </a:r>
          </a:p>
          <a:p>
            <a:pPr marL="0" indent="0" algn="r">
              <a:buNone/>
            </a:pPr>
            <a:r>
              <a:rPr lang="en-IN" sz="2500" b="1" dirty="0">
                <a:latin typeface="Times New Roman" pitchFamily="18" charset="0"/>
                <a:cs typeface="Times New Roman" pitchFamily="18" charset="0"/>
              </a:rPr>
              <a:t>AP/ECE</a:t>
            </a:r>
            <a:endParaRPr lang="en-IN" sz="2500" dirty="0"/>
          </a:p>
        </p:txBody>
      </p:sp>
    </p:spTree>
    <p:extLst>
      <p:ext uri="{BB962C8B-B14F-4D97-AF65-F5344CB8AC3E}">
        <p14:creationId xmlns:p14="http://schemas.microsoft.com/office/powerpoint/2010/main" val="712866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9E1FB2-7B0A-BCC5-650F-A0D832A0C81C}"/>
              </a:ext>
            </a:extLst>
          </p:cNvPr>
          <p:cNvPicPr>
            <a:picLocks noChangeAspect="1"/>
          </p:cNvPicPr>
          <p:nvPr/>
        </p:nvPicPr>
        <p:blipFill rotWithShape="1">
          <a:blip r:embed="rId2"/>
          <a:srcRect l="24371" t="6601" r="37186" b="48600"/>
          <a:stretch/>
        </p:blipFill>
        <p:spPr>
          <a:xfrm>
            <a:off x="3059832" y="115116"/>
            <a:ext cx="3024336" cy="2688299"/>
          </a:xfrm>
          <a:prstGeom prst="rect">
            <a:avLst/>
          </a:prstGeom>
        </p:spPr>
      </p:pic>
      <p:pic>
        <p:nvPicPr>
          <p:cNvPr id="7" name="Picture 6">
            <a:extLst>
              <a:ext uri="{FF2B5EF4-FFF2-40B4-BE49-F238E27FC236}">
                <a16:creationId xmlns:a16="http://schemas.microsoft.com/office/drawing/2014/main" id="{EAE226F9-9638-207E-619C-C42208A6397C}"/>
              </a:ext>
            </a:extLst>
          </p:cNvPr>
          <p:cNvPicPr>
            <a:picLocks noChangeAspect="1"/>
          </p:cNvPicPr>
          <p:nvPr/>
        </p:nvPicPr>
        <p:blipFill>
          <a:blip r:embed="rId3"/>
          <a:stretch>
            <a:fillRect/>
          </a:stretch>
        </p:blipFill>
        <p:spPr>
          <a:xfrm>
            <a:off x="0" y="2839388"/>
            <a:ext cx="9144000" cy="2252642"/>
          </a:xfrm>
          <a:prstGeom prst="rect">
            <a:avLst/>
          </a:prstGeom>
        </p:spPr>
      </p:pic>
    </p:spTree>
    <p:extLst>
      <p:ext uri="{BB962C8B-B14F-4D97-AF65-F5344CB8AC3E}">
        <p14:creationId xmlns:p14="http://schemas.microsoft.com/office/powerpoint/2010/main" val="3281624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9E1FB2-7B0A-BCC5-650F-A0D832A0C81C}"/>
              </a:ext>
            </a:extLst>
          </p:cNvPr>
          <p:cNvPicPr>
            <a:picLocks noChangeAspect="1"/>
          </p:cNvPicPr>
          <p:nvPr/>
        </p:nvPicPr>
        <p:blipFill>
          <a:blip r:embed="rId2"/>
          <a:stretch>
            <a:fillRect/>
          </a:stretch>
        </p:blipFill>
        <p:spPr>
          <a:xfrm>
            <a:off x="971600" y="0"/>
            <a:ext cx="6743222" cy="5143500"/>
          </a:xfrm>
          <a:prstGeom prst="rect">
            <a:avLst/>
          </a:prstGeom>
        </p:spPr>
      </p:pic>
      <p:pic>
        <p:nvPicPr>
          <p:cNvPr id="3" name="Picture 2">
            <a:extLst>
              <a:ext uri="{FF2B5EF4-FFF2-40B4-BE49-F238E27FC236}">
                <a16:creationId xmlns:a16="http://schemas.microsoft.com/office/drawing/2014/main" id="{0CDE28B8-F043-D61E-DC10-E458015A16EB}"/>
              </a:ext>
            </a:extLst>
          </p:cNvPr>
          <p:cNvPicPr>
            <a:picLocks noChangeAspect="1"/>
          </p:cNvPicPr>
          <p:nvPr/>
        </p:nvPicPr>
        <p:blipFill>
          <a:blip r:embed="rId3"/>
          <a:stretch>
            <a:fillRect/>
          </a:stretch>
        </p:blipFill>
        <p:spPr>
          <a:xfrm>
            <a:off x="251520" y="3939902"/>
            <a:ext cx="2419688" cy="371527"/>
          </a:xfrm>
          <a:prstGeom prst="rect">
            <a:avLst/>
          </a:prstGeom>
        </p:spPr>
      </p:pic>
      <p:pic>
        <p:nvPicPr>
          <p:cNvPr id="6" name="Picture 5">
            <a:extLst>
              <a:ext uri="{FF2B5EF4-FFF2-40B4-BE49-F238E27FC236}">
                <a16:creationId xmlns:a16="http://schemas.microsoft.com/office/drawing/2014/main" id="{9689EF9C-3665-2C1E-049C-E2206C609EF1}"/>
              </a:ext>
            </a:extLst>
          </p:cNvPr>
          <p:cNvPicPr>
            <a:picLocks noChangeAspect="1"/>
          </p:cNvPicPr>
          <p:nvPr/>
        </p:nvPicPr>
        <p:blipFill>
          <a:blip r:embed="rId4"/>
          <a:stretch>
            <a:fillRect/>
          </a:stretch>
        </p:blipFill>
        <p:spPr>
          <a:xfrm>
            <a:off x="292436" y="4503976"/>
            <a:ext cx="2378772" cy="304599"/>
          </a:xfrm>
          <a:prstGeom prst="rect">
            <a:avLst/>
          </a:prstGeom>
        </p:spPr>
      </p:pic>
      <p:pic>
        <p:nvPicPr>
          <p:cNvPr id="4" name="Picture 3">
            <a:extLst>
              <a:ext uri="{FF2B5EF4-FFF2-40B4-BE49-F238E27FC236}">
                <a16:creationId xmlns:a16="http://schemas.microsoft.com/office/drawing/2014/main" id="{7CF03F34-5254-26DC-D9AF-BC285E593703}"/>
              </a:ext>
            </a:extLst>
          </p:cNvPr>
          <p:cNvPicPr>
            <a:picLocks noChangeAspect="1"/>
          </p:cNvPicPr>
          <p:nvPr/>
        </p:nvPicPr>
        <p:blipFill>
          <a:blip r:embed="rId5"/>
          <a:stretch>
            <a:fillRect/>
          </a:stretch>
        </p:blipFill>
        <p:spPr>
          <a:xfrm>
            <a:off x="7763848" y="3291830"/>
            <a:ext cx="1342108" cy="288032"/>
          </a:xfrm>
          <a:prstGeom prst="rect">
            <a:avLst/>
          </a:prstGeom>
        </p:spPr>
      </p:pic>
      <p:pic>
        <p:nvPicPr>
          <p:cNvPr id="8" name="Picture 7">
            <a:extLst>
              <a:ext uri="{FF2B5EF4-FFF2-40B4-BE49-F238E27FC236}">
                <a16:creationId xmlns:a16="http://schemas.microsoft.com/office/drawing/2014/main" id="{55CD6633-B3F4-435A-57E7-91E1A2AB3B3E}"/>
              </a:ext>
            </a:extLst>
          </p:cNvPr>
          <p:cNvPicPr>
            <a:picLocks noChangeAspect="1"/>
          </p:cNvPicPr>
          <p:nvPr/>
        </p:nvPicPr>
        <p:blipFill>
          <a:blip r:embed="rId6"/>
          <a:stretch>
            <a:fillRect/>
          </a:stretch>
        </p:blipFill>
        <p:spPr>
          <a:xfrm>
            <a:off x="7763848" y="3629251"/>
            <a:ext cx="1272648" cy="360040"/>
          </a:xfrm>
          <a:prstGeom prst="rect">
            <a:avLst/>
          </a:prstGeom>
        </p:spPr>
      </p:pic>
    </p:spTree>
    <p:extLst>
      <p:ext uri="{BB962C8B-B14F-4D97-AF65-F5344CB8AC3E}">
        <p14:creationId xmlns:p14="http://schemas.microsoft.com/office/powerpoint/2010/main" val="3650763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C21E2-C53F-AD7E-DB4F-D1236E0601A4}"/>
              </a:ext>
            </a:extLst>
          </p:cNvPr>
          <p:cNvPicPr>
            <a:picLocks noChangeAspect="1"/>
          </p:cNvPicPr>
          <p:nvPr/>
        </p:nvPicPr>
        <p:blipFill>
          <a:blip r:embed="rId2"/>
          <a:stretch>
            <a:fillRect/>
          </a:stretch>
        </p:blipFill>
        <p:spPr>
          <a:xfrm>
            <a:off x="0" y="1306567"/>
            <a:ext cx="9144000" cy="2530366"/>
          </a:xfrm>
          <a:prstGeom prst="rect">
            <a:avLst/>
          </a:prstGeom>
        </p:spPr>
      </p:pic>
    </p:spTree>
    <p:extLst>
      <p:ext uri="{BB962C8B-B14F-4D97-AF65-F5344CB8AC3E}">
        <p14:creationId xmlns:p14="http://schemas.microsoft.com/office/powerpoint/2010/main" val="1256668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Intensity-level slicing</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28596" y="857250"/>
            <a:ext cx="8258204" cy="3943350"/>
          </a:xfrm>
        </p:spPr>
        <p:txBody>
          <a:bodyPr>
            <a:normAutofit/>
          </a:bodyPr>
          <a:lstStyle/>
          <a:p>
            <a:pPr algn="just"/>
            <a:r>
              <a:rPr lang="en-US" sz="2300" dirty="0">
                <a:latin typeface="Cambria Math" panose="02040503050406030204" pitchFamily="18" charset="0"/>
                <a:ea typeface="Cambria Math" panose="02040503050406030204" pitchFamily="18" charset="0"/>
                <a:cs typeface="Times New Roman" pitchFamily="18" charset="0"/>
              </a:rPr>
              <a:t>Intensity level slicing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highlights a specific range of intensities</a:t>
            </a:r>
            <a:r>
              <a:rPr lang="en-US" sz="2300" dirty="0">
                <a:latin typeface="Cambria Math" panose="02040503050406030204" pitchFamily="18" charset="0"/>
                <a:ea typeface="Cambria Math" panose="02040503050406030204" pitchFamily="18" charset="0"/>
                <a:cs typeface="Times New Roman" pitchFamily="18" charset="0"/>
              </a:rPr>
              <a:t> and </a:t>
            </a:r>
            <a:r>
              <a:rPr lang="en-US" sz="2300" b="1" dirty="0">
                <a:solidFill>
                  <a:srgbClr val="FF0000"/>
                </a:solidFill>
                <a:latin typeface="Cambria Math" panose="02040503050406030204" pitchFamily="18" charset="0"/>
                <a:ea typeface="Cambria Math" panose="02040503050406030204" pitchFamily="18" charset="0"/>
                <a:cs typeface="Times New Roman" pitchFamily="18" charset="0"/>
              </a:rPr>
              <a:t>maps all other intensities to a constant value</a:t>
            </a:r>
            <a:r>
              <a:rPr lang="en-US" sz="2300" dirty="0">
                <a:latin typeface="Cambria Math" panose="02040503050406030204" pitchFamily="18" charset="0"/>
                <a:ea typeface="Cambria Math" panose="02040503050406030204" pitchFamily="18" charset="0"/>
                <a:cs typeface="Times New Roman" pitchFamily="18" charset="0"/>
              </a:rPr>
              <a:t>. </a:t>
            </a:r>
          </a:p>
          <a:p>
            <a:pPr algn="just"/>
            <a:endParaRPr lang="en-US" sz="2300" dirty="0">
              <a:latin typeface="Cambria Math" panose="02040503050406030204" pitchFamily="18" charset="0"/>
              <a:ea typeface="Cambria Math" panose="02040503050406030204" pitchFamily="18" charset="0"/>
              <a:cs typeface="Times New Roman" pitchFamily="18" charset="0"/>
            </a:endParaRPr>
          </a:p>
          <a:p>
            <a:pPr algn="just"/>
            <a:r>
              <a:rPr lang="en-US" sz="2300" dirty="0">
                <a:latin typeface="Cambria Math" panose="02040503050406030204" pitchFamily="18" charset="0"/>
                <a:ea typeface="Cambria Math" panose="02040503050406030204" pitchFamily="18" charset="0"/>
                <a:cs typeface="Times New Roman" pitchFamily="18" charset="0"/>
              </a:rPr>
              <a:t>Applications include enhancing features such as masses of water in satellite imagery and enhancing flaws in X-ray images. </a:t>
            </a:r>
          </a:p>
          <a:p>
            <a:pPr algn="just"/>
            <a:endParaRPr lang="en-US" sz="2300" dirty="0">
              <a:latin typeface="Cambria Math" panose="02040503050406030204" pitchFamily="18" charset="0"/>
              <a:ea typeface="Cambria Math" panose="02040503050406030204"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8140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B1AB40-D461-E378-F45D-6E7186DD3034}"/>
              </a:ext>
            </a:extLst>
          </p:cNvPr>
          <p:cNvPicPr>
            <a:picLocks noChangeAspect="1"/>
          </p:cNvPicPr>
          <p:nvPr/>
        </p:nvPicPr>
        <p:blipFill>
          <a:blip r:embed="rId2"/>
          <a:stretch>
            <a:fillRect/>
          </a:stretch>
        </p:blipFill>
        <p:spPr>
          <a:xfrm>
            <a:off x="0" y="185661"/>
            <a:ext cx="9144000" cy="3322193"/>
          </a:xfrm>
          <a:prstGeom prst="rect">
            <a:avLst/>
          </a:prstGeom>
        </p:spPr>
      </p:pic>
      <p:sp>
        <p:nvSpPr>
          <p:cNvPr id="3" name="TextBox 2">
            <a:extLst>
              <a:ext uri="{FF2B5EF4-FFF2-40B4-BE49-F238E27FC236}">
                <a16:creationId xmlns:a16="http://schemas.microsoft.com/office/drawing/2014/main" id="{152C08BB-748D-0DCD-58D0-EAC6D6B69B87}"/>
              </a:ext>
            </a:extLst>
          </p:cNvPr>
          <p:cNvSpPr txBox="1"/>
          <p:nvPr/>
        </p:nvSpPr>
        <p:spPr>
          <a:xfrm>
            <a:off x="1259632" y="3592636"/>
            <a:ext cx="3960440" cy="1200329"/>
          </a:xfrm>
          <a:prstGeom prst="rect">
            <a:avLst/>
          </a:prstGeom>
          <a:noFill/>
        </p:spPr>
        <p:txBody>
          <a:bodyPr wrap="square">
            <a:spAutoFit/>
          </a:bodyPr>
          <a:lstStyle/>
          <a:p>
            <a:pPr algn="just"/>
            <a:r>
              <a:rPr lang="en-US" sz="1800" b="0" i="0" u="none" strike="noStrike" baseline="0" dirty="0">
                <a:latin typeface="TimesTen-Roman"/>
              </a:rPr>
              <a:t>One approach is to display in one value (say, white) all the values in the range of interest and in another (say, black) all other intensities.</a:t>
            </a:r>
            <a:endParaRPr lang="en-IN" dirty="0"/>
          </a:p>
        </p:txBody>
      </p:sp>
      <p:sp>
        <p:nvSpPr>
          <p:cNvPr id="5" name="TextBox 4">
            <a:extLst>
              <a:ext uri="{FF2B5EF4-FFF2-40B4-BE49-F238E27FC236}">
                <a16:creationId xmlns:a16="http://schemas.microsoft.com/office/drawing/2014/main" id="{92AF9C57-F73F-D50D-0D5D-16B5DB0333B1}"/>
              </a:ext>
            </a:extLst>
          </p:cNvPr>
          <p:cNvSpPr txBox="1"/>
          <p:nvPr/>
        </p:nvSpPr>
        <p:spPr>
          <a:xfrm>
            <a:off x="5696882" y="3517252"/>
            <a:ext cx="3456384" cy="1200329"/>
          </a:xfrm>
          <a:prstGeom prst="rect">
            <a:avLst/>
          </a:prstGeom>
          <a:noFill/>
        </p:spPr>
        <p:txBody>
          <a:bodyPr wrap="square">
            <a:spAutoFit/>
          </a:bodyPr>
          <a:lstStyle/>
          <a:p>
            <a:pPr algn="just"/>
            <a:r>
              <a:rPr lang="en-US" sz="1800" b="0" i="0" u="none" strike="noStrike" baseline="0" dirty="0">
                <a:solidFill>
                  <a:srgbClr val="000000"/>
                </a:solidFill>
                <a:latin typeface="TimesTen-Roman"/>
              </a:rPr>
              <a:t>Brightens (or darkens) the desired range of intensities but leaves all other intensity levels in the image unchanged.</a:t>
            </a:r>
          </a:p>
        </p:txBody>
      </p:sp>
    </p:spTree>
    <p:extLst>
      <p:ext uri="{BB962C8B-B14F-4D97-AF65-F5344CB8AC3E}">
        <p14:creationId xmlns:p14="http://schemas.microsoft.com/office/powerpoint/2010/main" val="1072232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02B29-FB8F-F533-05EB-D63BDA1285EF}"/>
              </a:ext>
            </a:extLst>
          </p:cNvPr>
          <p:cNvPicPr>
            <a:picLocks noChangeAspect="1"/>
          </p:cNvPicPr>
          <p:nvPr/>
        </p:nvPicPr>
        <p:blipFill>
          <a:blip r:embed="rId2"/>
          <a:stretch>
            <a:fillRect/>
          </a:stretch>
        </p:blipFill>
        <p:spPr>
          <a:xfrm>
            <a:off x="0" y="24168"/>
            <a:ext cx="9144000" cy="5095164"/>
          </a:xfrm>
          <a:prstGeom prst="rect">
            <a:avLst/>
          </a:prstGeom>
        </p:spPr>
      </p:pic>
    </p:spTree>
    <p:extLst>
      <p:ext uri="{BB962C8B-B14F-4D97-AF65-F5344CB8AC3E}">
        <p14:creationId xmlns:p14="http://schemas.microsoft.com/office/powerpoint/2010/main" val="4247673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513B2C-8E67-3300-77D6-9C0F36369F6A}"/>
              </a:ext>
            </a:extLst>
          </p:cNvPr>
          <p:cNvSpPr txBox="1"/>
          <p:nvPr/>
        </p:nvSpPr>
        <p:spPr>
          <a:xfrm>
            <a:off x="179511" y="205842"/>
            <a:ext cx="8784976" cy="2839239"/>
          </a:xfrm>
          <a:prstGeom prst="rect">
            <a:avLst/>
          </a:prstGeom>
          <a:noFill/>
        </p:spPr>
        <p:txBody>
          <a:bodyPr wrap="square">
            <a:spAutoFit/>
          </a:bodyPr>
          <a:lstStyle/>
          <a:p>
            <a:pPr algn="just">
              <a:lnSpc>
                <a:spcPct val="150000"/>
              </a:lnSpc>
            </a:pPr>
            <a:r>
              <a:rPr lang="en-US" sz="2800" b="1" dirty="0">
                <a:solidFill>
                  <a:schemeClr val="accent6">
                    <a:lumMod val="50000"/>
                  </a:schemeClr>
                </a:solidFill>
                <a:latin typeface="Times New Roman" panose="02020603050405020304" pitchFamily="18" charset="0"/>
                <a:cs typeface="Times New Roman" panose="02020603050405020304" pitchFamily="18" charset="0"/>
              </a:rPr>
              <a:t>Bit-plane slicing </a:t>
            </a:r>
            <a:r>
              <a:rPr lang="en-US" sz="2100" dirty="0">
                <a:latin typeface="Times New Roman" panose="02020603050405020304" pitchFamily="18" charset="0"/>
                <a:cs typeface="Times New Roman" panose="02020603050405020304" pitchFamily="18" charset="0"/>
              </a:rPr>
              <a:t>involves </a:t>
            </a:r>
            <a:r>
              <a:rPr lang="en-US" sz="2100" b="1" dirty="0">
                <a:solidFill>
                  <a:srgbClr val="FF0000"/>
                </a:solidFill>
                <a:latin typeface="Times New Roman" panose="02020603050405020304" pitchFamily="18" charset="0"/>
                <a:cs typeface="Times New Roman" panose="02020603050405020304" pitchFamily="18" charset="0"/>
              </a:rPr>
              <a:t>highlighting specific bits in the binary representation of the pixel intensities</a:t>
            </a:r>
            <a:r>
              <a:rPr lang="en-US" sz="2100" dirty="0">
                <a:latin typeface="Times New Roman" panose="02020603050405020304" pitchFamily="18" charset="0"/>
                <a:cs typeface="Times New Roman" panose="02020603050405020304" pitchFamily="18" charset="0"/>
              </a:rPr>
              <a:t>. This technique can reveal details not visible in the higher or lower bits.</a:t>
            </a:r>
          </a:p>
          <a:p>
            <a:pPr algn="just">
              <a:lnSpc>
                <a:spcPct val="150000"/>
              </a:lnSpc>
            </a:pPr>
            <a:endParaRPr lang="en-US" sz="2100" dirty="0">
              <a:latin typeface="Times New Roman" panose="02020603050405020304" pitchFamily="18" charset="0"/>
              <a:cs typeface="Times New Roman" panose="02020603050405020304" pitchFamily="18" charset="0"/>
            </a:endParaRPr>
          </a:p>
          <a:p>
            <a:pPr algn="just"/>
            <a:r>
              <a:rPr lang="en-IN" sz="2100" b="0" i="0" u="none" strike="noStrike" baseline="0" dirty="0">
                <a:latin typeface="Times New Roman" panose="02020603050405020304" pitchFamily="18" charset="0"/>
                <a:cs typeface="Times New Roman" panose="02020603050405020304" pitchFamily="18" charset="0"/>
              </a:rPr>
              <a:t>Instead </a:t>
            </a:r>
            <a:r>
              <a:rPr lang="en-US" sz="2100" b="0" i="0" u="none" strike="noStrike" baseline="0" dirty="0">
                <a:latin typeface="Times New Roman" panose="02020603050405020304" pitchFamily="18" charset="0"/>
                <a:cs typeface="Times New Roman" panose="02020603050405020304" pitchFamily="18" charset="0"/>
              </a:rPr>
              <a:t>of highlighting intensity-level ranges, we could highlight the contribution made to total image appearance by specific bits.</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323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F68BC2-633B-A165-AEDE-BD81FB4FA780}"/>
              </a:ext>
            </a:extLst>
          </p:cNvPr>
          <p:cNvPicPr>
            <a:picLocks noChangeAspect="1"/>
          </p:cNvPicPr>
          <p:nvPr/>
        </p:nvPicPr>
        <p:blipFill>
          <a:blip r:embed="rId2"/>
          <a:stretch>
            <a:fillRect/>
          </a:stretch>
        </p:blipFill>
        <p:spPr>
          <a:xfrm>
            <a:off x="485204" y="823668"/>
            <a:ext cx="8173591" cy="3496163"/>
          </a:xfrm>
          <a:prstGeom prst="rect">
            <a:avLst/>
          </a:prstGeom>
        </p:spPr>
      </p:pic>
    </p:spTree>
    <p:extLst>
      <p:ext uri="{BB962C8B-B14F-4D97-AF65-F5344CB8AC3E}">
        <p14:creationId xmlns:p14="http://schemas.microsoft.com/office/powerpoint/2010/main" val="170992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A20F43-C561-FC14-5414-D3D2DF910531}"/>
              </a:ext>
            </a:extLst>
          </p:cNvPr>
          <p:cNvPicPr>
            <a:picLocks noChangeAspect="1"/>
          </p:cNvPicPr>
          <p:nvPr/>
        </p:nvPicPr>
        <p:blipFill>
          <a:blip r:embed="rId2"/>
          <a:stretch>
            <a:fillRect/>
          </a:stretch>
        </p:blipFill>
        <p:spPr>
          <a:xfrm>
            <a:off x="342427" y="0"/>
            <a:ext cx="8459145" cy="5143500"/>
          </a:xfrm>
          <a:prstGeom prst="rect">
            <a:avLst/>
          </a:prstGeom>
        </p:spPr>
      </p:pic>
    </p:spTree>
    <p:extLst>
      <p:ext uri="{BB962C8B-B14F-4D97-AF65-F5344CB8AC3E}">
        <p14:creationId xmlns:p14="http://schemas.microsoft.com/office/powerpoint/2010/main" val="4142268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0D1DFE-9B17-21FA-75B6-E491FAEAC7DB}"/>
              </a:ext>
            </a:extLst>
          </p:cNvPr>
          <p:cNvPicPr>
            <a:picLocks noChangeAspect="1"/>
          </p:cNvPicPr>
          <p:nvPr/>
        </p:nvPicPr>
        <p:blipFill>
          <a:blip r:embed="rId2"/>
          <a:stretch>
            <a:fillRect/>
          </a:stretch>
        </p:blipFill>
        <p:spPr>
          <a:xfrm>
            <a:off x="0" y="51470"/>
            <a:ext cx="9144000" cy="2259551"/>
          </a:xfrm>
          <a:prstGeom prst="rect">
            <a:avLst/>
          </a:prstGeom>
        </p:spPr>
      </p:pic>
      <p:sp>
        <p:nvSpPr>
          <p:cNvPr id="5" name="TextBox 4">
            <a:extLst>
              <a:ext uri="{FF2B5EF4-FFF2-40B4-BE49-F238E27FC236}">
                <a16:creationId xmlns:a16="http://schemas.microsoft.com/office/drawing/2014/main" id="{93B9F81F-D0B5-F756-E808-BFDF12B8D841}"/>
              </a:ext>
            </a:extLst>
          </p:cNvPr>
          <p:cNvSpPr txBox="1"/>
          <p:nvPr/>
        </p:nvSpPr>
        <p:spPr>
          <a:xfrm>
            <a:off x="179512" y="2643758"/>
            <a:ext cx="8784976" cy="1494768"/>
          </a:xfrm>
          <a:prstGeom prst="rect">
            <a:avLst/>
          </a:prstGeom>
          <a:noFill/>
        </p:spPr>
        <p:txBody>
          <a:bodyPr wrap="square">
            <a:spAutoFit/>
          </a:bodyPr>
          <a:lstStyle/>
          <a:p>
            <a:pPr algn="just">
              <a:lnSpc>
                <a:spcPct val="150000"/>
              </a:lnSpc>
            </a:pPr>
            <a:r>
              <a:rPr lang="en-US" sz="2100" b="0" i="0" u="none" strike="noStrike" baseline="0" dirty="0">
                <a:latin typeface="TimesTen-Roman"/>
              </a:rPr>
              <a:t>Storing the four highest-order bit planes would allow us to reconstruct the original image in acceptable detail. Storing these four planes instead of the original image requires 50</a:t>
            </a:r>
            <a:r>
              <a:rPr lang="en-US" sz="2100" b="0" i="0" u="none" strike="noStrike" baseline="0" dirty="0">
                <a:latin typeface="CoreTTI2k"/>
              </a:rPr>
              <a:t>% </a:t>
            </a:r>
            <a:r>
              <a:rPr lang="en-US" sz="2100" b="0" i="0" u="none" strike="noStrike" baseline="0" dirty="0">
                <a:latin typeface="TimesTen-Roman"/>
              </a:rPr>
              <a:t>less storage (ignoring memory </a:t>
            </a:r>
            <a:r>
              <a:rPr lang="en-IN" sz="2100" b="0" i="0" u="none" strike="noStrike" baseline="0" dirty="0">
                <a:latin typeface="TimesTen-Roman"/>
              </a:rPr>
              <a:t>architecture issues).</a:t>
            </a:r>
          </a:p>
        </p:txBody>
      </p:sp>
    </p:spTree>
    <p:extLst>
      <p:ext uri="{BB962C8B-B14F-4D97-AF65-F5344CB8AC3E}">
        <p14:creationId xmlns:p14="http://schemas.microsoft.com/office/powerpoint/2010/main" val="164555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Gray level transformations</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28596" y="857250"/>
            <a:ext cx="8258204" cy="3943350"/>
          </a:xfrm>
        </p:spPr>
        <p:txBody>
          <a:bodyPr>
            <a:normAutofit/>
          </a:bodyPr>
          <a:lstStyle/>
          <a:p>
            <a:pPr algn="just"/>
            <a:r>
              <a:rPr lang="en-US" sz="2300" dirty="0">
                <a:latin typeface="Cambria Math" panose="02040503050406030204" pitchFamily="18" charset="0"/>
                <a:ea typeface="Cambria Math" panose="02040503050406030204" pitchFamily="18" charset="0"/>
                <a:cs typeface="Times New Roman" pitchFamily="18" charset="0"/>
              </a:rPr>
              <a:t>Spatial domain techniques operate directly on the pixels of an image as opposed, for example, to the frequency domain in which operations are performed on the Fourier transform of an image, rather than on the image itself.</a:t>
            </a:r>
          </a:p>
          <a:p>
            <a:pPr algn="just"/>
            <a:endParaRPr lang="en-US" sz="2800" b="1" dirty="0">
              <a:solidFill>
                <a:srgbClr val="FF0000"/>
              </a:solidFill>
              <a:latin typeface="Cambria Math" panose="02040503050406030204" pitchFamily="18" charset="0"/>
              <a:ea typeface="Cambria Math" panose="02040503050406030204" pitchFamily="18" charset="0"/>
              <a:cs typeface="Times New Roman" pitchFamily="18" charset="0"/>
            </a:endParaRPr>
          </a:p>
        </p:txBody>
      </p:sp>
      <p:pic>
        <p:nvPicPr>
          <p:cNvPr id="3" name="Picture 2">
            <a:extLst>
              <a:ext uri="{FF2B5EF4-FFF2-40B4-BE49-F238E27FC236}">
                <a16:creationId xmlns:a16="http://schemas.microsoft.com/office/drawing/2014/main" id="{9032A033-20FA-A728-4F3D-6396F7799767}"/>
              </a:ext>
            </a:extLst>
          </p:cNvPr>
          <p:cNvPicPr>
            <a:picLocks noChangeAspect="1"/>
          </p:cNvPicPr>
          <p:nvPr/>
        </p:nvPicPr>
        <p:blipFill>
          <a:blip r:embed="rId2"/>
          <a:stretch>
            <a:fillRect/>
          </a:stretch>
        </p:blipFill>
        <p:spPr>
          <a:xfrm>
            <a:off x="0" y="2571750"/>
            <a:ext cx="9144000" cy="1888639"/>
          </a:xfrm>
          <a:prstGeom prst="rect">
            <a:avLst/>
          </a:prstGeom>
        </p:spPr>
      </p:pic>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80956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BCA7C6-61F2-5CF1-DEAC-7BA924543860}"/>
              </a:ext>
            </a:extLst>
          </p:cNvPr>
          <p:cNvPicPr>
            <a:picLocks noChangeAspect="1"/>
          </p:cNvPicPr>
          <p:nvPr/>
        </p:nvPicPr>
        <p:blipFill>
          <a:blip r:embed="rId2"/>
          <a:stretch>
            <a:fillRect/>
          </a:stretch>
        </p:blipFill>
        <p:spPr>
          <a:xfrm>
            <a:off x="132730" y="1714380"/>
            <a:ext cx="8878539" cy="1714739"/>
          </a:xfrm>
          <a:prstGeom prst="rect">
            <a:avLst/>
          </a:prstGeom>
        </p:spPr>
      </p:pic>
    </p:spTree>
    <p:extLst>
      <p:ext uri="{BB962C8B-B14F-4D97-AF65-F5344CB8AC3E}">
        <p14:creationId xmlns:p14="http://schemas.microsoft.com/office/powerpoint/2010/main" val="262339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Gray level transformations</a:t>
            </a:r>
            <a:endParaRPr lang="en-IN" sz="30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2CD7CC98-CB33-81BF-CEB0-3040A47BB8F5}"/>
              </a:ext>
            </a:extLst>
          </p:cNvPr>
          <p:cNvPicPr>
            <a:picLocks noChangeAspect="1"/>
          </p:cNvPicPr>
          <p:nvPr/>
        </p:nvPicPr>
        <p:blipFill>
          <a:blip r:embed="rId2"/>
          <a:stretch>
            <a:fillRect/>
          </a:stretch>
        </p:blipFill>
        <p:spPr>
          <a:xfrm>
            <a:off x="107504" y="1080627"/>
            <a:ext cx="5585709" cy="2982246"/>
          </a:xfrm>
          <a:prstGeom prst="rect">
            <a:avLst/>
          </a:prstGeom>
        </p:spPr>
      </p:pic>
      <p:sp>
        <p:nvSpPr>
          <p:cNvPr id="11" name="TextBox 10">
            <a:extLst>
              <a:ext uri="{FF2B5EF4-FFF2-40B4-BE49-F238E27FC236}">
                <a16:creationId xmlns:a16="http://schemas.microsoft.com/office/drawing/2014/main" id="{B66F4408-9D17-78FC-CF88-5BD5F1B1D5D6}"/>
              </a:ext>
            </a:extLst>
          </p:cNvPr>
          <p:cNvSpPr txBox="1"/>
          <p:nvPr/>
        </p:nvSpPr>
        <p:spPr>
          <a:xfrm>
            <a:off x="5796136" y="767070"/>
            <a:ext cx="3006080" cy="3693319"/>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The procedure just described is called </a:t>
            </a:r>
            <a:r>
              <a:rPr lang="en-US" sz="1800" b="0" i="1" u="none" strike="noStrike" baseline="0" dirty="0">
                <a:latin typeface="Times New Roman" panose="02020603050405020304" pitchFamily="18" charset="0"/>
                <a:cs typeface="Times New Roman" panose="02020603050405020304" pitchFamily="18" charset="0"/>
              </a:rPr>
              <a:t>spatial filtering</a:t>
            </a:r>
            <a:r>
              <a:rPr lang="en-US" sz="1800" b="0" i="0" u="none" strike="noStrike" baseline="0" dirty="0">
                <a:latin typeface="Times New Roman" panose="02020603050405020304" pitchFamily="18" charset="0"/>
                <a:cs typeface="Times New Roman" panose="02020603050405020304" pitchFamily="18" charset="0"/>
              </a:rPr>
              <a:t>, in which the neighborhood, along with a predefined operation, is called a </a:t>
            </a:r>
            <a:r>
              <a:rPr lang="en-US" sz="1800" b="0" i="1" u="none" strike="noStrike" baseline="0" dirty="0">
                <a:latin typeface="Times New Roman" panose="02020603050405020304" pitchFamily="18" charset="0"/>
                <a:cs typeface="Times New Roman" panose="02020603050405020304" pitchFamily="18" charset="0"/>
              </a:rPr>
              <a:t>spatial filter </a:t>
            </a:r>
            <a:r>
              <a:rPr lang="en-US" sz="1800" b="0" i="0" u="none" strike="noStrike" baseline="0" dirty="0">
                <a:latin typeface="Times New Roman" panose="02020603050405020304" pitchFamily="18" charset="0"/>
                <a:cs typeface="Times New Roman" panose="02020603050405020304" pitchFamily="18" charset="0"/>
              </a:rPr>
              <a:t>(also referred to as a </a:t>
            </a:r>
            <a:r>
              <a:rPr lang="en-US" sz="1800" b="0" i="1" u="none" strike="noStrike" baseline="0" dirty="0">
                <a:latin typeface="Times New Roman" panose="02020603050405020304" pitchFamily="18" charset="0"/>
                <a:cs typeface="Times New Roman" panose="02020603050405020304" pitchFamily="18" charset="0"/>
              </a:rPr>
              <a:t>spatial mask</a:t>
            </a:r>
            <a:r>
              <a:rPr lang="en-US" sz="1800" b="0" i="0" u="none" strike="noStrike" baseline="0" dirty="0">
                <a:latin typeface="Times New Roman" panose="02020603050405020304" pitchFamily="18" charset="0"/>
                <a:cs typeface="Times New Roman" panose="02020603050405020304" pitchFamily="18" charset="0"/>
              </a:rPr>
              <a:t>, </a:t>
            </a:r>
            <a:r>
              <a:rPr lang="en-US" sz="1800" b="0" i="1" u="none" strike="noStrike" baseline="0" dirty="0">
                <a:latin typeface="Times New Roman" panose="02020603050405020304" pitchFamily="18" charset="0"/>
                <a:cs typeface="Times New Roman" panose="02020603050405020304" pitchFamily="18" charset="0"/>
              </a:rPr>
              <a:t>kernel</a:t>
            </a:r>
            <a:r>
              <a:rPr lang="en-US" sz="1800" b="0" i="0" u="none" strike="noStrike" baseline="0" dirty="0">
                <a:latin typeface="Times New Roman" panose="02020603050405020304" pitchFamily="18" charset="0"/>
                <a:cs typeface="Times New Roman" panose="02020603050405020304" pitchFamily="18" charset="0"/>
              </a:rPr>
              <a:t>, </a:t>
            </a:r>
            <a:r>
              <a:rPr lang="en-US" sz="1800" b="0" i="1" u="none" strike="noStrike" baseline="0" dirty="0">
                <a:latin typeface="Times New Roman" panose="02020603050405020304" pitchFamily="18" charset="0"/>
                <a:cs typeface="Times New Roman" panose="02020603050405020304" pitchFamily="18" charset="0"/>
              </a:rPr>
              <a:t>template</a:t>
            </a:r>
            <a:r>
              <a:rPr lang="en-US" sz="1800" b="0" i="0" u="none" strike="noStrike" baseline="0" dirty="0">
                <a:latin typeface="Times New Roman" panose="02020603050405020304" pitchFamily="18" charset="0"/>
                <a:cs typeface="Times New Roman" panose="02020603050405020304" pitchFamily="18" charset="0"/>
              </a:rPr>
              <a:t>, or </a:t>
            </a:r>
            <a:r>
              <a:rPr lang="en-US" sz="1800" b="0" i="1" u="none" strike="noStrike" baseline="0" dirty="0">
                <a:latin typeface="Times New Roman" panose="02020603050405020304" pitchFamily="18" charset="0"/>
                <a:cs typeface="Times New Roman" panose="02020603050405020304" pitchFamily="18" charset="0"/>
              </a:rPr>
              <a:t>window</a:t>
            </a:r>
            <a:r>
              <a:rPr lang="en-US" sz="1800" b="0" i="0" u="none" strike="noStrike" baseline="0"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The type of operation performed in the neighborhood determines the nature of the filtering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131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Gray level transformations</a:t>
            </a:r>
            <a:endParaRPr lang="en-IN" sz="30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B0D632F2-6359-6F47-E4DF-78285511564B}"/>
              </a:ext>
            </a:extLst>
          </p:cNvPr>
          <p:cNvPicPr>
            <a:picLocks noChangeAspect="1"/>
          </p:cNvPicPr>
          <p:nvPr/>
        </p:nvPicPr>
        <p:blipFill>
          <a:blip r:embed="rId2"/>
          <a:stretch>
            <a:fillRect/>
          </a:stretch>
        </p:blipFill>
        <p:spPr>
          <a:xfrm>
            <a:off x="0" y="1436632"/>
            <a:ext cx="9144000" cy="2270235"/>
          </a:xfrm>
          <a:prstGeom prst="rect">
            <a:avLst/>
          </a:prstGeom>
        </p:spPr>
      </p:pic>
      <p:sp>
        <p:nvSpPr>
          <p:cNvPr id="10" name="Rectangle 9">
            <a:extLst>
              <a:ext uri="{FF2B5EF4-FFF2-40B4-BE49-F238E27FC236}">
                <a16:creationId xmlns:a16="http://schemas.microsoft.com/office/drawing/2014/main" id="{3C780F72-F83C-9837-64D2-62AEB174EBD0}"/>
              </a:ext>
            </a:extLst>
          </p:cNvPr>
          <p:cNvSpPr/>
          <p:nvPr/>
        </p:nvSpPr>
        <p:spPr>
          <a:xfrm>
            <a:off x="5148064" y="3363838"/>
            <a:ext cx="3967332" cy="3600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0665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000" b="1" dirty="0">
                <a:solidFill>
                  <a:srgbClr val="7030A0"/>
                </a:solidFill>
                <a:latin typeface="Times New Roman" pitchFamily="18" charset="0"/>
                <a:cs typeface="Times New Roman" pitchFamily="18" charset="0"/>
              </a:rPr>
              <a:t>Gray level transformations</a:t>
            </a:r>
            <a:endParaRPr lang="en-IN" sz="30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A4F585EB-AE20-CF96-6D16-CCD2C833BC59}"/>
              </a:ext>
            </a:extLst>
          </p:cNvPr>
          <p:cNvPicPr>
            <a:picLocks noChangeAspect="1"/>
          </p:cNvPicPr>
          <p:nvPr/>
        </p:nvPicPr>
        <p:blipFill>
          <a:blip r:embed="rId2"/>
          <a:stretch>
            <a:fillRect/>
          </a:stretch>
        </p:blipFill>
        <p:spPr>
          <a:xfrm>
            <a:off x="0" y="699542"/>
            <a:ext cx="9144000" cy="3216691"/>
          </a:xfrm>
          <a:prstGeom prst="rect">
            <a:avLst/>
          </a:prstGeom>
        </p:spPr>
      </p:pic>
      <p:sp>
        <p:nvSpPr>
          <p:cNvPr id="5" name="TextBox 4">
            <a:extLst>
              <a:ext uri="{FF2B5EF4-FFF2-40B4-BE49-F238E27FC236}">
                <a16:creationId xmlns:a16="http://schemas.microsoft.com/office/drawing/2014/main" id="{EFEC5DEC-5738-5FB1-E933-7772C14C1159}"/>
              </a:ext>
            </a:extLst>
          </p:cNvPr>
          <p:cNvSpPr txBox="1"/>
          <p:nvPr/>
        </p:nvSpPr>
        <p:spPr>
          <a:xfrm>
            <a:off x="251520" y="4024684"/>
            <a:ext cx="8640960" cy="1015663"/>
          </a:xfrm>
          <a:prstGeom prst="rect">
            <a:avLst/>
          </a:prstGeom>
          <a:noFill/>
        </p:spPr>
        <p:txBody>
          <a:bodyPr wrap="square">
            <a:spAutoFit/>
          </a:bodyPr>
          <a:lstStyle/>
          <a:p>
            <a:pPr algn="just"/>
            <a:r>
              <a:rPr lang="en-US" sz="2000" b="0" i="0" u="none" strike="noStrike" baseline="0" dirty="0">
                <a:latin typeface="TimesTen-Roman"/>
              </a:rPr>
              <a:t>Approaches whose results depend only on the intensity at a point sometimes are called </a:t>
            </a:r>
            <a:r>
              <a:rPr lang="en-US" sz="2000" b="1" i="1" u="none" strike="noStrike" baseline="0" dirty="0">
                <a:solidFill>
                  <a:srgbClr val="FF0000"/>
                </a:solidFill>
                <a:latin typeface="TimesTen-Italic"/>
              </a:rPr>
              <a:t>point processing </a:t>
            </a:r>
            <a:r>
              <a:rPr lang="en-US" sz="2000" b="0" i="0" u="none" strike="noStrike" baseline="0" dirty="0">
                <a:latin typeface="TimesTen-Roman"/>
              </a:rPr>
              <a:t>techniques, as opposed to the </a:t>
            </a:r>
            <a:r>
              <a:rPr lang="en-US" sz="2000" b="1" i="1" u="none" strike="noStrike" baseline="0" dirty="0">
                <a:solidFill>
                  <a:srgbClr val="FF0000"/>
                </a:solidFill>
                <a:latin typeface="TimesTen-Italic"/>
              </a:rPr>
              <a:t>neighborhood processing </a:t>
            </a:r>
            <a:r>
              <a:rPr lang="en-IN" sz="2000" b="0" i="0" u="none" strike="noStrike" baseline="0" dirty="0">
                <a:latin typeface="TimesTen-Roman"/>
              </a:rPr>
              <a:t>techniques.</a:t>
            </a:r>
            <a:endParaRPr lang="en-IN" sz="2000" dirty="0"/>
          </a:p>
        </p:txBody>
      </p:sp>
    </p:spTree>
    <p:extLst>
      <p:ext uri="{BB962C8B-B14F-4D97-AF65-F5344CB8AC3E}">
        <p14:creationId xmlns:p14="http://schemas.microsoft.com/office/powerpoint/2010/main" val="2237432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3200" b="1" dirty="0">
                <a:solidFill>
                  <a:srgbClr val="7030A0"/>
                </a:solidFill>
                <a:latin typeface="Times New Roman" pitchFamily="18" charset="0"/>
                <a:cs typeface="Times New Roman" pitchFamily="18" charset="0"/>
              </a:rPr>
              <a:t>Basic Intensity / Gray level transformations</a:t>
            </a:r>
            <a:endParaRPr lang="en-IN" sz="3000" b="1" dirty="0">
              <a:solidFill>
                <a:schemeClr val="accent3">
                  <a:lumMod val="75000"/>
                </a:schemeClr>
              </a:solidFill>
              <a:latin typeface="Times New Roman" pitchFamily="18" charset="0"/>
              <a:cs typeface="Times New Roman" pitchFamily="18" charset="0"/>
            </a:endParaRPr>
          </a:p>
        </p:txBody>
      </p:sp>
      <p:sp>
        <p:nvSpPr>
          <p:cNvPr id="5" name="Content Placeholder 4"/>
          <p:cNvSpPr>
            <a:spLocks noGrp="1"/>
          </p:cNvSpPr>
          <p:nvPr>
            <p:ph idx="1"/>
          </p:nvPr>
        </p:nvSpPr>
        <p:spPr>
          <a:xfrm>
            <a:off x="428596" y="857250"/>
            <a:ext cx="8258204" cy="3943350"/>
          </a:xfrm>
        </p:spPr>
        <p:txBody>
          <a:bodyPr>
            <a:normAutofit/>
          </a:bodyPr>
          <a:lstStyle/>
          <a:p>
            <a:pPr algn="just"/>
            <a:r>
              <a:rPr lang="en-US" sz="2300" dirty="0">
                <a:latin typeface="Cambria Math" panose="02040503050406030204" pitchFamily="18" charset="0"/>
                <a:ea typeface="Cambria Math" panose="02040503050406030204" pitchFamily="18" charset="0"/>
                <a:cs typeface="Times New Roman" pitchFamily="18" charset="0"/>
              </a:rPr>
              <a:t>The values of pixels, before and after processing, will be denoted by r and s, respectively. </a:t>
            </a:r>
          </a:p>
          <a:p>
            <a:pPr algn="just"/>
            <a:endParaRPr lang="en-US" sz="2300" dirty="0">
              <a:latin typeface="Cambria Math" panose="02040503050406030204" pitchFamily="18" charset="0"/>
              <a:ea typeface="Cambria Math" panose="02040503050406030204" pitchFamily="18" charset="0"/>
              <a:cs typeface="Times New Roman" pitchFamily="18" charset="0"/>
            </a:endParaRPr>
          </a:p>
          <a:p>
            <a:pPr algn="just"/>
            <a:r>
              <a:rPr lang="en-US" sz="2300" dirty="0">
                <a:latin typeface="Cambria Math" panose="02040503050406030204" pitchFamily="18" charset="0"/>
                <a:ea typeface="Cambria Math" panose="02040503050406030204" pitchFamily="18" charset="0"/>
                <a:cs typeface="Times New Roman" pitchFamily="18" charset="0"/>
              </a:rPr>
              <a:t>These values are related by an expression of the form </a:t>
            </a:r>
          </a:p>
          <a:p>
            <a:pPr algn="just"/>
            <a:endParaRPr lang="en-US" sz="2300" dirty="0">
              <a:latin typeface="Cambria Math" panose="02040503050406030204" pitchFamily="18" charset="0"/>
              <a:ea typeface="Cambria Math" panose="02040503050406030204" pitchFamily="18" charset="0"/>
              <a:cs typeface="Times New Roman" pitchFamily="18" charset="0"/>
            </a:endParaRPr>
          </a:p>
          <a:p>
            <a:pPr marL="0" indent="0" algn="just">
              <a:buNone/>
            </a:pPr>
            <a:r>
              <a:rPr lang="en-US" sz="2300" dirty="0">
                <a:latin typeface="Cambria Math" panose="02040503050406030204" pitchFamily="18" charset="0"/>
                <a:ea typeface="Cambria Math" panose="02040503050406030204" pitchFamily="18" charset="0"/>
                <a:cs typeface="Times New Roman" pitchFamily="18" charset="0"/>
              </a:rPr>
              <a:t>	where T is a transformation that maps a pixel value r into a pixel value s.</a:t>
            </a:r>
            <a:endParaRPr lang="en-US" sz="2800" b="1" dirty="0">
              <a:solidFill>
                <a:srgbClr val="FF0000"/>
              </a:solidFill>
              <a:latin typeface="Cambria Math" panose="02040503050406030204" pitchFamily="18" charset="0"/>
              <a:ea typeface="Cambria Math" panose="02040503050406030204"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0910462E-07AA-30F6-4FE0-A49691648BBD}"/>
              </a:ext>
            </a:extLst>
          </p:cNvPr>
          <p:cNvPicPr>
            <a:picLocks noChangeAspect="1"/>
          </p:cNvPicPr>
          <p:nvPr/>
        </p:nvPicPr>
        <p:blipFill>
          <a:blip r:embed="rId2"/>
          <a:stretch>
            <a:fillRect/>
          </a:stretch>
        </p:blipFill>
        <p:spPr>
          <a:xfrm>
            <a:off x="3881341" y="2517955"/>
            <a:ext cx="1381318" cy="485843"/>
          </a:xfrm>
          <a:prstGeom prst="rect">
            <a:avLst/>
          </a:prstGeom>
        </p:spPr>
      </p:pic>
    </p:spTree>
    <p:extLst>
      <p:ext uri="{BB962C8B-B14F-4D97-AF65-F5344CB8AC3E}">
        <p14:creationId xmlns:p14="http://schemas.microsoft.com/office/powerpoint/2010/main" val="227700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8"/>
            <a:ext cx="8229600" cy="479822"/>
          </a:xfrm>
        </p:spPr>
        <p:txBody>
          <a:bodyPr>
            <a:noAutofit/>
          </a:bodyPr>
          <a:lstStyle/>
          <a:p>
            <a:r>
              <a:rPr lang="en-US" sz="2600" b="1" dirty="0">
                <a:solidFill>
                  <a:srgbClr val="7030A0"/>
                </a:solidFill>
                <a:latin typeface="Times New Roman" pitchFamily="18" charset="0"/>
                <a:cs typeface="Times New Roman" pitchFamily="18" charset="0"/>
              </a:rPr>
              <a:t>Basic Intensity / Gray level transformations</a:t>
            </a:r>
            <a:endParaRPr lang="en-IN" sz="26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1" name="Picture 10">
            <a:extLst>
              <a:ext uri="{FF2B5EF4-FFF2-40B4-BE49-F238E27FC236}">
                <a16:creationId xmlns:a16="http://schemas.microsoft.com/office/drawing/2014/main" id="{A9BE359F-52AA-E467-093D-6E019B556251}"/>
              </a:ext>
            </a:extLst>
          </p:cNvPr>
          <p:cNvPicPr>
            <a:picLocks noChangeAspect="1"/>
          </p:cNvPicPr>
          <p:nvPr/>
        </p:nvPicPr>
        <p:blipFill>
          <a:blip r:embed="rId2"/>
          <a:stretch>
            <a:fillRect/>
          </a:stretch>
        </p:blipFill>
        <p:spPr>
          <a:xfrm>
            <a:off x="107504" y="809388"/>
            <a:ext cx="6408712" cy="4128134"/>
          </a:xfrm>
          <a:prstGeom prst="rect">
            <a:avLst/>
          </a:prstGeom>
        </p:spPr>
      </p:pic>
    </p:spTree>
    <p:extLst>
      <p:ext uri="{BB962C8B-B14F-4D97-AF65-F5344CB8AC3E}">
        <p14:creationId xmlns:p14="http://schemas.microsoft.com/office/powerpoint/2010/main" val="40353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5704"/>
            <a:ext cx="8229600" cy="479822"/>
          </a:xfrm>
        </p:spPr>
        <p:txBody>
          <a:bodyPr>
            <a:noAutofit/>
          </a:bodyPr>
          <a:lstStyle/>
          <a:p>
            <a:r>
              <a:rPr lang="en-US" sz="2000" b="1" dirty="0">
                <a:solidFill>
                  <a:srgbClr val="7030A0"/>
                </a:solidFill>
                <a:latin typeface="Times New Roman" pitchFamily="18" charset="0"/>
                <a:cs typeface="Times New Roman" pitchFamily="18" charset="0"/>
              </a:rPr>
              <a:t>Gray level transformations </a:t>
            </a:r>
            <a:r>
              <a:rPr lang="en-US" sz="3000" b="1" dirty="0">
                <a:solidFill>
                  <a:srgbClr val="7030A0"/>
                </a:solidFill>
                <a:latin typeface="Times New Roman" pitchFamily="18" charset="0"/>
                <a:cs typeface="Times New Roman" pitchFamily="18" charset="0"/>
              </a:rPr>
              <a:t>- Image Negatives</a:t>
            </a:r>
            <a:endParaRPr lang="en-IN" sz="3000" b="1" dirty="0">
              <a:solidFill>
                <a:schemeClr val="accent3">
                  <a:lumMod val="75000"/>
                </a:schemeClr>
              </a:solidFill>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BE6131B8-6544-071D-F977-6239692EE921}"/>
              </a:ext>
            </a:extLst>
          </p:cNvPr>
          <p:cNvSpPr/>
          <p:nvPr/>
        </p:nvSpPr>
        <p:spPr>
          <a:xfrm>
            <a:off x="6372200" y="4155926"/>
            <a:ext cx="2743196" cy="3044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C3997AC9-8EF6-52F4-82FE-3FE935EE6CB6}"/>
              </a:ext>
            </a:extLst>
          </p:cNvPr>
          <p:cNvPicPr>
            <a:picLocks noChangeAspect="1"/>
          </p:cNvPicPr>
          <p:nvPr/>
        </p:nvPicPr>
        <p:blipFill>
          <a:blip r:embed="rId2"/>
          <a:stretch>
            <a:fillRect/>
          </a:stretch>
        </p:blipFill>
        <p:spPr>
          <a:xfrm>
            <a:off x="6375836" y="2110006"/>
            <a:ext cx="2541725" cy="2982024"/>
          </a:xfrm>
          <a:prstGeom prst="rect">
            <a:avLst/>
          </a:prstGeom>
        </p:spPr>
      </p:pic>
      <p:pic>
        <p:nvPicPr>
          <p:cNvPr id="7" name="Picture 6">
            <a:extLst>
              <a:ext uri="{FF2B5EF4-FFF2-40B4-BE49-F238E27FC236}">
                <a16:creationId xmlns:a16="http://schemas.microsoft.com/office/drawing/2014/main" id="{AB24E990-1BD8-F543-4347-A8A3472BF112}"/>
              </a:ext>
            </a:extLst>
          </p:cNvPr>
          <p:cNvPicPr>
            <a:picLocks noChangeAspect="1"/>
          </p:cNvPicPr>
          <p:nvPr/>
        </p:nvPicPr>
        <p:blipFill rotWithShape="1">
          <a:blip r:embed="rId3"/>
          <a:srcRect t="9524"/>
          <a:stretch/>
        </p:blipFill>
        <p:spPr>
          <a:xfrm>
            <a:off x="144016" y="771550"/>
            <a:ext cx="8112232" cy="1368152"/>
          </a:xfrm>
          <a:prstGeom prst="rect">
            <a:avLst/>
          </a:prstGeom>
        </p:spPr>
      </p:pic>
      <p:pic>
        <p:nvPicPr>
          <p:cNvPr id="9" name="Picture 8">
            <a:extLst>
              <a:ext uri="{FF2B5EF4-FFF2-40B4-BE49-F238E27FC236}">
                <a16:creationId xmlns:a16="http://schemas.microsoft.com/office/drawing/2014/main" id="{93F330D7-E2D4-E7A9-E2B4-69D6306E62FE}"/>
              </a:ext>
            </a:extLst>
          </p:cNvPr>
          <p:cNvPicPr>
            <a:picLocks noChangeAspect="1"/>
          </p:cNvPicPr>
          <p:nvPr/>
        </p:nvPicPr>
        <p:blipFill>
          <a:blip r:embed="rId4"/>
          <a:stretch>
            <a:fillRect/>
          </a:stretch>
        </p:blipFill>
        <p:spPr>
          <a:xfrm>
            <a:off x="110363" y="2571750"/>
            <a:ext cx="6035490" cy="2248939"/>
          </a:xfrm>
          <a:prstGeom prst="rect">
            <a:avLst/>
          </a:prstGeom>
        </p:spPr>
      </p:pic>
    </p:spTree>
    <p:extLst>
      <p:ext uri="{BB962C8B-B14F-4D97-AF65-F5344CB8AC3E}">
        <p14:creationId xmlns:p14="http://schemas.microsoft.com/office/powerpoint/2010/main" val="1120345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900</Words>
  <Application>Microsoft Office PowerPoint</Application>
  <PresentationFormat>On-screen Show (16:9)</PresentationFormat>
  <Paragraphs>68</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 Math</vt:lpstr>
      <vt:lpstr>CoreTTI2k</vt:lpstr>
      <vt:lpstr>Times New Roman</vt:lpstr>
      <vt:lpstr>TimesTen-Italic</vt:lpstr>
      <vt:lpstr>TimesTen-Roman</vt:lpstr>
      <vt:lpstr>Office Theme</vt:lpstr>
      <vt:lpstr>PowerPoint Presentation</vt:lpstr>
      <vt:lpstr>PowerPoint Presentation</vt:lpstr>
      <vt:lpstr>Gray level transformations</vt:lpstr>
      <vt:lpstr>Gray level transformations</vt:lpstr>
      <vt:lpstr>Gray level transformations</vt:lpstr>
      <vt:lpstr>Gray level transformations</vt:lpstr>
      <vt:lpstr>Basic Intensity / Gray level transformations</vt:lpstr>
      <vt:lpstr>Basic Intensity / Gray level transformations</vt:lpstr>
      <vt:lpstr>Gray level transformations - Image Negatives</vt:lpstr>
      <vt:lpstr>Gray level transformations - Image Negatives</vt:lpstr>
      <vt:lpstr>PowerPoint Presentation</vt:lpstr>
      <vt:lpstr>Gray level transformations - Log Transformations</vt:lpstr>
      <vt:lpstr>Gray level transformations - Log Transformations</vt:lpstr>
      <vt:lpstr>Gray level transformations - Log Transformations</vt:lpstr>
      <vt:lpstr>Gray level transformations - Power-Law (Gamma) Transformations</vt:lpstr>
      <vt:lpstr>PowerPoint Presentation</vt:lpstr>
      <vt:lpstr>PowerPoint Presentation</vt:lpstr>
      <vt:lpstr>PowerPoint Presentation</vt:lpstr>
      <vt:lpstr>Piecewise-Linear Transformation Functions</vt:lpstr>
      <vt:lpstr>PowerPoint Presentation</vt:lpstr>
      <vt:lpstr>PowerPoint Presentation</vt:lpstr>
      <vt:lpstr>PowerPoint Presentation</vt:lpstr>
      <vt:lpstr>Intensity-level slicing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Emerson nithiyaraj E</dc:creator>
  <cp:lastModifiedBy>Emerson Nithiyaraj</cp:lastModifiedBy>
  <cp:revision>280</cp:revision>
  <dcterms:created xsi:type="dcterms:W3CDTF">2006-08-16T00:00:00Z</dcterms:created>
  <dcterms:modified xsi:type="dcterms:W3CDTF">2024-07-26T10:20:17Z</dcterms:modified>
</cp:coreProperties>
</file>