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7" r:id="rId2"/>
    <p:sldId id="315" r:id="rId3"/>
    <p:sldId id="280" r:id="rId4"/>
    <p:sldId id="344" r:id="rId5"/>
    <p:sldId id="345" r:id="rId6"/>
    <p:sldId id="319" r:id="rId7"/>
    <p:sldId id="320" r:id="rId8"/>
    <p:sldId id="321" r:id="rId9"/>
    <p:sldId id="322" r:id="rId10"/>
    <p:sldId id="336" r:id="rId11"/>
    <p:sldId id="323" r:id="rId12"/>
    <p:sldId id="324" r:id="rId13"/>
    <p:sldId id="325" r:id="rId14"/>
    <p:sldId id="326" r:id="rId15"/>
    <p:sldId id="327" r:id="rId16"/>
    <p:sldId id="328" r:id="rId17"/>
    <p:sldId id="329" r:id="rId18"/>
    <p:sldId id="330" r:id="rId19"/>
    <p:sldId id="331" r:id="rId20"/>
    <p:sldId id="332" r:id="rId21"/>
    <p:sldId id="333" r:id="rId22"/>
    <p:sldId id="343" r:id="rId23"/>
    <p:sldId id="334" r:id="rId24"/>
    <p:sldId id="337" r:id="rId25"/>
    <p:sldId id="335" r:id="rId26"/>
    <p:sldId id="338" r:id="rId27"/>
    <p:sldId id="347" r:id="rId28"/>
    <p:sldId id="339" r:id="rId29"/>
    <p:sldId id="340" r:id="rId30"/>
    <p:sldId id="341" r:id="rId31"/>
    <p:sldId id="342" r:id="rId32"/>
    <p:sldId id="346"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4F9F7C-C755-44FB-9501-A251549E533A}">
          <p14:sldIdLst>
            <p14:sldId id="267"/>
            <p14:sldId id="315"/>
            <p14:sldId id="280"/>
            <p14:sldId id="344"/>
            <p14:sldId id="345"/>
            <p14:sldId id="319"/>
            <p14:sldId id="320"/>
            <p14:sldId id="321"/>
            <p14:sldId id="322"/>
            <p14:sldId id="336"/>
            <p14:sldId id="323"/>
            <p14:sldId id="324"/>
            <p14:sldId id="325"/>
            <p14:sldId id="326"/>
            <p14:sldId id="327"/>
            <p14:sldId id="328"/>
            <p14:sldId id="329"/>
            <p14:sldId id="330"/>
            <p14:sldId id="331"/>
            <p14:sldId id="332"/>
            <p14:sldId id="333"/>
            <p14:sldId id="343"/>
            <p14:sldId id="334"/>
            <p14:sldId id="337"/>
            <p14:sldId id="335"/>
            <p14:sldId id="338"/>
            <p14:sldId id="347"/>
            <p14:sldId id="339"/>
            <p14:sldId id="340"/>
            <p14:sldId id="341"/>
            <p14:sldId id="342"/>
            <p14:sldId id="346"/>
          </p14:sldIdLst>
        </p14:section>
        <p14:section name="Untitled Section" id="{4FBA4A6D-58A2-4310-85D3-8A99D8C2EC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8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78128-4260-4028-90DC-4114FB36BE85}" type="datetimeFigureOut">
              <a:rPr lang="en-IN" smtClean="0"/>
              <a:pPr/>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D2E9A-84A1-4D33-8CDA-A903389188D2}" type="slidenum">
              <a:rPr lang="en-IN" smtClean="0"/>
              <a:pPr/>
              <a:t>‹#›</a:t>
            </a:fld>
            <a:endParaRPr lang="en-IN"/>
          </a:p>
        </p:txBody>
      </p:sp>
    </p:spTree>
    <p:extLst>
      <p:ext uri="{BB962C8B-B14F-4D97-AF65-F5344CB8AC3E}">
        <p14:creationId xmlns:p14="http://schemas.microsoft.com/office/powerpoint/2010/main" val="246009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8D2E9A-84A1-4D33-8CDA-A903389188D2}" type="slidenum">
              <a:rPr lang="en-IN" smtClean="0"/>
              <a:pPr/>
              <a:t>9</a:t>
            </a:fld>
            <a:endParaRPr lang="en-IN"/>
          </a:p>
        </p:txBody>
      </p:sp>
    </p:spTree>
    <p:extLst>
      <p:ext uri="{BB962C8B-B14F-4D97-AF65-F5344CB8AC3E}">
        <p14:creationId xmlns:p14="http://schemas.microsoft.com/office/powerpoint/2010/main" val="195789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8D2E9A-84A1-4D33-8CDA-A903389188D2}" type="slidenum">
              <a:rPr lang="en-IN" smtClean="0"/>
              <a:pPr/>
              <a:t>10</a:t>
            </a:fld>
            <a:endParaRPr lang="en-IN"/>
          </a:p>
        </p:txBody>
      </p:sp>
    </p:spTree>
    <p:extLst>
      <p:ext uri="{BB962C8B-B14F-4D97-AF65-F5344CB8AC3E}">
        <p14:creationId xmlns:p14="http://schemas.microsoft.com/office/powerpoint/2010/main" val="156926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19AD784</a:t>
            </a:r>
          </a:p>
          <a:p>
            <a:pPr marL="0" indent="0" algn="ctr">
              <a:buNone/>
            </a:pPr>
            <a:r>
              <a:rPr lang="en-US" sz="4400" b="1" dirty="0">
                <a:solidFill>
                  <a:srgbClr val="002060"/>
                </a:solidFill>
                <a:latin typeface="Times New Roman" pitchFamily="18" charset="0"/>
                <a:cs typeface="Times New Roman" pitchFamily="18" charset="0"/>
              </a:rPr>
              <a:t>IMAGE ANALYSIS AND COMPUTER VISION </a:t>
            </a:r>
            <a:endParaRPr lang="en-IN" sz="4400" b="1" dirty="0">
              <a:solidFill>
                <a:srgbClr val="002060"/>
              </a:solidFill>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Dr E Emerson </a:t>
            </a:r>
            <a:r>
              <a:rPr lang="en-IN" sz="2500" b="1" dirty="0" err="1">
                <a:latin typeface="Times New Roman" pitchFamily="18" charset="0"/>
                <a:cs typeface="Times New Roman" pitchFamily="18" charset="0"/>
              </a:rPr>
              <a:t>Nithiyaraj</a:t>
            </a:r>
            <a:endParaRPr lang="en-IN" sz="2500" b="1" dirty="0">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AP/ECE</a:t>
            </a:r>
            <a:endParaRPr lang="en-IN" sz="2500" dirty="0"/>
          </a:p>
        </p:txBody>
      </p:sp>
    </p:spTree>
    <p:extLst>
      <p:ext uri="{BB962C8B-B14F-4D97-AF65-F5344CB8AC3E}">
        <p14:creationId xmlns:p14="http://schemas.microsoft.com/office/powerpoint/2010/main" val="260328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F6DC01-293B-C9DF-6D7E-1EB98050F585}"/>
                  </a:ext>
                </a:extLst>
              </p:cNvPr>
              <p:cNvSpPr txBox="1"/>
              <p:nvPr/>
            </p:nvSpPr>
            <p:spPr>
              <a:xfrm>
                <a:off x="287524" y="267494"/>
                <a:ext cx="8568952" cy="1352550"/>
              </a:xfrm>
              <a:prstGeom prst="rect">
                <a:avLst/>
              </a:prstGeom>
              <a:noFill/>
            </p:spPr>
            <p:txBody>
              <a:bodyPr wrap="square">
                <a:spAutoFit/>
              </a:bodyPr>
              <a:lstStyle/>
              <a:p>
                <a:pPr algn="just"/>
                <a:r>
                  <a:rPr lang="en-IN" sz="2400" b="0" i="0" u="none" strike="noStrike" baseline="0" dirty="0">
                    <a:latin typeface="TimesTen-Roman"/>
                  </a:rPr>
                  <a:t>As mask size increases, blurring effect is more. </a:t>
                </a:r>
              </a:p>
              <a:p>
                <a:pPr algn="just"/>
                <a:endParaRPr lang="en-IN" sz="2400" dirty="0">
                  <a:latin typeface="TimesTen-Roman"/>
                </a:endParaRPr>
              </a:p>
              <a:p>
                <a:pPr algn="just"/>
                <a:r>
                  <a:rPr lang="en-IN" sz="2400" b="0" i="0" u="none" strike="noStrike" baseline="0" dirty="0">
                    <a:latin typeface="TimesTen-Roman"/>
                  </a:rPr>
                  <a:t>If mask size is </a:t>
                </a:r>
                <a14:m>
                  <m:oMath xmlns:m="http://schemas.openxmlformats.org/officeDocument/2006/math">
                    <m:r>
                      <a:rPr lang="en-IN" sz="2400" b="0" i="1" u="none" strike="noStrike" baseline="0" smtClean="0">
                        <a:latin typeface="Cambria Math" panose="02040503050406030204" pitchFamily="18" charset="0"/>
                      </a:rPr>
                      <m:t>𝑛</m:t>
                    </m:r>
                    <m:r>
                      <a:rPr lang="en-IN" sz="2400" b="0" i="1" u="none" strike="noStrike" baseline="0" smtClean="0">
                        <a:latin typeface="Cambria Math" panose="02040503050406030204" pitchFamily="18" charset="0"/>
                        <a:ea typeface="Cambria Math" panose="02040503050406030204" pitchFamily="18" charset="0"/>
                      </a:rPr>
                      <m:t>×</m:t>
                    </m:r>
                    <m:r>
                      <a:rPr lang="en-IN" sz="2400" b="0" i="1" u="none" strike="noStrike" baseline="0" smtClean="0">
                        <a:latin typeface="Cambria Math" panose="02040503050406030204" pitchFamily="18" charset="0"/>
                        <a:ea typeface="Cambria Math" panose="02040503050406030204" pitchFamily="18" charset="0"/>
                      </a:rPr>
                      <m:t>𝑛</m:t>
                    </m:r>
                  </m:oMath>
                </a14:m>
                <a:r>
                  <a:rPr lang="en-IN" sz="2400" b="0" i="0" u="none" strike="noStrike" baseline="0" dirty="0">
                    <a:latin typeface="TimesTen-Roman"/>
                  </a:rPr>
                  <a:t>, it will affect a region</a:t>
                </a:r>
                <a:r>
                  <a:rPr lang="en-IN" sz="2400" dirty="0">
                    <a:latin typeface="TimesTen-Roman"/>
                  </a:rPr>
                  <a:t> of thickness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𝑛</m:t>
                        </m:r>
                        <m:r>
                          <a:rPr lang="en-IN" sz="2400" b="0" i="1" smtClean="0">
                            <a:latin typeface="Cambria Math" panose="02040503050406030204" pitchFamily="18" charset="0"/>
                          </a:rPr>
                          <m:t>−1</m:t>
                        </m:r>
                      </m:num>
                      <m:den>
                        <m:r>
                          <a:rPr lang="en-IN" sz="2400" b="0" i="1" smtClean="0">
                            <a:latin typeface="Cambria Math" panose="02040503050406030204" pitchFamily="18" charset="0"/>
                          </a:rPr>
                          <m:t>2</m:t>
                        </m:r>
                      </m:den>
                    </m:f>
                    <m:r>
                      <a:rPr lang="en-IN" sz="2400" b="0" i="1" smtClean="0">
                        <a:latin typeface="Cambria Math" panose="02040503050406030204" pitchFamily="18" charset="0"/>
                      </a:rPr>
                      <m:t> </m:t>
                    </m:r>
                    <m:r>
                      <a:rPr lang="en-IN" sz="2400" b="0" i="1" smtClean="0">
                        <a:latin typeface="Cambria Math" panose="02040503050406030204" pitchFamily="18" charset="0"/>
                      </a:rPr>
                      <m:t>𝑝𝑖𝑥𝑒𝑙𝑠</m:t>
                    </m:r>
                    <m:r>
                      <a:rPr lang="en-IN" sz="2400" b="0" i="1" smtClean="0">
                        <a:latin typeface="Cambria Math" panose="02040503050406030204" pitchFamily="18" charset="0"/>
                      </a:rPr>
                      <m:t>.</m:t>
                    </m:r>
                  </m:oMath>
                </a14:m>
                <a:endParaRPr lang="en-IN" sz="2400" b="0" i="0" u="none" strike="noStrike" baseline="0" dirty="0">
                  <a:latin typeface="TimesTen-Roman"/>
                </a:endParaRPr>
              </a:p>
            </p:txBody>
          </p:sp>
        </mc:Choice>
        <mc:Fallback xmlns="">
          <p:sp>
            <p:nvSpPr>
              <p:cNvPr id="9" name="TextBox 8">
                <a:extLst>
                  <a:ext uri="{FF2B5EF4-FFF2-40B4-BE49-F238E27FC236}">
                    <a16:creationId xmlns:a16="http://schemas.microsoft.com/office/drawing/2014/main" id="{5DF6DC01-293B-C9DF-6D7E-1EB98050F585}"/>
                  </a:ext>
                </a:extLst>
              </p:cNvPr>
              <p:cNvSpPr txBox="1">
                <a:spLocks noRot="1" noChangeAspect="1" noMove="1" noResize="1" noEditPoints="1" noAdjustHandles="1" noChangeArrowheads="1" noChangeShapeType="1" noTextEdit="1"/>
              </p:cNvSpPr>
              <p:nvPr/>
            </p:nvSpPr>
            <p:spPr>
              <a:xfrm>
                <a:off x="287524" y="267494"/>
                <a:ext cx="8568952" cy="1352550"/>
              </a:xfrm>
              <a:prstGeom prst="rect">
                <a:avLst/>
              </a:prstGeom>
              <a:blipFill>
                <a:blip r:embed="rId3"/>
                <a:stretch>
                  <a:fillRect l="-1067" t="-3604" b="-3604"/>
                </a:stretch>
              </a:blipFill>
            </p:spPr>
            <p:txBody>
              <a:bodyPr/>
              <a:lstStyle/>
              <a:p>
                <a:r>
                  <a:rPr lang="en-IN">
                    <a:noFill/>
                  </a:rPr>
                  <a:t> </a:t>
                </a:r>
              </a:p>
            </p:txBody>
          </p:sp>
        </mc:Fallback>
      </mc:AlternateContent>
    </p:spTree>
    <p:extLst>
      <p:ext uri="{BB962C8B-B14F-4D97-AF65-F5344CB8AC3E}">
        <p14:creationId xmlns:p14="http://schemas.microsoft.com/office/powerpoint/2010/main" val="218314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169C53-0A41-C50D-5A1C-612B569556FB}"/>
              </a:ext>
            </a:extLst>
          </p:cNvPr>
          <p:cNvPicPr>
            <a:picLocks noChangeAspect="1"/>
          </p:cNvPicPr>
          <p:nvPr/>
        </p:nvPicPr>
        <p:blipFill>
          <a:blip r:embed="rId2"/>
          <a:stretch>
            <a:fillRect/>
          </a:stretch>
        </p:blipFill>
        <p:spPr>
          <a:xfrm>
            <a:off x="413757" y="51470"/>
            <a:ext cx="8316486" cy="4191585"/>
          </a:xfrm>
          <a:prstGeom prst="rect">
            <a:avLst/>
          </a:prstGeom>
        </p:spPr>
      </p:pic>
      <p:pic>
        <p:nvPicPr>
          <p:cNvPr id="7" name="Picture 6">
            <a:extLst>
              <a:ext uri="{FF2B5EF4-FFF2-40B4-BE49-F238E27FC236}">
                <a16:creationId xmlns:a16="http://schemas.microsoft.com/office/drawing/2014/main" id="{CB2AD129-AB25-827C-F9DC-AB64FB43D712}"/>
              </a:ext>
            </a:extLst>
          </p:cNvPr>
          <p:cNvPicPr>
            <a:picLocks noChangeAspect="1"/>
          </p:cNvPicPr>
          <p:nvPr/>
        </p:nvPicPr>
        <p:blipFill>
          <a:blip r:embed="rId3"/>
          <a:stretch>
            <a:fillRect/>
          </a:stretch>
        </p:blipFill>
        <p:spPr>
          <a:xfrm>
            <a:off x="809836" y="4298617"/>
            <a:ext cx="7524328" cy="721405"/>
          </a:xfrm>
          <a:prstGeom prst="rect">
            <a:avLst/>
          </a:prstGeom>
        </p:spPr>
      </p:pic>
    </p:spTree>
    <p:extLst>
      <p:ext uri="{BB962C8B-B14F-4D97-AF65-F5344CB8AC3E}">
        <p14:creationId xmlns:p14="http://schemas.microsoft.com/office/powerpoint/2010/main" val="43314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E06E02-AFEF-4B49-9A53-B175D0CCBD9D}"/>
              </a:ext>
            </a:extLst>
          </p:cNvPr>
          <p:cNvPicPr>
            <a:picLocks noChangeAspect="1"/>
          </p:cNvPicPr>
          <p:nvPr/>
        </p:nvPicPr>
        <p:blipFill>
          <a:blip r:embed="rId2"/>
          <a:stretch>
            <a:fillRect/>
          </a:stretch>
        </p:blipFill>
        <p:spPr>
          <a:xfrm>
            <a:off x="418520" y="123478"/>
            <a:ext cx="8306959" cy="4143953"/>
          </a:xfrm>
          <a:prstGeom prst="rect">
            <a:avLst/>
          </a:prstGeom>
        </p:spPr>
      </p:pic>
      <p:pic>
        <p:nvPicPr>
          <p:cNvPr id="6" name="Picture 5">
            <a:extLst>
              <a:ext uri="{FF2B5EF4-FFF2-40B4-BE49-F238E27FC236}">
                <a16:creationId xmlns:a16="http://schemas.microsoft.com/office/drawing/2014/main" id="{486E47E0-5AF3-E559-664B-9FFF28632B18}"/>
              </a:ext>
            </a:extLst>
          </p:cNvPr>
          <p:cNvPicPr>
            <a:picLocks noChangeAspect="1"/>
          </p:cNvPicPr>
          <p:nvPr/>
        </p:nvPicPr>
        <p:blipFill>
          <a:blip r:embed="rId3"/>
          <a:stretch>
            <a:fillRect/>
          </a:stretch>
        </p:blipFill>
        <p:spPr>
          <a:xfrm>
            <a:off x="809836" y="4370625"/>
            <a:ext cx="7524328" cy="721405"/>
          </a:xfrm>
          <a:prstGeom prst="rect">
            <a:avLst/>
          </a:prstGeom>
        </p:spPr>
      </p:pic>
    </p:spTree>
    <p:extLst>
      <p:ext uri="{BB962C8B-B14F-4D97-AF65-F5344CB8AC3E}">
        <p14:creationId xmlns:p14="http://schemas.microsoft.com/office/powerpoint/2010/main" val="66791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B3850E-1D63-DFDB-AE8D-FE1901849DC9}"/>
              </a:ext>
            </a:extLst>
          </p:cNvPr>
          <p:cNvPicPr>
            <a:picLocks noChangeAspect="1"/>
          </p:cNvPicPr>
          <p:nvPr/>
        </p:nvPicPr>
        <p:blipFill>
          <a:blip r:embed="rId2"/>
          <a:stretch>
            <a:fillRect/>
          </a:stretch>
        </p:blipFill>
        <p:spPr>
          <a:xfrm>
            <a:off x="432810" y="123478"/>
            <a:ext cx="8278380" cy="4153480"/>
          </a:xfrm>
          <a:prstGeom prst="rect">
            <a:avLst/>
          </a:prstGeom>
        </p:spPr>
      </p:pic>
      <p:pic>
        <p:nvPicPr>
          <p:cNvPr id="6" name="Picture 5">
            <a:extLst>
              <a:ext uri="{FF2B5EF4-FFF2-40B4-BE49-F238E27FC236}">
                <a16:creationId xmlns:a16="http://schemas.microsoft.com/office/drawing/2014/main" id="{C4D3009D-30BC-9649-09C0-AF61823537F2}"/>
              </a:ext>
            </a:extLst>
          </p:cNvPr>
          <p:cNvPicPr>
            <a:picLocks noChangeAspect="1"/>
          </p:cNvPicPr>
          <p:nvPr/>
        </p:nvPicPr>
        <p:blipFill>
          <a:blip r:embed="rId3"/>
          <a:stretch>
            <a:fillRect/>
          </a:stretch>
        </p:blipFill>
        <p:spPr>
          <a:xfrm>
            <a:off x="809836" y="4370625"/>
            <a:ext cx="7524328" cy="721405"/>
          </a:xfrm>
          <a:prstGeom prst="rect">
            <a:avLst/>
          </a:prstGeom>
        </p:spPr>
      </p:pic>
    </p:spTree>
    <p:extLst>
      <p:ext uri="{BB962C8B-B14F-4D97-AF65-F5344CB8AC3E}">
        <p14:creationId xmlns:p14="http://schemas.microsoft.com/office/powerpoint/2010/main" val="85198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1815"/>
            <a:ext cx="8229600" cy="407814"/>
          </a:xfrm>
        </p:spPr>
        <p:txBody>
          <a:bodyPr>
            <a:noAutofit/>
          </a:bodyPr>
          <a:lstStyle/>
          <a:p>
            <a:r>
              <a:rPr lang="en-US" sz="2400" b="1" dirty="0">
                <a:solidFill>
                  <a:srgbClr val="7030A0"/>
                </a:solidFill>
                <a:latin typeface="Times New Roman" pitchFamily="18" charset="0"/>
                <a:cs typeface="Times New Roman" pitchFamily="18" charset="0"/>
              </a:rPr>
              <a:t>Smoothing Linear Filters</a:t>
            </a:r>
            <a:endParaRPr lang="en-IN" sz="24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23528" y="683111"/>
            <a:ext cx="8496944" cy="32686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mentioned earlier, an important application of spatial averaging is to blur an image for the purpose of getting a gross representation of objects of interest, such that the </a:t>
            </a:r>
            <a:r>
              <a:rPr lang="en-US" sz="2000" b="1" dirty="0">
                <a:solidFill>
                  <a:srgbClr val="C00000"/>
                </a:solidFill>
                <a:latin typeface="Times New Roman" panose="02020603050405020304" pitchFamily="18" charset="0"/>
                <a:cs typeface="Times New Roman" panose="02020603050405020304" pitchFamily="18" charset="0"/>
              </a:rPr>
              <a:t>intensity of smaller objects blends with the background </a:t>
            </a:r>
            <a:r>
              <a:rPr lang="en-US" sz="2000" dirty="0">
                <a:latin typeface="Times New Roman" panose="02020603050405020304" pitchFamily="18" charset="0"/>
                <a:cs typeface="Times New Roman" panose="02020603050405020304" pitchFamily="18" charset="0"/>
              </a:rPr>
              <a:t>and </a:t>
            </a:r>
            <a:r>
              <a:rPr lang="en-US" sz="2000" b="1" dirty="0">
                <a:solidFill>
                  <a:srgbClr val="C00000"/>
                </a:solidFill>
                <a:latin typeface="Times New Roman" panose="02020603050405020304" pitchFamily="18" charset="0"/>
                <a:cs typeface="Times New Roman" panose="02020603050405020304" pitchFamily="18" charset="0"/>
              </a:rPr>
              <a:t>larger objects become “bloblike” and easy to detect</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solidFill>
                  <a:schemeClr val="accent3">
                    <a:lumMod val="50000"/>
                  </a:schemeClr>
                </a:solidFill>
                <a:latin typeface="Times New Roman" panose="02020603050405020304" pitchFamily="18" charset="0"/>
                <a:cs typeface="Times New Roman" panose="02020603050405020304" pitchFamily="18" charset="0"/>
              </a:rPr>
              <a:t>size of the mask </a:t>
            </a:r>
            <a:r>
              <a:rPr lang="en-US" sz="2000" dirty="0">
                <a:latin typeface="Times New Roman" panose="02020603050405020304" pitchFamily="18" charset="0"/>
                <a:cs typeface="Times New Roman" panose="02020603050405020304" pitchFamily="18" charset="0"/>
              </a:rPr>
              <a:t>establishes the relative size of the objects that will be blended with the background.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04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114F63-552F-057F-6801-DEF3689D7914}"/>
              </a:ext>
            </a:extLst>
          </p:cNvPr>
          <p:cNvPicPr>
            <a:picLocks noChangeAspect="1"/>
          </p:cNvPicPr>
          <p:nvPr/>
        </p:nvPicPr>
        <p:blipFill>
          <a:blip r:embed="rId2"/>
          <a:stretch>
            <a:fillRect/>
          </a:stretch>
        </p:blipFill>
        <p:spPr>
          <a:xfrm>
            <a:off x="0" y="469159"/>
            <a:ext cx="9144000" cy="4205181"/>
          </a:xfrm>
          <a:prstGeom prst="rect">
            <a:avLst/>
          </a:prstGeom>
        </p:spPr>
      </p:pic>
    </p:spTree>
    <p:extLst>
      <p:ext uri="{BB962C8B-B14F-4D97-AF65-F5344CB8AC3E}">
        <p14:creationId xmlns:p14="http://schemas.microsoft.com/office/powerpoint/2010/main" val="305788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07814"/>
          </a:xfrm>
        </p:spPr>
        <p:txBody>
          <a:bodyPr>
            <a:noAutofit/>
          </a:bodyPr>
          <a:lstStyle/>
          <a:p>
            <a:r>
              <a:rPr lang="en-US" sz="2400" b="1" dirty="0">
                <a:solidFill>
                  <a:srgbClr val="7030A0"/>
                </a:solidFill>
                <a:latin typeface="Times New Roman" pitchFamily="18" charset="0"/>
                <a:cs typeface="Times New Roman" pitchFamily="18" charset="0"/>
              </a:rPr>
              <a:t>Order-Statistic (Nonlinear) Filters</a:t>
            </a:r>
            <a:endParaRPr lang="en-IN" sz="24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23528" y="483518"/>
            <a:ext cx="8496944" cy="391222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100" b="0" i="0" u="none" strike="noStrike" baseline="0" dirty="0">
                <a:latin typeface="TimesTen-Roman"/>
              </a:rPr>
              <a:t>Order-statistic filters are nonlinear spatial filters whose response is </a:t>
            </a:r>
            <a:r>
              <a:rPr lang="en-US" sz="2100" b="1" i="0" u="none" strike="noStrike" baseline="0" dirty="0">
                <a:solidFill>
                  <a:schemeClr val="accent6">
                    <a:lumMod val="50000"/>
                  </a:schemeClr>
                </a:solidFill>
                <a:latin typeface="TimesTen-Roman"/>
              </a:rPr>
              <a:t>based on ordering (ranking) the pixels contained in the image area </a:t>
            </a:r>
            <a:r>
              <a:rPr lang="en-US" sz="2100" b="0" i="0" u="none" strike="noStrike" baseline="0" dirty="0">
                <a:latin typeface="TimesTen-Roman"/>
              </a:rPr>
              <a:t>encompassed by the filter, and then replacing the value of the center pixel with the value determined by the ranking result. </a:t>
            </a:r>
          </a:p>
          <a:p>
            <a:pPr marL="342900" indent="-342900" algn="just">
              <a:lnSpc>
                <a:spcPct val="150000"/>
              </a:lnSpc>
              <a:buFont typeface="Arial" panose="020B0604020202020204" pitchFamily="34" charset="0"/>
              <a:buChar char="•"/>
            </a:pPr>
            <a:endParaRPr lang="en-US" sz="2100" b="0" i="0" u="none" strike="noStrike" baseline="0" dirty="0">
              <a:latin typeface="TimesTen-Roman"/>
            </a:endParaRPr>
          </a:p>
          <a:p>
            <a:pPr marL="342900" indent="-342900" algn="just">
              <a:lnSpc>
                <a:spcPct val="150000"/>
              </a:lnSpc>
              <a:buFont typeface="Arial" panose="020B0604020202020204" pitchFamily="34" charset="0"/>
              <a:buChar char="•"/>
            </a:pPr>
            <a:r>
              <a:rPr lang="en-US" sz="2100" b="0" i="0" u="none" strike="noStrike" baseline="0" dirty="0">
                <a:latin typeface="TimesTen-Roman"/>
              </a:rPr>
              <a:t>The best-known filter in this category is the </a:t>
            </a:r>
            <a:r>
              <a:rPr lang="en-US" sz="2100" b="1" i="0" u="none" strike="noStrike" baseline="0" dirty="0">
                <a:solidFill>
                  <a:srgbClr val="FF0000"/>
                </a:solidFill>
                <a:latin typeface="TimesTen-Roman"/>
              </a:rPr>
              <a:t>median</a:t>
            </a:r>
            <a:r>
              <a:rPr lang="en-US" sz="2100" b="0" i="0" u="none" strike="noStrike" baseline="0" dirty="0">
                <a:latin typeface="TimesTen-Roman"/>
              </a:rPr>
              <a:t> </a:t>
            </a:r>
            <a:r>
              <a:rPr lang="en-US" sz="2100" b="1" i="0" u="none" strike="noStrike" baseline="0" dirty="0">
                <a:solidFill>
                  <a:srgbClr val="FF0000"/>
                </a:solidFill>
                <a:latin typeface="TimesTen-Roman"/>
              </a:rPr>
              <a:t>filter</a:t>
            </a:r>
            <a:r>
              <a:rPr lang="en-US" sz="2100" b="0" i="0" u="none" strike="noStrike" baseline="0" dirty="0">
                <a:latin typeface="TimesTen-Roman"/>
              </a:rPr>
              <a:t>, which, as its name implies, </a:t>
            </a:r>
            <a:r>
              <a:rPr lang="en-US" sz="2100" b="1" i="0" u="none" strike="noStrike" baseline="0" dirty="0">
                <a:solidFill>
                  <a:schemeClr val="accent1">
                    <a:lumMod val="50000"/>
                  </a:schemeClr>
                </a:solidFill>
                <a:latin typeface="TimesTen-Roman"/>
              </a:rPr>
              <a:t>replaces the value of a pixel by the median of the intensity values in the neighborhood of that pixel.</a:t>
            </a:r>
            <a:endParaRPr lang="en-IN" sz="21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80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07814"/>
          </a:xfrm>
        </p:spPr>
        <p:txBody>
          <a:bodyPr>
            <a:noAutofit/>
          </a:bodyPr>
          <a:lstStyle/>
          <a:p>
            <a:r>
              <a:rPr lang="en-US" sz="2400" b="1" dirty="0">
                <a:solidFill>
                  <a:srgbClr val="7030A0"/>
                </a:solidFill>
                <a:latin typeface="Times New Roman" pitchFamily="18" charset="0"/>
                <a:cs typeface="Times New Roman" pitchFamily="18" charset="0"/>
              </a:rPr>
              <a:t>Order-Statistic (Nonlinear) Filters</a:t>
            </a:r>
            <a:endParaRPr lang="en-IN" sz="24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23528" y="483518"/>
            <a:ext cx="8496944" cy="342747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100" b="0" i="0" u="none" strike="noStrike" baseline="0" dirty="0">
                <a:latin typeface="TimesTen-Roman"/>
              </a:rPr>
              <a:t>Median filters are quite popular because, for certain types of random noise, they provide </a:t>
            </a:r>
            <a:r>
              <a:rPr lang="en-US" sz="2100" b="1" i="0" u="none" strike="noStrike" baseline="0" dirty="0">
                <a:solidFill>
                  <a:schemeClr val="accent6">
                    <a:lumMod val="50000"/>
                  </a:schemeClr>
                </a:solidFill>
                <a:latin typeface="TimesTen-Roman"/>
              </a:rPr>
              <a:t>excellent noise-reduction capabilities</a:t>
            </a:r>
            <a:r>
              <a:rPr lang="en-US" sz="2100" b="0" i="0" u="none" strike="noStrike" baseline="0" dirty="0">
                <a:latin typeface="TimesTen-Roman"/>
              </a:rPr>
              <a:t>, with considerably </a:t>
            </a:r>
            <a:r>
              <a:rPr lang="en-US" sz="2100" b="1" i="0" u="none" strike="noStrike" baseline="0" dirty="0">
                <a:solidFill>
                  <a:schemeClr val="accent6">
                    <a:lumMod val="50000"/>
                  </a:schemeClr>
                </a:solidFill>
                <a:latin typeface="TimesTen-Roman"/>
              </a:rPr>
              <a:t>less blurring than linear smoothing filters of similar size</a:t>
            </a:r>
            <a:r>
              <a:rPr lang="en-US" sz="2100" b="0" i="0" u="none" strike="noStrike" baseline="0" dirty="0">
                <a:latin typeface="TimesTen-Roman"/>
              </a:rPr>
              <a:t>. </a:t>
            </a:r>
          </a:p>
          <a:p>
            <a:pPr marL="342900" indent="-342900" algn="just">
              <a:lnSpc>
                <a:spcPct val="150000"/>
              </a:lnSpc>
              <a:buFont typeface="Arial" panose="020B0604020202020204" pitchFamily="34" charset="0"/>
              <a:buChar char="•"/>
            </a:pPr>
            <a:endParaRPr lang="en-US" sz="2100" dirty="0">
              <a:latin typeface="TimesTen-Roman"/>
            </a:endParaRPr>
          </a:p>
          <a:p>
            <a:pPr marL="342900" indent="-342900" algn="just">
              <a:lnSpc>
                <a:spcPct val="150000"/>
              </a:lnSpc>
              <a:buFont typeface="Arial" panose="020B0604020202020204" pitchFamily="34" charset="0"/>
              <a:buChar char="•"/>
            </a:pPr>
            <a:r>
              <a:rPr lang="en-US" sz="2100" b="0" i="0" u="none" strike="noStrike" baseline="0" dirty="0">
                <a:latin typeface="TimesTen-Roman"/>
              </a:rPr>
              <a:t>Median filters are particularly effective in the presence of impulse noise, also called </a:t>
            </a:r>
            <a:r>
              <a:rPr lang="en-US" sz="2100" b="1" i="0" u="none" strike="noStrike" baseline="0" dirty="0">
                <a:solidFill>
                  <a:schemeClr val="accent3">
                    <a:lumMod val="50000"/>
                  </a:schemeClr>
                </a:solidFill>
                <a:latin typeface="TimesTen-Roman"/>
              </a:rPr>
              <a:t>salt-and-pepper noise </a:t>
            </a:r>
            <a:r>
              <a:rPr lang="en-US" sz="2100" b="0" i="0" u="none" strike="noStrike" baseline="0" dirty="0">
                <a:latin typeface="TimesTen-Roman"/>
              </a:rPr>
              <a:t>because of its appearance as white and black dots superimposed on an image.</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81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07814"/>
          </a:xfrm>
        </p:spPr>
        <p:txBody>
          <a:bodyPr>
            <a:noAutofit/>
          </a:bodyPr>
          <a:lstStyle/>
          <a:p>
            <a:r>
              <a:rPr lang="en-US" sz="2400" b="1" dirty="0">
                <a:solidFill>
                  <a:srgbClr val="7030A0"/>
                </a:solidFill>
                <a:latin typeface="Times New Roman" pitchFamily="18" charset="0"/>
                <a:cs typeface="Times New Roman" pitchFamily="18" charset="0"/>
              </a:rPr>
              <a:t>Order-Statistic (Nonlinear) Filters</a:t>
            </a:r>
            <a:endParaRPr lang="en-IN" sz="24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95536" y="2360532"/>
            <a:ext cx="8496944" cy="100373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a:lnSpc>
                <a:spcPct val="150000"/>
              </a:lnSpc>
              <a:buFont typeface="Arial" panose="020B0604020202020204" pitchFamily="34" charset="0"/>
              <a:buChar char="•"/>
            </a:pPr>
            <a:r>
              <a:rPr lang="en-US" sz="2100" b="0" i="0" u="none" strike="noStrike" baseline="0" dirty="0">
                <a:latin typeface="TimesTen-Roman"/>
              </a:rPr>
              <a:t>Thus, the principal function of median filters is to force points with distinct intensity levels to be more like their neighbors.</a:t>
            </a:r>
            <a:endParaRPr lang="en-IN" sz="2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DEC418-978D-CE53-ABC8-4FAB19A83D09}"/>
              </a:ext>
            </a:extLst>
          </p:cNvPr>
          <p:cNvPicPr>
            <a:picLocks noChangeAspect="1"/>
          </p:cNvPicPr>
          <p:nvPr/>
        </p:nvPicPr>
        <p:blipFill>
          <a:blip r:embed="rId2"/>
          <a:stretch>
            <a:fillRect/>
          </a:stretch>
        </p:blipFill>
        <p:spPr>
          <a:xfrm>
            <a:off x="485800" y="505209"/>
            <a:ext cx="8316416" cy="1783315"/>
          </a:xfrm>
          <a:prstGeom prst="rect">
            <a:avLst/>
          </a:prstGeom>
        </p:spPr>
      </p:pic>
      <p:sp>
        <p:nvSpPr>
          <p:cNvPr id="7" name="Rectangle 6">
            <a:extLst>
              <a:ext uri="{FF2B5EF4-FFF2-40B4-BE49-F238E27FC236}">
                <a16:creationId xmlns:a16="http://schemas.microsoft.com/office/drawing/2014/main" id="{6B520C3F-CDE8-4662-E06E-184E47882F3A}"/>
              </a:ext>
            </a:extLst>
          </p:cNvPr>
          <p:cNvSpPr/>
          <p:nvPr/>
        </p:nvSpPr>
        <p:spPr>
          <a:xfrm>
            <a:off x="457200" y="555526"/>
            <a:ext cx="4114800" cy="2880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533D87FB-2439-00C9-064B-C2F456990AE1}"/>
              </a:ext>
            </a:extLst>
          </p:cNvPr>
          <p:cNvSpPr/>
          <p:nvPr/>
        </p:nvSpPr>
        <p:spPr>
          <a:xfrm>
            <a:off x="6732240" y="1995686"/>
            <a:ext cx="1997968" cy="2928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433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CB3C9C-1AB8-8D49-F1F1-138B373EFA15}"/>
              </a:ext>
            </a:extLst>
          </p:cNvPr>
          <p:cNvPicPr>
            <a:picLocks noChangeAspect="1"/>
          </p:cNvPicPr>
          <p:nvPr/>
        </p:nvPicPr>
        <p:blipFill>
          <a:blip r:embed="rId2"/>
          <a:stretch>
            <a:fillRect/>
          </a:stretch>
        </p:blipFill>
        <p:spPr>
          <a:xfrm>
            <a:off x="161764" y="605122"/>
            <a:ext cx="8820472" cy="3933255"/>
          </a:xfrm>
          <a:prstGeom prst="rect">
            <a:avLst/>
          </a:prstGeom>
        </p:spPr>
      </p:pic>
    </p:spTree>
    <p:extLst>
      <p:ext uri="{BB962C8B-B14F-4D97-AF65-F5344CB8AC3E}">
        <p14:creationId xmlns:p14="http://schemas.microsoft.com/office/powerpoint/2010/main" val="13897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UNIT II</a:t>
            </a:r>
          </a:p>
          <a:p>
            <a:pPr marL="0" indent="0" algn="ctr">
              <a:buNone/>
            </a:pPr>
            <a:r>
              <a:rPr lang="en-US" sz="4400" b="1" dirty="0">
                <a:solidFill>
                  <a:srgbClr val="002060"/>
                </a:solidFill>
                <a:latin typeface="Times New Roman" pitchFamily="18" charset="0"/>
                <a:cs typeface="Times New Roman" pitchFamily="18" charset="0"/>
              </a:rPr>
              <a:t>IMAGE ENHANCEMENT</a:t>
            </a:r>
          </a:p>
          <a:p>
            <a:pPr marL="0" indent="0" algn="ctr">
              <a:buNone/>
            </a:pPr>
            <a:endParaRPr lang="en-US" sz="4400" b="1" dirty="0">
              <a:solidFill>
                <a:srgbClr val="002060"/>
              </a:solidFill>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Dr E Emerson Nithiyaraj</a:t>
            </a:r>
          </a:p>
          <a:p>
            <a:pPr marL="0" indent="0" algn="r">
              <a:buNone/>
            </a:pPr>
            <a:r>
              <a:rPr lang="en-IN" sz="2500" b="1" dirty="0">
                <a:latin typeface="Times New Roman" pitchFamily="18" charset="0"/>
                <a:cs typeface="Times New Roman" pitchFamily="18" charset="0"/>
              </a:rPr>
              <a:t>AP/ECE</a:t>
            </a:r>
            <a:endParaRPr lang="en-IN" sz="2500" dirty="0"/>
          </a:p>
        </p:txBody>
      </p:sp>
    </p:spTree>
    <p:extLst>
      <p:ext uri="{BB962C8B-B14F-4D97-AF65-F5344CB8AC3E}">
        <p14:creationId xmlns:p14="http://schemas.microsoft.com/office/powerpoint/2010/main" val="712866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07814"/>
          </a:xfrm>
        </p:spPr>
        <p:txBody>
          <a:bodyPr>
            <a:noAutofit/>
          </a:bodyPr>
          <a:lstStyle/>
          <a:p>
            <a:r>
              <a:rPr lang="en-US" sz="2400" b="1" dirty="0">
                <a:solidFill>
                  <a:srgbClr val="7030A0"/>
                </a:solidFill>
                <a:latin typeface="Times New Roman" pitchFamily="18" charset="0"/>
                <a:cs typeface="Times New Roman" pitchFamily="18" charset="0"/>
              </a:rPr>
              <a:t>Sharpening Spatial Filters</a:t>
            </a:r>
            <a:endParaRPr lang="en-IN" sz="24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23528" y="483518"/>
            <a:ext cx="8496944" cy="439697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100" b="0" i="0" u="none" strike="noStrike" baseline="0" dirty="0">
                <a:latin typeface="TimesTen-Roman"/>
              </a:rPr>
              <a:t>The principal objective of sharpening is to </a:t>
            </a:r>
            <a:r>
              <a:rPr lang="en-US" sz="2100" b="1" i="0" u="none" strike="noStrike" baseline="0" dirty="0">
                <a:solidFill>
                  <a:srgbClr val="C00000"/>
                </a:solidFill>
                <a:latin typeface="TimesTen-Roman"/>
              </a:rPr>
              <a:t>highlight transitions in intensity</a:t>
            </a:r>
            <a:r>
              <a:rPr lang="en-US" sz="2100" b="0" i="0" u="none" strike="noStrike" baseline="0" dirty="0">
                <a:latin typeface="TimesTen-Roman"/>
              </a:rPr>
              <a:t>.</a:t>
            </a:r>
          </a:p>
          <a:p>
            <a:pPr marL="342900" indent="-34290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In the last section, we saw that image </a:t>
            </a:r>
            <a:r>
              <a:rPr lang="en-US" sz="2100" b="1" dirty="0">
                <a:solidFill>
                  <a:srgbClr val="7030A0"/>
                </a:solidFill>
                <a:latin typeface="Times New Roman" panose="02020603050405020304" pitchFamily="18" charset="0"/>
                <a:cs typeface="Times New Roman" panose="02020603050405020304" pitchFamily="18" charset="0"/>
              </a:rPr>
              <a:t>blurring could be accomplished in the spatial domain by pixel averaging in a neighborhood</a:t>
            </a:r>
            <a:r>
              <a:rPr lang="en-US" sz="21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Because averaging is analogous to integration, it is logical to conclude that </a:t>
            </a:r>
            <a:r>
              <a:rPr lang="en-US" sz="2100" b="1" dirty="0">
                <a:solidFill>
                  <a:srgbClr val="FF0000"/>
                </a:solidFill>
                <a:latin typeface="Times New Roman" panose="02020603050405020304" pitchFamily="18" charset="0"/>
                <a:cs typeface="Times New Roman" panose="02020603050405020304" pitchFamily="18" charset="0"/>
              </a:rPr>
              <a:t>sharpening can be accomplished by spatial differentiation</a:t>
            </a:r>
            <a:r>
              <a:rPr lang="en-US" sz="21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Fundamentally, the strength of the response of a derivative operator is proportional to the degree of intensity discontinuity of the image at the point at which the operator is applied.</a:t>
            </a:r>
          </a:p>
        </p:txBody>
      </p:sp>
    </p:spTree>
    <p:extLst>
      <p:ext uri="{BB962C8B-B14F-4D97-AF65-F5344CB8AC3E}">
        <p14:creationId xmlns:p14="http://schemas.microsoft.com/office/powerpoint/2010/main" val="232631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07814"/>
          </a:xfrm>
        </p:spPr>
        <p:txBody>
          <a:bodyPr>
            <a:noAutofit/>
          </a:bodyPr>
          <a:lstStyle/>
          <a:p>
            <a:r>
              <a:rPr lang="en-US" sz="2400" b="1" dirty="0">
                <a:solidFill>
                  <a:srgbClr val="7030A0"/>
                </a:solidFill>
                <a:latin typeface="Times New Roman" pitchFamily="18" charset="0"/>
                <a:cs typeface="Times New Roman" pitchFamily="18" charset="0"/>
              </a:rPr>
              <a:t>Sharpening Spatial Filters</a:t>
            </a:r>
            <a:endParaRPr lang="en-IN" sz="24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23528" y="483518"/>
            <a:ext cx="8496944" cy="10037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Thus, image differentiation enhances edges and other discontinuities (such as noise) and deemphasizes areas with slowly varying intensities.</a:t>
            </a:r>
          </a:p>
        </p:txBody>
      </p:sp>
    </p:spTree>
    <p:extLst>
      <p:ext uri="{BB962C8B-B14F-4D97-AF65-F5344CB8AC3E}">
        <p14:creationId xmlns:p14="http://schemas.microsoft.com/office/powerpoint/2010/main" val="84982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7584DE-6A99-FF21-1EBC-BC0DE0EE61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701" y="0"/>
            <a:ext cx="7516597" cy="5143500"/>
          </a:xfrm>
          <a:prstGeom prst="rect">
            <a:avLst/>
          </a:prstGeom>
        </p:spPr>
      </p:pic>
    </p:spTree>
    <p:extLst>
      <p:ext uri="{BB962C8B-B14F-4D97-AF65-F5344CB8AC3E}">
        <p14:creationId xmlns:p14="http://schemas.microsoft.com/office/powerpoint/2010/main" val="64837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07814"/>
          </a:xfrm>
        </p:spPr>
        <p:txBody>
          <a:bodyPr>
            <a:noAutofit/>
          </a:bodyPr>
          <a:lstStyle/>
          <a:p>
            <a:r>
              <a:rPr lang="en-US" sz="1800" b="1" dirty="0">
                <a:solidFill>
                  <a:srgbClr val="7030A0"/>
                </a:solidFill>
                <a:latin typeface="Times New Roman" pitchFamily="18" charset="0"/>
                <a:cs typeface="Times New Roman" pitchFamily="18" charset="0"/>
              </a:rPr>
              <a:t>Using the Second Derivative for Image Sharpening—The Laplacian Spatial Filters</a:t>
            </a:r>
            <a:endParaRPr lang="en-IN" sz="18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 name="Picture 9">
            <a:extLst>
              <a:ext uri="{FF2B5EF4-FFF2-40B4-BE49-F238E27FC236}">
                <a16:creationId xmlns:a16="http://schemas.microsoft.com/office/drawing/2014/main" id="{F8EB0C79-AFD1-2009-B29A-D7F718AC3C46}"/>
              </a:ext>
            </a:extLst>
          </p:cNvPr>
          <p:cNvPicPr>
            <a:picLocks noChangeAspect="1"/>
          </p:cNvPicPr>
          <p:nvPr/>
        </p:nvPicPr>
        <p:blipFill>
          <a:blip r:embed="rId2"/>
          <a:stretch>
            <a:fillRect/>
          </a:stretch>
        </p:blipFill>
        <p:spPr>
          <a:xfrm>
            <a:off x="770361" y="2931790"/>
            <a:ext cx="7603278" cy="1949759"/>
          </a:xfrm>
          <a:prstGeom prst="rect">
            <a:avLst/>
          </a:prstGeom>
        </p:spPr>
      </p:pic>
      <p:pic>
        <p:nvPicPr>
          <p:cNvPr id="12" name="Picture 11">
            <a:extLst>
              <a:ext uri="{FF2B5EF4-FFF2-40B4-BE49-F238E27FC236}">
                <a16:creationId xmlns:a16="http://schemas.microsoft.com/office/drawing/2014/main" id="{E9F922A3-B2CB-1CD2-D8DC-53CFECA2F8F7}"/>
              </a:ext>
            </a:extLst>
          </p:cNvPr>
          <p:cNvPicPr>
            <a:picLocks noChangeAspect="1"/>
          </p:cNvPicPr>
          <p:nvPr/>
        </p:nvPicPr>
        <p:blipFill>
          <a:blip r:embed="rId3"/>
          <a:stretch>
            <a:fillRect/>
          </a:stretch>
        </p:blipFill>
        <p:spPr>
          <a:xfrm>
            <a:off x="354029" y="683111"/>
            <a:ext cx="8435942" cy="1820501"/>
          </a:xfrm>
          <a:prstGeom prst="rect">
            <a:avLst/>
          </a:prstGeom>
        </p:spPr>
      </p:pic>
    </p:spTree>
    <p:extLst>
      <p:ext uri="{BB962C8B-B14F-4D97-AF65-F5344CB8AC3E}">
        <p14:creationId xmlns:p14="http://schemas.microsoft.com/office/powerpoint/2010/main" val="471629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07814"/>
          </a:xfrm>
        </p:spPr>
        <p:txBody>
          <a:bodyPr>
            <a:noAutofit/>
          </a:bodyPr>
          <a:lstStyle/>
          <a:p>
            <a:r>
              <a:rPr lang="en-US" sz="1800" b="1" dirty="0">
                <a:solidFill>
                  <a:srgbClr val="7030A0"/>
                </a:solidFill>
                <a:latin typeface="Times New Roman" pitchFamily="18" charset="0"/>
                <a:cs typeface="Times New Roman" pitchFamily="18" charset="0"/>
              </a:rPr>
              <a:t>Using the Second Derivative for Image Sharpening—The Laplacian Spatial Filters</a:t>
            </a:r>
            <a:endParaRPr lang="en-IN" sz="18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23528" y="483518"/>
            <a:ext cx="8496944" cy="148848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100" b="1" dirty="0">
                <a:solidFill>
                  <a:srgbClr val="C00000"/>
                </a:solidFill>
                <a:latin typeface="Times New Roman" panose="02020603050405020304" pitchFamily="18" charset="0"/>
                <a:cs typeface="Times New Roman" panose="02020603050405020304" pitchFamily="18" charset="0"/>
              </a:rPr>
              <a:t>Isotropic filters</a:t>
            </a:r>
            <a:r>
              <a:rPr lang="en-US" sz="2100" dirty="0">
                <a:latin typeface="Times New Roman" panose="02020603050405020304" pitchFamily="18" charset="0"/>
                <a:cs typeface="Times New Roman" panose="02020603050405020304" pitchFamily="18" charset="0"/>
              </a:rPr>
              <a:t> are rotation invariant, in the sense that rotating the image and then applying the filter gives the same result as applying the filter to the image first and then rotating the result.</a:t>
            </a:r>
          </a:p>
        </p:txBody>
      </p:sp>
      <p:pic>
        <p:nvPicPr>
          <p:cNvPr id="7" name="Picture 6">
            <a:extLst>
              <a:ext uri="{FF2B5EF4-FFF2-40B4-BE49-F238E27FC236}">
                <a16:creationId xmlns:a16="http://schemas.microsoft.com/office/drawing/2014/main" id="{B2BE2C99-D51F-6921-EA60-A865DA6B7AFE}"/>
              </a:ext>
            </a:extLst>
          </p:cNvPr>
          <p:cNvPicPr>
            <a:picLocks noChangeAspect="1"/>
          </p:cNvPicPr>
          <p:nvPr/>
        </p:nvPicPr>
        <p:blipFill>
          <a:blip r:embed="rId2"/>
          <a:stretch>
            <a:fillRect/>
          </a:stretch>
        </p:blipFill>
        <p:spPr>
          <a:xfrm>
            <a:off x="521804" y="2281803"/>
            <a:ext cx="8100392" cy="1544920"/>
          </a:xfrm>
          <a:prstGeom prst="rect">
            <a:avLst/>
          </a:prstGeom>
        </p:spPr>
      </p:pic>
    </p:spTree>
    <p:extLst>
      <p:ext uri="{BB962C8B-B14F-4D97-AF65-F5344CB8AC3E}">
        <p14:creationId xmlns:p14="http://schemas.microsoft.com/office/powerpoint/2010/main" val="2177938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BF20A7-2925-1C0A-7672-5EA0320FC509}"/>
              </a:ext>
            </a:extLst>
          </p:cNvPr>
          <p:cNvPicPr>
            <a:picLocks noChangeAspect="1"/>
          </p:cNvPicPr>
          <p:nvPr/>
        </p:nvPicPr>
        <p:blipFill>
          <a:blip r:embed="rId2"/>
          <a:stretch>
            <a:fillRect/>
          </a:stretch>
        </p:blipFill>
        <p:spPr>
          <a:xfrm>
            <a:off x="1493891" y="123478"/>
            <a:ext cx="6156217" cy="3758844"/>
          </a:xfrm>
          <a:prstGeom prst="rect">
            <a:avLst/>
          </a:prstGeom>
        </p:spPr>
      </p:pic>
      <p:pic>
        <p:nvPicPr>
          <p:cNvPr id="6" name="Picture 5">
            <a:extLst>
              <a:ext uri="{FF2B5EF4-FFF2-40B4-BE49-F238E27FC236}">
                <a16:creationId xmlns:a16="http://schemas.microsoft.com/office/drawing/2014/main" id="{3205AE1A-FF23-BECF-757C-53DF705F13BC}"/>
              </a:ext>
            </a:extLst>
          </p:cNvPr>
          <p:cNvPicPr>
            <a:picLocks noChangeAspect="1"/>
          </p:cNvPicPr>
          <p:nvPr/>
        </p:nvPicPr>
        <p:blipFill>
          <a:blip r:embed="rId3"/>
          <a:stretch>
            <a:fillRect/>
          </a:stretch>
        </p:blipFill>
        <p:spPr>
          <a:xfrm>
            <a:off x="508983" y="4011910"/>
            <a:ext cx="8126031" cy="917891"/>
          </a:xfrm>
          <a:prstGeom prst="rect">
            <a:avLst/>
          </a:prstGeom>
        </p:spPr>
      </p:pic>
    </p:spTree>
    <p:extLst>
      <p:ext uri="{BB962C8B-B14F-4D97-AF65-F5344CB8AC3E}">
        <p14:creationId xmlns:p14="http://schemas.microsoft.com/office/powerpoint/2010/main" val="3652634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F1D962-1AD1-7BDF-4158-01C10C511E1E}"/>
              </a:ext>
            </a:extLst>
          </p:cNvPr>
          <p:cNvPicPr>
            <a:picLocks noChangeAspect="1"/>
          </p:cNvPicPr>
          <p:nvPr/>
        </p:nvPicPr>
        <p:blipFill>
          <a:blip r:embed="rId2"/>
          <a:stretch>
            <a:fillRect/>
          </a:stretch>
        </p:blipFill>
        <p:spPr>
          <a:xfrm>
            <a:off x="0" y="267494"/>
            <a:ext cx="9144000" cy="2260665"/>
          </a:xfrm>
          <a:prstGeom prst="rect">
            <a:avLst/>
          </a:prstGeom>
        </p:spPr>
      </p:pic>
      <p:pic>
        <p:nvPicPr>
          <p:cNvPr id="4" name="Picture 3">
            <a:extLst>
              <a:ext uri="{FF2B5EF4-FFF2-40B4-BE49-F238E27FC236}">
                <a16:creationId xmlns:a16="http://schemas.microsoft.com/office/drawing/2014/main" id="{9D9AC4A1-40E0-A4DC-EDDF-AED46864765D}"/>
              </a:ext>
            </a:extLst>
          </p:cNvPr>
          <p:cNvPicPr>
            <a:picLocks noChangeAspect="1"/>
          </p:cNvPicPr>
          <p:nvPr/>
        </p:nvPicPr>
        <p:blipFill>
          <a:blip r:embed="rId3"/>
          <a:stretch>
            <a:fillRect/>
          </a:stretch>
        </p:blipFill>
        <p:spPr>
          <a:xfrm>
            <a:off x="2663788" y="2571929"/>
            <a:ext cx="3816424" cy="2330220"/>
          </a:xfrm>
          <a:prstGeom prst="rect">
            <a:avLst/>
          </a:prstGeom>
        </p:spPr>
      </p:pic>
    </p:spTree>
    <p:extLst>
      <p:ext uri="{BB962C8B-B14F-4D97-AF65-F5344CB8AC3E}">
        <p14:creationId xmlns:p14="http://schemas.microsoft.com/office/powerpoint/2010/main" val="2604903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CEEAA7-D2DC-E5E8-2DD3-D5522AB0F853}"/>
              </a:ext>
            </a:extLst>
          </p:cNvPr>
          <p:cNvPicPr>
            <a:picLocks noChangeAspect="1"/>
          </p:cNvPicPr>
          <p:nvPr/>
        </p:nvPicPr>
        <p:blipFill>
          <a:blip r:embed="rId2"/>
          <a:stretch>
            <a:fillRect/>
          </a:stretch>
        </p:blipFill>
        <p:spPr>
          <a:xfrm>
            <a:off x="107504" y="51470"/>
            <a:ext cx="3001311" cy="3482437"/>
          </a:xfrm>
          <a:prstGeom prst="rect">
            <a:avLst/>
          </a:prstGeom>
        </p:spPr>
      </p:pic>
      <p:pic>
        <p:nvPicPr>
          <p:cNvPr id="5" name="Picture 4">
            <a:extLst>
              <a:ext uri="{FF2B5EF4-FFF2-40B4-BE49-F238E27FC236}">
                <a16:creationId xmlns:a16="http://schemas.microsoft.com/office/drawing/2014/main" id="{C6BCCB3E-A0D6-F71B-EE89-FBCF5D52652E}"/>
              </a:ext>
            </a:extLst>
          </p:cNvPr>
          <p:cNvPicPr>
            <a:picLocks noChangeAspect="1"/>
          </p:cNvPicPr>
          <p:nvPr/>
        </p:nvPicPr>
        <p:blipFill>
          <a:blip r:embed="rId3"/>
          <a:stretch>
            <a:fillRect/>
          </a:stretch>
        </p:blipFill>
        <p:spPr>
          <a:xfrm>
            <a:off x="3157850" y="51470"/>
            <a:ext cx="5986150" cy="3482437"/>
          </a:xfrm>
          <a:prstGeom prst="rect">
            <a:avLst/>
          </a:prstGeom>
        </p:spPr>
      </p:pic>
      <p:pic>
        <p:nvPicPr>
          <p:cNvPr id="7" name="Picture 6">
            <a:extLst>
              <a:ext uri="{FF2B5EF4-FFF2-40B4-BE49-F238E27FC236}">
                <a16:creationId xmlns:a16="http://schemas.microsoft.com/office/drawing/2014/main" id="{06B65DB5-292A-EB84-7F86-4E75F8937699}"/>
              </a:ext>
            </a:extLst>
          </p:cNvPr>
          <p:cNvPicPr>
            <a:picLocks noChangeAspect="1"/>
          </p:cNvPicPr>
          <p:nvPr/>
        </p:nvPicPr>
        <p:blipFill>
          <a:blip r:embed="rId4"/>
          <a:stretch>
            <a:fillRect/>
          </a:stretch>
        </p:blipFill>
        <p:spPr>
          <a:xfrm>
            <a:off x="436420" y="3723878"/>
            <a:ext cx="2343477" cy="971686"/>
          </a:xfrm>
          <a:prstGeom prst="rect">
            <a:avLst/>
          </a:prstGeom>
        </p:spPr>
      </p:pic>
      <p:pic>
        <p:nvPicPr>
          <p:cNvPr id="9" name="Picture 8">
            <a:extLst>
              <a:ext uri="{FF2B5EF4-FFF2-40B4-BE49-F238E27FC236}">
                <a16:creationId xmlns:a16="http://schemas.microsoft.com/office/drawing/2014/main" id="{6BD408AC-5A33-46AD-7494-8E2627AABF46}"/>
              </a:ext>
            </a:extLst>
          </p:cNvPr>
          <p:cNvPicPr>
            <a:picLocks noChangeAspect="1"/>
          </p:cNvPicPr>
          <p:nvPr/>
        </p:nvPicPr>
        <p:blipFill>
          <a:blip r:embed="rId5"/>
          <a:stretch>
            <a:fillRect/>
          </a:stretch>
        </p:blipFill>
        <p:spPr>
          <a:xfrm>
            <a:off x="5148064" y="3723878"/>
            <a:ext cx="2088232" cy="1051350"/>
          </a:xfrm>
          <a:prstGeom prst="rect">
            <a:avLst/>
          </a:prstGeom>
        </p:spPr>
      </p:pic>
    </p:spTree>
    <p:extLst>
      <p:ext uri="{BB962C8B-B14F-4D97-AF65-F5344CB8AC3E}">
        <p14:creationId xmlns:p14="http://schemas.microsoft.com/office/powerpoint/2010/main" val="80330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EDF494-CE0A-5C07-B3F3-4B590B5CEC02}"/>
              </a:ext>
            </a:extLst>
          </p:cNvPr>
          <p:cNvPicPr>
            <a:picLocks noChangeAspect="1"/>
          </p:cNvPicPr>
          <p:nvPr/>
        </p:nvPicPr>
        <p:blipFill>
          <a:blip r:embed="rId2"/>
          <a:stretch>
            <a:fillRect/>
          </a:stretch>
        </p:blipFill>
        <p:spPr>
          <a:xfrm>
            <a:off x="0" y="902853"/>
            <a:ext cx="9144000" cy="3337793"/>
          </a:xfrm>
          <a:prstGeom prst="rect">
            <a:avLst/>
          </a:prstGeom>
        </p:spPr>
      </p:pic>
    </p:spTree>
    <p:extLst>
      <p:ext uri="{BB962C8B-B14F-4D97-AF65-F5344CB8AC3E}">
        <p14:creationId xmlns:p14="http://schemas.microsoft.com/office/powerpoint/2010/main" val="294934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FBBE0-88B6-2A0D-4A96-6B9ED933AB94}"/>
              </a:ext>
            </a:extLst>
          </p:cNvPr>
          <p:cNvPicPr>
            <a:picLocks noChangeAspect="1"/>
          </p:cNvPicPr>
          <p:nvPr/>
        </p:nvPicPr>
        <p:blipFill>
          <a:blip r:embed="rId2"/>
          <a:stretch>
            <a:fillRect/>
          </a:stretch>
        </p:blipFill>
        <p:spPr>
          <a:xfrm>
            <a:off x="0" y="411510"/>
            <a:ext cx="9144000" cy="3377090"/>
          </a:xfrm>
          <a:prstGeom prst="rect">
            <a:avLst/>
          </a:prstGeom>
        </p:spPr>
      </p:pic>
      <p:pic>
        <p:nvPicPr>
          <p:cNvPr id="5" name="Picture 4">
            <a:extLst>
              <a:ext uri="{FF2B5EF4-FFF2-40B4-BE49-F238E27FC236}">
                <a16:creationId xmlns:a16="http://schemas.microsoft.com/office/drawing/2014/main" id="{5C36C7CE-053D-39DF-AD70-935BCB42DFDD}"/>
              </a:ext>
            </a:extLst>
          </p:cNvPr>
          <p:cNvPicPr>
            <a:picLocks noChangeAspect="1"/>
          </p:cNvPicPr>
          <p:nvPr/>
        </p:nvPicPr>
        <p:blipFill>
          <a:blip r:embed="rId3"/>
          <a:stretch>
            <a:fillRect/>
          </a:stretch>
        </p:blipFill>
        <p:spPr>
          <a:xfrm>
            <a:off x="107504" y="3797853"/>
            <a:ext cx="8928992" cy="688631"/>
          </a:xfrm>
          <a:prstGeom prst="rect">
            <a:avLst/>
          </a:prstGeom>
        </p:spPr>
      </p:pic>
    </p:spTree>
    <p:extLst>
      <p:ext uri="{BB962C8B-B14F-4D97-AF65-F5344CB8AC3E}">
        <p14:creationId xmlns:p14="http://schemas.microsoft.com/office/powerpoint/2010/main" val="288404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7886909-3EC1-0C46-780D-91DF57E33DAA}"/>
              </a:ext>
            </a:extLst>
          </p:cNvPr>
          <p:cNvPicPr>
            <a:picLocks noChangeAspect="1"/>
          </p:cNvPicPr>
          <p:nvPr/>
        </p:nvPicPr>
        <p:blipFill>
          <a:blip r:embed="rId2"/>
          <a:stretch>
            <a:fillRect/>
          </a:stretch>
        </p:blipFill>
        <p:spPr>
          <a:xfrm>
            <a:off x="0" y="1419342"/>
            <a:ext cx="9144000" cy="2304815"/>
          </a:xfrm>
          <a:prstGeom prst="rect">
            <a:avLst/>
          </a:prstGeom>
        </p:spPr>
      </p:pic>
    </p:spTree>
    <p:extLst>
      <p:ext uri="{BB962C8B-B14F-4D97-AF65-F5344CB8AC3E}">
        <p14:creationId xmlns:p14="http://schemas.microsoft.com/office/powerpoint/2010/main" val="2180956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9826D-F319-BEEB-8BAD-0E841D35AA37}"/>
              </a:ext>
            </a:extLst>
          </p:cNvPr>
          <p:cNvPicPr>
            <a:picLocks noChangeAspect="1"/>
          </p:cNvPicPr>
          <p:nvPr/>
        </p:nvPicPr>
        <p:blipFill>
          <a:blip r:embed="rId2"/>
          <a:stretch>
            <a:fillRect/>
          </a:stretch>
        </p:blipFill>
        <p:spPr>
          <a:xfrm>
            <a:off x="800472" y="111625"/>
            <a:ext cx="7543056" cy="4920250"/>
          </a:xfrm>
          <a:prstGeom prst="rect">
            <a:avLst/>
          </a:prstGeom>
        </p:spPr>
      </p:pic>
    </p:spTree>
    <p:extLst>
      <p:ext uri="{BB962C8B-B14F-4D97-AF65-F5344CB8AC3E}">
        <p14:creationId xmlns:p14="http://schemas.microsoft.com/office/powerpoint/2010/main" val="650208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4F9144-1F1D-DAC7-7F72-C14808A7DA88}"/>
              </a:ext>
            </a:extLst>
          </p:cNvPr>
          <p:cNvPicPr>
            <a:picLocks noChangeAspect="1"/>
          </p:cNvPicPr>
          <p:nvPr/>
        </p:nvPicPr>
        <p:blipFill>
          <a:blip r:embed="rId2"/>
          <a:stretch>
            <a:fillRect/>
          </a:stretch>
        </p:blipFill>
        <p:spPr>
          <a:xfrm>
            <a:off x="722052" y="0"/>
            <a:ext cx="7699896" cy="5143500"/>
          </a:xfrm>
          <a:prstGeom prst="rect">
            <a:avLst/>
          </a:prstGeom>
        </p:spPr>
      </p:pic>
      <p:pic>
        <p:nvPicPr>
          <p:cNvPr id="5" name="Picture 4">
            <a:extLst>
              <a:ext uri="{FF2B5EF4-FFF2-40B4-BE49-F238E27FC236}">
                <a16:creationId xmlns:a16="http://schemas.microsoft.com/office/drawing/2014/main" id="{D7599950-F7A3-9637-77EA-7A78C1924A83}"/>
              </a:ext>
            </a:extLst>
          </p:cNvPr>
          <p:cNvPicPr>
            <a:picLocks noChangeAspect="1"/>
          </p:cNvPicPr>
          <p:nvPr/>
        </p:nvPicPr>
        <p:blipFill>
          <a:blip r:embed="rId3"/>
          <a:stretch>
            <a:fillRect/>
          </a:stretch>
        </p:blipFill>
        <p:spPr>
          <a:xfrm>
            <a:off x="3059832" y="1419622"/>
            <a:ext cx="2734057" cy="390580"/>
          </a:xfrm>
          <a:prstGeom prst="rect">
            <a:avLst/>
          </a:prstGeom>
        </p:spPr>
      </p:pic>
      <p:pic>
        <p:nvPicPr>
          <p:cNvPr id="7" name="Picture 6">
            <a:extLst>
              <a:ext uri="{FF2B5EF4-FFF2-40B4-BE49-F238E27FC236}">
                <a16:creationId xmlns:a16="http://schemas.microsoft.com/office/drawing/2014/main" id="{46D769AF-6881-ADEC-0725-1F4DEDDBE73F}"/>
              </a:ext>
            </a:extLst>
          </p:cNvPr>
          <p:cNvPicPr>
            <a:picLocks noChangeAspect="1"/>
          </p:cNvPicPr>
          <p:nvPr/>
        </p:nvPicPr>
        <p:blipFill>
          <a:blip r:embed="rId4"/>
          <a:stretch>
            <a:fillRect/>
          </a:stretch>
        </p:blipFill>
        <p:spPr>
          <a:xfrm>
            <a:off x="3488516" y="1238621"/>
            <a:ext cx="1876687" cy="181001"/>
          </a:xfrm>
          <a:prstGeom prst="rect">
            <a:avLst/>
          </a:prstGeom>
        </p:spPr>
      </p:pic>
      <p:pic>
        <p:nvPicPr>
          <p:cNvPr id="9" name="Picture 8">
            <a:extLst>
              <a:ext uri="{FF2B5EF4-FFF2-40B4-BE49-F238E27FC236}">
                <a16:creationId xmlns:a16="http://schemas.microsoft.com/office/drawing/2014/main" id="{F79B8A70-93CA-C3AB-70A5-ED9445837070}"/>
              </a:ext>
            </a:extLst>
          </p:cNvPr>
          <p:cNvPicPr>
            <a:picLocks noChangeAspect="1"/>
          </p:cNvPicPr>
          <p:nvPr/>
        </p:nvPicPr>
        <p:blipFill>
          <a:blip r:embed="rId5"/>
          <a:stretch>
            <a:fillRect/>
          </a:stretch>
        </p:blipFill>
        <p:spPr>
          <a:xfrm>
            <a:off x="3531648" y="4443958"/>
            <a:ext cx="1181265" cy="323895"/>
          </a:xfrm>
          <a:prstGeom prst="rect">
            <a:avLst/>
          </a:prstGeom>
        </p:spPr>
      </p:pic>
      <p:pic>
        <p:nvPicPr>
          <p:cNvPr id="11" name="Picture 10">
            <a:extLst>
              <a:ext uri="{FF2B5EF4-FFF2-40B4-BE49-F238E27FC236}">
                <a16:creationId xmlns:a16="http://schemas.microsoft.com/office/drawing/2014/main" id="{8C590EB6-69AC-3ED5-B8B4-A0E6FD2C1246}"/>
              </a:ext>
            </a:extLst>
          </p:cNvPr>
          <p:cNvPicPr>
            <a:picLocks noChangeAspect="1"/>
          </p:cNvPicPr>
          <p:nvPr/>
        </p:nvPicPr>
        <p:blipFill>
          <a:blip r:embed="rId6"/>
          <a:stretch>
            <a:fillRect/>
          </a:stretch>
        </p:blipFill>
        <p:spPr>
          <a:xfrm>
            <a:off x="3693595" y="3435846"/>
            <a:ext cx="857370" cy="333422"/>
          </a:xfrm>
          <a:prstGeom prst="rect">
            <a:avLst/>
          </a:prstGeom>
        </p:spPr>
      </p:pic>
    </p:spTree>
    <p:extLst>
      <p:ext uri="{BB962C8B-B14F-4D97-AF65-F5344CB8AC3E}">
        <p14:creationId xmlns:p14="http://schemas.microsoft.com/office/powerpoint/2010/main" val="2942376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03CCDD-D92F-3347-D30C-6151B9456E87}"/>
              </a:ext>
            </a:extLst>
          </p:cNvPr>
          <p:cNvPicPr>
            <a:picLocks noChangeAspect="1"/>
          </p:cNvPicPr>
          <p:nvPr/>
        </p:nvPicPr>
        <p:blipFill>
          <a:blip r:embed="rId2"/>
          <a:stretch>
            <a:fillRect/>
          </a:stretch>
        </p:blipFill>
        <p:spPr>
          <a:xfrm>
            <a:off x="2813698" y="0"/>
            <a:ext cx="6294806" cy="5143500"/>
          </a:xfrm>
          <a:prstGeom prst="rect">
            <a:avLst/>
          </a:prstGeom>
        </p:spPr>
      </p:pic>
      <p:pic>
        <p:nvPicPr>
          <p:cNvPr id="5" name="Picture 4">
            <a:extLst>
              <a:ext uri="{FF2B5EF4-FFF2-40B4-BE49-F238E27FC236}">
                <a16:creationId xmlns:a16="http://schemas.microsoft.com/office/drawing/2014/main" id="{E70D188B-9FE6-C73A-EE93-2C969CCADF7A}"/>
              </a:ext>
            </a:extLst>
          </p:cNvPr>
          <p:cNvPicPr>
            <a:picLocks noChangeAspect="1"/>
          </p:cNvPicPr>
          <p:nvPr/>
        </p:nvPicPr>
        <p:blipFill>
          <a:blip r:embed="rId3"/>
          <a:stretch>
            <a:fillRect/>
          </a:stretch>
        </p:blipFill>
        <p:spPr>
          <a:xfrm>
            <a:off x="107504" y="3723878"/>
            <a:ext cx="5015894" cy="426652"/>
          </a:xfrm>
          <a:prstGeom prst="rect">
            <a:avLst/>
          </a:prstGeom>
        </p:spPr>
      </p:pic>
      <p:pic>
        <p:nvPicPr>
          <p:cNvPr id="7" name="Picture 6">
            <a:extLst>
              <a:ext uri="{FF2B5EF4-FFF2-40B4-BE49-F238E27FC236}">
                <a16:creationId xmlns:a16="http://schemas.microsoft.com/office/drawing/2014/main" id="{C1336000-661E-26F9-0A48-DECDBB173FF6}"/>
              </a:ext>
            </a:extLst>
          </p:cNvPr>
          <p:cNvPicPr>
            <a:picLocks noChangeAspect="1"/>
          </p:cNvPicPr>
          <p:nvPr/>
        </p:nvPicPr>
        <p:blipFill>
          <a:blip r:embed="rId4"/>
          <a:stretch>
            <a:fillRect/>
          </a:stretch>
        </p:blipFill>
        <p:spPr>
          <a:xfrm>
            <a:off x="107504" y="4443958"/>
            <a:ext cx="5052589" cy="379612"/>
          </a:xfrm>
          <a:prstGeom prst="rect">
            <a:avLst/>
          </a:prstGeom>
        </p:spPr>
      </p:pic>
    </p:spTree>
    <p:extLst>
      <p:ext uri="{BB962C8B-B14F-4D97-AF65-F5344CB8AC3E}">
        <p14:creationId xmlns:p14="http://schemas.microsoft.com/office/powerpoint/2010/main" val="351651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658B5D-24C9-603C-F2B6-C2B6ED5DC8BE}"/>
              </a:ext>
            </a:extLst>
          </p:cNvPr>
          <p:cNvPicPr>
            <a:picLocks noChangeAspect="1"/>
          </p:cNvPicPr>
          <p:nvPr/>
        </p:nvPicPr>
        <p:blipFill>
          <a:blip r:embed="rId2"/>
          <a:stretch>
            <a:fillRect/>
          </a:stretch>
        </p:blipFill>
        <p:spPr>
          <a:xfrm>
            <a:off x="16526" y="195486"/>
            <a:ext cx="9144000" cy="1572655"/>
          </a:xfrm>
          <a:prstGeom prst="rect">
            <a:avLst/>
          </a:prstGeom>
        </p:spPr>
      </p:pic>
      <p:pic>
        <p:nvPicPr>
          <p:cNvPr id="7" name="Picture 6">
            <a:extLst>
              <a:ext uri="{FF2B5EF4-FFF2-40B4-BE49-F238E27FC236}">
                <a16:creationId xmlns:a16="http://schemas.microsoft.com/office/drawing/2014/main" id="{1BC58EC7-7894-09DA-1D82-EE541F4E48E5}"/>
              </a:ext>
            </a:extLst>
          </p:cNvPr>
          <p:cNvPicPr>
            <a:picLocks noChangeAspect="1"/>
          </p:cNvPicPr>
          <p:nvPr/>
        </p:nvPicPr>
        <p:blipFill>
          <a:blip r:embed="rId3"/>
          <a:stretch>
            <a:fillRect/>
          </a:stretch>
        </p:blipFill>
        <p:spPr>
          <a:xfrm>
            <a:off x="16526" y="2046945"/>
            <a:ext cx="9144000" cy="2656829"/>
          </a:xfrm>
          <a:prstGeom prst="rect">
            <a:avLst/>
          </a:prstGeom>
        </p:spPr>
      </p:pic>
    </p:spTree>
    <p:extLst>
      <p:ext uri="{BB962C8B-B14F-4D97-AF65-F5344CB8AC3E}">
        <p14:creationId xmlns:p14="http://schemas.microsoft.com/office/powerpoint/2010/main" val="70885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45CE14-36B4-4101-AE5A-5934558D2411}"/>
              </a:ext>
            </a:extLst>
          </p:cNvPr>
          <p:cNvPicPr>
            <a:picLocks noChangeAspect="1"/>
          </p:cNvPicPr>
          <p:nvPr/>
        </p:nvPicPr>
        <p:blipFill>
          <a:blip r:embed="rId2"/>
          <a:stretch>
            <a:fillRect/>
          </a:stretch>
        </p:blipFill>
        <p:spPr>
          <a:xfrm>
            <a:off x="168189" y="175541"/>
            <a:ext cx="8964276" cy="1571844"/>
          </a:xfrm>
          <a:prstGeom prst="rect">
            <a:avLst/>
          </a:prstGeom>
        </p:spPr>
      </p:pic>
      <p:pic>
        <p:nvPicPr>
          <p:cNvPr id="5" name="Picture 4">
            <a:extLst>
              <a:ext uri="{FF2B5EF4-FFF2-40B4-BE49-F238E27FC236}">
                <a16:creationId xmlns:a16="http://schemas.microsoft.com/office/drawing/2014/main" id="{8D0CACA1-85AA-8FFF-9EC6-6118D279A675}"/>
              </a:ext>
            </a:extLst>
          </p:cNvPr>
          <p:cNvPicPr>
            <a:picLocks noChangeAspect="1"/>
          </p:cNvPicPr>
          <p:nvPr/>
        </p:nvPicPr>
        <p:blipFill>
          <a:blip r:embed="rId3"/>
          <a:stretch>
            <a:fillRect/>
          </a:stretch>
        </p:blipFill>
        <p:spPr>
          <a:xfrm>
            <a:off x="89862" y="2054106"/>
            <a:ext cx="8964276" cy="2913853"/>
          </a:xfrm>
          <a:prstGeom prst="rect">
            <a:avLst/>
          </a:prstGeom>
        </p:spPr>
      </p:pic>
    </p:spTree>
    <p:extLst>
      <p:ext uri="{BB962C8B-B14F-4D97-AF65-F5344CB8AC3E}">
        <p14:creationId xmlns:p14="http://schemas.microsoft.com/office/powerpoint/2010/main" val="59143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07814"/>
          </a:xfrm>
        </p:spPr>
        <p:txBody>
          <a:bodyPr>
            <a:noAutofit/>
          </a:bodyPr>
          <a:lstStyle/>
          <a:p>
            <a:r>
              <a:rPr lang="en-US" sz="2400" b="1" dirty="0">
                <a:solidFill>
                  <a:srgbClr val="7030A0"/>
                </a:solidFill>
                <a:latin typeface="Times New Roman" pitchFamily="18" charset="0"/>
                <a:cs typeface="Times New Roman" pitchFamily="18" charset="0"/>
              </a:rPr>
              <a:t>Smoothing Linear Filters</a:t>
            </a:r>
            <a:endParaRPr lang="en-IN" sz="24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23528" y="483518"/>
            <a:ext cx="8496944"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Ten-Roman"/>
              </a:rPr>
              <a:t>The output (response) of a smoothing, linear spatial filter is simply the </a:t>
            </a:r>
            <a:r>
              <a:rPr lang="en-US" sz="2000" b="1" i="0" u="none" strike="noStrike" baseline="0" dirty="0">
                <a:solidFill>
                  <a:srgbClr val="FF0000"/>
                </a:solidFill>
                <a:latin typeface="TimesTen-Roman"/>
              </a:rPr>
              <a:t>average of the pixels contained in the neighborhood of the filter mask</a:t>
            </a:r>
            <a:r>
              <a:rPr lang="en-US" sz="2000" b="0" i="0" u="none" strike="noStrike" baseline="0" dirty="0">
                <a:latin typeface="TimesTen-Roman"/>
              </a:rPr>
              <a:t>. These filters sometimes are called </a:t>
            </a:r>
            <a:r>
              <a:rPr lang="en-US" sz="2000" b="1" i="1" u="none" strike="noStrike" baseline="0" dirty="0">
                <a:latin typeface="TimesTen-Roman"/>
              </a:rPr>
              <a:t>averaging filters </a:t>
            </a:r>
            <a:r>
              <a:rPr lang="en-US" sz="2000" b="0" i="0" u="none" strike="noStrike" baseline="0" dirty="0">
                <a:latin typeface="TimesTen-Roman"/>
              </a:rPr>
              <a:t>or </a:t>
            </a:r>
            <a:r>
              <a:rPr lang="en-US" sz="2000" b="1" i="1" u="none" strike="noStrike" baseline="0" dirty="0">
                <a:latin typeface="TimesTen-Roman"/>
              </a:rPr>
              <a:t>lowpass filters</a:t>
            </a:r>
            <a:r>
              <a:rPr lang="en-US" sz="2000" b="0" i="0" u="none" strike="noStrike" baseline="0" dirty="0">
                <a:latin typeface="TimesTen-Roman"/>
              </a:rPr>
              <a: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value of every pixel in an image is replaced by the average of the intensity levels in the neighborhood defined by the filter mask, this process results in an image </a:t>
            </a:r>
            <a:r>
              <a:rPr lang="en-US" sz="2000" b="1" dirty="0">
                <a:solidFill>
                  <a:schemeClr val="accent3">
                    <a:lumMod val="50000"/>
                  </a:schemeClr>
                </a:solidFill>
                <a:latin typeface="Times New Roman" panose="02020603050405020304" pitchFamily="18" charset="0"/>
                <a:cs typeface="Times New Roman" panose="02020603050405020304" pitchFamily="18" charset="0"/>
              </a:rPr>
              <a:t>with reduced “sharp” transitions in intensities</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Because random noise typically consists of sharp transitions in intensity levels, the most obvious </a:t>
            </a:r>
            <a:r>
              <a:rPr lang="en-US" sz="2000" b="1" dirty="0">
                <a:solidFill>
                  <a:srgbClr val="C00000"/>
                </a:solidFill>
                <a:latin typeface="Times New Roman" panose="02020603050405020304" pitchFamily="18" charset="0"/>
                <a:cs typeface="Times New Roman" panose="02020603050405020304" pitchFamily="18" charset="0"/>
              </a:rPr>
              <a:t>application of smoothing is noise reduction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57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1815"/>
            <a:ext cx="8229600" cy="407814"/>
          </a:xfrm>
        </p:spPr>
        <p:txBody>
          <a:bodyPr>
            <a:noAutofit/>
          </a:bodyPr>
          <a:lstStyle/>
          <a:p>
            <a:r>
              <a:rPr lang="en-US" sz="2400" b="1" dirty="0">
                <a:solidFill>
                  <a:srgbClr val="7030A0"/>
                </a:solidFill>
                <a:latin typeface="Times New Roman" pitchFamily="18" charset="0"/>
                <a:cs typeface="Times New Roman" pitchFamily="18" charset="0"/>
              </a:rPr>
              <a:t>Smoothing Linear Filters</a:t>
            </a:r>
            <a:endParaRPr lang="en-IN" sz="24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3061C53-3D5C-E84C-E944-0714EB59BEC2}"/>
              </a:ext>
            </a:extLst>
          </p:cNvPr>
          <p:cNvSpPr txBox="1"/>
          <p:nvPr/>
        </p:nvSpPr>
        <p:spPr>
          <a:xfrm>
            <a:off x="323528" y="683111"/>
            <a:ext cx="8496944" cy="391222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However, edges (which almost always are desirable features of an image) also are characterized by sharp intensity transitions, so averaging filters have the undesirable side effect that </a:t>
            </a:r>
            <a:r>
              <a:rPr lang="en-US" sz="2100" b="1" dirty="0">
                <a:solidFill>
                  <a:srgbClr val="C00000"/>
                </a:solidFill>
                <a:latin typeface="Times New Roman" panose="02020603050405020304" pitchFamily="18" charset="0"/>
                <a:cs typeface="Times New Roman" panose="02020603050405020304" pitchFamily="18" charset="0"/>
              </a:rPr>
              <a:t>they blur edges</a:t>
            </a:r>
            <a:r>
              <a:rPr lang="en-US" sz="21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Another application of this type of process includes the </a:t>
            </a:r>
            <a:r>
              <a:rPr lang="en-US" sz="2100" b="1" dirty="0">
                <a:solidFill>
                  <a:srgbClr val="C00000"/>
                </a:solidFill>
                <a:latin typeface="Times New Roman" panose="02020603050405020304" pitchFamily="18" charset="0"/>
                <a:cs typeface="Times New Roman" panose="02020603050405020304" pitchFamily="18" charset="0"/>
              </a:rPr>
              <a:t>smoothing of false contours </a:t>
            </a:r>
            <a:r>
              <a:rPr lang="en-US" sz="2100" dirty="0">
                <a:latin typeface="Times New Roman" panose="02020603050405020304" pitchFamily="18" charset="0"/>
                <a:cs typeface="Times New Roman" panose="02020603050405020304" pitchFamily="18" charset="0"/>
              </a:rPr>
              <a:t>that result from using an insufficient number of intensity levels.</a:t>
            </a:r>
          </a:p>
          <a:p>
            <a:pPr marL="342900" indent="-342900" algn="just">
              <a:lnSpc>
                <a:spcPct val="150000"/>
              </a:lnSpc>
              <a:buFont typeface="Arial" panose="020B0604020202020204" pitchFamily="34" charset="0"/>
              <a:buChar char="•"/>
            </a:pP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95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D013C6-DBB2-09C2-F4FF-DD0E458AE6B6}"/>
              </a:ext>
            </a:extLst>
          </p:cNvPr>
          <p:cNvPicPr>
            <a:picLocks noChangeAspect="1"/>
          </p:cNvPicPr>
          <p:nvPr/>
        </p:nvPicPr>
        <p:blipFill>
          <a:blip r:embed="rId2"/>
          <a:stretch>
            <a:fillRect/>
          </a:stretch>
        </p:blipFill>
        <p:spPr>
          <a:xfrm>
            <a:off x="194183" y="763343"/>
            <a:ext cx="8755634" cy="3616813"/>
          </a:xfrm>
          <a:prstGeom prst="rect">
            <a:avLst/>
          </a:prstGeom>
        </p:spPr>
      </p:pic>
      <p:pic>
        <p:nvPicPr>
          <p:cNvPr id="7" name="Picture 6">
            <a:extLst>
              <a:ext uri="{FF2B5EF4-FFF2-40B4-BE49-F238E27FC236}">
                <a16:creationId xmlns:a16="http://schemas.microsoft.com/office/drawing/2014/main" id="{FF7CF775-C5B5-EE0F-FAEF-84342BE9C25F}"/>
              </a:ext>
            </a:extLst>
          </p:cNvPr>
          <p:cNvPicPr>
            <a:picLocks noChangeAspect="1"/>
          </p:cNvPicPr>
          <p:nvPr/>
        </p:nvPicPr>
        <p:blipFill>
          <a:blip r:embed="rId3"/>
          <a:stretch>
            <a:fillRect/>
          </a:stretch>
        </p:blipFill>
        <p:spPr>
          <a:xfrm>
            <a:off x="899592" y="3363838"/>
            <a:ext cx="1514686" cy="905001"/>
          </a:xfrm>
          <a:prstGeom prst="rect">
            <a:avLst/>
          </a:prstGeom>
        </p:spPr>
      </p:pic>
      <p:sp>
        <p:nvSpPr>
          <p:cNvPr id="9" name="TextBox 8">
            <a:extLst>
              <a:ext uri="{FF2B5EF4-FFF2-40B4-BE49-F238E27FC236}">
                <a16:creationId xmlns:a16="http://schemas.microsoft.com/office/drawing/2014/main" id="{5DF6DC01-293B-C9DF-6D7E-1EB98050F585}"/>
              </a:ext>
            </a:extLst>
          </p:cNvPr>
          <p:cNvSpPr txBox="1"/>
          <p:nvPr/>
        </p:nvSpPr>
        <p:spPr>
          <a:xfrm>
            <a:off x="128278" y="4191645"/>
            <a:ext cx="4572000" cy="923330"/>
          </a:xfrm>
          <a:prstGeom prst="rect">
            <a:avLst/>
          </a:prstGeom>
          <a:noFill/>
        </p:spPr>
        <p:txBody>
          <a:bodyPr wrap="square">
            <a:spAutoFit/>
          </a:bodyPr>
          <a:lstStyle/>
          <a:p>
            <a:pPr algn="just"/>
            <a:r>
              <a:rPr lang="en-US" sz="1800" b="0" i="0" u="none" strike="noStrike" baseline="0" dirty="0">
                <a:latin typeface="TimesTen-Roman"/>
              </a:rPr>
              <a:t>A spatial averaging filter in which all coefficients are equal sometimes is called a </a:t>
            </a:r>
            <a:r>
              <a:rPr lang="en-US" sz="1800" b="1" i="1" u="none" strike="noStrike" baseline="0" dirty="0">
                <a:solidFill>
                  <a:srgbClr val="FF0000"/>
                </a:solidFill>
                <a:latin typeface="TimesTen-Italic"/>
              </a:rPr>
              <a:t>box filter</a:t>
            </a:r>
            <a:r>
              <a:rPr lang="en-US" sz="1800" b="1" i="0" u="none" strike="noStrike" baseline="0" dirty="0">
                <a:solidFill>
                  <a:srgbClr val="FF0000"/>
                </a:solidFill>
                <a:latin typeface="TimesTen-Roman"/>
              </a:rPr>
              <a:t>.</a:t>
            </a:r>
            <a:endParaRPr lang="en-IN" b="1" dirty="0">
              <a:solidFill>
                <a:srgbClr val="FF0000"/>
              </a:solidFill>
            </a:endParaRPr>
          </a:p>
        </p:txBody>
      </p:sp>
    </p:spTree>
    <p:extLst>
      <p:ext uri="{BB962C8B-B14F-4D97-AF65-F5344CB8AC3E}">
        <p14:creationId xmlns:p14="http://schemas.microsoft.com/office/powerpoint/2010/main" val="57107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D013C6-DBB2-09C2-F4FF-DD0E458AE6B6}"/>
              </a:ext>
            </a:extLst>
          </p:cNvPr>
          <p:cNvPicPr>
            <a:picLocks noChangeAspect="1"/>
          </p:cNvPicPr>
          <p:nvPr/>
        </p:nvPicPr>
        <p:blipFill rotWithShape="1">
          <a:blip r:embed="rId3"/>
          <a:srcRect l="35196" t="6199" r="31907" b="28101"/>
          <a:stretch/>
        </p:blipFill>
        <p:spPr>
          <a:xfrm>
            <a:off x="-2269" y="213346"/>
            <a:ext cx="2880320" cy="2376264"/>
          </a:xfrm>
          <a:prstGeom prst="rect">
            <a:avLst/>
          </a:prstGeom>
        </p:spPr>
      </p:pic>
      <p:sp>
        <p:nvSpPr>
          <p:cNvPr id="9" name="TextBox 8">
            <a:extLst>
              <a:ext uri="{FF2B5EF4-FFF2-40B4-BE49-F238E27FC236}">
                <a16:creationId xmlns:a16="http://schemas.microsoft.com/office/drawing/2014/main" id="{5DF6DC01-293B-C9DF-6D7E-1EB98050F585}"/>
              </a:ext>
            </a:extLst>
          </p:cNvPr>
          <p:cNvSpPr txBox="1"/>
          <p:nvPr/>
        </p:nvSpPr>
        <p:spPr>
          <a:xfrm>
            <a:off x="2987824" y="51470"/>
            <a:ext cx="5976664" cy="5016758"/>
          </a:xfrm>
          <a:prstGeom prst="rect">
            <a:avLst/>
          </a:prstGeom>
          <a:noFill/>
        </p:spPr>
        <p:txBody>
          <a:bodyPr wrap="square">
            <a:spAutoFit/>
          </a:bodyPr>
          <a:lstStyle/>
          <a:p>
            <a:pPr algn="just"/>
            <a:r>
              <a:rPr lang="en-IN" sz="2000" b="0" i="0" u="none" strike="noStrike" baseline="0" dirty="0">
                <a:latin typeface="TimesTen-Roman"/>
              </a:rPr>
              <a:t>Pixels are multiplied by </a:t>
            </a:r>
            <a:r>
              <a:rPr lang="en-US" sz="2000" b="0" i="0" u="none" strike="noStrike" baseline="0" dirty="0">
                <a:latin typeface="TimesTen-Roman"/>
              </a:rPr>
              <a:t>different coefficients, thus giving more importance (weight) to some pixels at the </a:t>
            </a:r>
            <a:r>
              <a:rPr lang="en-IN" sz="2000" b="0" i="0" u="none" strike="noStrike" baseline="0" dirty="0">
                <a:latin typeface="TimesTen-Roman"/>
              </a:rPr>
              <a:t>expense of others.</a:t>
            </a:r>
          </a:p>
          <a:p>
            <a:pPr algn="just"/>
            <a:endParaRPr lang="en-IN" sz="2000" dirty="0">
              <a:latin typeface="TimesTen-Roman"/>
            </a:endParaRPr>
          </a:p>
          <a:p>
            <a:pPr algn="just"/>
            <a:r>
              <a:rPr lang="en-US" sz="2000" b="0" i="0" u="none" strike="noStrike" baseline="0" dirty="0">
                <a:latin typeface="TimesTen-Roman"/>
              </a:rPr>
              <a:t>The pixel at the center of the mask is multiplied by a higher value than any other</a:t>
            </a:r>
            <a:endParaRPr lang="en-IN" sz="2000" b="0" i="0" u="none" strike="noStrike" baseline="0" dirty="0">
              <a:latin typeface="TimesTen-Roman"/>
            </a:endParaRPr>
          </a:p>
          <a:p>
            <a:pPr algn="just"/>
            <a:endParaRPr lang="en-IN" sz="2000" dirty="0">
              <a:latin typeface="TimesTen-Roman"/>
            </a:endParaRPr>
          </a:p>
          <a:p>
            <a:pPr algn="just"/>
            <a:r>
              <a:rPr lang="en-US" sz="2000" b="0" i="0" u="none" strike="noStrike" baseline="0" dirty="0">
                <a:latin typeface="TimesTen-Roman"/>
              </a:rPr>
              <a:t>The other pixels are inversely weighted as a function of their distance from the center of the mask.</a:t>
            </a:r>
          </a:p>
          <a:p>
            <a:pPr algn="just"/>
            <a:endParaRPr lang="en-US" sz="2000" dirty="0">
              <a:latin typeface="TimesTen-Roman"/>
            </a:endParaRPr>
          </a:p>
          <a:p>
            <a:pPr algn="just"/>
            <a:r>
              <a:rPr lang="en-US" sz="2000" b="0" i="0" u="none" strike="noStrike" baseline="0" dirty="0">
                <a:latin typeface="TimesTen-Roman"/>
              </a:rPr>
              <a:t>The diagonal terms are further away from the center than the orthogonal neighbors.</a:t>
            </a:r>
          </a:p>
          <a:p>
            <a:pPr algn="just"/>
            <a:endParaRPr lang="en-US" sz="2000" dirty="0">
              <a:latin typeface="TimesTen-Roman"/>
            </a:endParaRPr>
          </a:p>
          <a:p>
            <a:pPr algn="just"/>
            <a:r>
              <a:rPr lang="en-US" sz="2000" b="1" i="0" u="none" strike="noStrike" baseline="0" dirty="0">
                <a:solidFill>
                  <a:srgbClr val="C00000"/>
                </a:solidFill>
                <a:latin typeface="TimesTen-Roman"/>
              </a:rPr>
              <a:t>By giving the center point the highest weight ensures that the central data remains clear and sharp, while still smoothing the overall data.</a:t>
            </a:r>
            <a:endParaRPr lang="en-IN" sz="2000" b="1" i="0" u="none" strike="noStrike" baseline="0" dirty="0">
              <a:solidFill>
                <a:srgbClr val="C00000"/>
              </a:solidFill>
              <a:latin typeface="TimesTen-Roman"/>
            </a:endParaRPr>
          </a:p>
        </p:txBody>
      </p:sp>
      <p:pic>
        <p:nvPicPr>
          <p:cNvPr id="3" name="Picture 2">
            <a:extLst>
              <a:ext uri="{FF2B5EF4-FFF2-40B4-BE49-F238E27FC236}">
                <a16:creationId xmlns:a16="http://schemas.microsoft.com/office/drawing/2014/main" id="{87714F64-17B6-595C-5778-1D884F6C08AF}"/>
              </a:ext>
            </a:extLst>
          </p:cNvPr>
          <p:cNvPicPr>
            <a:picLocks noChangeAspect="1"/>
          </p:cNvPicPr>
          <p:nvPr/>
        </p:nvPicPr>
        <p:blipFill>
          <a:blip r:embed="rId4"/>
          <a:stretch>
            <a:fillRect/>
          </a:stretch>
        </p:blipFill>
        <p:spPr>
          <a:xfrm>
            <a:off x="209756" y="2571750"/>
            <a:ext cx="2780062" cy="1009459"/>
          </a:xfrm>
          <a:prstGeom prst="rect">
            <a:avLst/>
          </a:prstGeom>
        </p:spPr>
      </p:pic>
    </p:spTree>
    <p:extLst>
      <p:ext uri="{BB962C8B-B14F-4D97-AF65-F5344CB8AC3E}">
        <p14:creationId xmlns:p14="http://schemas.microsoft.com/office/powerpoint/2010/main" val="340977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770</Words>
  <Application>Microsoft Office PowerPoint</Application>
  <PresentationFormat>On-screen Show (16:9)</PresentationFormat>
  <Paragraphs>56</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Times New Roman</vt:lpstr>
      <vt:lpstr>TimesTen-Italic</vt:lpstr>
      <vt:lpstr>TimesTen-Roman</vt:lpstr>
      <vt:lpstr>Office Theme</vt:lpstr>
      <vt:lpstr>PowerPoint Presentation</vt:lpstr>
      <vt:lpstr>PowerPoint Presentation</vt:lpstr>
      <vt:lpstr>PowerPoint Presentation</vt:lpstr>
      <vt:lpstr>PowerPoint Presentation</vt:lpstr>
      <vt:lpstr>PowerPoint Presentation</vt:lpstr>
      <vt:lpstr>Smoothing Linear Filters</vt:lpstr>
      <vt:lpstr>Smoothing Linear Filters</vt:lpstr>
      <vt:lpstr>PowerPoint Presentation</vt:lpstr>
      <vt:lpstr>PowerPoint Presentation</vt:lpstr>
      <vt:lpstr>PowerPoint Presentation</vt:lpstr>
      <vt:lpstr>PowerPoint Presentation</vt:lpstr>
      <vt:lpstr>PowerPoint Presentation</vt:lpstr>
      <vt:lpstr>PowerPoint Presentation</vt:lpstr>
      <vt:lpstr>Smoothing Linear Filters</vt:lpstr>
      <vt:lpstr>PowerPoint Presentation</vt:lpstr>
      <vt:lpstr>Order-Statistic (Nonlinear) Filters</vt:lpstr>
      <vt:lpstr>Order-Statistic (Nonlinear) Filters</vt:lpstr>
      <vt:lpstr>Order-Statistic (Nonlinear) Filters</vt:lpstr>
      <vt:lpstr>PowerPoint Presentation</vt:lpstr>
      <vt:lpstr>Sharpening Spatial Filters</vt:lpstr>
      <vt:lpstr>Sharpening Spatial Filters</vt:lpstr>
      <vt:lpstr>PowerPoint Presentation</vt:lpstr>
      <vt:lpstr>Using the Second Derivative for Image Sharpening—The Laplacian Spatial Filters</vt:lpstr>
      <vt:lpstr>Using the Second Derivative for Image Sharpening—The Laplacian Spatial Filters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Emerson nithiyaraj E</dc:creator>
  <cp:lastModifiedBy>Emerson Nithiyaraj</cp:lastModifiedBy>
  <cp:revision>458</cp:revision>
  <dcterms:created xsi:type="dcterms:W3CDTF">2006-08-16T00:00:00Z</dcterms:created>
  <dcterms:modified xsi:type="dcterms:W3CDTF">2024-07-26T03:47:27Z</dcterms:modified>
</cp:coreProperties>
</file>