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5"/>
  </p:notesMasterIdLst>
  <p:sldIdLst>
    <p:sldId id="256" r:id="rId2"/>
    <p:sldId id="259" r:id="rId3"/>
    <p:sldId id="268" r:id="rId4"/>
    <p:sldId id="262" r:id="rId5"/>
    <p:sldId id="261" r:id="rId6"/>
    <p:sldId id="269" r:id="rId7"/>
    <p:sldId id="270" r:id="rId8"/>
    <p:sldId id="257" r:id="rId9"/>
    <p:sldId id="263" r:id="rId10"/>
    <p:sldId id="258" r:id="rId11"/>
    <p:sldId id="260" r:id="rId12"/>
    <p:sldId id="264" r:id="rId13"/>
    <p:sldId id="265"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Franklin Gothic" panose="020B0604020202020204" charset="0"/>
      <p:bold r:id="rId20"/>
    </p:embeddedFont>
    <p:embeddedFont>
      <p:font typeface="Helvetica" panose="020B0604020202020204" pitchFamily="34" charset="0"/>
      <p:regular r:id="rId21"/>
      <p:bold r:id="rId22"/>
      <p:italic r:id="rId23"/>
      <p:boldItalic r:id="rId24"/>
    </p:embeddedFont>
    <p:embeddedFont>
      <p:font typeface="Libre Franklin"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i1sBDdHb2XsYteFNPHBFMUQvu/s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vita Selvakumar" initials="AS" lastIdx="1" clrIdx="0">
    <p:extLst>
      <p:ext uri="{19B8F6BF-5375-455C-9EA6-DF929625EA0E}">
        <p15:presenceInfo xmlns:p15="http://schemas.microsoft.com/office/powerpoint/2012/main" userId="41180eaf17d6425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1" name="Google Shape;24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6933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6551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2504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8143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2406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7597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dirty="0">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dirty="0">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dirty="0">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dirty="0">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dirty="0">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dirty="0"/>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dirty="0">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dirty="0">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dirty="0">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dirty="0">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dirty="0"/>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dirty="0"/>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300" b="1" i="0" u="none" strike="noStrike" dirty="0">
                <a:effectLst/>
                <a:latin typeface="+mj-lt"/>
              </a:rPr>
              <a:t> Al-based tool for preliminary diagnosis of Dermatological manifestations</a:t>
            </a:r>
            <a:endParaRPr sz="3300" dirty="0">
              <a:latin typeface="+mj-lt"/>
            </a:endParaRPr>
          </a:p>
        </p:txBody>
      </p:sp>
      <p:sp>
        <p:nvSpPr>
          <p:cNvPr id="211" name="Google Shape;211;p1"/>
          <p:cNvSpPr txBox="1">
            <a:spLocks noGrp="1"/>
          </p:cNvSpPr>
          <p:nvPr>
            <p:ph type="body" idx="1"/>
          </p:nvPr>
        </p:nvSpPr>
        <p:spPr>
          <a:xfrm>
            <a:off x="5820847" y="1808019"/>
            <a:ext cx="6045695" cy="464681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2000" dirty="0">
                <a:latin typeface="+mj-lt"/>
                <a:ea typeface="Franklin Gothic"/>
                <a:cs typeface="Franklin Gothic"/>
                <a:sym typeface="Franklin Gothic"/>
              </a:rPr>
              <a:t>Ministry/Organization Name/Student Innovation: </a:t>
            </a:r>
            <a:r>
              <a:rPr lang="en-US" sz="2000" b="1" dirty="0">
                <a:solidFill>
                  <a:schemeClr val="tx2">
                    <a:lumMod val="50000"/>
                  </a:schemeClr>
                </a:solidFill>
                <a:latin typeface="+mj-lt"/>
                <a:ea typeface="Franklin Gothic"/>
                <a:cs typeface="Franklin Gothic"/>
                <a:sym typeface="Franklin Gothic"/>
              </a:rPr>
              <a:t>Ministry of Ayush</a:t>
            </a:r>
            <a:endParaRPr lang="en-IN" sz="2000" b="1" dirty="0">
              <a:solidFill>
                <a:schemeClr val="tx2">
                  <a:lumMod val="50000"/>
                </a:schemeClr>
              </a:solidFill>
              <a:latin typeface="+mj-lt"/>
              <a:ea typeface="Franklin Gothic"/>
              <a:cs typeface="Franklin Gothic"/>
              <a:sym typeface="Franklin Gothic"/>
            </a:endParaRPr>
          </a:p>
          <a:p>
            <a:pPr marL="0" lvl="0" indent="0" algn="l" rtl="0">
              <a:lnSpc>
                <a:spcPct val="100000"/>
              </a:lnSpc>
              <a:spcBef>
                <a:spcPts val="0"/>
              </a:spcBef>
              <a:spcAft>
                <a:spcPts val="0"/>
              </a:spcAft>
              <a:buClr>
                <a:schemeClr val="lt2"/>
              </a:buClr>
              <a:buSzPts val="1800"/>
              <a:buNone/>
            </a:pPr>
            <a:endParaRPr lang="en-US" sz="2000" dirty="0">
              <a:latin typeface="+mj-lt"/>
              <a:ea typeface="Franklin Gothic"/>
              <a:cs typeface="Franklin Gothic"/>
              <a:sym typeface="Franklin Gothic"/>
            </a:endParaRPr>
          </a:p>
          <a:p>
            <a:pPr marL="0" lvl="0" indent="0" algn="l" rtl="0">
              <a:lnSpc>
                <a:spcPct val="100000"/>
              </a:lnSpc>
              <a:spcBef>
                <a:spcPts val="0"/>
              </a:spcBef>
              <a:spcAft>
                <a:spcPts val="0"/>
              </a:spcAft>
              <a:buClr>
                <a:schemeClr val="lt2"/>
              </a:buClr>
              <a:buSzPts val="1800"/>
              <a:buNone/>
            </a:pPr>
            <a:r>
              <a:rPr lang="en-US" sz="2000" dirty="0">
                <a:latin typeface="+mj-lt"/>
                <a:ea typeface="Franklin Gothic"/>
                <a:cs typeface="Franklin Gothic"/>
                <a:sym typeface="Franklin Gothic"/>
              </a:rPr>
              <a:t>PS Code</a:t>
            </a:r>
            <a:r>
              <a:rPr lang="en-US" sz="2000" dirty="0">
                <a:latin typeface="+mj-lt"/>
                <a:sym typeface="Franklin Gothic"/>
              </a:rPr>
              <a:t>: </a:t>
            </a:r>
            <a:r>
              <a:rPr lang="en-IN" sz="2000" dirty="0">
                <a:latin typeface="+mj-lt"/>
              </a:rPr>
              <a:t>SIH1344</a:t>
            </a:r>
          </a:p>
          <a:p>
            <a:pPr marL="0" lvl="0" indent="0" algn="l" rtl="0">
              <a:lnSpc>
                <a:spcPct val="100000"/>
              </a:lnSpc>
              <a:spcBef>
                <a:spcPts val="0"/>
              </a:spcBef>
              <a:spcAft>
                <a:spcPts val="0"/>
              </a:spcAft>
              <a:buClr>
                <a:schemeClr val="lt2"/>
              </a:buClr>
              <a:buSzPts val="1800"/>
              <a:buNone/>
            </a:pPr>
            <a:br>
              <a:rPr lang="en-US" sz="2000" dirty="0">
                <a:latin typeface="+mj-lt"/>
                <a:ea typeface="Franklin Gothic"/>
                <a:cs typeface="Franklin Gothic"/>
                <a:sym typeface="Franklin Gothic"/>
              </a:rPr>
            </a:br>
            <a:r>
              <a:rPr lang="en-US" sz="2000" dirty="0">
                <a:latin typeface="+mj-lt"/>
                <a:ea typeface="Franklin Gothic"/>
                <a:cs typeface="Franklin Gothic"/>
                <a:sym typeface="Franklin Gothic"/>
              </a:rPr>
              <a:t>Team Name</a:t>
            </a:r>
            <a:r>
              <a:rPr lang="en-US" sz="2000" dirty="0">
                <a:latin typeface="+mj-lt"/>
                <a:sym typeface="Franklin Gothic"/>
              </a:rPr>
              <a:t>: New Rise</a:t>
            </a:r>
            <a:endParaRPr sz="2000" dirty="0">
              <a:latin typeface="+mj-lt"/>
            </a:endParaRPr>
          </a:p>
          <a:p>
            <a:pPr marL="0" lvl="0" indent="0" algn="l" rtl="0">
              <a:lnSpc>
                <a:spcPct val="100000"/>
              </a:lnSpc>
              <a:spcBef>
                <a:spcPts val="0"/>
              </a:spcBef>
              <a:spcAft>
                <a:spcPts val="0"/>
              </a:spcAft>
              <a:buClr>
                <a:schemeClr val="lt2"/>
              </a:buClr>
              <a:buSzPts val="1800"/>
              <a:buNone/>
            </a:pPr>
            <a:br>
              <a:rPr lang="en-US" sz="2000" dirty="0">
                <a:latin typeface="+mj-lt"/>
                <a:ea typeface="Franklin Gothic"/>
                <a:cs typeface="Franklin Gothic"/>
                <a:sym typeface="Franklin Gothic"/>
              </a:rPr>
            </a:br>
            <a:r>
              <a:rPr lang="en-US" sz="2000" dirty="0">
                <a:latin typeface="+mj-lt"/>
                <a:ea typeface="Franklin Gothic"/>
                <a:cs typeface="Franklin Gothic"/>
                <a:sym typeface="Franklin Gothic"/>
              </a:rPr>
              <a:t>Team Leader Name: Mohamed Aslam K</a:t>
            </a:r>
            <a:endParaRPr sz="2000" dirty="0">
              <a:latin typeface="+mj-lt"/>
            </a:endParaRPr>
          </a:p>
          <a:p>
            <a:pPr marL="0" lvl="0" indent="0" algn="l" rtl="0">
              <a:lnSpc>
                <a:spcPct val="100000"/>
              </a:lnSpc>
              <a:spcBef>
                <a:spcPts val="0"/>
              </a:spcBef>
              <a:spcAft>
                <a:spcPts val="0"/>
              </a:spcAft>
              <a:buClr>
                <a:schemeClr val="lt2"/>
              </a:buClr>
              <a:buSzPts val="1800"/>
              <a:buNone/>
            </a:pPr>
            <a:br>
              <a:rPr lang="en-US" sz="2000" dirty="0">
                <a:latin typeface="+mj-lt"/>
                <a:ea typeface="Franklin Gothic"/>
                <a:cs typeface="Franklin Gothic"/>
                <a:sym typeface="Franklin Gothic"/>
              </a:rPr>
            </a:br>
            <a:r>
              <a:rPr lang="en-US" sz="2000" dirty="0">
                <a:latin typeface="+mj-lt"/>
                <a:ea typeface="Franklin Gothic"/>
                <a:cs typeface="Franklin Gothic"/>
                <a:sym typeface="Franklin Gothic"/>
              </a:rPr>
              <a:t>Institute Code (AISHE): </a:t>
            </a:r>
            <a:r>
              <a:rPr lang="en-IN" sz="2000" dirty="0">
                <a:latin typeface="+mj-lt"/>
              </a:rPr>
              <a:t>C-27058</a:t>
            </a:r>
            <a:endParaRPr sz="2000" dirty="0">
              <a:latin typeface="+mj-lt"/>
            </a:endParaRPr>
          </a:p>
          <a:p>
            <a:pPr marL="0" lvl="0" indent="0" algn="l" rtl="0">
              <a:lnSpc>
                <a:spcPct val="100000"/>
              </a:lnSpc>
              <a:spcBef>
                <a:spcPts val="0"/>
              </a:spcBef>
              <a:spcAft>
                <a:spcPts val="0"/>
              </a:spcAft>
              <a:buClr>
                <a:schemeClr val="lt2"/>
              </a:buClr>
              <a:buSzPts val="1800"/>
              <a:buNone/>
            </a:pPr>
            <a:br>
              <a:rPr lang="en-US" sz="2000" dirty="0">
                <a:latin typeface="+mj-lt"/>
                <a:ea typeface="Franklin Gothic"/>
                <a:cs typeface="Franklin Gothic"/>
                <a:sym typeface="Franklin Gothic"/>
              </a:rPr>
            </a:br>
            <a:r>
              <a:rPr lang="en-US" sz="2000" dirty="0">
                <a:latin typeface="+mj-lt"/>
                <a:ea typeface="Franklin Gothic"/>
                <a:cs typeface="Franklin Gothic"/>
                <a:sym typeface="Franklin Gothic"/>
              </a:rPr>
              <a:t>Institute Name: </a:t>
            </a:r>
            <a:r>
              <a:rPr lang="en-IN" sz="2000" dirty="0">
                <a:latin typeface="+mj-lt"/>
              </a:rPr>
              <a:t>Mepco Schlenk Engineering College</a:t>
            </a:r>
            <a:r>
              <a:rPr lang="en-US" sz="2000" dirty="0">
                <a:latin typeface="+mj-lt"/>
                <a:sym typeface="Franklin Gothic"/>
              </a:rPr>
              <a:t>, </a:t>
            </a:r>
            <a:r>
              <a:rPr lang="en-US" sz="2000" dirty="0">
                <a:latin typeface="+mj-lt"/>
                <a:ea typeface="Franklin Gothic"/>
                <a:cs typeface="Franklin Gothic"/>
                <a:sym typeface="Franklin Gothic"/>
              </a:rPr>
              <a:t>Sivakasi</a:t>
            </a:r>
            <a:endParaRPr sz="2000" dirty="0">
              <a:latin typeface="+mj-lt"/>
            </a:endParaRPr>
          </a:p>
          <a:p>
            <a:pPr marL="0" lvl="0" indent="0" algn="l" rtl="0">
              <a:lnSpc>
                <a:spcPct val="100000"/>
              </a:lnSpc>
              <a:spcBef>
                <a:spcPts val="0"/>
              </a:spcBef>
              <a:spcAft>
                <a:spcPts val="0"/>
              </a:spcAft>
              <a:buClr>
                <a:schemeClr val="lt2"/>
              </a:buClr>
              <a:buSzPts val="1800"/>
              <a:buNone/>
            </a:pPr>
            <a:endParaRPr sz="2000" dirty="0">
              <a:latin typeface="+mj-lt"/>
              <a:ea typeface="Franklin Gothic"/>
              <a:cs typeface="Franklin Gothic"/>
              <a:sym typeface="Franklin Gothic"/>
            </a:endParaRPr>
          </a:p>
          <a:p>
            <a:pPr marL="0" indent="0">
              <a:lnSpc>
                <a:spcPct val="100000"/>
              </a:lnSpc>
              <a:spcBef>
                <a:spcPts val="0"/>
              </a:spcBef>
            </a:pPr>
            <a:r>
              <a:rPr lang="en-US" sz="2000" dirty="0">
                <a:latin typeface="+mj-lt"/>
                <a:sym typeface="Franklin Gothic"/>
              </a:rPr>
              <a:t>Theme Name: </a:t>
            </a:r>
            <a:r>
              <a:rPr lang="en-IN" sz="2000" b="1" dirty="0">
                <a:effectLst/>
                <a:latin typeface="+mj-lt"/>
              </a:rPr>
              <a:t>MedTech / </a:t>
            </a:r>
            <a:r>
              <a:rPr lang="en-IN" sz="2000" b="1" dirty="0" err="1">
                <a:effectLst/>
                <a:latin typeface="+mj-lt"/>
              </a:rPr>
              <a:t>BioTech</a:t>
            </a:r>
            <a:r>
              <a:rPr lang="en-IN" sz="2000" b="1" dirty="0">
                <a:effectLst/>
                <a:latin typeface="+mj-lt"/>
              </a:rPr>
              <a:t> / </a:t>
            </a:r>
            <a:r>
              <a:rPr lang="en-IN" sz="2000" b="1" dirty="0" err="1">
                <a:effectLst/>
                <a:latin typeface="+mj-lt"/>
              </a:rPr>
              <a:t>HealthTech</a:t>
            </a:r>
            <a:endParaRPr lang="en-IN" sz="2000" b="1" i="0" cap="all" dirty="0">
              <a:solidFill>
                <a:srgbClr val="002449"/>
              </a:solidFill>
              <a:effectLst/>
              <a:latin typeface="+mj-lt"/>
            </a:endParaRPr>
          </a:p>
          <a:p>
            <a:pPr marL="0" lvl="0" indent="0" algn="l" rtl="0">
              <a:lnSpc>
                <a:spcPct val="100000"/>
              </a:lnSpc>
              <a:spcBef>
                <a:spcPts val="0"/>
              </a:spcBef>
              <a:spcAft>
                <a:spcPts val="0"/>
              </a:spcAft>
              <a:buClr>
                <a:schemeClr val="lt2"/>
              </a:buClr>
              <a:buSzPts val="1800"/>
              <a:buNone/>
            </a:pPr>
            <a:endParaRPr dirty="0"/>
          </a:p>
        </p:txBody>
      </p:sp>
      <p:pic>
        <p:nvPicPr>
          <p:cNvPr id="212" name="Google Shape;212;p1"/>
          <p:cNvPicPr preferRelativeResize="0"/>
          <p:nvPr/>
        </p:nvPicPr>
        <p:blipFill rotWithShape="1">
          <a:blip r:embed="rId3">
            <a:alphaModFix/>
          </a:blip>
          <a:srcRect/>
          <a:stretch/>
        </p:blipFill>
        <p:spPr>
          <a:xfrm>
            <a:off x="1036320" y="252207"/>
            <a:ext cx="3431177" cy="1474334"/>
          </a:xfrm>
          <a:prstGeom prst="rect">
            <a:avLst/>
          </a:prstGeom>
          <a:noFill/>
          <a:ln>
            <a:noFill/>
          </a:ln>
        </p:spPr>
      </p:pic>
      <p:sp>
        <p:nvSpPr>
          <p:cNvPr id="4" name="Rectangle 3">
            <a:extLst>
              <a:ext uri="{FF2B5EF4-FFF2-40B4-BE49-F238E27FC236}">
                <a16:creationId xmlns:a16="http://schemas.microsoft.com/office/drawing/2014/main" id="{27F5D09A-26E7-9858-EEE8-0FD68449EA65}"/>
              </a:ext>
            </a:extLst>
          </p:cNvPr>
          <p:cNvSpPr/>
          <p:nvPr/>
        </p:nvSpPr>
        <p:spPr>
          <a:xfrm>
            <a:off x="2357120" y="264160"/>
            <a:ext cx="2113280" cy="1462381"/>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ln>
                <a:solidFill>
                  <a:schemeClr val="bg1"/>
                </a:solidFill>
              </a:ln>
              <a:solidFill>
                <a:schemeClr val="bg1"/>
              </a:solidFill>
            </a:endParaRPr>
          </a:p>
        </p:txBody>
      </p:sp>
      <p:sp>
        <p:nvSpPr>
          <p:cNvPr id="2" name="TextBox 1">
            <a:extLst>
              <a:ext uri="{FF2B5EF4-FFF2-40B4-BE49-F238E27FC236}">
                <a16:creationId xmlns:a16="http://schemas.microsoft.com/office/drawing/2014/main" id="{067C34C0-546C-C294-4B63-41B6F31B69E6}"/>
              </a:ext>
            </a:extLst>
          </p:cNvPr>
          <p:cNvSpPr txBox="1"/>
          <p:nvPr/>
        </p:nvSpPr>
        <p:spPr>
          <a:xfrm>
            <a:off x="2285167" y="403168"/>
            <a:ext cx="3535680" cy="1569660"/>
          </a:xfrm>
          <a:prstGeom prst="rect">
            <a:avLst/>
          </a:prstGeom>
          <a:noFill/>
        </p:spPr>
        <p:txBody>
          <a:bodyPr wrap="square" rtlCol="0">
            <a:spAutoFit/>
          </a:bodyPr>
          <a:lstStyle/>
          <a:p>
            <a:r>
              <a:rPr lang="en-US" sz="3200" dirty="0">
                <a:ln w="0"/>
                <a:solidFill>
                  <a:schemeClr val="accent1">
                    <a:lumMod val="50000"/>
                  </a:schemeClr>
                </a:solidFill>
                <a:effectLst>
                  <a:outerShdw blurRad="38100" dist="25400" dir="5400000" algn="ctr" rotWithShape="0">
                    <a:srgbClr val="6E747A">
                      <a:alpha val="43000"/>
                    </a:srgbClr>
                  </a:outerShdw>
                </a:effectLst>
              </a:rPr>
              <a:t>SMART INDIA HACKATHON 2023</a:t>
            </a:r>
            <a:endParaRPr lang="en-IN" sz="3200" dirty="0">
              <a:ln w="0"/>
              <a:solidFill>
                <a:schemeClr val="accent1">
                  <a:lumMod val="50000"/>
                </a:schemeClr>
              </a:solidFill>
              <a:effectLst>
                <a:outerShdw blurRad="38100" dist="25400" dir="5400000" algn="ctr" rotWithShape="0">
                  <a:srgbClr val="6E747A">
                    <a:alpha val="43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10</a:t>
            </a:fld>
            <a:endParaRPr dirty="0"/>
          </a:p>
        </p:txBody>
      </p:sp>
      <p:graphicFrame>
        <p:nvGraphicFramePr>
          <p:cNvPr id="2" name="Table 3">
            <a:extLst>
              <a:ext uri="{FF2B5EF4-FFF2-40B4-BE49-F238E27FC236}">
                <a16:creationId xmlns:a16="http://schemas.microsoft.com/office/drawing/2014/main" id="{FCA710C3-4799-61E4-AB29-5050DBC5F5AD}"/>
              </a:ext>
            </a:extLst>
          </p:cNvPr>
          <p:cNvGraphicFramePr>
            <a:graphicFrameLocks noGrp="1"/>
          </p:cNvGraphicFramePr>
          <p:nvPr>
            <p:extLst>
              <p:ext uri="{D42A27DB-BD31-4B8C-83A1-F6EECF244321}">
                <p14:modId xmlns:p14="http://schemas.microsoft.com/office/powerpoint/2010/main" val="2532468688"/>
              </p:ext>
            </p:extLst>
          </p:nvPr>
        </p:nvGraphicFramePr>
        <p:xfrm>
          <a:off x="6011839" y="3008979"/>
          <a:ext cx="5470809" cy="2054313"/>
        </p:xfrm>
        <a:graphic>
          <a:graphicData uri="http://schemas.openxmlformats.org/drawingml/2006/table">
            <a:tbl>
              <a:tblPr>
                <a:tableStyleId>{3C2FFA5D-87B4-456A-9821-1D502468CF0F}</a:tableStyleId>
              </a:tblPr>
              <a:tblGrid>
                <a:gridCol w="2597908">
                  <a:extLst>
                    <a:ext uri="{9D8B030D-6E8A-4147-A177-3AD203B41FA5}">
                      <a16:colId xmlns:a16="http://schemas.microsoft.com/office/drawing/2014/main" val="20000"/>
                    </a:ext>
                  </a:extLst>
                </a:gridCol>
                <a:gridCol w="2872901">
                  <a:extLst>
                    <a:ext uri="{9D8B030D-6E8A-4147-A177-3AD203B41FA5}">
                      <a16:colId xmlns:a16="http://schemas.microsoft.com/office/drawing/2014/main" val="20001"/>
                    </a:ext>
                  </a:extLst>
                </a:gridCol>
              </a:tblGrid>
              <a:tr h="347745">
                <a:tc>
                  <a:txBody>
                    <a:bodyPr/>
                    <a:lstStyle/>
                    <a:p>
                      <a:pPr algn="ctr">
                        <a:defRPr/>
                      </a:pPr>
                      <a:r>
                        <a:rPr lang="en-US" sz="1100" b="1" dirty="0">
                          <a:solidFill>
                            <a:srgbClr val="000000"/>
                          </a:solidFill>
                        </a:rPr>
                        <a:t>Module</a:t>
                      </a:r>
                      <a:endParaRPr lang="en-US" sz="1100" b="1" dirty="0"/>
                    </a:p>
                  </a:txBody>
                  <a:tcPr marL="91443" marR="91443" marT="45718" marB="45718" anchor="ctr"/>
                </a:tc>
                <a:tc>
                  <a:txBody>
                    <a:bodyPr/>
                    <a:lstStyle/>
                    <a:p>
                      <a:pPr algn="ctr">
                        <a:defRPr/>
                      </a:pPr>
                      <a:r>
                        <a:rPr lang="en-US" sz="1100" b="1" dirty="0">
                          <a:solidFill>
                            <a:srgbClr val="000000"/>
                          </a:solidFill>
                        </a:rPr>
                        <a:t>Used for</a:t>
                      </a:r>
                      <a:endParaRPr lang="en-US" sz="1100" b="1" dirty="0"/>
                    </a:p>
                  </a:txBody>
                  <a:tcPr marL="91443" marR="91443" marT="45718" marB="45718" anchor="ctr"/>
                </a:tc>
                <a:extLst>
                  <a:ext uri="{0D108BD9-81ED-4DB2-BD59-A6C34878D82A}">
                    <a16:rowId xmlns:a16="http://schemas.microsoft.com/office/drawing/2014/main" val="10000"/>
                  </a:ext>
                </a:extLst>
              </a:tr>
              <a:tr h="438318">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solidFill>
                            <a:srgbClr val="000000"/>
                          </a:solidFill>
                        </a:rPr>
                        <a:t>Kiwi</a:t>
                      </a:r>
                      <a:endParaRPr lang="en-US" sz="1100" dirty="0"/>
                    </a:p>
                  </a:txBody>
                  <a:tcPr marL="91443" marR="91443" marT="45718" marB="45718" anchor="ctr"/>
                </a:tc>
                <a:tc>
                  <a:txBody>
                    <a:bodyPr/>
                    <a:lstStyle/>
                    <a:p>
                      <a:pPr algn="ctr">
                        <a:defRPr/>
                      </a:pPr>
                      <a:r>
                        <a:rPr lang="en-US" sz="1100" dirty="0"/>
                        <a:t>Frontend (python)</a:t>
                      </a:r>
                    </a:p>
                  </a:txBody>
                  <a:tcPr marL="91443" marR="91443" marT="45718" marB="45718" anchor="ctr"/>
                </a:tc>
                <a:extLst>
                  <a:ext uri="{0D108BD9-81ED-4DB2-BD59-A6C34878D82A}">
                    <a16:rowId xmlns:a16="http://schemas.microsoft.com/office/drawing/2014/main" val="10001"/>
                  </a:ext>
                </a:extLst>
              </a:tr>
              <a:tr h="34774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err="1">
                          <a:solidFill>
                            <a:srgbClr val="000000"/>
                          </a:solidFill>
                        </a:rPr>
                        <a:t>MobileNet</a:t>
                      </a:r>
                      <a:endParaRPr lang="en-US" sz="1100" dirty="0"/>
                    </a:p>
                  </a:txBody>
                  <a:tcPr marL="91443" marR="91443" marT="45718" marB="45718" anchor="ctr"/>
                </a:tc>
                <a:tc>
                  <a:txBody>
                    <a:bodyPr/>
                    <a:lstStyle/>
                    <a:p>
                      <a:pPr algn="ctr">
                        <a:defRPr/>
                      </a:pPr>
                      <a:r>
                        <a:rPr lang="en-US" sz="1100" dirty="0"/>
                        <a:t>Image Classification</a:t>
                      </a:r>
                    </a:p>
                  </a:txBody>
                  <a:tcPr marL="91443" marR="91443" marT="45718" marB="45718" anchor="ctr"/>
                </a:tc>
                <a:extLst>
                  <a:ext uri="{0D108BD9-81ED-4DB2-BD59-A6C34878D82A}">
                    <a16:rowId xmlns:a16="http://schemas.microsoft.com/office/drawing/2014/main" val="10002"/>
                  </a:ext>
                </a:extLst>
              </a:tr>
              <a:tr h="34774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Attention</a:t>
                      </a:r>
                    </a:p>
                  </a:txBody>
                  <a:tcPr marL="91443" marR="91443" marT="45718" marB="45718" anchor="ctr"/>
                </a:tc>
                <a:tc>
                  <a:txBody>
                    <a:bodyPr/>
                    <a:lstStyle/>
                    <a:p>
                      <a:pPr algn="ctr">
                        <a:defRPr/>
                      </a:pPr>
                      <a:r>
                        <a:rPr lang="en-US" sz="1100" dirty="0"/>
                        <a:t>Vector based weightage to pixels</a:t>
                      </a:r>
                    </a:p>
                  </a:txBody>
                  <a:tcPr marL="91443" marR="91443" marT="45718" marB="45718" anchor="ctr"/>
                </a:tc>
                <a:extLst>
                  <a:ext uri="{0D108BD9-81ED-4DB2-BD59-A6C34878D82A}">
                    <a16:rowId xmlns:a16="http://schemas.microsoft.com/office/drawing/2014/main" val="10003"/>
                  </a:ext>
                </a:extLst>
              </a:tr>
              <a:tr h="57276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Image Database</a:t>
                      </a:r>
                    </a:p>
                  </a:txBody>
                  <a:tcPr marL="91443" marR="91443" marT="45718" marB="45718" anchor="ctr"/>
                </a:tc>
                <a:tc>
                  <a:txBody>
                    <a:bodyPr/>
                    <a:lstStyle/>
                    <a:p>
                      <a:pPr algn="ctr">
                        <a:defRPr/>
                      </a:pPr>
                      <a:r>
                        <a:rPr lang="en-US" sz="1100" dirty="0"/>
                        <a:t>Training Data</a:t>
                      </a:r>
                    </a:p>
                  </a:txBody>
                  <a:tcPr marL="91443" marR="91443" marT="45718" marB="45718" anchor="ctr"/>
                </a:tc>
                <a:extLst>
                  <a:ext uri="{0D108BD9-81ED-4DB2-BD59-A6C34878D82A}">
                    <a16:rowId xmlns:a16="http://schemas.microsoft.com/office/drawing/2014/main" val="10004"/>
                  </a:ext>
                </a:extLst>
              </a:tr>
            </a:tbl>
          </a:graphicData>
        </a:graphic>
      </p:graphicFrame>
      <p:sp>
        <p:nvSpPr>
          <p:cNvPr id="3" name="TextBox 2">
            <a:extLst>
              <a:ext uri="{FF2B5EF4-FFF2-40B4-BE49-F238E27FC236}">
                <a16:creationId xmlns:a16="http://schemas.microsoft.com/office/drawing/2014/main" id="{C5952B5F-9096-33CD-5B28-D43476F78819}"/>
              </a:ext>
            </a:extLst>
          </p:cNvPr>
          <p:cNvSpPr txBox="1"/>
          <p:nvPr/>
        </p:nvSpPr>
        <p:spPr>
          <a:xfrm>
            <a:off x="857250" y="1086823"/>
            <a:ext cx="8689054" cy="707886"/>
          </a:xfrm>
          <a:prstGeom prst="rect">
            <a:avLst/>
          </a:prstGeom>
          <a:noFill/>
        </p:spPr>
        <p:txBody>
          <a:bodyPr wrap="square" rtlCol="0">
            <a:spAutoFit/>
          </a:bodyPr>
          <a:lstStyle/>
          <a:p>
            <a:r>
              <a:rPr lang="en-US" sz="4000" b="1" dirty="0"/>
              <a:t>USE CASE &amp; DEPENDENCIES :</a:t>
            </a:r>
            <a:endParaRPr lang="en-IN" sz="4000" b="1" dirty="0"/>
          </a:p>
        </p:txBody>
      </p:sp>
      <p:sp>
        <p:nvSpPr>
          <p:cNvPr id="10" name="TextBox 9">
            <a:extLst>
              <a:ext uri="{FF2B5EF4-FFF2-40B4-BE49-F238E27FC236}">
                <a16:creationId xmlns:a16="http://schemas.microsoft.com/office/drawing/2014/main" id="{99FC6FFF-9980-462C-9AC7-4BCCD50A34CC}"/>
              </a:ext>
            </a:extLst>
          </p:cNvPr>
          <p:cNvSpPr txBox="1"/>
          <p:nvPr/>
        </p:nvSpPr>
        <p:spPr>
          <a:xfrm>
            <a:off x="625191" y="2046376"/>
            <a:ext cx="5386648" cy="307462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000" dirty="0"/>
              <a:t>Clinical Decision Support</a:t>
            </a:r>
          </a:p>
          <a:p>
            <a:pPr marL="285750" indent="-285750">
              <a:lnSpc>
                <a:spcPct val="200000"/>
              </a:lnSpc>
              <a:buFont typeface="Arial" panose="020B0604020202020204" pitchFamily="34" charset="0"/>
              <a:buChar char="•"/>
            </a:pPr>
            <a:r>
              <a:rPr lang="en-US" sz="2000" dirty="0"/>
              <a:t>Skin disease assessment</a:t>
            </a:r>
          </a:p>
          <a:p>
            <a:pPr marL="285750" indent="-285750">
              <a:lnSpc>
                <a:spcPct val="200000"/>
              </a:lnSpc>
              <a:buFont typeface="Arial" panose="020B0604020202020204" pitchFamily="34" charset="0"/>
              <a:buChar char="•"/>
            </a:pPr>
            <a:r>
              <a:rPr lang="en-US" sz="2000" dirty="0"/>
              <a:t>Patient self assessment</a:t>
            </a:r>
          </a:p>
          <a:p>
            <a:pPr marL="285750" indent="-285750">
              <a:lnSpc>
                <a:spcPct val="200000"/>
              </a:lnSpc>
              <a:buFont typeface="Arial" panose="020B0604020202020204" pitchFamily="34" charset="0"/>
              <a:buChar char="•"/>
            </a:pPr>
            <a:r>
              <a:rPr lang="en-US" sz="2000" dirty="0"/>
              <a:t>Diagnosis and Management</a:t>
            </a:r>
          </a:p>
          <a:p>
            <a:pPr marL="285750" indent="-285750">
              <a:lnSpc>
                <a:spcPct val="200000"/>
              </a:lnSpc>
              <a:buFont typeface="Arial" panose="020B0604020202020204" pitchFamily="34" charset="0"/>
              <a:buChar char="•"/>
            </a:pPr>
            <a:r>
              <a:rPr lang="en-US" sz="2000" dirty="0"/>
              <a:t>Skin disease tracking and public health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3" name="Title 2">
            <a:extLst>
              <a:ext uri="{FF2B5EF4-FFF2-40B4-BE49-F238E27FC236}">
                <a16:creationId xmlns:a16="http://schemas.microsoft.com/office/drawing/2014/main" id="{CD230C7C-EC08-C2C6-825D-DA193CEBA3F5}"/>
              </a:ext>
            </a:extLst>
          </p:cNvPr>
          <p:cNvSpPr>
            <a:spLocks noGrp="1"/>
          </p:cNvSpPr>
          <p:nvPr>
            <p:ph type="title"/>
          </p:nvPr>
        </p:nvSpPr>
        <p:spPr>
          <a:xfrm>
            <a:off x="887823" y="1298163"/>
            <a:ext cx="4941477" cy="610863"/>
          </a:xfrm>
        </p:spPr>
        <p:txBody>
          <a:bodyPr/>
          <a:lstStyle/>
          <a:p>
            <a:r>
              <a:rPr lang="en-US" sz="4000" dirty="0">
                <a:solidFill>
                  <a:srgbClr val="000000"/>
                </a:solidFill>
                <a:latin typeface="Arial"/>
                <a:cs typeface="Arial"/>
                <a:sym typeface="Arial"/>
              </a:rPr>
              <a:t>BUDGET</a:t>
            </a:r>
            <a:r>
              <a:rPr lang="en-US" dirty="0"/>
              <a:t>:</a:t>
            </a:r>
            <a:endParaRPr lang="en-IN" dirty="0"/>
          </a:p>
        </p:txBody>
      </p:sp>
      <p:graphicFrame>
        <p:nvGraphicFramePr>
          <p:cNvPr id="8" name="Table 8">
            <a:extLst>
              <a:ext uri="{FF2B5EF4-FFF2-40B4-BE49-F238E27FC236}">
                <a16:creationId xmlns:a16="http://schemas.microsoft.com/office/drawing/2014/main" id="{E7FE5C22-6256-0B2C-07FD-C353280497FC}"/>
              </a:ext>
            </a:extLst>
          </p:cNvPr>
          <p:cNvGraphicFramePr>
            <a:graphicFrameLocks noGrp="1"/>
          </p:cNvGraphicFramePr>
          <p:nvPr>
            <p:extLst>
              <p:ext uri="{D42A27DB-BD31-4B8C-83A1-F6EECF244321}">
                <p14:modId xmlns:p14="http://schemas.microsoft.com/office/powerpoint/2010/main" val="728040608"/>
              </p:ext>
            </p:extLst>
          </p:nvPr>
        </p:nvGraphicFramePr>
        <p:xfrm>
          <a:off x="1625600" y="2497666"/>
          <a:ext cx="8013700" cy="2036234"/>
        </p:xfrm>
        <a:graphic>
          <a:graphicData uri="http://schemas.openxmlformats.org/drawingml/2006/table">
            <a:tbl>
              <a:tblPr firstRow="1" bandRow="1">
                <a:tableStyleId>{5C22544A-7EE6-4342-B048-85BDC9FD1C3A}</a:tableStyleId>
              </a:tblPr>
              <a:tblGrid>
                <a:gridCol w="4006850">
                  <a:extLst>
                    <a:ext uri="{9D8B030D-6E8A-4147-A177-3AD203B41FA5}">
                      <a16:colId xmlns:a16="http://schemas.microsoft.com/office/drawing/2014/main" val="1780050633"/>
                    </a:ext>
                  </a:extLst>
                </a:gridCol>
                <a:gridCol w="4006850">
                  <a:extLst>
                    <a:ext uri="{9D8B030D-6E8A-4147-A177-3AD203B41FA5}">
                      <a16:colId xmlns:a16="http://schemas.microsoft.com/office/drawing/2014/main" val="3289428983"/>
                    </a:ext>
                  </a:extLst>
                </a:gridCol>
              </a:tblGrid>
              <a:tr h="1018117">
                <a:tc>
                  <a:txBody>
                    <a:bodyPr/>
                    <a:lstStyle/>
                    <a:p>
                      <a:pPr algn="ctr"/>
                      <a:r>
                        <a:rPr lang="en-US" sz="1600" dirty="0">
                          <a:latin typeface="+mj-lt"/>
                          <a:ea typeface="Calibri" panose="020F0502020204030204" pitchFamily="34" charset="0"/>
                          <a:cs typeface="Calibri" panose="020F0502020204030204" pitchFamily="34" charset="0"/>
                        </a:rPr>
                        <a:t>COMPONENTS</a:t>
                      </a:r>
                      <a:endParaRPr lang="en-IN" sz="1600" dirty="0">
                        <a:latin typeface="+mj-lt"/>
                        <a:ea typeface="Calibri" panose="020F0502020204030204" pitchFamily="34" charset="0"/>
                        <a:cs typeface="Calibri" panose="020F0502020204030204" pitchFamily="34" charset="0"/>
                      </a:endParaRPr>
                    </a:p>
                  </a:txBody>
                  <a:tcPr/>
                </a:tc>
                <a:tc>
                  <a:txBody>
                    <a:bodyPr/>
                    <a:lstStyle/>
                    <a:p>
                      <a:pPr algn="ctr"/>
                      <a:r>
                        <a:rPr lang="en-US" sz="1600" dirty="0">
                          <a:latin typeface="+mj-lt"/>
                          <a:ea typeface="Calibri" panose="020F0502020204030204" pitchFamily="34" charset="0"/>
                          <a:cs typeface="Calibri" panose="020F0502020204030204" pitchFamily="34" charset="0"/>
                        </a:rPr>
                        <a:t>COST</a:t>
                      </a:r>
                      <a:endParaRPr lang="en-IN" sz="1600" dirty="0">
                        <a:latin typeface="+mj-lt"/>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915565738"/>
                  </a:ext>
                </a:extLst>
              </a:tr>
              <a:tr h="1018117">
                <a:tc>
                  <a:txBody>
                    <a:bodyPr/>
                    <a:lstStyle/>
                    <a:p>
                      <a:r>
                        <a:rPr lang="en-US" dirty="0"/>
                        <a:t>NVIDIA A40 96GB GPU (provided by our college)</a:t>
                      </a:r>
                      <a:endParaRPr lang="en-IN" dirty="0"/>
                    </a:p>
                  </a:txBody>
                  <a:tcPr/>
                </a:tc>
                <a:tc>
                  <a:txBody>
                    <a:bodyPr/>
                    <a:lstStyle/>
                    <a:p>
                      <a:r>
                        <a:rPr lang="en-US" dirty="0"/>
                        <a:t>FREE</a:t>
                      </a:r>
                      <a:endParaRPr lang="en-IN" dirty="0"/>
                    </a:p>
                  </a:txBody>
                  <a:tcPr/>
                </a:tc>
                <a:extLst>
                  <a:ext uri="{0D108BD9-81ED-4DB2-BD59-A6C34878D82A}">
                    <a16:rowId xmlns:a16="http://schemas.microsoft.com/office/drawing/2014/main" val="84192682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12ED96-5D37-29A8-CCB3-306F7C8AD439}"/>
              </a:ext>
            </a:extLst>
          </p:cNvPr>
          <p:cNvSpPr txBox="1"/>
          <p:nvPr/>
        </p:nvSpPr>
        <p:spPr>
          <a:xfrm>
            <a:off x="1041400" y="1003300"/>
            <a:ext cx="6057900" cy="707886"/>
          </a:xfrm>
          <a:prstGeom prst="rect">
            <a:avLst/>
          </a:prstGeom>
          <a:noFill/>
        </p:spPr>
        <p:txBody>
          <a:bodyPr wrap="square" rtlCol="0">
            <a:spAutoFit/>
          </a:bodyPr>
          <a:lstStyle/>
          <a:p>
            <a:r>
              <a:rPr lang="en-US" sz="4000" b="1" dirty="0"/>
              <a:t>FUTURE SCOPE </a:t>
            </a:r>
            <a:endParaRPr lang="en-IN" dirty="0"/>
          </a:p>
        </p:txBody>
      </p:sp>
      <p:sp>
        <p:nvSpPr>
          <p:cNvPr id="5" name="TextBox 4">
            <a:extLst>
              <a:ext uri="{FF2B5EF4-FFF2-40B4-BE49-F238E27FC236}">
                <a16:creationId xmlns:a16="http://schemas.microsoft.com/office/drawing/2014/main" id="{B0D77171-60FA-488D-7D4B-2DD7CCFB1A1F}"/>
              </a:ext>
            </a:extLst>
          </p:cNvPr>
          <p:cNvSpPr txBox="1"/>
          <p:nvPr/>
        </p:nvSpPr>
        <p:spPr>
          <a:xfrm>
            <a:off x="3771900" y="2260600"/>
            <a:ext cx="7531100" cy="2542363"/>
          </a:xfrm>
          <a:prstGeom prst="rect">
            <a:avLst/>
          </a:prstGeom>
          <a:noFill/>
        </p:spPr>
        <p:txBody>
          <a:bodyPr wrap="square" rtlCol="0">
            <a:spAutoFit/>
          </a:bodyPr>
          <a:lstStyle/>
          <a:p>
            <a:pPr algn="just">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In future, we plan to integrate real time data collected from the hospitals to add on more number of diseases as well as provide recommendation to the best nearest hospitals based on the ratings and reviews. Including these features, an automated prescription can be generated that can be verified with the doctor for more reliability.</a:t>
            </a:r>
          </a:p>
          <a:p>
            <a:pPr algn="just">
              <a:lnSpc>
                <a:spcPct val="150000"/>
              </a:lnSpc>
            </a:pP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3086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B494EE93-1010-A6F0-D7D2-CD504B8536C4}"/>
              </a:ext>
            </a:extLst>
          </p:cNvPr>
          <p:cNvSpPr txBox="1"/>
          <p:nvPr/>
        </p:nvSpPr>
        <p:spPr>
          <a:xfrm>
            <a:off x="4324350" y="3075057"/>
            <a:ext cx="4000500" cy="707886"/>
          </a:xfrm>
          <a:prstGeom prst="rect">
            <a:avLst/>
          </a:prstGeom>
          <a:noFill/>
        </p:spPr>
        <p:txBody>
          <a:bodyPr wrap="square" rtlCol="0">
            <a:spAutoFit/>
          </a:bodyPr>
          <a:lstStyle/>
          <a:p>
            <a:r>
              <a:rPr lang="en-US" sz="4000" b="1" dirty="0"/>
              <a:t>THANK YOU</a:t>
            </a:r>
            <a:endParaRPr lang="en-IN" sz="4000" b="1" dirty="0"/>
          </a:p>
        </p:txBody>
      </p:sp>
    </p:spTree>
    <p:extLst>
      <p:ext uri="{BB962C8B-B14F-4D97-AF65-F5344CB8AC3E}">
        <p14:creationId xmlns:p14="http://schemas.microsoft.com/office/powerpoint/2010/main" val="1342784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39800" y="1336263"/>
            <a:ext cx="665894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t>Team Details </a:t>
            </a:r>
            <a:endParaRPr dirty="0"/>
          </a:p>
        </p:txBody>
      </p:sp>
      <p:sp>
        <p:nvSpPr>
          <p:cNvPr id="238" name="Google Shape;238;p4"/>
          <p:cNvSpPr txBox="1">
            <a:spLocks noGrp="1"/>
          </p:cNvSpPr>
          <p:nvPr>
            <p:ph type="body" idx="1"/>
          </p:nvPr>
        </p:nvSpPr>
        <p:spPr>
          <a:xfrm>
            <a:off x="939800" y="2318639"/>
            <a:ext cx="11145119" cy="4720441"/>
          </a:xfrm>
          <a:prstGeom prst="rect">
            <a:avLst/>
          </a:prstGeom>
          <a:noFill/>
          <a:ln>
            <a:noFill/>
          </a:ln>
        </p:spPr>
        <p:txBody>
          <a:bodyPr spcFirstLastPara="1" wrap="square" lIns="91425" tIns="45700" rIns="91425" bIns="45700" anchor="t" anchorCtr="0">
            <a:noAutofit/>
          </a:bodyPr>
          <a:lstStyle/>
          <a:p>
            <a:pPr marL="0" indent="0">
              <a:spcBef>
                <a:spcPts val="0"/>
              </a:spcBef>
              <a:buClr>
                <a:srgbClr val="5D7C3F"/>
              </a:buClr>
              <a:buSzPts val="1200"/>
            </a:pPr>
            <a:r>
              <a:rPr lang="en-US" sz="1200" b="1" dirty="0">
                <a:solidFill>
                  <a:srgbClr val="5D7C3F"/>
                </a:solidFill>
              </a:rPr>
              <a:t>Team Leader Name</a:t>
            </a:r>
            <a:r>
              <a:rPr lang="en-US" sz="1400" dirty="0">
                <a:latin typeface="Franklin Gothic"/>
              </a:rPr>
              <a:t>:  </a:t>
            </a:r>
            <a:r>
              <a:rPr lang="en-US" sz="1400" dirty="0">
                <a:latin typeface="Franklin Gothic"/>
                <a:sym typeface="Franklin Gothic"/>
              </a:rPr>
              <a:t>Mohamed Aslam K</a:t>
            </a:r>
            <a:endParaRPr lang="en-US" sz="1400" dirty="0">
              <a:latin typeface="Franklin Gothic"/>
            </a:endParaRPr>
          </a:p>
          <a:p>
            <a:pPr marL="0" lvl="0" indent="0" algn="l" rtl="0">
              <a:lnSpc>
                <a:spcPct val="90000"/>
              </a:lnSpc>
              <a:spcBef>
                <a:spcPts val="0"/>
              </a:spcBef>
              <a:spcAft>
                <a:spcPts val="0"/>
              </a:spcAft>
              <a:buClr>
                <a:srgbClr val="5D7C3F"/>
              </a:buClr>
              <a:buSzPts val="1200"/>
              <a:buNone/>
            </a:pPr>
            <a:r>
              <a:rPr lang="en-US" sz="1200" dirty="0"/>
              <a:t>Branch : BTech 			Stream : AI&amp;DS	Year : III</a:t>
            </a:r>
            <a:endParaRPr lang="en-US" dirty="0"/>
          </a:p>
          <a:p>
            <a:pPr marL="0" indent="0">
              <a:buClr>
                <a:srgbClr val="5D7C3F"/>
              </a:buClr>
              <a:buSzPts val="1200"/>
            </a:pPr>
            <a:r>
              <a:rPr lang="en-US" sz="1200" b="1" dirty="0">
                <a:solidFill>
                  <a:srgbClr val="5D7C3F"/>
                </a:solidFill>
              </a:rPr>
              <a:t>Team Member 1 </a:t>
            </a:r>
            <a:r>
              <a:rPr lang="en-US" sz="1200" dirty="0">
                <a:latin typeface="Franklin Gothic"/>
              </a:rPr>
              <a:t>:  </a:t>
            </a:r>
            <a:r>
              <a:rPr lang="en-US" sz="1400" dirty="0">
                <a:latin typeface="Franklin Gothic"/>
              </a:rPr>
              <a:t>Asvita S</a:t>
            </a:r>
          </a:p>
          <a:p>
            <a:pPr marL="0" lvl="0" indent="0" algn="l" rtl="0">
              <a:lnSpc>
                <a:spcPct val="90000"/>
              </a:lnSpc>
              <a:spcBef>
                <a:spcPts val="1000"/>
              </a:spcBef>
              <a:spcAft>
                <a:spcPts val="0"/>
              </a:spcAft>
              <a:buClr>
                <a:schemeClr val="dk1"/>
              </a:buClr>
              <a:buSzPts val="1200"/>
              <a:buNone/>
            </a:pPr>
            <a:r>
              <a:rPr lang="en-US" sz="1200" dirty="0"/>
              <a:t>Branch : BTech 			Stream : AI&amp;DS	Year : III </a:t>
            </a:r>
            <a:endParaRPr dirty="0"/>
          </a:p>
          <a:p>
            <a:pPr marL="0" indent="0">
              <a:buClr>
                <a:srgbClr val="5D7C3F"/>
              </a:buClr>
              <a:buSzPts val="1200"/>
            </a:pPr>
            <a:r>
              <a:rPr lang="en-US" sz="1200" b="1" dirty="0">
                <a:solidFill>
                  <a:srgbClr val="5D7C3F"/>
                </a:solidFill>
              </a:rPr>
              <a:t>Team Member 2 </a:t>
            </a:r>
            <a:r>
              <a:rPr lang="en-US" sz="1400" dirty="0">
                <a:latin typeface="Franklin Gothic"/>
              </a:rPr>
              <a:t>: Maal </a:t>
            </a:r>
            <a:r>
              <a:rPr lang="en-US" sz="1400" dirty="0" err="1">
                <a:latin typeface="Franklin Gothic"/>
              </a:rPr>
              <a:t>Subiksha</a:t>
            </a:r>
            <a:r>
              <a:rPr lang="en-US" sz="1400" dirty="0">
                <a:latin typeface="Franklin Gothic"/>
              </a:rPr>
              <a:t> </a:t>
            </a:r>
          </a:p>
          <a:p>
            <a:pPr marL="0" lvl="0" indent="0" algn="l" rtl="0">
              <a:lnSpc>
                <a:spcPct val="90000"/>
              </a:lnSpc>
              <a:spcBef>
                <a:spcPts val="1000"/>
              </a:spcBef>
              <a:spcAft>
                <a:spcPts val="0"/>
              </a:spcAft>
              <a:buClr>
                <a:schemeClr val="dk1"/>
              </a:buClr>
              <a:buSzPts val="1200"/>
              <a:buNone/>
            </a:pPr>
            <a:r>
              <a:rPr lang="en-US" sz="1200" dirty="0"/>
              <a:t>Branch : BTech 			Stream : AI&amp;DS	Year : III</a:t>
            </a:r>
          </a:p>
          <a:p>
            <a:pPr marL="0" indent="0">
              <a:buClr>
                <a:srgbClr val="5D7C3F"/>
              </a:buClr>
              <a:buSzPts val="1200"/>
            </a:pPr>
            <a:r>
              <a:rPr lang="en-US" sz="1200" b="1" dirty="0">
                <a:solidFill>
                  <a:srgbClr val="5D7C3F"/>
                </a:solidFill>
              </a:rPr>
              <a:t>Team Member 3 :</a:t>
            </a:r>
            <a:r>
              <a:rPr lang="en-US" sz="1200" dirty="0">
                <a:latin typeface="Franklin Gothic"/>
              </a:rPr>
              <a:t> </a:t>
            </a:r>
            <a:r>
              <a:rPr lang="en-US" sz="1400" dirty="0">
                <a:latin typeface="Franklin Gothic"/>
              </a:rPr>
              <a:t>Monica G</a:t>
            </a:r>
          </a:p>
          <a:p>
            <a:pPr marL="0" indent="0">
              <a:buClr>
                <a:srgbClr val="5D7C3F"/>
              </a:buClr>
              <a:buSzPts val="1200"/>
            </a:pPr>
            <a:r>
              <a:rPr lang="en-US" sz="1400" dirty="0">
                <a:latin typeface="Franklin Gothic"/>
              </a:rPr>
              <a:t> </a:t>
            </a:r>
            <a:r>
              <a:rPr lang="en-US" sz="1200" dirty="0"/>
              <a:t>Branch : BTech </a:t>
            </a:r>
            <a:r>
              <a:rPr lang="en-US" sz="1400" dirty="0">
                <a:latin typeface="Franklin Gothic"/>
              </a:rPr>
              <a:t>	</a:t>
            </a:r>
            <a:r>
              <a:rPr lang="en-US" sz="1200" dirty="0"/>
              <a:t>		Stream : AI&amp;DS	Year : III</a:t>
            </a:r>
          </a:p>
          <a:p>
            <a:pPr marL="0" indent="0">
              <a:buClr>
                <a:srgbClr val="5D7C3F"/>
              </a:buClr>
              <a:buSzPts val="1200"/>
            </a:pPr>
            <a:r>
              <a:rPr lang="en-US" sz="1200" b="1" dirty="0">
                <a:solidFill>
                  <a:srgbClr val="5D7C3F"/>
                </a:solidFill>
              </a:rPr>
              <a:t>Team Member 4 :</a:t>
            </a:r>
            <a:r>
              <a:rPr lang="en-US" sz="1400" dirty="0">
                <a:latin typeface="Franklin Gothic"/>
              </a:rPr>
              <a:t> Pushpa Rani S</a:t>
            </a:r>
          </a:p>
          <a:p>
            <a:pPr marL="0" lvl="0" indent="0">
              <a:buClr>
                <a:srgbClr val="5D7C3F"/>
              </a:buClr>
              <a:buSzPts val="1200"/>
            </a:pPr>
            <a:r>
              <a:rPr lang="en-US" sz="1200" b="1" dirty="0">
                <a:solidFill>
                  <a:srgbClr val="5D7C3F"/>
                </a:solidFill>
              </a:rPr>
              <a:t>  </a:t>
            </a:r>
            <a:r>
              <a:rPr lang="en-US" sz="1200" dirty="0"/>
              <a:t>Branch : BTech 		                            Stream : AI&amp;DS	Year : III </a:t>
            </a:r>
            <a:endParaRPr dirty="0"/>
          </a:p>
          <a:p>
            <a:pPr marL="0" indent="0">
              <a:buClr>
                <a:srgbClr val="5D7C3F"/>
              </a:buClr>
              <a:buSzPts val="1200"/>
            </a:pPr>
            <a:r>
              <a:rPr lang="en-US" sz="1200" b="1" dirty="0">
                <a:solidFill>
                  <a:srgbClr val="5D7C3F"/>
                </a:solidFill>
              </a:rPr>
              <a:t>Team Member 5: </a:t>
            </a:r>
            <a:r>
              <a:rPr lang="en-US" sz="1100" b="1" dirty="0">
                <a:solidFill>
                  <a:srgbClr val="5D7C3F"/>
                </a:solidFill>
              </a:rPr>
              <a:t> </a:t>
            </a:r>
            <a:r>
              <a:rPr lang="en-US" sz="1400" dirty="0">
                <a:latin typeface="Franklin Gothic"/>
              </a:rPr>
              <a:t>Siva Prasanth M</a:t>
            </a:r>
          </a:p>
          <a:p>
            <a:pPr marL="0" indent="0">
              <a:buClr>
                <a:srgbClr val="5D7C3F"/>
              </a:buClr>
              <a:buSzPts val="1200"/>
            </a:pPr>
            <a:r>
              <a:rPr lang="en-US" sz="1200" dirty="0"/>
              <a:t>Branch : BTech 			Stream : AI&amp;DS	Year : III</a:t>
            </a:r>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  </a:t>
            </a:r>
            <a:r>
              <a:rPr lang="en-US" sz="1200" b="1" dirty="0">
                <a:solidFill>
                  <a:schemeClr val="tx1"/>
                </a:solidFill>
              </a:rPr>
              <a:t>Mrs</a:t>
            </a:r>
            <a:r>
              <a:rPr lang="en-US" sz="1200" b="1" dirty="0">
                <a:solidFill>
                  <a:srgbClr val="804160"/>
                </a:solidFill>
              </a:rPr>
              <a:t>. </a:t>
            </a:r>
            <a:r>
              <a:rPr lang="en-US" sz="1400" dirty="0" err="1">
                <a:latin typeface="Franklin Gothic"/>
              </a:rPr>
              <a:t>Prasika</a:t>
            </a:r>
            <a:r>
              <a:rPr lang="en-US" sz="1400" dirty="0">
                <a:latin typeface="Franklin Gothic"/>
              </a:rPr>
              <a:t> L </a:t>
            </a:r>
            <a:r>
              <a:rPr lang="en-US" sz="1400" dirty="0" err="1">
                <a:latin typeface="Franklin Gothic"/>
              </a:rPr>
              <a:t>Assitant</a:t>
            </a:r>
            <a:r>
              <a:rPr lang="en-US" sz="1400" dirty="0">
                <a:latin typeface="Franklin Gothic"/>
              </a:rPr>
              <a:t> Professor AI &amp; DS</a:t>
            </a:r>
            <a:endParaRPr sz="1400" dirty="0">
              <a:latin typeface="Franklin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6" name="Google Shape;237;p4">
            <a:extLst>
              <a:ext uri="{FF2B5EF4-FFF2-40B4-BE49-F238E27FC236}">
                <a16:creationId xmlns:a16="http://schemas.microsoft.com/office/drawing/2014/main" id="{2BEC8CC5-F440-6B9D-CAE9-F1D745DF0176}"/>
              </a:ext>
            </a:extLst>
          </p:cNvPr>
          <p:cNvSpPr txBox="1">
            <a:spLocks/>
          </p:cNvSpPr>
          <p:nvPr/>
        </p:nvSpPr>
        <p:spPr>
          <a:xfrm>
            <a:off x="968542" y="1310863"/>
            <a:ext cx="6617507" cy="610863"/>
          </a:xfrm>
          <a:prstGeom prst="rect">
            <a:avLst/>
          </a:prstGeom>
          <a:noFill/>
          <a:ln>
            <a:noFill/>
          </a:ln>
        </p:spPr>
        <p:txBody>
          <a:bodyPr spcFirstLastPara="1" wrap="square" lIns="0" tIns="0" rIns="0" bIns="0" anchor="b" anchorCtr="0">
            <a:normAutofit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6000"/>
              <a:buFont typeface="Franklin Gothic"/>
              <a:buNone/>
              <a:defRPr sz="6000" b="1"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pPr>
              <a:lnSpc>
                <a:spcPct val="100000"/>
              </a:lnSpc>
              <a:buSzPts val="4400"/>
            </a:pPr>
            <a:r>
              <a:rPr lang="en-US" sz="4400" dirty="0"/>
              <a:t>PROBLEM DESCRIPTION</a:t>
            </a:r>
          </a:p>
        </p:txBody>
      </p:sp>
      <p:sp>
        <p:nvSpPr>
          <p:cNvPr id="7" name="TextBox 6">
            <a:extLst>
              <a:ext uri="{FF2B5EF4-FFF2-40B4-BE49-F238E27FC236}">
                <a16:creationId xmlns:a16="http://schemas.microsoft.com/office/drawing/2014/main" id="{4E6E00EF-9028-9F7E-1FF7-81E04D30A05E}"/>
              </a:ext>
            </a:extLst>
          </p:cNvPr>
          <p:cNvSpPr txBox="1"/>
          <p:nvPr/>
        </p:nvSpPr>
        <p:spPr>
          <a:xfrm>
            <a:off x="800100" y="2197100"/>
            <a:ext cx="10312400" cy="3633752"/>
          </a:xfrm>
          <a:prstGeom prst="rect">
            <a:avLst/>
          </a:prstGeom>
          <a:noFill/>
        </p:spPr>
        <p:txBody>
          <a:bodyPr wrap="square" rtlCol="0">
            <a:spAutoFit/>
          </a:bodyPr>
          <a:lstStyle/>
          <a:p>
            <a:pPr algn="just">
              <a:lnSpc>
                <a:spcPct val="107000"/>
              </a:lnSpc>
              <a:spcAft>
                <a:spcPts val="80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IN" sz="1800" kern="0" dirty="0">
                <a:effectLst/>
                <a:latin typeface="Helvetica" panose="020B0604020202020204" pitchFamily="34" charset="0"/>
                <a:ea typeface="Times New Roman" panose="02020603050405020304" pitchFamily="18" charset="0"/>
                <a:cs typeface="Times New Roman" panose="02020603050405020304" pitchFamily="18" charset="0"/>
              </a:rPr>
              <a:t>The Global Burden of Disease project has shown that skin diseases continue to be the 4th leading cause of nonfatal disease burden worldwide. These conditions are often the presenting face of more severe systemic illnesses, including HIV and neglected tropical diseases (NTD). such as elephantiasis and other lymphedema-causing diseases. Additionally, skin disorders pose a significant threat to patients' well-being, mental health, ability to function, and social participation. However, it is very difficult to provide better dermatological care to under-served or resource-poor regions in a cost-effective manner owing to unavailability of efficient diagnostic tools, lack of connectivity, and poor laboratory infrastructure etc. Moreover, there is also a scarcity of physicians with dermatological training. Even, preliminary screening of a dermatological manifestation seems to be an arduous task. Thus, developing an Artificial intelligence-based tool (through Image processing technique) for preliminary diagnosis of numerous dermatological conditions will prove to be a boon in the health care system.</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3686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740503" y="130832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latin typeface="+mj-lt"/>
              </a:rPr>
              <a:t>Abstract </a:t>
            </a:r>
            <a:endParaRPr dirty="0">
              <a:latin typeface="+mj-lt"/>
            </a:endParaRPr>
          </a:p>
        </p:txBody>
      </p:sp>
      <p:sp>
        <p:nvSpPr>
          <p:cNvPr id="238" name="Google Shape;238;p4"/>
          <p:cNvSpPr txBox="1">
            <a:spLocks noGrp="1"/>
          </p:cNvSpPr>
          <p:nvPr>
            <p:ph type="body" idx="1"/>
          </p:nvPr>
        </p:nvSpPr>
        <p:spPr>
          <a:xfrm>
            <a:off x="143603" y="2055855"/>
            <a:ext cx="11145119" cy="4720441"/>
          </a:xfrm>
          <a:prstGeom prst="rect">
            <a:avLst/>
          </a:prstGeom>
          <a:noFill/>
          <a:ln>
            <a:noFill/>
          </a:ln>
        </p:spPr>
        <p:txBody>
          <a:bodyPr spcFirstLastPara="1" wrap="square" lIns="91425" tIns="45700" rIns="91425" bIns="45700" anchor="t" anchorCtr="0">
            <a:noAutofit/>
          </a:bodyPr>
          <a:lstStyle/>
          <a:p>
            <a:pPr marL="342900" lvl="0" indent="-342900" algn="just" rtl="0">
              <a:lnSpc>
                <a:spcPct val="150000"/>
              </a:lnSpc>
              <a:spcBef>
                <a:spcPts val="0"/>
              </a:spcBef>
              <a:spcAft>
                <a:spcPts val="0"/>
              </a:spcAft>
              <a:buClr>
                <a:srgbClr val="5D7C3F"/>
              </a:buClr>
              <a:buSzPts val="1200"/>
              <a:buFont typeface="Arial" panose="020B0604020202020204" pitchFamily="34" charset="0"/>
              <a:buChar char="•"/>
            </a:pPr>
            <a:r>
              <a:rPr lang="en-US" sz="1800" dirty="0">
                <a:latin typeface="+mj-lt"/>
              </a:rPr>
              <a:t>Early diagnosis of skin diseases such as HIV and skin cancer is critical for improving patient outcomes. However, access to specialized healthcare providers can be limited, especially in rural and underserved areas. Our idea is to develop a </a:t>
            </a:r>
            <a:r>
              <a:rPr lang="en-US" sz="1800" b="1" dirty="0">
                <a:latin typeface="+mj-lt"/>
              </a:rPr>
              <a:t>mobile application for the preliminary diagnosis of skin diseases</a:t>
            </a:r>
            <a:r>
              <a:rPr lang="en-US" sz="1800" dirty="0">
                <a:latin typeface="+mj-lt"/>
              </a:rPr>
              <a:t>, with a focus on HIV, </a:t>
            </a:r>
            <a:r>
              <a:rPr lang="en-US" sz="1800" dirty="0" err="1">
                <a:latin typeface="+mj-lt"/>
              </a:rPr>
              <a:t>Elephantesis</a:t>
            </a:r>
            <a:r>
              <a:rPr lang="en-US" sz="1800" dirty="0">
                <a:latin typeface="+mj-lt"/>
              </a:rPr>
              <a:t> and skin cancer. The application uses </a:t>
            </a:r>
            <a:r>
              <a:rPr lang="en-US" sz="1800" b="1" dirty="0" err="1">
                <a:latin typeface="+mj-lt"/>
              </a:rPr>
              <a:t>MobileNet</a:t>
            </a:r>
            <a:r>
              <a:rPr lang="en-US" sz="1800" dirty="0">
                <a:latin typeface="+mj-lt"/>
              </a:rPr>
              <a:t> and </a:t>
            </a:r>
            <a:r>
              <a:rPr lang="en-US" sz="1800" b="1" dirty="0">
                <a:latin typeface="+mj-lt"/>
              </a:rPr>
              <a:t>Attention mechanism</a:t>
            </a:r>
            <a:r>
              <a:rPr lang="en-US" sz="1800" dirty="0">
                <a:latin typeface="+mj-lt"/>
              </a:rPr>
              <a:t> to analyze images of skin lesions and provide a diagnosis. The dataset used for the model is HAM10000.The preprocessed dataset is then fed to the model that is capable of predicting nearly 2 major classes(skin cancer and HIV) with 6 subclasses for skin cancer. In future, the number of disease predicted can be extended with improving the data and quality. Our application is a promising tool that can assist the doctors which can be used to improve patient outcomes and reduce healthcare disparities.</a:t>
            </a:r>
          </a:p>
          <a:p>
            <a:pPr marL="342900" lvl="0" indent="-342900" algn="just" rtl="0">
              <a:lnSpc>
                <a:spcPct val="150000"/>
              </a:lnSpc>
              <a:spcBef>
                <a:spcPts val="0"/>
              </a:spcBef>
              <a:spcAft>
                <a:spcPts val="0"/>
              </a:spcAft>
              <a:buClr>
                <a:srgbClr val="5D7C3F"/>
              </a:buClr>
              <a:buSzPts val="1200"/>
              <a:buFont typeface="Arial" panose="020B0604020202020204" pitchFamily="34" charset="0"/>
              <a:buChar char="•"/>
            </a:pPr>
            <a:endParaRPr lang="en-US" sz="1800" dirty="0">
              <a:latin typeface="+mj-lt"/>
            </a:endParaRPr>
          </a:p>
          <a:p>
            <a:pPr marL="342900" lvl="0" indent="-342900" algn="just" rtl="0">
              <a:lnSpc>
                <a:spcPct val="150000"/>
              </a:lnSpc>
              <a:spcBef>
                <a:spcPts val="0"/>
              </a:spcBef>
              <a:spcAft>
                <a:spcPts val="0"/>
              </a:spcAft>
              <a:buClr>
                <a:srgbClr val="5D7C3F"/>
              </a:buClr>
              <a:buSzPts val="1200"/>
              <a:buFont typeface="Arial" panose="020B0604020202020204" pitchFamily="34" charset="0"/>
              <a:buChar char="•"/>
            </a:pPr>
            <a:endParaRPr sz="1800" dirty="0">
              <a:latin typeface="+mj-lt"/>
            </a:endParaRPr>
          </a:p>
        </p:txBody>
      </p:sp>
    </p:spTree>
    <p:extLst>
      <p:ext uri="{BB962C8B-B14F-4D97-AF65-F5344CB8AC3E}">
        <p14:creationId xmlns:p14="http://schemas.microsoft.com/office/powerpoint/2010/main" val="1705467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33543" y="1336263"/>
            <a:ext cx="6617507" cy="610863"/>
          </a:xfrm>
          <a:prstGeom prst="rect">
            <a:avLst/>
          </a:prstGeom>
          <a:noFill/>
          <a:ln>
            <a:noFill/>
          </a:ln>
        </p:spPr>
        <p:txBody>
          <a:bodyPr spcFirstLastPara="1" wrap="square" lIns="0" tIns="0" rIns="0" bIns="0" anchor="b" anchorCtr="0">
            <a:normAutofit/>
          </a:bodyPr>
          <a:lstStyle/>
          <a:p>
            <a:r>
              <a:rPr lang="en-IN" dirty="0">
                <a:latin typeface="+mj-lt"/>
              </a:rPr>
              <a:t>OBJECTIVE : </a:t>
            </a:r>
            <a:endParaRPr dirty="0">
              <a:latin typeface="+mj-lt"/>
            </a:endParaRPr>
          </a:p>
        </p:txBody>
      </p:sp>
      <p:sp>
        <p:nvSpPr>
          <p:cNvPr id="238" name="Google Shape;238;p4"/>
          <p:cNvSpPr txBox="1">
            <a:spLocks noGrp="1"/>
          </p:cNvSpPr>
          <p:nvPr>
            <p:ph type="body" idx="1"/>
          </p:nvPr>
        </p:nvSpPr>
        <p:spPr>
          <a:xfrm>
            <a:off x="933543" y="2270909"/>
            <a:ext cx="11145119" cy="4720441"/>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5D7C3F"/>
              </a:buClr>
              <a:buSzPts val="1200"/>
              <a:buFont typeface="Arial" panose="020B0604020202020204" pitchFamily="34" charset="0"/>
              <a:buChar char="•"/>
            </a:pPr>
            <a:r>
              <a:rPr lang="en-IN" sz="2000" dirty="0">
                <a:latin typeface="+mj-lt"/>
              </a:rPr>
              <a:t>Offline Mobile Application – Anytime Anywhere</a:t>
            </a:r>
          </a:p>
          <a:p>
            <a:pPr marL="342900" lvl="0" indent="-342900" algn="l" rtl="0">
              <a:lnSpc>
                <a:spcPct val="150000"/>
              </a:lnSpc>
              <a:spcBef>
                <a:spcPts val="0"/>
              </a:spcBef>
              <a:spcAft>
                <a:spcPts val="0"/>
              </a:spcAft>
              <a:buClr>
                <a:srgbClr val="5D7C3F"/>
              </a:buClr>
              <a:buSzPts val="1200"/>
              <a:buFont typeface="Arial" panose="020B0604020202020204" pitchFamily="34" charset="0"/>
              <a:buChar char="•"/>
            </a:pPr>
            <a:r>
              <a:rPr lang="en-IN" sz="2000" dirty="0">
                <a:latin typeface="+mj-lt"/>
              </a:rPr>
              <a:t>Easy Diagnosis</a:t>
            </a:r>
          </a:p>
          <a:p>
            <a:pPr marL="342900" lvl="0" indent="-342900" algn="l" rtl="0">
              <a:lnSpc>
                <a:spcPct val="150000"/>
              </a:lnSpc>
              <a:spcBef>
                <a:spcPts val="0"/>
              </a:spcBef>
              <a:spcAft>
                <a:spcPts val="0"/>
              </a:spcAft>
              <a:buClr>
                <a:srgbClr val="5D7C3F"/>
              </a:buClr>
              <a:buSzPts val="1200"/>
              <a:buFont typeface="Arial" panose="020B0604020202020204" pitchFamily="34" charset="0"/>
              <a:buChar char="•"/>
            </a:pPr>
            <a:r>
              <a:rPr lang="en-IN" sz="2000" dirty="0">
                <a:latin typeface="+mj-lt"/>
              </a:rPr>
              <a:t>Inexpensive</a:t>
            </a:r>
          </a:p>
          <a:p>
            <a:pPr marL="342900" lvl="0" indent="-342900" algn="l" rtl="0">
              <a:lnSpc>
                <a:spcPct val="150000"/>
              </a:lnSpc>
              <a:spcBef>
                <a:spcPts val="0"/>
              </a:spcBef>
              <a:spcAft>
                <a:spcPts val="0"/>
              </a:spcAft>
              <a:buClr>
                <a:srgbClr val="5D7C3F"/>
              </a:buClr>
              <a:buSzPts val="1200"/>
              <a:buFont typeface="Arial" panose="020B0604020202020204" pitchFamily="34" charset="0"/>
              <a:buChar char="•"/>
            </a:pPr>
            <a:r>
              <a:rPr lang="en-IN" sz="2000" dirty="0">
                <a:latin typeface="+mj-lt"/>
              </a:rPr>
              <a:t>No exposure to infections</a:t>
            </a:r>
          </a:p>
        </p:txBody>
      </p:sp>
    </p:spTree>
    <p:extLst>
      <p:ext uri="{BB962C8B-B14F-4D97-AF65-F5344CB8AC3E}">
        <p14:creationId xmlns:p14="http://schemas.microsoft.com/office/powerpoint/2010/main" val="813981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867503" y="125752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latin typeface="+mj-lt"/>
              </a:rPr>
              <a:t>Dataset Description</a:t>
            </a:r>
            <a:endParaRPr dirty="0">
              <a:latin typeface="+mj-lt"/>
            </a:endParaRPr>
          </a:p>
        </p:txBody>
      </p:sp>
      <p:sp>
        <p:nvSpPr>
          <p:cNvPr id="238" name="Google Shape;238;p4"/>
          <p:cNvSpPr txBox="1">
            <a:spLocks noGrp="1"/>
          </p:cNvSpPr>
          <p:nvPr>
            <p:ph type="body" idx="1"/>
          </p:nvPr>
        </p:nvSpPr>
        <p:spPr>
          <a:xfrm>
            <a:off x="423003" y="2137559"/>
            <a:ext cx="7844697" cy="4720441"/>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5D7C3F"/>
              </a:buClr>
              <a:buSzPts val="1200"/>
            </a:pPr>
            <a:r>
              <a:rPr lang="en-US" sz="2000" b="1" dirty="0">
                <a:latin typeface="+mj-lt"/>
              </a:rPr>
              <a:t>HAM10000</a:t>
            </a:r>
          </a:p>
          <a:p>
            <a:pPr marL="0" lvl="0" indent="0" algn="l" rtl="0">
              <a:lnSpc>
                <a:spcPct val="150000"/>
              </a:lnSpc>
              <a:spcBef>
                <a:spcPts val="0"/>
              </a:spcBef>
              <a:spcAft>
                <a:spcPts val="0"/>
              </a:spcAft>
              <a:buClr>
                <a:srgbClr val="5D7C3F"/>
              </a:buClr>
              <a:buSzPts val="1200"/>
            </a:pPr>
            <a:r>
              <a:rPr lang="en-IN" sz="1800" dirty="0">
                <a:latin typeface="+mj-lt"/>
              </a:rPr>
              <a:t>The HAM10000 ("Human Against Machine with 10000 training images") dataset. The final dataset consists of 10015 </a:t>
            </a:r>
            <a:r>
              <a:rPr lang="en-IN" sz="1800" dirty="0" err="1">
                <a:latin typeface="+mj-lt"/>
              </a:rPr>
              <a:t>dermatoscopic</a:t>
            </a:r>
            <a:r>
              <a:rPr lang="en-IN" sz="1800" dirty="0">
                <a:latin typeface="+mj-lt"/>
              </a:rPr>
              <a:t> images which can serve as a training set. Cases include a representative collection of all important diagnostic categories in the realm of pigmented lesions: Actinic keratoses and intraepithelial carcinoma / Bowen's disease (</a:t>
            </a:r>
            <a:r>
              <a:rPr lang="en-IN" sz="1800" dirty="0" err="1">
                <a:latin typeface="+mj-lt"/>
              </a:rPr>
              <a:t>akiec</a:t>
            </a:r>
            <a:r>
              <a:rPr lang="en-IN" sz="1800" dirty="0">
                <a:latin typeface="+mj-lt"/>
              </a:rPr>
              <a:t>), basal cell carcinoma (bcc), benign keratosis-like lesions (solar lentigines / seborrheic keratoses and lichen-planus like keratoses, </a:t>
            </a:r>
            <a:r>
              <a:rPr lang="en-IN" sz="1800" dirty="0" err="1">
                <a:latin typeface="+mj-lt"/>
              </a:rPr>
              <a:t>bkl</a:t>
            </a:r>
            <a:r>
              <a:rPr lang="en-IN" sz="1800" dirty="0">
                <a:latin typeface="+mj-lt"/>
              </a:rPr>
              <a:t>), dermatofibroma (</a:t>
            </a:r>
            <a:r>
              <a:rPr lang="en-IN" sz="1800" dirty="0" err="1">
                <a:latin typeface="+mj-lt"/>
              </a:rPr>
              <a:t>df</a:t>
            </a:r>
            <a:r>
              <a:rPr lang="en-IN" sz="1800" dirty="0">
                <a:latin typeface="+mj-lt"/>
              </a:rPr>
              <a:t>), melanoma (</a:t>
            </a:r>
            <a:r>
              <a:rPr lang="en-IN" sz="1800" dirty="0" err="1">
                <a:latin typeface="+mj-lt"/>
              </a:rPr>
              <a:t>mel</a:t>
            </a:r>
            <a:r>
              <a:rPr lang="en-IN" sz="1800" dirty="0">
                <a:latin typeface="+mj-lt"/>
              </a:rPr>
              <a:t>), melanocytic nevi (</a:t>
            </a:r>
            <a:r>
              <a:rPr lang="en-IN" sz="1800" dirty="0" err="1">
                <a:latin typeface="+mj-lt"/>
              </a:rPr>
              <a:t>nv</a:t>
            </a:r>
            <a:r>
              <a:rPr lang="en-IN" sz="1800" dirty="0">
                <a:latin typeface="+mj-lt"/>
              </a:rPr>
              <a:t>) and vascular lesions (angiomas, angiokeratomas, pyogenic granulomas and </a:t>
            </a:r>
            <a:r>
              <a:rPr lang="en-IN" sz="1800" dirty="0" err="1">
                <a:latin typeface="+mj-lt"/>
              </a:rPr>
              <a:t>hemorrhage</a:t>
            </a:r>
            <a:r>
              <a:rPr lang="en-IN" sz="1800" dirty="0">
                <a:latin typeface="+mj-lt"/>
              </a:rPr>
              <a:t>, </a:t>
            </a:r>
            <a:r>
              <a:rPr lang="en-IN" sz="1800" dirty="0" err="1">
                <a:latin typeface="+mj-lt"/>
              </a:rPr>
              <a:t>vasc</a:t>
            </a:r>
            <a:r>
              <a:rPr lang="en-IN" sz="1800" dirty="0">
                <a:latin typeface="+mj-lt"/>
              </a:rPr>
              <a:t>).</a:t>
            </a:r>
          </a:p>
          <a:p>
            <a:pPr marL="0" lvl="0" indent="0" algn="l" rtl="0">
              <a:lnSpc>
                <a:spcPct val="150000"/>
              </a:lnSpc>
              <a:spcBef>
                <a:spcPts val="0"/>
              </a:spcBef>
              <a:spcAft>
                <a:spcPts val="0"/>
              </a:spcAft>
              <a:buClr>
                <a:srgbClr val="5D7C3F"/>
              </a:buClr>
              <a:buSzPts val="1200"/>
            </a:pPr>
            <a:endParaRPr lang="en-IN" sz="2000" dirty="0">
              <a:latin typeface="+mj-lt"/>
            </a:endParaRPr>
          </a:p>
          <a:p>
            <a:pPr marL="0" lvl="0" indent="0" algn="l" rtl="0">
              <a:lnSpc>
                <a:spcPct val="150000"/>
              </a:lnSpc>
              <a:spcBef>
                <a:spcPts val="0"/>
              </a:spcBef>
              <a:spcAft>
                <a:spcPts val="0"/>
              </a:spcAft>
              <a:buClr>
                <a:srgbClr val="5D7C3F"/>
              </a:buClr>
              <a:buSzPts val="1200"/>
            </a:pPr>
            <a:endParaRPr sz="2000" dirty="0">
              <a:latin typeface="+mj-lt"/>
            </a:endParaRPr>
          </a:p>
        </p:txBody>
      </p:sp>
      <p:pic>
        <p:nvPicPr>
          <p:cNvPr id="3" name="Picture 2">
            <a:extLst>
              <a:ext uri="{FF2B5EF4-FFF2-40B4-BE49-F238E27FC236}">
                <a16:creationId xmlns:a16="http://schemas.microsoft.com/office/drawing/2014/main" id="{106F76F1-BB29-789C-0D03-78F3FBADD2D9}"/>
              </a:ext>
            </a:extLst>
          </p:cNvPr>
          <p:cNvPicPr>
            <a:picLocks noChangeAspect="1"/>
          </p:cNvPicPr>
          <p:nvPr/>
        </p:nvPicPr>
        <p:blipFill>
          <a:blip r:embed="rId3"/>
          <a:stretch>
            <a:fillRect/>
          </a:stretch>
        </p:blipFill>
        <p:spPr>
          <a:xfrm>
            <a:off x="8496300" y="3043554"/>
            <a:ext cx="3454400" cy="2925446"/>
          </a:xfrm>
          <a:prstGeom prst="rect">
            <a:avLst/>
          </a:prstGeom>
        </p:spPr>
      </p:pic>
    </p:spTree>
    <p:extLst>
      <p:ext uri="{BB962C8B-B14F-4D97-AF65-F5344CB8AC3E}">
        <p14:creationId xmlns:p14="http://schemas.microsoft.com/office/powerpoint/2010/main" val="3008451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867503" y="125752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latin typeface="+mj-lt"/>
              </a:rPr>
              <a:t>Dataset Description</a:t>
            </a:r>
            <a:endParaRPr dirty="0">
              <a:latin typeface="+mj-lt"/>
            </a:endParaRPr>
          </a:p>
        </p:txBody>
      </p:sp>
      <p:sp>
        <p:nvSpPr>
          <p:cNvPr id="4" name="Text Placeholder 3">
            <a:extLst>
              <a:ext uri="{FF2B5EF4-FFF2-40B4-BE49-F238E27FC236}">
                <a16:creationId xmlns:a16="http://schemas.microsoft.com/office/drawing/2014/main" id="{0CDB483F-6F9B-93AC-3046-1FF2E4C6AB75}"/>
              </a:ext>
            </a:extLst>
          </p:cNvPr>
          <p:cNvSpPr>
            <a:spLocks noGrp="1"/>
          </p:cNvSpPr>
          <p:nvPr>
            <p:ph type="body" idx="1"/>
          </p:nvPr>
        </p:nvSpPr>
        <p:spPr>
          <a:xfrm>
            <a:off x="762000" y="2199704"/>
            <a:ext cx="8280400" cy="574318"/>
          </a:xfrm>
        </p:spPr>
        <p:txBody>
          <a:bodyPr/>
          <a:lstStyle/>
          <a:p>
            <a:pPr marL="228600" indent="0"/>
            <a:r>
              <a:rPr lang="en-US" sz="1800" b="1" dirty="0" err="1">
                <a:solidFill>
                  <a:schemeClr val="tx1"/>
                </a:solidFill>
                <a:latin typeface="+mn-lt"/>
              </a:rPr>
              <a:t>Dermnet</a:t>
            </a:r>
            <a:endParaRPr lang="en-US" sz="1800" b="1" dirty="0">
              <a:solidFill>
                <a:schemeClr val="tx1"/>
              </a:solidFill>
              <a:latin typeface="+mn-lt"/>
            </a:endParaRPr>
          </a:p>
          <a:p>
            <a:pPr algn="just" fontAlgn="base">
              <a:lnSpc>
                <a:spcPct val="100000"/>
              </a:lnSpc>
            </a:pPr>
            <a:r>
              <a:rPr lang="en-US" sz="1500" dirty="0">
                <a:solidFill>
                  <a:schemeClr val="tx1"/>
                </a:solidFill>
                <a:latin typeface="+mn-lt"/>
              </a:rPr>
              <a:t>The data consists of images of 23 types of skin diseases. The total number of images</a:t>
            </a:r>
          </a:p>
          <a:p>
            <a:pPr algn="just" fontAlgn="base">
              <a:lnSpc>
                <a:spcPct val="100000"/>
              </a:lnSpc>
            </a:pPr>
            <a:r>
              <a:rPr lang="en-US" sz="1500" dirty="0">
                <a:solidFill>
                  <a:schemeClr val="tx1"/>
                </a:solidFill>
                <a:latin typeface="+mn-lt"/>
              </a:rPr>
              <a:t>are around 19,500, out of which approximately 15,500 have been split in the training</a:t>
            </a:r>
          </a:p>
          <a:p>
            <a:pPr algn="just" fontAlgn="base">
              <a:lnSpc>
                <a:spcPct val="100000"/>
              </a:lnSpc>
            </a:pPr>
            <a:r>
              <a:rPr lang="en-US" sz="1500" dirty="0">
                <a:solidFill>
                  <a:schemeClr val="tx1"/>
                </a:solidFill>
                <a:latin typeface="+mn-lt"/>
              </a:rPr>
              <a:t>set and the remaining in the test set.</a:t>
            </a:r>
            <a:r>
              <a:rPr lang="en-IN" sz="1500" b="0" i="0" dirty="0">
                <a:solidFill>
                  <a:schemeClr val="tx1"/>
                </a:solidFill>
                <a:effectLst/>
                <a:latin typeface="+mn-lt"/>
              </a:rPr>
              <a:t> The images are in JPEG format, consisting of 3</a:t>
            </a:r>
          </a:p>
          <a:p>
            <a:pPr algn="just" fontAlgn="base">
              <a:lnSpc>
                <a:spcPct val="100000"/>
              </a:lnSpc>
            </a:pPr>
            <a:r>
              <a:rPr lang="en-IN" sz="1500" b="0" i="0" dirty="0">
                <a:solidFill>
                  <a:schemeClr val="tx1"/>
                </a:solidFill>
                <a:effectLst/>
                <a:latin typeface="+mn-lt"/>
              </a:rPr>
              <a:t>channels, i.e. RGB. The resolutions vary from image to image, and from category to</a:t>
            </a:r>
          </a:p>
          <a:p>
            <a:pPr algn="just" fontAlgn="base">
              <a:lnSpc>
                <a:spcPct val="100000"/>
              </a:lnSpc>
            </a:pPr>
            <a:r>
              <a:rPr lang="en-IN" sz="1500" b="0" i="0" dirty="0">
                <a:solidFill>
                  <a:schemeClr val="tx1"/>
                </a:solidFill>
                <a:effectLst/>
                <a:latin typeface="+mn-lt"/>
              </a:rPr>
              <a:t>category, but overall these are not extremely high resolution imagery. The categories </a:t>
            </a:r>
            <a:endParaRPr lang="en-IN" sz="1500" dirty="0">
              <a:solidFill>
                <a:schemeClr val="tx1"/>
              </a:solidFill>
              <a:latin typeface="+mn-lt"/>
            </a:endParaRPr>
          </a:p>
          <a:p>
            <a:pPr algn="just" fontAlgn="base">
              <a:lnSpc>
                <a:spcPct val="100000"/>
              </a:lnSpc>
            </a:pPr>
            <a:r>
              <a:rPr lang="en-IN" sz="1500" b="0" i="0" dirty="0">
                <a:solidFill>
                  <a:schemeClr val="tx1"/>
                </a:solidFill>
                <a:effectLst/>
                <a:latin typeface="+mn-lt"/>
              </a:rPr>
              <a:t>include acne, melanoma, Eczema, Seborrheic Keratoses, Tinea Ringworm, Bullous</a:t>
            </a:r>
          </a:p>
          <a:p>
            <a:pPr algn="just" fontAlgn="base">
              <a:lnSpc>
                <a:spcPct val="100000"/>
              </a:lnSpc>
            </a:pPr>
            <a:r>
              <a:rPr lang="en-IN" sz="1500" b="0" i="0" dirty="0">
                <a:solidFill>
                  <a:schemeClr val="tx1"/>
                </a:solidFill>
                <a:effectLst/>
                <a:latin typeface="+mn-lt"/>
              </a:rPr>
              <a:t>disease, Poison Ivy, Psoriasis, Vascular Tumours, etc.</a:t>
            </a:r>
          </a:p>
          <a:p>
            <a:pPr marL="228600" indent="0">
              <a:lnSpc>
                <a:spcPct val="150000"/>
              </a:lnSpc>
            </a:pPr>
            <a:endParaRPr lang="en-US" dirty="0">
              <a:solidFill>
                <a:schemeClr val="tx1"/>
              </a:solidFill>
              <a:latin typeface="+mn-lt"/>
            </a:endParaRPr>
          </a:p>
          <a:p>
            <a:pPr marL="228600" indent="0"/>
            <a:endParaRPr lang="en-IN" dirty="0">
              <a:solidFill>
                <a:schemeClr val="tx1"/>
              </a:solidFill>
              <a:latin typeface="+mn-lt"/>
            </a:endParaRPr>
          </a:p>
        </p:txBody>
      </p:sp>
      <p:pic>
        <p:nvPicPr>
          <p:cNvPr id="9" name="Picture 8">
            <a:extLst>
              <a:ext uri="{FF2B5EF4-FFF2-40B4-BE49-F238E27FC236}">
                <a16:creationId xmlns:a16="http://schemas.microsoft.com/office/drawing/2014/main" id="{9952CC3F-2F78-88D9-258A-A47EDDF5B122}"/>
              </a:ext>
            </a:extLst>
          </p:cNvPr>
          <p:cNvPicPr>
            <a:picLocks noChangeAspect="1"/>
          </p:cNvPicPr>
          <p:nvPr/>
        </p:nvPicPr>
        <p:blipFill>
          <a:blip r:embed="rId3"/>
          <a:stretch>
            <a:fillRect/>
          </a:stretch>
        </p:blipFill>
        <p:spPr>
          <a:xfrm>
            <a:off x="8570454" y="2691584"/>
            <a:ext cx="2800350" cy="2893142"/>
          </a:xfrm>
          <a:prstGeom prst="rect">
            <a:avLst/>
          </a:prstGeom>
        </p:spPr>
      </p:pic>
    </p:spTree>
    <p:extLst>
      <p:ext uri="{BB962C8B-B14F-4D97-AF65-F5344CB8AC3E}">
        <p14:creationId xmlns:p14="http://schemas.microsoft.com/office/powerpoint/2010/main" val="4080041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9" name="Google Shape;219;p2"/>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8</a:t>
            </a:fld>
            <a:endParaRPr dirty="0"/>
          </a:p>
        </p:txBody>
      </p:sp>
      <p:pic>
        <p:nvPicPr>
          <p:cNvPr id="3" name="Picture 2">
            <a:extLst>
              <a:ext uri="{FF2B5EF4-FFF2-40B4-BE49-F238E27FC236}">
                <a16:creationId xmlns:a16="http://schemas.microsoft.com/office/drawing/2014/main" id="{2CA6A02B-048B-CA32-A043-CB74DB8354CB}"/>
              </a:ext>
            </a:extLst>
          </p:cNvPr>
          <p:cNvPicPr>
            <a:picLocks noChangeAspect="1"/>
          </p:cNvPicPr>
          <p:nvPr/>
        </p:nvPicPr>
        <p:blipFill rotWithShape="1">
          <a:blip r:embed="rId3"/>
          <a:srcRect l="7626" t="17205" b="4055"/>
          <a:stretch/>
        </p:blipFill>
        <p:spPr>
          <a:xfrm>
            <a:off x="2819400" y="792362"/>
            <a:ext cx="7030637" cy="5988169"/>
          </a:xfrm>
          <a:prstGeom prst="rect">
            <a:avLst/>
          </a:prstGeom>
        </p:spPr>
      </p:pic>
      <p:sp>
        <p:nvSpPr>
          <p:cNvPr id="4" name="TextBox 3">
            <a:extLst>
              <a:ext uri="{FF2B5EF4-FFF2-40B4-BE49-F238E27FC236}">
                <a16:creationId xmlns:a16="http://schemas.microsoft.com/office/drawing/2014/main" id="{90457689-C281-898A-4164-902E501F8DD2}"/>
              </a:ext>
            </a:extLst>
          </p:cNvPr>
          <p:cNvSpPr txBox="1"/>
          <p:nvPr/>
        </p:nvSpPr>
        <p:spPr>
          <a:xfrm>
            <a:off x="157314" y="141431"/>
            <a:ext cx="9291485" cy="701731"/>
          </a:xfrm>
          <a:prstGeom prst="rect">
            <a:avLst/>
          </a:prstGeom>
          <a:noFill/>
        </p:spPr>
        <p:txBody>
          <a:bodyPr wrap="square" rtlCol="0">
            <a:spAutoFit/>
          </a:bodyPr>
          <a:lstStyle/>
          <a:p>
            <a:pPr>
              <a:lnSpc>
                <a:spcPct val="90000"/>
              </a:lnSpc>
              <a:buClr>
                <a:schemeClr val="dk1"/>
              </a:buClr>
              <a:buSzPts val="4400"/>
            </a:pPr>
            <a:r>
              <a:rPr lang="en-IN" sz="4400" b="1" dirty="0">
                <a:solidFill>
                  <a:schemeClr val="dk1"/>
                </a:solidFill>
                <a:latin typeface="+mj-lt"/>
                <a:sym typeface="Franklin Gothic"/>
              </a:rPr>
              <a:t>SYSTEM DESIGN</a:t>
            </a:r>
          </a:p>
        </p:txBody>
      </p:sp>
      <p:sp>
        <p:nvSpPr>
          <p:cNvPr id="2" name="Rectangle 1">
            <a:extLst>
              <a:ext uri="{FF2B5EF4-FFF2-40B4-BE49-F238E27FC236}">
                <a16:creationId xmlns:a16="http://schemas.microsoft.com/office/drawing/2014/main" id="{6CE6D8DC-01ED-6C98-C951-264F7E356F85}"/>
              </a:ext>
            </a:extLst>
          </p:cNvPr>
          <p:cNvSpPr/>
          <p:nvPr/>
        </p:nvSpPr>
        <p:spPr>
          <a:xfrm>
            <a:off x="4207510" y="1813560"/>
            <a:ext cx="974090" cy="247651"/>
          </a:xfrm>
          <a:prstGeom prst="rect">
            <a:avLst/>
          </a:prstGeom>
          <a:solidFill>
            <a:schemeClr val="bg1"/>
          </a:solidFill>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5" name="TextBox 4">
            <a:extLst>
              <a:ext uri="{FF2B5EF4-FFF2-40B4-BE49-F238E27FC236}">
                <a16:creationId xmlns:a16="http://schemas.microsoft.com/office/drawing/2014/main" id="{75A67003-D5EA-D556-9D27-E3D55CC960E3}"/>
              </a:ext>
            </a:extLst>
          </p:cNvPr>
          <p:cNvSpPr txBox="1"/>
          <p:nvPr/>
        </p:nvSpPr>
        <p:spPr>
          <a:xfrm flipH="1">
            <a:off x="4404359" y="1828800"/>
            <a:ext cx="1341121" cy="307777"/>
          </a:xfrm>
          <a:prstGeom prst="rect">
            <a:avLst/>
          </a:prstGeom>
          <a:noFill/>
        </p:spPr>
        <p:txBody>
          <a:bodyPr wrap="square" rtlCol="0">
            <a:spAutoFit/>
          </a:bodyPr>
          <a:lstStyle/>
          <a:p>
            <a:r>
              <a:rPr lang="en-US" dirty="0"/>
              <a:t>User</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3" name="Title 2">
            <a:extLst>
              <a:ext uri="{FF2B5EF4-FFF2-40B4-BE49-F238E27FC236}">
                <a16:creationId xmlns:a16="http://schemas.microsoft.com/office/drawing/2014/main" id="{400AABDB-387D-86CC-F71C-4F1AE6230DFA}"/>
              </a:ext>
            </a:extLst>
          </p:cNvPr>
          <p:cNvSpPr>
            <a:spLocks noGrp="1"/>
          </p:cNvSpPr>
          <p:nvPr>
            <p:ph type="title"/>
          </p:nvPr>
        </p:nvSpPr>
        <p:spPr>
          <a:xfrm>
            <a:off x="903063" y="1351503"/>
            <a:ext cx="4941477" cy="610863"/>
          </a:xfrm>
        </p:spPr>
        <p:txBody>
          <a:bodyPr>
            <a:normAutofit fontScale="90000"/>
          </a:bodyPr>
          <a:lstStyle/>
          <a:p>
            <a:r>
              <a:rPr lang="en-US" dirty="0">
                <a:latin typeface="+mj-lt"/>
              </a:rPr>
              <a:t>USER INTERFACE </a:t>
            </a:r>
            <a:r>
              <a:rPr lang="en-US" dirty="0"/>
              <a:t>:</a:t>
            </a:r>
            <a:endParaRPr lang="en-IN" dirty="0"/>
          </a:p>
        </p:txBody>
      </p:sp>
      <p:sp>
        <p:nvSpPr>
          <p:cNvPr id="6" name="Rectangle: Rounded Corners 5">
            <a:extLst>
              <a:ext uri="{FF2B5EF4-FFF2-40B4-BE49-F238E27FC236}">
                <a16:creationId xmlns:a16="http://schemas.microsoft.com/office/drawing/2014/main" id="{D62AFD19-4D2A-3A0F-886F-826FBFFD4E8E}"/>
              </a:ext>
            </a:extLst>
          </p:cNvPr>
          <p:cNvSpPr/>
          <p:nvPr/>
        </p:nvSpPr>
        <p:spPr>
          <a:xfrm>
            <a:off x="3286125" y="2657475"/>
            <a:ext cx="2200275" cy="375285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7" name="Rectangle: Rounded Corners 6">
            <a:extLst>
              <a:ext uri="{FF2B5EF4-FFF2-40B4-BE49-F238E27FC236}">
                <a16:creationId xmlns:a16="http://schemas.microsoft.com/office/drawing/2014/main" id="{0FA528E3-2EDC-04E4-C310-5443B5F2792C}"/>
              </a:ext>
            </a:extLst>
          </p:cNvPr>
          <p:cNvSpPr/>
          <p:nvPr/>
        </p:nvSpPr>
        <p:spPr>
          <a:xfrm>
            <a:off x="3419475" y="4238625"/>
            <a:ext cx="1943100" cy="314325"/>
          </a:xfrm>
          <a:prstGeom prst="round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8" name="Rectangle: Rounded Corners 7">
            <a:extLst>
              <a:ext uri="{FF2B5EF4-FFF2-40B4-BE49-F238E27FC236}">
                <a16:creationId xmlns:a16="http://schemas.microsoft.com/office/drawing/2014/main" id="{CDB36A8D-AC5B-733D-DC99-704473E1A598}"/>
              </a:ext>
            </a:extLst>
          </p:cNvPr>
          <p:cNvSpPr/>
          <p:nvPr/>
        </p:nvSpPr>
        <p:spPr>
          <a:xfrm>
            <a:off x="5857875" y="2628900"/>
            <a:ext cx="2200275" cy="375285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9" name="Rectangle: Rounded Corners 8">
            <a:extLst>
              <a:ext uri="{FF2B5EF4-FFF2-40B4-BE49-F238E27FC236}">
                <a16:creationId xmlns:a16="http://schemas.microsoft.com/office/drawing/2014/main" id="{8A12ABB8-3EDE-BC45-3415-343FF70E528A}"/>
              </a:ext>
            </a:extLst>
          </p:cNvPr>
          <p:cNvSpPr/>
          <p:nvPr/>
        </p:nvSpPr>
        <p:spPr>
          <a:xfrm>
            <a:off x="5981700" y="2876550"/>
            <a:ext cx="1943100" cy="314325"/>
          </a:xfrm>
          <a:prstGeom prst="round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10" name="Rectangle 9">
            <a:extLst>
              <a:ext uri="{FF2B5EF4-FFF2-40B4-BE49-F238E27FC236}">
                <a16:creationId xmlns:a16="http://schemas.microsoft.com/office/drawing/2014/main" id="{7FF6A0ED-BE21-8E90-DA9B-605A74AAFE65}"/>
              </a:ext>
            </a:extLst>
          </p:cNvPr>
          <p:cNvSpPr/>
          <p:nvPr/>
        </p:nvSpPr>
        <p:spPr>
          <a:xfrm>
            <a:off x="6191250" y="3790950"/>
            <a:ext cx="1571625" cy="46672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11" name="Text Box 1">
            <a:extLst>
              <a:ext uri="{FF2B5EF4-FFF2-40B4-BE49-F238E27FC236}">
                <a16:creationId xmlns:a16="http://schemas.microsoft.com/office/drawing/2014/main" id="{FD4E061D-4B62-EB34-4BBE-DA75240E6ABD}"/>
              </a:ext>
            </a:extLst>
          </p:cNvPr>
          <p:cNvSpPr txBox="1">
            <a:spLocks noChangeArrowheads="1"/>
          </p:cNvSpPr>
          <p:nvPr/>
        </p:nvSpPr>
        <p:spPr bwMode="auto">
          <a:xfrm>
            <a:off x="6237287" y="3827461"/>
            <a:ext cx="14700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Insert</a:t>
            </a:r>
            <a:r>
              <a:rPr kumimoji="0" lang="en-US" altLang="en-US" sz="2000" b="1" i="0" u="none" strike="noStrike" cap="none" normalizeH="0" baseline="0" dirty="0">
                <a:ln>
                  <a:noFill/>
                </a:ln>
                <a:solidFill>
                  <a:srgbClr val="5B9BD5"/>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a:ln>
                  <a:noFill/>
                </a:ln>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Image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Flowchart: Terminator 11">
            <a:extLst>
              <a:ext uri="{FF2B5EF4-FFF2-40B4-BE49-F238E27FC236}">
                <a16:creationId xmlns:a16="http://schemas.microsoft.com/office/drawing/2014/main" id="{A37BB3BC-C268-397F-58E9-02308B031ADE}"/>
              </a:ext>
            </a:extLst>
          </p:cNvPr>
          <p:cNvSpPr/>
          <p:nvPr/>
        </p:nvSpPr>
        <p:spPr>
          <a:xfrm>
            <a:off x="6372225" y="4486275"/>
            <a:ext cx="1200150" cy="285750"/>
          </a:xfrm>
          <a:prstGeom prst="flowChartTerminator">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13" name="Text Box 4">
            <a:extLst>
              <a:ext uri="{FF2B5EF4-FFF2-40B4-BE49-F238E27FC236}">
                <a16:creationId xmlns:a16="http://schemas.microsoft.com/office/drawing/2014/main" id="{762BA52A-BDC9-F869-756E-934AD34DA8D1}"/>
              </a:ext>
            </a:extLst>
          </p:cNvPr>
          <p:cNvSpPr txBox="1">
            <a:spLocks noChangeArrowheads="1"/>
          </p:cNvSpPr>
          <p:nvPr/>
        </p:nvSpPr>
        <p:spPr bwMode="auto">
          <a:xfrm>
            <a:off x="6438900" y="4424361"/>
            <a:ext cx="10287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Search</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Rounded Corners 13">
            <a:extLst>
              <a:ext uri="{FF2B5EF4-FFF2-40B4-BE49-F238E27FC236}">
                <a16:creationId xmlns:a16="http://schemas.microsoft.com/office/drawing/2014/main" id="{1FB21307-F12B-1A32-BCFC-4B2C861658E6}"/>
              </a:ext>
            </a:extLst>
          </p:cNvPr>
          <p:cNvSpPr/>
          <p:nvPr/>
        </p:nvSpPr>
        <p:spPr>
          <a:xfrm>
            <a:off x="5867400" y="5886450"/>
            <a:ext cx="2181225" cy="285750"/>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15" name="Text Box 10">
            <a:extLst>
              <a:ext uri="{FF2B5EF4-FFF2-40B4-BE49-F238E27FC236}">
                <a16:creationId xmlns:a16="http://schemas.microsoft.com/office/drawing/2014/main" id="{25A08D7B-AE35-D961-7837-AE8C41D42FCD}"/>
              </a:ext>
            </a:extLst>
          </p:cNvPr>
          <p:cNvSpPr txBox="1">
            <a:spLocks noChangeArrowheads="1"/>
          </p:cNvSpPr>
          <p:nvPr/>
        </p:nvSpPr>
        <p:spPr bwMode="auto">
          <a:xfrm>
            <a:off x="3767138" y="4200524"/>
            <a:ext cx="116205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Dr.Derma</a:t>
            </a:r>
            <a:endParaRPr kumimoji="0" lang="en-US" altLang="en-US"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Text Box 2">
            <a:extLst>
              <a:ext uri="{FF2B5EF4-FFF2-40B4-BE49-F238E27FC236}">
                <a16:creationId xmlns:a16="http://schemas.microsoft.com/office/drawing/2014/main" id="{4FD59990-13A0-554D-7924-731CE5EE2961}"/>
              </a:ext>
            </a:extLst>
          </p:cNvPr>
          <p:cNvSpPr txBox="1">
            <a:spLocks noChangeArrowheads="1"/>
          </p:cNvSpPr>
          <p:nvPr/>
        </p:nvSpPr>
        <p:spPr bwMode="auto">
          <a:xfrm>
            <a:off x="6372225" y="2817812"/>
            <a:ext cx="1162050"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Dr.Derma</a:t>
            </a:r>
            <a:endParaRPr kumimoji="0" lang="en-US" altLang="en-US"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Text Box 1">
            <a:extLst>
              <a:ext uri="{FF2B5EF4-FFF2-40B4-BE49-F238E27FC236}">
                <a16:creationId xmlns:a16="http://schemas.microsoft.com/office/drawing/2014/main" id="{285252E5-7CA3-24AE-BE29-121D6623A340}"/>
              </a:ext>
            </a:extLst>
          </p:cNvPr>
          <p:cNvSpPr txBox="1">
            <a:spLocks noChangeArrowheads="1"/>
          </p:cNvSpPr>
          <p:nvPr/>
        </p:nvSpPr>
        <p:spPr bwMode="auto">
          <a:xfrm>
            <a:off x="5765799" y="5914251"/>
            <a:ext cx="9429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Contact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3">
            <a:extLst>
              <a:ext uri="{FF2B5EF4-FFF2-40B4-BE49-F238E27FC236}">
                <a16:creationId xmlns:a16="http://schemas.microsoft.com/office/drawing/2014/main" id="{16C62BBE-5BA9-22C8-E73B-29F9D5EF752A}"/>
              </a:ext>
            </a:extLst>
          </p:cNvPr>
          <p:cNvSpPr>
            <a:spLocks noChangeArrowheads="1"/>
          </p:cNvSpPr>
          <p:nvPr/>
        </p:nvSpPr>
        <p:spPr bwMode="auto">
          <a:xfrm>
            <a:off x="2438400" y="21907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204442925"/>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TotalTime>
  <Words>933</Words>
  <Application>Microsoft Office PowerPoint</Application>
  <PresentationFormat>Widescreen</PresentationFormat>
  <Paragraphs>80</Paragraphs>
  <Slides>13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Helvetica</vt:lpstr>
      <vt:lpstr>Calibri</vt:lpstr>
      <vt:lpstr>Franklin Gothic</vt:lpstr>
      <vt:lpstr>Noto Sans Symbols</vt:lpstr>
      <vt:lpstr>Libre Franklin</vt:lpstr>
      <vt:lpstr>Arial</vt:lpstr>
      <vt:lpstr>Theme1</vt:lpstr>
      <vt:lpstr> Al-based tool for preliminary diagnosis of Dermatological manifestations</vt:lpstr>
      <vt:lpstr>Team Details </vt:lpstr>
      <vt:lpstr>PowerPoint Presentation</vt:lpstr>
      <vt:lpstr>Abstract </vt:lpstr>
      <vt:lpstr>OBJECTIVE : </vt:lpstr>
      <vt:lpstr>Dataset Description</vt:lpstr>
      <vt:lpstr>Dataset Description</vt:lpstr>
      <vt:lpstr>PowerPoint Presentation</vt:lpstr>
      <vt:lpstr>USER INTERFACE :</vt:lpstr>
      <vt:lpstr>PowerPoint Presentation</vt:lpstr>
      <vt:lpstr>BUDGET: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Maal subiksha</cp:lastModifiedBy>
  <cp:revision>31</cp:revision>
  <dcterms:created xsi:type="dcterms:W3CDTF">2022-02-11T07:14:46Z</dcterms:created>
  <dcterms:modified xsi:type="dcterms:W3CDTF">2023-09-13T09:02:05Z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