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68" r:id="rId3"/>
    <p:sldId id="262" r:id="rId4"/>
    <p:sldId id="257" r:id="rId5"/>
    <p:sldId id="269" r:id="rId6"/>
    <p:sldId id="275" r:id="rId7"/>
    <p:sldId id="276" r:id="rId8"/>
    <p:sldId id="274" r:id="rId9"/>
    <p:sldId id="258"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Franklin Gothic" panose="020B0604020202020204" charset="0"/>
      <p:bold r:id="rId17"/>
    </p:embeddedFont>
    <p:embeddedFont>
      <p:font typeface="Helvetica" panose="020B0604020202020204" pitchFamily="34" charset="0"/>
      <p:regular r:id="rId18"/>
      <p:bold r:id="rId19"/>
      <p:italic r:id="rId20"/>
      <p:boldItalic r:id="rId21"/>
    </p:embeddedFont>
    <p:embeddedFont>
      <p:font typeface="Libre Franklin"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1sBDdHb2XsYteFNPHBFMUQvu/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vita Selvakumar" initials="AS" lastIdx="1" clrIdx="0">
    <p:extLst>
      <p:ext uri="{19B8F6BF-5375-455C-9EA6-DF929625EA0E}">
        <p15:presenceInfo xmlns:p15="http://schemas.microsoft.com/office/powerpoint/2012/main" userId="41180eaf17d64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93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55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14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59" r:id="rId7"/>
    <p:sldLayoutId id="2147483660"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thesynergypharmaceuticals.com/"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300" b="1" i="0" u="none" strike="noStrike" dirty="0">
                <a:effectLst/>
                <a:latin typeface="+mj-lt"/>
              </a:rPr>
              <a:t> </a:t>
            </a:r>
            <a:r>
              <a:rPr lang="en-US" sz="3300" b="1" i="0" u="none" strike="noStrike" dirty="0">
                <a:solidFill>
                  <a:schemeClr val="tx2">
                    <a:lumMod val="50000"/>
                  </a:schemeClr>
                </a:solidFill>
                <a:effectLst/>
                <a:latin typeface="+mj-lt"/>
              </a:rPr>
              <a:t>Al-based tool for preliminary diagnosis of Dermatological manifestations</a:t>
            </a:r>
            <a:endParaRPr sz="3300" dirty="0">
              <a:solidFill>
                <a:schemeClr val="tx2">
                  <a:lumMod val="50000"/>
                </a:schemeClr>
              </a:solidFill>
              <a:latin typeface="+mj-lt"/>
            </a:endParaRPr>
          </a:p>
        </p:txBody>
      </p:sp>
      <p:sp>
        <p:nvSpPr>
          <p:cNvPr id="211" name="Google Shape;211;p1"/>
          <p:cNvSpPr txBox="1">
            <a:spLocks noGrp="1"/>
          </p:cNvSpPr>
          <p:nvPr>
            <p:ph type="body" idx="1"/>
          </p:nvPr>
        </p:nvSpPr>
        <p:spPr>
          <a:xfrm>
            <a:off x="5820847" y="1808019"/>
            <a:ext cx="6045695" cy="46468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000" dirty="0">
                <a:latin typeface="+mj-lt"/>
                <a:ea typeface="Franklin Gothic"/>
                <a:cs typeface="Franklin Gothic"/>
                <a:sym typeface="Franklin Gothic"/>
              </a:rPr>
              <a:t>Ministry/Organization Name/Student Innovation: </a:t>
            </a:r>
            <a:r>
              <a:rPr lang="en-US" sz="2000" b="1" dirty="0">
                <a:solidFill>
                  <a:schemeClr val="tx2">
                    <a:lumMod val="50000"/>
                  </a:schemeClr>
                </a:solidFill>
                <a:latin typeface="+mj-lt"/>
                <a:ea typeface="Franklin Gothic"/>
                <a:cs typeface="Franklin Gothic"/>
                <a:sym typeface="Franklin Gothic"/>
              </a:rPr>
              <a:t>Ministry of Ayush</a:t>
            </a:r>
            <a:endParaRPr lang="en-IN" sz="2000" b="1" dirty="0">
              <a:solidFill>
                <a:schemeClr val="tx2">
                  <a:lumMod val="50000"/>
                </a:schemeClr>
              </a:solidFill>
              <a:latin typeface="+mj-lt"/>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endParaRPr lang="en-US" sz="2000" dirty="0">
              <a:latin typeface="+mj-lt"/>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r>
              <a:rPr lang="en-US" sz="2000" dirty="0">
                <a:latin typeface="+mj-lt"/>
                <a:ea typeface="Franklin Gothic"/>
                <a:cs typeface="Franklin Gothic"/>
                <a:sym typeface="Franklin Gothic"/>
              </a:rPr>
              <a:t>PS </a:t>
            </a:r>
            <a:r>
              <a:rPr lang="en-US" sz="2000" dirty="0">
                <a:solidFill>
                  <a:schemeClr val="tx2"/>
                </a:solidFill>
                <a:latin typeface="+mj-lt"/>
                <a:ea typeface="Franklin Gothic"/>
                <a:cs typeface="Franklin Gothic"/>
                <a:sym typeface="Franklin Gothic"/>
              </a:rPr>
              <a:t>Code</a:t>
            </a:r>
            <a:r>
              <a:rPr lang="en-US" sz="2000" dirty="0">
                <a:latin typeface="+mj-lt"/>
                <a:sym typeface="Franklin Gothic"/>
              </a:rPr>
              <a:t>: </a:t>
            </a:r>
            <a:r>
              <a:rPr lang="en-IN" sz="2000" dirty="0">
                <a:solidFill>
                  <a:schemeClr val="tx2">
                    <a:lumMod val="50000"/>
                  </a:schemeClr>
                </a:solidFill>
                <a:latin typeface="+mj-lt"/>
              </a:rPr>
              <a:t>SIH1344</a:t>
            </a: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Team Name</a:t>
            </a:r>
            <a:r>
              <a:rPr lang="en-US" sz="2000" dirty="0">
                <a:latin typeface="+mj-lt"/>
                <a:sym typeface="Franklin Gothic"/>
              </a:rPr>
              <a:t>: </a:t>
            </a:r>
            <a:r>
              <a:rPr lang="en-US" sz="2000" dirty="0">
                <a:solidFill>
                  <a:schemeClr val="tx2">
                    <a:lumMod val="50000"/>
                  </a:schemeClr>
                </a:solidFill>
                <a:latin typeface="+mj-lt"/>
                <a:sym typeface="Franklin Gothic"/>
              </a:rPr>
              <a:t>Cyber Creepers</a:t>
            </a:r>
            <a:endParaRPr sz="2000" dirty="0">
              <a:solidFill>
                <a:schemeClr val="tx2">
                  <a:lumMod val="50000"/>
                </a:schemeClr>
              </a:solidFill>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Team Leader Name: </a:t>
            </a:r>
            <a:r>
              <a:rPr lang="en-US" sz="2000" dirty="0">
                <a:solidFill>
                  <a:schemeClr val="tx2">
                    <a:lumMod val="50000"/>
                  </a:schemeClr>
                </a:solidFill>
                <a:latin typeface="+mj-lt"/>
                <a:ea typeface="Franklin Gothic"/>
                <a:cs typeface="Franklin Gothic"/>
                <a:sym typeface="Franklin Gothic"/>
              </a:rPr>
              <a:t>Mohamed Aslam K</a:t>
            </a:r>
            <a:endParaRPr sz="2000" dirty="0">
              <a:solidFill>
                <a:schemeClr val="tx2">
                  <a:lumMod val="50000"/>
                </a:schemeClr>
              </a:solidFill>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Institute Code (AISHE): </a:t>
            </a:r>
            <a:r>
              <a:rPr lang="en-IN" sz="2000" dirty="0">
                <a:solidFill>
                  <a:schemeClr val="tx2">
                    <a:lumMod val="50000"/>
                  </a:schemeClr>
                </a:solidFill>
                <a:latin typeface="+mj-lt"/>
              </a:rPr>
              <a:t>C-27058</a:t>
            </a:r>
            <a:endParaRPr sz="2000" dirty="0">
              <a:solidFill>
                <a:schemeClr val="tx2">
                  <a:lumMod val="50000"/>
                </a:schemeClr>
              </a:solidFill>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Institute Name: </a:t>
            </a:r>
            <a:r>
              <a:rPr lang="en-IN" sz="2000" dirty="0">
                <a:solidFill>
                  <a:schemeClr val="tx2">
                    <a:lumMod val="50000"/>
                  </a:schemeClr>
                </a:solidFill>
                <a:latin typeface="+mj-lt"/>
              </a:rPr>
              <a:t>Mepco Schlenk Engineering College</a:t>
            </a:r>
            <a:r>
              <a:rPr lang="en-US" sz="2000" dirty="0">
                <a:solidFill>
                  <a:schemeClr val="tx2">
                    <a:lumMod val="50000"/>
                  </a:schemeClr>
                </a:solidFill>
                <a:latin typeface="+mj-lt"/>
                <a:sym typeface="Franklin Gothic"/>
              </a:rPr>
              <a:t>, </a:t>
            </a:r>
            <a:r>
              <a:rPr lang="en-US" sz="2000" dirty="0">
                <a:solidFill>
                  <a:schemeClr val="tx2">
                    <a:lumMod val="50000"/>
                  </a:schemeClr>
                </a:solidFill>
                <a:latin typeface="+mj-lt"/>
                <a:ea typeface="Franklin Gothic"/>
                <a:cs typeface="Franklin Gothic"/>
                <a:sym typeface="Franklin Gothic"/>
              </a:rPr>
              <a:t>Sivakasi</a:t>
            </a:r>
            <a:endParaRPr sz="2000" dirty="0">
              <a:solidFill>
                <a:schemeClr val="tx2">
                  <a:lumMod val="50000"/>
                </a:schemeClr>
              </a:solidFill>
              <a:latin typeface="+mj-lt"/>
            </a:endParaRPr>
          </a:p>
          <a:p>
            <a:pPr marL="0" lvl="0" indent="0" algn="l" rtl="0">
              <a:lnSpc>
                <a:spcPct val="100000"/>
              </a:lnSpc>
              <a:spcBef>
                <a:spcPts val="0"/>
              </a:spcBef>
              <a:spcAft>
                <a:spcPts val="0"/>
              </a:spcAft>
              <a:buClr>
                <a:schemeClr val="lt2"/>
              </a:buClr>
              <a:buSzPts val="1800"/>
              <a:buNone/>
            </a:pPr>
            <a:endParaRPr sz="2000" dirty="0">
              <a:latin typeface="+mj-lt"/>
              <a:ea typeface="Franklin Gothic"/>
              <a:cs typeface="Franklin Gothic"/>
              <a:sym typeface="Franklin Gothic"/>
            </a:endParaRPr>
          </a:p>
          <a:p>
            <a:pPr marL="0" indent="0">
              <a:lnSpc>
                <a:spcPct val="100000"/>
              </a:lnSpc>
              <a:spcBef>
                <a:spcPts val="0"/>
              </a:spcBef>
            </a:pPr>
            <a:r>
              <a:rPr lang="en-US" sz="2000" dirty="0">
                <a:latin typeface="+mj-lt"/>
                <a:sym typeface="Franklin Gothic"/>
              </a:rPr>
              <a:t>Theme Name: </a:t>
            </a:r>
            <a:r>
              <a:rPr lang="en-IN" sz="2000" dirty="0">
                <a:solidFill>
                  <a:schemeClr val="tx2">
                    <a:lumMod val="50000"/>
                  </a:schemeClr>
                </a:solidFill>
                <a:effectLst/>
                <a:latin typeface="+mj-lt"/>
              </a:rPr>
              <a:t>MedTech / </a:t>
            </a:r>
            <a:r>
              <a:rPr lang="en-IN" sz="2000" dirty="0" err="1">
                <a:solidFill>
                  <a:schemeClr val="tx2">
                    <a:lumMod val="50000"/>
                  </a:schemeClr>
                </a:solidFill>
                <a:effectLst/>
                <a:latin typeface="+mj-lt"/>
              </a:rPr>
              <a:t>BioTech</a:t>
            </a:r>
            <a:r>
              <a:rPr lang="en-IN" sz="2000" dirty="0">
                <a:solidFill>
                  <a:schemeClr val="tx2">
                    <a:lumMod val="50000"/>
                  </a:schemeClr>
                </a:solidFill>
                <a:effectLst/>
                <a:latin typeface="+mj-lt"/>
              </a:rPr>
              <a:t> / </a:t>
            </a:r>
            <a:r>
              <a:rPr lang="en-IN" sz="2000" dirty="0" err="1">
                <a:solidFill>
                  <a:schemeClr val="tx2">
                    <a:lumMod val="50000"/>
                  </a:schemeClr>
                </a:solidFill>
                <a:effectLst/>
                <a:latin typeface="+mj-lt"/>
              </a:rPr>
              <a:t>HealthTech</a:t>
            </a:r>
            <a:endParaRPr lang="en-IN" sz="2000" i="0" cap="all" dirty="0">
              <a:solidFill>
                <a:schemeClr val="tx2">
                  <a:lumMod val="50000"/>
                </a:schemeClr>
              </a:solidFill>
              <a:effectLst/>
              <a:latin typeface="+mj-lt"/>
            </a:endParaRPr>
          </a:p>
          <a:p>
            <a:pPr marL="0" lvl="0" indent="0" algn="l" rtl="0">
              <a:lnSpc>
                <a:spcPct val="100000"/>
              </a:lnSpc>
              <a:spcBef>
                <a:spcPts val="0"/>
              </a:spcBef>
              <a:spcAft>
                <a:spcPts val="0"/>
              </a:spcAft>
              <a:buClr>
                <a:schemeClr val="lt2"/>
              </a:buClr>
              <a:buSzPts val="1800"/>
              <a:buNone/>
            </a:pP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
        <p:nvSpPr>
          <p:cNvPr id="4" name="Rectangle 3">
            <a:extLst>
              <a:ext uri="{FF2B5EF4-FFF2-40B4-BE49-F238E27FC236}">
                <a16:creationId xmlns:a16="http://schemas.microsoft.com/office/drawing/2014/main" id="{27F5D09A-26E7-9858-EEE8-0FD68449EA65}"/>
              </a:ext>
            </a:extLst>
          </p:cNvPr>
          <p:cNvSpPr/>
          <p:nvPr/>
        </p:nvSpPr>
        <p:spPr>
          <a:xfrm>
            <a:off x="2357120" y="264160"/>
            <a:ext cx="2113280" cy="146238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 name="TextBox 1">
            <a:extLst>
              <a:ext uri="{FF2B5EF4-FFF2-40B4-BE49-F238E27FC236}">
                <a16:creationId xmlns:a16="http://schemas.microsoft.com/office/drawing/2014/main" id="{067C34C0-546C-C294-4B63-41B6F31B69E6}"/>
              </a:ext>
            </a:extLst>
          </p:cNvPr>
          <p:cNvSpPr txBox="1"/>
          <p:nvPr/>
        </p:nvSpPr>
        <p:spPr>
          <a:xfrm>
            <a:off x="2285167" y="403168"/>
            <a:ext cx="3535680" cy="1569660"/>
          </a:xfrm>
          <a:prstGeom prst="rect">
            <a:avLst/>
          </a:prstGeom>
          <a:noFill/>
        </p:spPr>
        <p:txBody>
          <a:bodyPr wrap="square" rtlCol="0">
            <a:spAutoFit/>
          </a:bodyPr>
          <a:lstStyle/>
          <a:p>
            <a:r>
              <a:rPr lang="en-US" sz="3200" dirty="0">
                <a:ln w="0"/>
                <a:solidFill>
                  <a:schemeClr val="accent1">
                    <a:lumMod val="50000"/>
                  </a:schemeClr>
                </a:solidFill>
                <a:effectLst>
                  <a:outerShdw blurRad="38100" dist="25400" dir="5400000" algn="ctr" rotWithShape="0">
                    <a:srgbClr val="6E747A">
                      <a:alpha val="43000"/>
                    </a:srgbClr>
                  </a:outerShdw>
                </a:effectLst>
              </a:rPr>
              <a:t>SMART INDIA HACKATHON 2023</a:t>
            </a:r>
            <a:endParaRPr lang="en-IN" sz="320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CAF24E11-89D4-5E1F-47E8-E44D99FBA2BE}"/>
              </a:ext>
            </a:extLst>
          </p:cNvPr>
          <p:cNvSpPr/>
          <p:nvPr/>
        </p:nvSpPr>
        <p:spPr>
          <a:xfrm>
            <a:off x="5820847" y="5745480"/>
            <a:ext cx="2286833" cy="12192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ctangle 1">
            <a:extLst>
              <a:ext uri="{FF2B5EF4-FFF2-40B4-BE49-F238E27FC236}">
                <a16:creationId xmlns:a16="http://schemas.microsoft.com/office/drawing/2014/main" id="{A8C47525-CC00-78D2-5F4C-8114A5806300}"/>
              </a:ext>
            </a:extLst>
          </p:cNvPr>
          <p:cNvSpPr/>
          <p:nvPr/>
        </p:nvSpPr>
        <p:spPr>
          <a:xfrm>
            <a:off x="939800" y="1870926"/>
            <a:ext cx="2489200" cy="2169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Google Shape;237;p4"/>
          <p:cNvSpPr txBox="1">
            <a:spLocks noGrp="1"/>
          </p:cNvSpPr>
          <p:nvPr>
            <p:ph type="title"/>
          </p:nvPr>
        </p:nvSpPr>
        <p:spPr>
          <a:xfrm>
            <a:off x="558800" y="360903"/>
            <a:ext cx="665894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u="sng" dirty="0">
                <a:solidFill>
                  <a:schemeClr val="tx2">
                    <a:lumMod val="50000"/>
                  </a:schemeClr>
                </a:solidFill>
              </a:rPr>
              <a:t>TEAM DETAILS </a:t>
            </a:r>
            <a:endParaRPr u="sng" dirty="0">
              <a:solidFill>
                <a:schemeClr val="tx2">
                  <a:lumMod val="50000"/>
                </a:schemeClr>
              </a:solidFill>
            </a:endParaRPr>
          </a:p>
        </p:txBody>
      </p:sp>
      <p:sp>
        <p:nvSpPr>
          <p:cNvPr id="238" name="Google Shape;238;p4"/>
          <p:cNvSpPr txBox="1">
            <a:spLocks noGrp="1"/>
          </p:cNvSpPr>
          <p:nvPr>
            <p:ph type="body" idx="1"/>
          </p:nvPr>
        </p:nvSpPr>
        <p:spPr>
          <a:xfrm>
            <a:off x="558800" y="1251839"/>
            <a:ext cx="11145119" cy="4720441"/>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b="1" dirty="0">
                <a:solidFill>
                  <a:schemeClr val="tx2"/>
                </a:solidFill>
              </a:rPr>
              <a:t>Team Leader Name</a:t>
            </a:r>
            <a:r>
              <a:rPr lang="en-US" dirty="0">
                <a:solidFill>
                  <a:schemeClr val="tx2">
                    <a:lumMod val="50000"/>
                  </a:schemeClr>
                </a:solidFill>
                <a:latin typeface="Franklin Gothic"/>
              </a:rPr>
              <a:t>:  </a:t>
            </a:r>
            <a:r>
              <a:rPr lang="en-US" dirty="0">
                <a:solidFill>
                  <a:schemeClr val="tx2">
                    <a:lumMod val="50000"/>
                  </a:schemeClr>
                </a:solidFill>
                <a:latin typeface="Franklin Gothic"/>
                <a:sym typeface="Franklin Gothic"/>
              </a:rPr>
              <a:t>Mohamed Aslam K</a:t>
            </a:r>
            <a:endParaRPr lang="en-US" dirty="0">
              <a:solidFill>
                <a:schemeClr val="tx2">
                  <a:lumMod val="50000"/>
                </a:schemeClr>
              </a:solidFill>
              <a:latin typeface="Franklin Gothic"/>
            </a:endParaRPr>
          </a:p>
          <a:p>
            <a:pPr marL="0" lvl="0" indent="0" algn="l" rtl="0">
              <a:lnSpc>
                <a:spcPct val="90000"/>
              </a:lnSpc>
              <a:spcBef>
                <a:spcPts val="0"/>
              </a:spcBef>
              <a:spcAft>
                <a:spcPts val="0"/>
              </a:spcAft>
              <a:buClr>
                <a:srgbClr val="5D7C3F"/>
              </a:buClr>
              <a:buSzPts val="1200"/>
              <a:buNone/>
            </a:pPr>
            <a:r>
              <a:rPr lang="en-US" dirty="0"/>
              <a:t>Branch : BTech 			Stream : AI&amp;DS	Year : III</a:t>
            </a:r>
          </a:p>
          <a:p>
            <a:pPr marL="0" indent="0">
              <a:buClr>
                <a:srgbClr val="5D7C3F"/>
              </a:buClr>
              <a:buSzPts val="1200"/>
            </a:pPr>
            <a:r>
              <a:rPr lang="en-US" b="1" dirty="0">
                <a:solidFill>
                  <a:schemeClr val="tx2"/>
                </a:solidFill>
              </a:rPr>
              <a:t>Team Member 1 </a:t>
            </a:r>
            <a:r>
              <a:rPr lang="en-US" dirty="0">
                <a:latin typeface="Franklin Gothic"/>
              </a:rPr>
              <a:t>:  </a:t>
            </a:r>
            <a:r>
              <a:rPr lang="en-US" dirty="0">
                <a:solidFill>
                  <a:schemeClr val="tx2">
                    <a:lumMod val="50000"/>
                  </a:schemeClr>
                </a:solidFill>
                <a:latin typeface="Franklin Gothic"/>
              </a:rPr>
              <a:t>Asvita S</a:t>
            </a:r>
          </a:p>
          <a:p>
            <a:pPr marL="0" lvl="0" indent="0" algn="l" rtl="0">
              <a:lnSpc>
                <a:spcPct val="90000"/>
              </a:lnSpc>
              <a:spcBef>
                <a:spcPts val="1000"/>
              </a:spcBef>
              <a:spcAft>
                <a:spcPts val="0"/>
              </a:spcAft>
              <a:buClr>
                <a:schemeClr val="dk1"/>
              </a:buClr>
              <a:buSzPts val="1200"/>
              <a:buNone/>
            </a:pPr>
            <a:r>
              <a:rPr lang="en-US" dirty="0"/>
              <a:t>Branch : BTech 			Stream : AI&amp;DS	Year : III </a:t>
            </a:r>
            <a:endParaRPr dirty="0"/>
          </a:p>
          <a:p>
            <a:pPr marL="0" indent="0">
              <a:buClr>
                <a:srgbClr val="5D7C3F"/>
              </a:buClr>
              <a:buSzPts val="1200"/>
            </a:pPr>
            <a:r>
              <a:rPr lang="en-US" b="1" dirty="0">
                <a:solidFill>
                  <a:schemeClr val="tx2"/>
                </a:solidFill>
              </a:rPr>
              <a:t>Team Member 2 </a:t>
            </a:r>
            <a:r>
              <a:rPr lang="en-US" dirty="0">
                <a:latin typeface="Franklin Gothic"/>
              </a:rPr>
              <a:t>: </a:t>
            </a:r>
            <a:r>
              <a:rPr lang="en-US" dirty="0">
                <a:solidFill>
                  <a:schemeClr val="tx2">
                    <a:lumMod val="50000"/>
                  </a:schemeClr>
                </a:solidFill>
                <a:latin typeface="Franklin Gothic"/>
              </a:rPr>
              <a:t>Maal Subiksha </a:t>
            </a:r>
          </a:p>
          <a:p>
            <a:pPr marL="0" lvl="0" indent="0" algn="l" rtl="0">
              <a:lnSpc>
                <a:spcPct val="90000"/>
              </a:lnSpc>
              <a:spcBef>
                <a:spcPts val="1000"/>
              </a:spcBef>
              <a:spcAft>
                <a:spcPts val="0"/>
              </a:spcAft>
              <a:buClr>
                <a:schemeClr val="dk1"/>
              </a:buClr>
              <a:buSzPts val="1200"/>
              <a:buNone/>
            </a:pPr>
            <a:r>
              <a:rPr lang="en-US" dirty="0"/>
              <a:t>Branch : BTech 			Stream : AI&amp;DS	Year : III</a:t>
            </a:r>
          </a:p>
          <a:p>
            <a:pPr marL="0" indent="0">
              <a:buClr>
                <a:srgbClr val="5D7C3F"/>
              </a:buClr>
              <a:buSzPts val="1200"/>
            </a:pPr>
            <a:r>
              <a:rPr lang="en-US" b="1" dirty="0">
                <a:solidFill>
                  <a:schemeClr val="tx2"/>
                </a:solidFill>
              </a:rPr>
              <a:t>Team Member 3 </a:t>
            </a:r>
            <a:r>
              <a:rPr lang="en-US" b="1" dirty="0">
                <a:solidFill>
                  <a:schemeClr val="tx2">
                    <a:lumMod val="50000"/>
                  </a:schemeClr>
                </a:solidFill>
              </a:rPr>
              <a:t>:</a:t>
            </a:r>
            <a:r>
              <a:rPr lang="en-US" dirty="0">
                <a:solidFill>
                  <a:schemeClr val="tx2">
                    <a:lumMod val="50000"/>
                  </a:schemeClr>
                </a:solidFill>
                <a:latin typeface="Franklin Gothic"/>
              </a:rPr>
              <a:t> Monica G</a:t>
            </a:r>
          </a:p>
          <a:p>
            <a:pPr marL="0" indent="0">
              <a:buClr>
                <a:srgbClr val="5D7C3F"/>
              </a:buClr>
              <a:buSzPts val="1200"/>
            </a:pPr>
            <a:r>
              <a:rPr lang="en-US" dirty="0">
                <a:latin typeface="Franklin Gothic"/>
              </a:rPr>
              <a:t> </a:t>
            </a:r>
            <a:r>
              <a:rPr lang="en-US" dirty="0"/>
              <a:t>Branch : BTech </a:t>
            </a:r>
            <a:r>
              <a:rPr lang="en-US" dirty="0">
                <a:latin typeface="Franklin Gothic"/>
              </a:rPr>
              <a:t>	</a:t>
            </a:r>
            <a:r>
              <a:rPr lang="en-US" dirty="0"/>
              <a:t>		Stream : AI&amp;DS	Year : III</a:t>
            </a:r>
          </a:p>
          <a:p>
            <a:pPr marL="0" indent="0">
              <a:buClr>
                <a:srgbClr val="5D7C3F"/>
              </a:buClr>
              <a:buSzPts val="1200"/>
            </a:pPr>
            <a:r>
              <a:rPr lang="en-US" b="1" dirty="0">
                <a:solidFill>
                  <a:schemeClr val="tx2"/>
                </a:solidFill>
              </a:rPr>
              <a:t>Team Member 4 </a:t>
            </a:r>
            <a:r>
              <a:rPr lang="en-US" b="1" dirty="0">
                <a:solidFill>
                  <a:schemeClr val="tx2">
                    <a:lumMod val="50000"/>
                  </a:schemeClr>
                </a:solidFill>
              </a:rPr>
              <a:t>:</a:t>
            </a:r>
            <a:r>
              <a:rPr lang="en-US" dirty="0">
                <a:solidFill>
                  <a:schemeClr val="tx2">
                    <a:lumMod val="50000"/>
                  </a:schemeClr>
                </a:solidFill>
                <a:latin typeface="Franklin Gothic"/>
              </a:rPr>
              <a:t> Pushpa Rani S</a:t>
            </a:r>
          </a:p>
          <a:p>
            <a:pPr marL="0" lvl="0" indent="0">
              <a:buClr>
                <a:srgbClr val="5D7C3F"/>
              </a:buClr>
              <a:buSzPts val="1200"/>
            </a:pPr>
            <a:r>
              <a:rPr lang="en-US" b="1" dirty="0">
                <a:solidFill>
                  <a:srgbClr val="5D7C3F"/>
                </a:solidFill>
              </a:rPr>
              <a:t>  </a:t>
            </a:r>
            <a:r>
              <a:rPr lang="en-US" dirty="0"/>
              <a:t>Branch : BTech 		                     Stream : AI&amp;DS	Year : III </a:t>
            </a:r>
            <a:endParaRPr dirty="0"/>
          </a:p>
          <a:p>
            <a:pPr marL="0" indent="0">
              <a:buClr>
                <a:srgbClr val="5D7C3F"/>
              </a:buClr>
              <a:buSzPts val="1200"/>
            </a:pPr>
            <a:r>
              <a:rPr lang="en-US" b="1" dirty="0">
                <a:solidFill>
                  <a:schemeClr val="tx2"/>
                </a:solidFill>
              </a:rPr>
              <a:t>Team Member 5:  </a:t>
            </a:r>
            <a:r>
              <a:rPr lang="en-US" dirty="0">
                <a:solidFill>
                  <a:schemeClr val="tx2">
                    <a:lumMod val="50000"/>
                  </a:schemeClr>
                </a:solidFill>
                <a:latin typeface="Franklin Gothic"/>
              </a:rPr>
              <a:t>Siva Prasanth M</a:t>
            </a:r>
          </a:p>
          <a:p>
            <a:pPr marL="0" indent="0">
              <a:buClr>
                <a:srgbClr val="5D7C3F"/>
              </a:buClr>
              <a:buSzPts val="1200"/>
            </a:pPr>
            <a:r>
              <a:rPr lang="en-US" dirty="0"/>
              <a:t>Branch : BTech 			Stream : AI&amp;DS	Year : III</a:t>
            </a:r>
          </a:p>
          <a:p>
            <a:pPr marL="0" lvl="0" indent="0" algn="l" rtl="0">
              <a:lnSpc>
                <a:spcPct val="90000"/>
              </a:lnSpc>
              <a:spcBef>
                <a:spcPts val="1000"/>
              </a:spcBef>
              <a:spcAft>
                <a:spcPts val="0"/>
              </a:spcAft>
              <a:buClr>
                <a:srgbClr val="804160"/>
              </a:buClr>
              <a:buSzPts val="1200"/>
              <a:buNone/>
            </a:pPr>
            <a:r>
              <a:rPr lang="en-US" b="1" dirty="0">
                <a:solidFill>
                  <a:schemeClr val="tx2"/>
                </a:solidFill>
              </a:rPr>
              <a:t>Team Mentor </a:t>
            </a:r>
            <a:r>
              <a:rPr lang="en-US" b="1" dirty="0">
                <a:solidFill>
                  <a:srgbClr val="804160"/>
                </a:solidFill>
              </a:rPr>
              <a:t>:  </a:t>
            </a:r>
            <a:r>
              <a:rPr lang="en-US" b="1" dirty="0">
                <a:solidFill>
                  <a:schemeClr val="tx2">
                    <a:lumMod val="50000"/>
                  </a:schemeClr>
                </a:solidFill>
              </a:rPr>
              <a:t>Mrs. </a:t>
            </a:r>
            <a:r>
              <a:rPr lang="en-US" b="1" dirty="0" err="1">
                <a:solidFill>
                  <a:schemeClr val="tx2">
                    <a:lumMod val="50000"/>
                  </a:schemeClr>
                </a:solidFill>
              </a:rPr>
              <a:t>Prasika</a:t>
            </a:r>
            <a:r>
              <a:rPr lang="en-US" b="1" dirty="0">
                <a:solidFill>
                  <a:schemeClr val="tx2">
                    <a:lumMod val="50000"/>
                  </a:schemeClr>
                </a:solidFill>
              </a:rPr>
              <a:t> L Assistant Professor AI &amp; DS</a:t>
            </a:r>
            <a:endParaRPr b="1" dirty="0">
              <a:solidFill>
                <a:schemeClr val="tx2">
                  <a:lumMod val="50000"/>
                </a:schemeClr>
              </a:solidFill>
            </a:endParaRPr>
          </a:p>
        </p:txBody>
      </p:sp>
      <p:sp>
        <p:nvSpPr>
          <p:cNvPr id="3" name="TextBox 2">
            <a:extLst>
              <a:ext uri="{FF2B5EF4-FFF2-40B4-BE49-F238E27FC236}">
                <a16:creationId xmlns:a16="http://schemas.microsoft.com/office/drawing/2014/main" id="{3693E160-D276-C91E-FE43-415B9157A4ED}"/>
              </a:ext>
            </a:extLst>
          </p:cNvPr>
          <p:cNvSpPr txBox="1"/>
          <p:nvPr/>
        </p:nvSpPr>
        <p:spPr>
          <a:xfrm>
            <a:off x="5040630" y="5795366"/>
            <a:ext cx="4000500" cy="701731"/>
          </a:xfrm>
          <a:prstGeom prst="rect">
            <a:avLst/>
          </a:prstGeom>
          <a:noFill/>
        </p:spPr>
        <p:txBody>
          <a:bodyPr wrap="square" rtlCol="0">
            <a:spAutoFit/>
          </a:bodyPr>
          <a:lstStyle/>
          <a:p>
            <a:pPr>
              <a:lnSpc>
                <a:spcPct val="90000"/>
              </a:lnSpc>
              <a:buClr>
                <a:schemeClr val="dk1"/>
              </a:buClr>
              <a:buSzPts val="4400"/>
            </a:pPr>
            <a:r>
              <a:rPr lang="en-US" sz="4400" b="1" dirty="0">
                <a:solidFill>
                  <a:schemeClr val="tx2">
                    <a:lumMod val="50000"/>
                  </a:schemeClr>
                </a:solidFill>
                <a:latin typeface="Franklin Gothic"/>
              </a:rPr>
              <a:t>THANK YOU</a:t>
            </a:r>
            <a:endParaRPr lang="en-IN" sz="4400" b="1" dirty="0">
              <a:solidFill>
                <a:schemeClr val="tx2">
                  <a:lumMod val="50000"/>
                </a:schemeClr>
              </a:solidFill>
              <a:latin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6" name="Google Shape;237;p4">
            <a:extLst>
              <a:ext uri="{FF2B5EF4-FFF2-40B4-BE49-F238E27FC236}">
                <a16:creationId xmlns:a16="http://schemas.microsoft.com/office/drawing/2014/main" id="{2BEC8CC5-F440-6B9D-CAE9-F1D745DF0176}"/>
              </a:ext>
            </a:extLst>
          </p:cNvPr>
          <p:cNvSpPr txBox="1">
            <a:spLocks/>
          </p:cNvSpPr>
          <p:nvPr/>
        </p:nvSpPr>
        <p:spPr>
          <a:xfrm>
            <a:off x="754380" y="1173608"/>
            <a:ext cx="6617507" cy="610863"/>
          </a:xfrm>
          <a:prstGeom prst="rect">
            <a:avLst/>
          </a:prstGeom>
          <a:noFill/>
          <a:ln>
            <a:noFill/>
          </a:ln>
        </p:spPr>
        <p:txBody>
          <a:bodyPr spcFirstLastPara="1" wrap="square" lIns="0" tIns="0" rIns="0" bIns="0" anchor="b"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nSpc>
                <a:spcPct val="100000"/>
              </a:lnSpc>
              <a:buSzPts val="4400"/>
            </a:pPr>
            <a:r>
              <a:rPr lang="en-US" sz="4400" u="sng" dirty="0">
                <a:solidFill>
                  <a:schemeClr val="tx2">
                    <a:lumMod val="50000"/>
                  </a:schemeClr>
                </a:solidFill>
              </a:rPr>
              <a:t>PROBLEM DESCRIPTION</a:t>
            </a:r>
          </a:p>
        </p:txBody>
      </p:sp>
      <p:sp>
        <p:nvSpPr>
          <p:cNvPr id="7" name="TextBox 6">
            <a:extLst>
              <a:ext uri="{FF2B5EF4-FFF2-40B4-BE49-F238E27FC236}">
                <a16:creationId xmlns:a16="http://schemas.microsoft.com/office/drawing/2014/main" id="{4E6E00EF-9028-9F7E-1FF7-81E04D30A05E}"/>
              </a:ext>
            </a:extLst>
          </p:cNvPr>
          <p:cNvSpPr txBox="1"/>
          <p:nvPr/>
        </p:nvSpPr>
        <p:spPr>
          <a:xfrm>
            <a:off x="754380" y="2176537"/>
            <a:ext cx="10312400" cy="3416320"/>
          </a:xfrm>
          <a:prstGeom prst="rect">
            <a:avLst/>
          </a:prstGeom>
          <a:noFill/>
        </p:spPr>
        <p:txBody>
          <a:bodyPr wrap="square" rtlCol="0">
            <a:spAutoFit/>
          </a:bodyPr>
          <a:lstStyle/>
          <a:p>
            <a:pPr algn="just">
              <a:spcAft>
                <a:spcPts val="80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The Global Burden of Disease project has shown that skin diseases continue to be the 4th leading cause of nonfatal disease burden worldwide. These conditions are often the presenting face of more severe systemic illnesses, including </a:t>
            </a:r>
            <a:r>
              <a:rPr lang="en-IN" sz="1800" b="1" kern="0" dirty="0">
                <a:effectLst/>
                <a:latin typeface="Helvetica" panose="020B0604020202020204" pitchFamily="34" charset="0"/>
                <a:ea typeface="Times New Roman" panose="02020603050405020304" pitchFamily="18" charset="0"/>
                <a:cs typeface="Times New Roman" panose="02020603050405020304" pitchFamily="18" charset="0"/>
              </a:rPr>
              <a:t>HIV</a:t>
            </a: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IN" sz="1800" b="1" kern="0" dirty="0">
                <a:effectLst/>
                <a:latin typeface="Helvetica" panose="020B0604020202020204" pitchFamily="34" charset="0"/>
                <a:ea typeface="Times New Roman" panose="02020603050405020304" pitchFamily="18" charset="0"/>
                <a:cs typeface="Times New Roman" panose="02020603050405020304" pitchFamily="18" charset="0"/>
              </a:rPr>
              <a:t>neglected tropical diseases (NTD) </a:t>
            </a: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 such as </a:t>
            </a:r>
            <a:r>
              <a:rPr lang="en-IN" sz="1800" b="1" kern="0" dirty="0">
                <a:effectLst/>
                <a:latin typeface="Helvetica" panose="020B0604020202020204" pitchFamily="34" charset="0"/>
                <a:ea typeface="Times New Roman" panose="02020603050405020304" pitchFamily="18" charset="0"/>
                <a:cs typeface="Times New Roman" panose="02020603050405020304" pitchFamily="18" charset="0"/>
              </a:rPr>
              <a:t>elephantiasis</a:t>
            </a: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IN" sz="1800" b="1" kern="0" dirty="0">
                <a:effectLst/>
                <a:latin typeface="Helvetica" panose="020B0604020202020204" pitchFamily="34" charset="0"/>
                <a:ea typeface="Times New Roman" panose="02020603050405020304" pitchFamily="18" charset="0"/>
                <a:cs typeface="Times New Roman" panose="02020603050405020304" pitchFamily="18" charset="0"/>
              </a:rPr>
              <a:t>other lymphedema-causing diseases</a:t>
            </a: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 Additionally, </a:t>
            </a:r>
            <a:r>
              <a:rPr lang="en-IN" sz="1800" b="1" kern="0" dirty="0">
                <a:effectLst/>
                <a:latin typeface="Helvetica" panose="020B0604020202020204" pitchFamily="34" charset="0"/>
                <a:ea typeface="Times New Roman" panose="02020603050405020304" pitchFamily="18" charset="0"/>
                <a:cs typeface="Times New Roman" panose="02020603050405020304" pitchFamily="18" charset="0"/>
              </a:rPr>
              <a:t>skin disorders </a:t>
            </a: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pose a significant threat to patients' well-being, mental health, ability to function, and social participation. However, it is very difficult to provide better dermatological care to under-served or resource-poor regions in a cost-effective manner owing to unavailability of efficient diagnostic tools, lack of connectivity, and poor laboratory infrastructure etc. Moreover, there is also a scarcity of physicians with dermatological training. Even, preliminary screening of a dermatological manifestation seems to be an arduous task. Thus, developing an Artificial intelligence-based tool (through Image processing technique) for preliminary diagnosis of numerous dermatological conditions will prove to be a boon in the health care system.</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DAE8D7C-3D8F-6EFB-043B-33BA870358D9}"/>
              </a:ext>
            </a:extLst>
          </p:cNvPr>
          <p:cNvSpPr/>
          <p:nvPr/>
        </p:nvSpPr>
        <p:spPr>
          <a:xfrm>
            <a:off x="754380" y="1859280"/>
            <a:ext cx="2689860" cy="167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368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ctangle 1">
            <a:extLst>
              <a:ext uri="{FF2B5EF4-FFF2-40B4-BE49-F238E27FC236}">
                <a16:creationId xmlns:a16="http://schemas.microsoft.com/office/drawing/2014/main" id="{AF50E302-86EC-F52F-6D45-9B4DBF58BE5F}"/>
              </a:ext>
            </a:extLst>
          </p:cNvPr>
          <p:cNvSpPr/>
          <p:nvPr/>
        </p:nvSpPr>
        <p:spPr>
          <a:xfrm>
            <a:off x="822960" y="1615440"/>
            <a:ext cx="2560320" cy="6108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Google Shape;237;p4"/>
          <p:cNvSpPr txBox="1">
            <a:spLocks noGrp="1"/>
          </p:cNvSpPr>
          <p:nvPr>
            <p:ph type="title"/>
          </p:nvPr>
        </p:nvSpPr>
        <p:spPr>
          <a:xfrm>
            <a:off x="990600" y="1324617"/>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u="sng" dirty="0">
                <a:solidFill>
                  <a:schemeClr val="tx2">
                    <a:lumMod val="50000"/>
                  </a:schemeClr>
                </a:solidFill>
              </a:rPr>
              <a:t>ABSTRACT  </a:t>
            </a:r>
            <a:endParaRPr u="sng" dirty="0">
              <a:solidFill>
                <a:schemeClr val="tx2">
                  <a:lumMod val="50000"/>
                </a:schemeClr>
              </a:solidFill>
            </a:endParaRPr>
          </a:p>
        </p:txBody>
      </p:sp>
      <p:sp>
        <p:nvSpPr>
          <p:cNvPr id="238" name="Google Shape;238;p4"/>
          <p:cNvSpPr txBox="1">
            <a:spLocks noGrp="1"/>
          </p:cNvSpPr>
          <p:nvPr>
            <p:ph type="body" idx="1"/>
          </p:nvPr>
        </p:nvSpPr>
        <p:spPr>
          <a:xfrm>
            <a:off x="523440" y="2408988"/>
            <a:ext cx="11145119" cy="4720441"/>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r>
              <a:rPr lang="en-US" sz="1800" dirty="0">
                <a:latin typeface="+mj-lt"/>
              </a:rPr>
              <a:t>Early diagnosis of skin diseases such as HIV and skin cancer is critical for improving patient outcomes. However, access to specialized healthcare providers can be limited, especially in rural and underserved areas. Our idea is to develop a </a:t>
            </a:r>
            <a:r>
              <a:rPr lang="en-US" sz="1800" b="1" dirty="0">
                <a:latin typeface="+mj-lt"/>
              </a:rPr>
              <a:t>mobile application for the preliminary diagnosis of skin diseases</a:t>
            </a:r>
            <a:r>
              <a:rPr lang="en-US" sz="1800" dirty="0">
                <a:latin typeface="+mj-lt"/>
              </a:rPr>
              <a:t>, with a focus on </a:t>
            </a:r>
            <a:r>
              <a:rPr lang="en-US" sz="1800" dirty="0">
                <a:solidFill>
                  <a:schemeClr val="tx2">
                    <a:lumMod val="50000"/>
                  </a:schemeClr>
                </a:solidFill>
                <a:latin typeface="+mj-lt"/>
              </a:rPr>
              <a:t>HIV, Elephantiasis, Skin disorder and skin cancer</a:t>
            </a:r>
            <a:r>
              <a:rPr lang="en-US" sz="1800" dirty="0">
                <a:latin typeface="+mj-lt"/>
              </a:rPr>
              <a:t>. Which predicts and identifies the diseased image along with its prescription .Our application is a promising tool that can assist the doctors which can be used to improve patient outcomes and reduce healthcare disparities.</a:t>
            </a:r>
          </a:p>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endParaRPr lang="en-US" sz="1800" dirty="0">
              <a:latin typeface="+mj-lt"/>
            </a:endParaRPr>
          </a:p>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endParaRPr sz="1800" dirty="0">
              <a:latin typeface="+mj-lt"/>
            </a:endParaRPr>
          </a:p>
        </p:txBody>
      </p:sp>
    </p:spTree>
    <p:extLst>
      <p:ext uri="{BB962C8B-B14F-4D97-AF65-F5344CB8AC3E}">
        <p14:creationId xmlns:p14="http://schemas.microsoft.com/office/powerpoint/2010/main" val="170546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44" name="Rectangle 43">
            <a:extLst>
              <a:ext uri="{FF2B5EF4-FFF2-40B4-BE49-F238E27FC236}">
                <a16:creationId xmlns:a16="http://schemas.microsoft.com/office/drawing/2014/main" id="{773EDF95-494B-AB91-A6BA-B1467CF4F425}"/>
              </a:ext>
            </a:extLst>
          </p:cNvPr>
          <p:cNvSpPr/>
          <p:nvPr/>
        </p:nvSpPr>
        <p:spPr>
          <a:xfrm>
            <a:off x="8679860" y="810386"/>
            <a:ext cx="3150587" cy="58437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F169B855-D6D7-C099-71A7-9F2F492E44B6}"/>
              </a:ext>
            </a:extLst>
          </p:cNvPr>
          <p:cNvSpPr/>
          <p:nvPr/>
        </p:nvSpPr>
        <p:spPr>
          <a:xfrm>
            <a:off x="4807974" y="6348689"/>
            <a:ext cx="766916" cy="403124"/>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dirty="0"/>
          </a:p>
        </p:txBody>
      </p:sp>
      <p:sp>
        <p:nvSpPr>
          <p:cNvPr id="4" name="TextBox 3">
            <a:extLst>
              <a:ext uri="{FF2B5EF4-FFF2-40B4-BE49-F238E27FC236}">
                <a16:creationId xmlns:a16="http://schemas.microsoft.com/office/drawing/2014/main" id="{90457689-C281-898A-4164-902E501F8DD2}"/>
              </a:ext>
            </a:extLst>
          </p:cNvPr>
          <p:cNvSpPr txBox="1"/>
          <p:nvPr/>
        </p:nvSpPr>
        <p:spPr>
          <a:xfrm>
            <a:off x="361552" y="410276"/>
            <a:ext cx="9291485" cy="701731"/>
          </a:xfrm>
          <a:prstGeom prst="rect">
            <a:avLst/>
          </a:prstGeom>
          <a:noFill/>
        </p:spPr>
        <p:txBody>
          <a:bodyPr wrap="square" rtlCol="0">
            <a:spAutoFit/>
          </a:bodyPr>
          <a:lstStyle/>
          <a:p>
            <a:pPr>
              <a:lnSpc>
                <a:spcPct val="90000"/>
              </a:lnSpc>
              <a:buClr>
                <a:schemeClr val="dk1"/>
              </a:buClr>
              <a:buSzPts val="4400"/>
            </a:pPr>
            <a:r>
              <a:rPr lang="en-IN" sz="4400" b="1" u="sng" dirty="0">
                <a:solidFill>
                  <a:schemeClr val="tx2">
                    <a:lumMod val="50000"/>
                  </a:schemeClr>
                </a:solidFill>
                <a:latin typeface="Franklin Gothic"/>
                <a:sym typeface="Franklin Gothic"/>
              </a:rPr>
              <a:t>SYSTEM DESIGN</a:t>
            </a:r>
          </a:p>
        </p:txBody>
      </p:sp>
      <p:sp>
        <p:nvSpPr>
          <p:cNvPr id="2" name="Rectangle 1">
            <a:extLst>
              <a:ext uri="{FF2B5EF4-FFF2-40B4-BE49-F238E27FC236}">
                <a16:creationId xmlns:a16="http://schemas.microsoft.com/office/drawing/2014/main" id="{6CE6D8DC-01ED-6C98-C951-264F7E356F85}"/>
              </a:ext>
            </a:extLst>
          </p:cNvPr>
          <p:cNvSpPr/>
          <p:nvPr/>
        </p:nvSpPr>
        <p:spPr>
          <a:xfrm>
            <a:off x="4243387" y="2331401"/>
            <a:ext cx="974090" cy="247651"/>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2049" name="Picture 1">
            <a:extLst>
              <a:ext uri="{FF2B5EF4-FFF2-40B4-BE49-F238E27FC236}">
                <a16:creationId xmlns:a16="http://schemas.microsoft.com/office/drawing/2014/main" id="{07E877CA-A74A-49F0-E854-4C7F8AD37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59" y="1492409"/>
            <a:ext cx="1068388" cy="600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
            <a:extLst>
              <a:ext uri="{FF2B5EF4-FFF2-40B4-BE49-F238E27FC236}">
                <a16:creationId xmlns:a16="http://schemas.microsoft.com/office/drawing/2014/main" id="{51BDC8A7-6176-84E3-C18F-8455A181C8A3}"/>
              </a:ext>
            </a:extLst>
          </p:cNvPr>
          <p:cNvSpPr txBox="1">
            <a:spLocks noChangeArrowheads="1"/>
          </p:cNvSpPr>
          <p:nvPr/>
        </p:nvSpPr>
        <p:spPr bwMode="auto">
          <a:xfrm>
            <a:off x="695226" y="1880552"/>
            <a:ext cx="9925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2" descr="Shape">
            <a:extLst>
              <a:ext uri="{FF2B5EF4-FFF2-40B4-BE49-F238E27FC236}">
                <a16:creationId xmlns:a16="http://schemas.microsoft.com/office/drawing/2014/main" id="{22DF792D-6328-085B-95A4-6D77D28F9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718" y="1752131"/>
            <a:ext cx="466498" cy="12001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3" descr="Shape">
            <a:extLst>
              <a:ext uri="{FF2B5EF4-FFF2-40B4-BE49-F238E27FC236}">
                <a16:creationId xmlns:a16="http://schemas.microsoft.com/office/drawing/2014/main" id="{30C5A4B0-5C68-FDA4-5828-5362638CB8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708" y="2174696"/>
            <a:ext cx="122466" cy="3822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5">
            <a:extLst>
              <a:ext uri="{FF2B5EF4-FFF2-40B4-BE49-F238E27FC236}">
                <a16:creationId xmlns:a16="http://schemas.microsoft.com/office/drawing/2014/main" id="{4C954BED-36BC-3B23-AE18-52DF9E8702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0565" y="1446153"/>
            <a:ext cx="1293735" cy="7618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1">
            <a:extLst>
              <a:ext uri="{FF2B5EF4-FFF2-40B4-BE49-F238E27FC236}">
                <a16:creationId xmlns:a16="http://schemas.microsoft.com/office/drawing/2014/main" id="{3D71E4FD-0638-436A-DB0D-E33CE1CB6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862" y="2611714"/>
            <a:ext cx="5654877" cy="114605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13" descr="Text Box">
            <a:extLst>
              <a:ext uri="{FF2B5EF4-FFF2-40B4-BE49-F238E27FC236}">
                <a16:creationId xmlns:a16="http://schemas.microsoft.com/office/drawing/2014/main" id="{87ABE785-8CA9-0FFC-CD95-9D731AA369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52" y="4150324"/>
            <a:ext cx="1704975" cy="13604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14" descr="Shape">
            <a:extLst>
              <a:ext uri="{FF2B5EF4-FFF2-40B4-BE49-F238E27FC236}">
                <a16:creationId xmlns:a16="http://schemas.microsoft.com/office/drawing/2014/main" id="{3FD76AE7-D8EE-E909-3EB9-1C460DE3FE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525" y="4294540"/>
            <a:ext cx="622301" cy="82708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1751447871" descr="Shape">
            <a:extLst>
              <a:ext uri="{FF2B5EF4-FFF2-40B4-BE49-F238E27FC236}">
                <a16:creationId xmlns:a16="http://schemas.microsoft.com/office/drawing/2014/main" id="{F9BEADCA-C063-F948-D1DF-E2A5A568A9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6686" y="4278217"/>
            <a:ext cx="622300" cy="8270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902765521" descr="Shape">
            <a:extLst>
              <a:ext uri="{FF2B5EF4-FFF2-40B4-BE49-F238E27FC236}">
                <a16:creationId xmlns:a16="http://schemas.microsoft.com/office/drawing/2014/main" id="{90187978-EFA8-1322-09DC-7D4B07E71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500" y="4827398"/>
            <a:ext cx="709612" cy="18256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33" descr="Text Box">
            <a:extLst>
              <a:ext uri="{FF2B5EF4-FFF2-40B4-BE49-F238E27FC236}">
                <a16:creationId xmlns:a16="http://schemas.microsoft.com/office/drawing/2014/main" id="{E9D9A70E-A37B-189B-B403-25BB01DBA6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8941" y="4806992"/>
            <a:ext cx="1560192" cy="4023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520873933" descr="Shape">
            <a:extLst>
              <a:ext uri="{FF2B5EF4-FFF2-40B4-BE49-F238E27FC236}">
                <a16:creationId xmlns:a16="http://schemas.microsoft.com/office/drawing/2014/main" id="{FAE8F327-B7F8-63FE-7655-711BE021D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139" y="3865505"/>
            <a:ext cx="196850" cy="907711"/>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081217639" descr="Shape">
            <a:extLst>
              <a:ext uri="{FF2B5EF4-FFF2-40B4-BE49-F238E27FC236}">
                <a16:creationId xmlns:a16="http://schemas.microsoft.com/office/drawing/2014/main" id="{D668AE7B-7428-1115-434F-81DFFBDA92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921630"/>
            <a:ext cx="196850" cy="277813"/>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EFC00D21-B1EF-AC37-4121-D21035997CC5}"/>
              </a:ext>
            </a:extLst>
          </p:cNvPr>
          <p:cNvSpPr/>
          <p:nvPr/>
        </p:nvSpPr>
        <p:spPr>
          <a:xfrm>
            <a:off x="5867839" y="4319532"/>
            <a:ext cx="723900" cy="607060"/>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Text Box 15">
            <a:extLst>
              <a:ext uri="{FF2B5EF4-FFF2-40B4-BE49-F238E27FC236}">
                <a16:creationId xmlns:a16="http://schemas.microsoft.com/office/drawing/2014/main" id="{330D3322-159C-4440-7D04-76F719EC6CD2}"/>
              </a:ext>
            </a:extLst>
          </p:cNvPr>
          <p:cNvSpPr txBox="1">
            <a:spLocks noChangeArrowheads="1"/>
          </p:cNvSpPr>
          <p:nvPr/>
        </p:nvSpPr>
        <p:spPr bwMode="auto">
          <a:xfrm>
            <a:off x="5936033" y="4263136"/>
            <a:ext cx="646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3D7B4D1B-B8DA-7C34-7BB7-808FC997E472}"/>
              </a:ext>
            </a:extLst>
          </p:cNvPr>
          <p:cNvSpPr/>
          <p:nvPr/>
        </p:nvSpPr>
        <p:spPr>
          <a:xfrm>
            <a:off x="7444740" y="2148840"/>
            <a:ext cx="209550" cy="4381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9">
            <a:extLst>
              <a:ext uri="{FF2B5EF4-FFF2-40B4-BE49-F238E27FC236}">
                <a16:creationId xmlns:a16="http://schemas.microsoft.com/office/drawing/2014/main" id="{B417EEF2-EF4D-0428-DC94-6C22BBF78F02}"/>
              </a:ext>
            </a:extLst>
          </p:cNvPr>
          <p:cNvSpPr>
            <a:spLocks noChangeArrowheads="1"/>
          </p:cNvSpPr>
          <p:nvPr/>
        </p:nvSpPr>
        <p:spPr bwMode="auto">
          <a:xfrm>
            <a:off x="3291840" y="868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34">
            <a:extLst>
              <a:ext uri="{FF2B5EF4-FFF2-40B4-BE49-F238E27FC236}">
                <a16:creationId xmlns:a16="http://schemas.microsoft.com/office/drawing/2014/main" id="{B9C9A267-C24E-8818-0AAA-66F607D2A9F9}"/>
              </a:ext>
            </a:extLst>
          </p:cNvPr>
          <p:cNvSpPr>
            <a:spLocks noChangeArrowheads="1"/>
          </p:cNvSpPr>
          <p:nvPr/>
        </p:nvSpPr>
        <p:spPr bwMode="auto">
          <a:xfrm>
            <a:off x="3499956" y="138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50E1E47-45CF-B02C-6FDE-0DB0A655219A}"/>
              </a:ext>
            </a:extLst>
          </p:cNvPr>
          <p:cNvPicPr>
            <a:picLocks noChangeAspect="1"/>
          </p:cNvPicPr>
          <p:nvPr/>
        </p:nvPicPr>
        <p:blipFill>
          <a:blip r:embed="rId11"/>
          <a:stretch>
            <a:fillRect/>
          </a:stretch>
        </p:blipFill>
        <p:spPr>
          <a:xfrm>
            <a:off x="4844358" y="4982988"/>
            <a:ext cx="3352423" cy="1894847"/>
          </a:xfrm>
          <a:prstGeom prst="rect">
            <a:avLst/>
          </a:prstGeom>
        </p:spPr>
      </p:pic>
      <p:pic>
        <p:nvPicPr>
          <p:cNvPr id="7" name="Picture 6">
            <a:extLst>
              <a:ext uri="{FF2B5EF4-FFF2-40B4-BE49-F238E27FC236}">
                <a16:creationId xmlns:a16="http://schemas.microsoft.com/office/drawing/2014/main" id="{44CC0020-25CC-879A-EF16-BB8080A8AEF1}"/>
              </a:ext>
            </a:extLst>
          </p:cNvPr>
          <p:cNvPicPr>
            <a:picLocks noChangeAspect="1"/>
          </p:cNvPicPr>
          <p:nvPr/>
        </p:nvPicPr>
        <p:blipFill>
          <a:blip r:embed="rId12"/>
          <a:stretch>
            <a:fillRect/>
          </a:stretch>
        </p:blipFill>
        <p:spPr>
          <a:xfrm>
            <a:off x="8897917" y="972039"/>
            <a:ext cx="1749104" cy="1321733"/>
          </a:xfrm>
          <a:prstGeom prst="rect">
            <a:avLst/>
          </a:prstGeom>
        </p:spPr>
      </p:pic>
      <p:pic>
        <p:nvPicPr>
          <p:cNvPr id="25" name="Picture 24">
            <a:extLst>
              <a:ext uri="{FF2B5EF4-FFF2-40B4-BE49-F238E27FC236}">
                <a16:creationId xmlns:a16="http://schemas.microsoft.com/office/drawing/2014/main" id="{DB7EFB44-2F76-6970-0375-EC26F6AF00B5}"/>
              </a:ext>
            </a:extLst>
          </p:cNvPr>
          <p:cNvPicPr>
            <a:picLocks noChangeAspect="1"/>
          </p:cNvPicPr>
          <p:nvPr/>
        </p:nvPicPr>
        <p:blipFill>
          <a:blip r:embed="rId13"/>
          <a:stretch>
            <a:fillRect/>
          </a:stretch>
        </p:blipFill>
        <p:spPr>
          <a:xfrm>
            <a:off x="9005617" y="2789509"/>
            <a:ext cx="1581095" cy="1591296"/>
          </a:xfrm>
          <a:prstGeom prst="rect">
            <a:avLst/>
          </a:prstGeom>
        </p:spPr>
      </p:pic>
      <p:pic>
        <p:nvPicPr>
          <p:cNvPr id="27" name="Picture 26">
            <a:extLst>
              <a:ext uri="{FF2B5EF4-FFF2-40B4-BE49-F238E27FC236}">
                <a16:creationId xmlns:a16="http://schemas.microsoft.com/office/drawing/2014/main" id="{17228704-819C-4B5B-BF1B-7DEE2C8C7BB0}"/>
              </a:ext>
            </a:extLst>
          </p:cNvPr>
          <p:cNvPicPr>
            <a:picLocks noChangeAspect="1"/>
          </p:cNvPicPr>
          <p:nvPr/>
        </p:nvPicPr>
        <p:blipFill>
          <a:blip r:embed="rId14"/>
          <a:stretch>
            <a:fillRect/>
          </a:stretch>
        </p:blipFill>
        <p:spPr>
          <a:xfrm>
            <a:off x="9054779" y="4864750"/>
            <a:ext cx="1592242" cy="1591295"/>
          </a:xfrm>
          <a:prstGeom prst="rect">
            <a:avLst/>
          </a:prstGeom>
        </p:spPr>
      </p:pic>
      <p:sp>
        <p:nvSpPr>
          <p:cNvPr id="28" name="TextBox 27">
            <a:extLst>
              <a:ext uri="{FF2B5EF4-FFF2-40B4-BE49-F238E27FC236}">
                <a16:creationId xmlns:a16="http://schemas.microsoft.com/office/drawing/2014/main" id="{6620725C-6C3F-9B35-D1E1-9240B27B0681}"/>
              </a:ext>
            </a:extLst>
          </p:cNvPr>
          <p:cNvSpPr txBox="1"/>
          <p:nvPr/>
        </p:nvSpPr>
        <p:spPr>
          <a:xfrm>
            <a:off x="8642785" y="312634"/>
            <a:ext cx="3355994" cy="400110"/>
          </a:xfrm>
          <a:prstGeom prst="rect">
            <a:avLst/>
          </a:prstGeom>
          <a:noFill/>
        </p:spPr>
        <p:txBody>
          <a:bodyPr wrap="square" rtlCol="0">
            <a:spAutoFit/>
          </a:bodyPr>
          <a:lstStyle/>
          <a:p>
            <a:pPr algn="ctr"/>
            <a:r>
              <a:rPr lang="en-US" sz="2000" b="1" u="sng" dirty="0">
                <a:solidFill>
                  <a:schemeClr val="tx2">
                    <a:lumMod val="50000"/>
                  </a:schemeClr>
                </a:solidFill>
                <a:latin typeface="Franklin Gothic" panose="020B0604020202020204" charset="0"/>
              </a:rPr>
              <a:t>IMAGE</a:t>
            </a:r>
            <a:r>
              <a:rPr lang="en-US" sz="2000" u="sng" dirty="0">
                <a:latin typeface="Franklin Gothic" panose="020B0604020202020204" charset="0"/>
              </a:rPr>
              <a:t> </a:t>
            </a:r>
            <a:r>
              <a:rPr lang="en-US" sz="2000" b="1" u="sng" dirty="0">
                <a:solidFill>
                  <a:schemeClr val="tx2">
                    <a:lumMod val="50000"/>
                  </a:schemeClr>
                </a:solidFill>
                <a:latin typeface="Franklin Gothic" panose="020B0604020202020204" charset="0"/>
              </a:rPr>
              <a:t>PREPROCESSING</a:t>
            </a:r>
            <a:endParaRPr lang="en-IN" sz="2000" b="1" u="sng" dirty="0">
              <a:solidFill>
                <a:schemeClr val="tx2">
                  <a:lumMod val="50000"/>
                </a:schemeClr>
              </a:solidFill>
              <a:latin typeface="Franklin Gothic" panose="020B0604020202020204" charset="0"/>
            </a:endParaRPr>
          </a:p>
        </p:txBody>
      </p:sp>
      <p:cxnSp>
        <p:nvCxnSpPr>
          <p:cNvPr id="30" name="Straight Arrow Connector 29">
            <a:extLst>
              <a:ext uri="{FF2B5EF4-FFF2-40B4-BE49-F238E27FC236}">
                <a16:creationId xmlns:a16="http://schemas.microsoft.com/office/drawing/2014/main" id="{CA6DC3BE-0653-92B7-ECF5-8D503C56C2C4}"/>
              </a:ext>
            </a:extLst>
          </p:cNvPr>
          <p:cNvCxnSpPr>
            <a:cxnSpLocks/>
          </p:cNvCxnSpPr>
          <p:nvPr/>
        </p:nvCxnSpPr>
        <p:spPr>
          <a:xfrm>
            <a:off x="9772468" y="2333251"/>
            <a:ext cx="1" cy="4444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C94D6D1C-1B91-C8BF-70D6-72F99992217F}"/>
              </a:ext>
            </a:extLst>
          </p:cNvPr>
          <p:cNvCxnSpPr>
            <a:cxnSpLocks/>
          </p:cNvCxnSpPr>
          <p:nvPr/>
        </p:nvCxnSpPr>
        <p:spPr>
          <a:xfrm>
            <a:off x="9796164" y="4457776"/>
            <a:ext cx="0" cy="4069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7A58AA6-2D6E-0347-2371-13D367CB1FDA}"/>
              </a:ext>
            </a:extLst>
          </p:cNvPr>
          <p:cNvSpPr txBox="1"/>
          <p:nvPr/>
        </p:nvSpPr>
        <p:spPr>
          <a:xfrm>
            <a:off x="10056803" y="2360890"/>
            <a:ext cx="1581095" cy="369332"/>
          </a:xfrm>
          <a:prstGeom prst="rect">
            <a:avLst/>
          </a:prstGeom>
          <a:noFill/>
        </p:spPr>
        <p:txBody>
          <a:bodyPr wrap="square" rtlCol="0">
            <a:spAutoFit/>
          </a:bodyPr>
          <a:lstStyle/>
          <a:p>
            <a:r>
              <a:rPr lang="en-US" sz="1800" dirty="0">
                <a:latin typeface="+mj-lt"/>
              </a:rPr>
              <a:t>Rescaling</a:t>
            </a:r>
            <a:endParaRPr lang="en-IN" sz="1800" dirty="0">
              <a:latin typeface="+mj-lt"/>
            </a:endParaRPr>
          </a:p>
        </p:txBody>
      </p:sp>
      <p:sp>
        <p:nvSpPr>
          <p:cNvPr id="35" name="TextBox 34">
            <a:extLst>
              <a:ext uri="{FF2B5EF4-FFF2-40B4-BE49-F238E27FC236}">
                <a16:creationId xmlns:a16="http://schemas.microsoft.com/office/drawing/2014/main" id="{32D88173-EDC5-6810-4B02-5ED0CB97378F}"/>
              </a:ext>
            </a:extLst>
          </p:cNvPr>
          <p:cNvSpPr txBox="1"/>
          <p:nvPr/>
        </p:nvSpPr>
        <p:spPr>
          <a:xfrm>
            <a:off x="10082911" y="4465411"/>
            <a:ext cx="1624564" cy="369332"/>
          </a:xfrm>
          <a:prstGeom prst="rect">
            <a:avLst/>
          </a:prstGeom>
          <a:noFill/>
        </p:spPr>
        <p:txBody>
          <a:bodyPr wrap="square" rtlCol="0">
            <a:spAutoFit/>
          </a:bodyPr>
          <a:lstStyle/>
          <a:p>
            <a:r>
              <a:rPr lang="en-US" sz="1800" dirty="0">
                <a:latin typeface="+mj-lt"/>
              </a:rPr>
              <a:t>Segmentation</a:t>
            </a:r>
            <a:endParaRPr lang="en-IN" sz="1800" dirty="0">
              <a:latin typeface="+mj-lt"/>
            </a:endParaRPr>
          </a:p>
        </p:txBody>
      </p:sp>
      <p:sp>
        <p:nvSpPr>
          <p:cNvPr id="36" name="Rectangle 35">
            <a:extLst>
              <a:ext uri="{FF2B5EF4-FFF2-40B4-BE49-F238E27FC236}">
                <a16:creationId xmlns:a16="http://schemas.microsoft.com/office/drawing/2014/main" id="{7F9AC30C-9532-75F0-B17E-C4A610A59394}"/>
              </a:ext>
            </a:extLst>
          </p:cNvPr>
          <p:cNvSpPr/>
          <p:nvPr/>
        </p:nvSpPr>
        <p:spPr>
          <a:xfrm>
            <a:off x="2958941" y="4827398"/>
            <a:ext cx="1559026" cy="4069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8BDDBA9E-5392-2E90-9EAD-BC7A40FC08EE}"/>
              </a:ext>
            </a:extLst>
          </p:cNvPr>
          <p:cNvSpPr txBox="1"/>
          <p:nvPr/>
        </p:nvSpPr>
        <p:spPr>
          <a:xfrm>
            <a:off x="2920385" y="4871646"/>
            <a:ext cx="1671368" cy="307777"/>
          </a:xfrm>
          <a:prstGeom prst="rect">
            <a:avLst/>
          </a:prstGeom>
          <a:noFill/>
        </p:spPr>
        <p:txBody>
          <a:bodyPr wrap="square" rtlCol="0">
            <a:spAutoFit/>
          </a:bodyPr>
          <a:lstStyle/>
          <a:p>
            <a:pPr algn="ctr"/>
            <a:r>
              <a:rPr lang="en-US" dirty="0">
                <a:solidFill>
                  <a:schemeClr val="accent1">
                    <a:lumMod val="20000"/>
                    <a:lumOff val="80000"/>
                  </a:schemeClr>
                </a:solidFill>
              </a:rPr>
              <a:t>SEGMENTATION</a:t>
            </a:r>
            <a:endParaRPr lang="en-IN" dirty="0">
              <a:solidFill>
                <a:schemeClr val="accent1">
                  <a:lumMod val="20000"/>
                  <a:lumOff val="80000"/>
                </a:schemeClr>
              </a:solidFill>
            </a:endParaRPr>
          </a:p>
        </p:txBody>
      </p:sp>
      <p:sp>
        <p:nvSpPr>
          <p:cNvPr id="40" name="TextBox 39">
            <a:extLst>
              <a:ext uri="{FF2B5EF4-FFF2-40B4-BE49-F238E27FC236}">
                <a16:creationId xmlns:a16="http://schemas.microsoft.com/office/drawing/2014/main" id="{0A0595B4-0547-3414-7247-67F09E8046BC}"/>
              </a:ext>
            </a:extLst>
          </p:cNvPr>
          <p:cNvSpPr txBox="1"/>
          <p:nvPr/>
        </p:nvSpPr>
        <p:spPr>
          <a:xfrm>
            <a:off x="10740370" y="1339543"/>
            <a:ext cx="1150278" cy="646331"/>
          </a:xfrm>
          <a:prstGeom prst="rect">
            <a:avLst/>
          </a:prstGeom>
          <a:noFill/>
        </p:spPr>
        <p:txBody>
          <a:bodyPr wrap="square" rtlCol="0">
            <a:spAutoFit/>
          </a:bodyPr>
          <a:lstStyle/>
          <a:p>
            <a:r>
              <a:rPr lang="en-US" sz="1800" dirty="0">
                <a:latin typeface="+mj-lt"/>
              </a:rPr>
              <a:t>Size : 600*450</a:t>
            </a:r>
            <a:endParaRPr lang="en-IN" sz="1800" dirty="0">
              <a:latin typeface="+mj-lt"/>
            </a:endParaRPr>
          </a:p>
        </p:txBody>
      </p:sp>
      <p:sp>
        <p:nvSpPr>
          <p:cNvPr id="42" name="TextBox 41">
            <a:extLst>
              <a:ext uri="{FF2B5EF4-FFF2-40B4-BE49-F238E27FC236}">
                <a16:creationId xmlns:a16="http://schemas.microsoft.com/office/drawing/2014/main" id="{C52F59BA-FC07-88D1-9555-E9A0AA1F1107}"/>
              </a:ext>
            </a:extLst>
          </p:cNvPr>
          <p:cNvSpPr txBox="1"/>
          <p:nvPr/>
        </p:nvSpPr>
        <p:spPr>
          <a:xfrm>
            <a:off x="10755043" y="3057940"/>
            <a:ext cx="1243736" cy="646331"/>
          </a:xfrm>
          <a:prstGeom prst="rect">
            <a:avLst/>
          </a:prstGeom>
          <a:noFill/>
        </p:spPr>
        <p:txBody>
          <a:bodyPr wrap="square">
            <a:spAutoFit/>
          </a:bodyPr>
          <a:lstStyle/>
          <a:p>
            <a:r>
              <a:rPr lang="en-US" sz="1800" dirty="0"/>
              <a:t>Size : 224*224</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ctangle 1">
            <a:extLst>
              <a:ext uri="{FF2B5EF4-FFF2-40B4-BE49-F238E27FC236}">
                <a16:creationId xmlns:a16="http://schemas.microsoft.com/office/drawing/2014/main" id="{EF31F69B-1F32-3081-6A11-FC1225FB68E2}"/>
              </a:ext>
            </a:extLst>
          </p:cNvPr>
          <p:cNvSpPr/>
          <p:nvPr/>
        </p:nvSpPr>
        <p:spPr>
          <a:xfrm>
            <a:off x="777240" y="1767840"/>
            <a:ext cx="2575560" cy="3697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7" name="Google Shape;237;p4"/>
          <p:cNvSpPr txBox="1">
            <a:spLocks noGrp="1"/>
          </p:cNvSpPr>
          <p:nvPr>
            <p:ph type="title"/>
          </p:nvPr>
        </p:nvSpPr>
        <p:spPr>
          <a:xfrm>
            <a:off x="532223" y="266923"/>
            <a:ext cx="6617507" cy="610863"/>
          </a:xfrm>
          <a:prstGeom prst="rect">
            <a:avLst/>
          </a:prstGeom>
          <a:noFill/>
          <a:ln>
            <a:noFill/>
          </a:ln>
        </p:spPr>
        <p:txBody>
          <a:bodyPr spcFirstLastPara="1" wrap="square" lIns="0" tIns="0" rIns="0" bIns="0" anchor="b" anchorCtr="0">
            <a:normAutofit/>
          </a:bodyPr>
          <a:lstStyle/>
          <a:p>
            <a:pPr marL="0" lvl="0" indent="0"/>
            <a:r>
              <a:rPr lang="en-US" u="sng" dirty="0">
                <a:solidFill>
                  <a:schemeClr val="tx2">
                    <a:lumMod val="50000"/>
                  </a:schemeClr>
                </a:solidFill>
              </a:rPr>
              <a:t>DATASET DESCRIPTION</a:t>
            </a:r>
            <a:endParaRPr u="sng" dirty="0">
              <a:solidFill>
                <a:schemeClr val="tx2">
                  <a:lumMod val="50000"/>
                </a:schemeClr>
              </a:solidFill>
            </a:endParaRPr>
          </a:p>
        </p:txBody>
      </p:sp>
      <p:sp>
        <p:nvSpPr>
          <p:cNvPr id="238" name="Google Shape;238;p4"/>
          <p:cNvSpPr txBox="1">
            <a:spLocks noGrp="1"/>
          </p:cNvSpPr>
          <p:nvPr>
            <p:ph type="body" idx="1"/>
          </p:nvPr>
        </p:nvSpPr>
        <p:spPr>
          <a:xfrm>
            <a:off x="532223" y="1040364"/>
            <a:ext cx="6096000" cy="5620779"/>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ClrTx/>
              <a:buSzPct val="67000"/>
              <a:tabLst>
                <a:tab pos="457200" algn="l"/>
              </a:tabLst>
            </a:pPr>
            <a:r>
              <a:rPr lang="en-IN" sz="2000" b="1" dirty="0">
                <a:latin typeface="+mj-lt"/>
              </a:rPr>
              <a:t>			</a:t>
            </a:r>
            <a:r>
              <a:rPr lang="en-IN" sz="2000" b="1" u="sng" dirty="0">
                <a:latin typeface="+mj-lt"/>
              </a:rPr>
              <a:t>HAM10000 - 10015 X 7 </a:t>
            </a:r>
          </a:p>
          <a:p>
            <a:pPr marL="342900" indent="-342900">
              <a:lnSpc>
                <a:spcPct val="150000"/>
              </a:lnSpc>
              <a:spcBef>
                <a:spcPts val="0"/>
              </a:spcBef>
              <a:buClrTx/>
              <a:buSzPct val="67000"/>
              <a:buFont typeface="Wingdings" panose="05000000000000000000" pitchFamily="2" charset="2"/>
              <a:buChar char="v"/>
              <a:tabLst>
                <a:tab pos="457200" algn="l"/>
              </a:tabLst>
            </a:pPr>
            <a:r>
              <a:rPr lang="en-IN" sz="2000" b="1" dirty="0">
                <a:latin typeface="+mj-lt"/>
              </a:rPr>
              <a:t>Format</a:t>
            </a:r>
            <a:r>
              <a:rPr lang="en-IN" sz="2000" dirty="0">
                <a:latin typeface="+mj-lt"/>
              </a:rPr>
              <a:t> - .jpg </a:t>
            </a:r>
          </a:p>
          <a:p>
            <a:pPr marL="342900" indent="-342900">
              <a:lnSpc>
                <a:spcPct val="150000"/>
              </a:lnSpc>
              <a:spcBef>
                <a:spcPts val="0"/>
              </a:spcBef>
              <a:buClrTx/>
              <a:buSzPct val="67000"/>
              <a:buFont typeface="Wingdings" panose="05000000000000000000" pitchFamily="2" charset="2"/>
              <a:buChar char="v"/>
              <a:tabLst>
                <a:tab pos="457200" algn="l"/>
              </a:tabLst>
            </a:pPr>
            <a:r>
              <a:rPr lang="en-IN" sz="2000" b="1" dirty="0">
                <a:latin typeface="+mj-lt"/>
              </a:rPr>
              <a:t>Total images </a:t>
            </a:r>
            <a:r>
              <a:rPr lang="en-IN" sz="2000" dirty="0">
                <a:latin typeface="+mj-lt"/>
              </a:rPr>
              <a:t>– 10015 images </a:t>
            </a:r>
          </a:p>
          <a:p>
            <a:pPr marL="342900" lvl="0" indent="-342900">
              <a:lnSpc>
                <a:spcPct val="150000"/>
              </a:lnSpc>
              <a:buClrTx/>
              <a:buSzPct val="67000"/>
              <a:buFont typeface="Wingdings" panose="05000000000000000000" pitchFamily="2" charset="2"/>
              <a:buChar char="v"/>
              <a:tabLst>
                <a:tab pos="457200" algn="l"/>
              </a:tabLst>
            </a:pPr>
            <a:r>
              <a:rPr lang="en-IN" sz="2000" b="1" dirty="0">
                <a:solidFill>
                  <a:schemeClr val="dk1"/>
                </a:solidFill>
                <a:latin typeface="+mj-lt"/>
                <a:sym typeface="Libre Franklin"/>
              </a:rPr>
              <a:t>Class values : </a:t>
            </a:r>
          </a:p>
          <a:p>
            <a:pPr marL="742950" lvl="1" indent="-285750">
              <a:lnSpc>
                <a:spcPct val="150000"/>
              </a:lnSpc>
              <a:buClrTx/>
              <a:buSzPct val="67000"/>
              <a:buFont typeface="Wingdings" panose="05000000000000000000" pitchFamily="2" charset="2"/>
              <a:buChar char="q"/>
              <a:tabLst>
                <a:tab pos="457200" algn="l"/>
              </a:tabLst>
            </a:pPr>
            <a:r>
              <a:rPr lang="en-IN" sz="1800" b="1" dirty="0" err="1">
                <a:solidFill>
                  <a:schemeClr val="dk1"/>
                </a:solidFill>
                <a:latin typeface="+mj-lt"/>
                <a:sym typeface="Libre Franklin"/>
              </a:rPr>
              <a:t>Bkl</a:t>
            </a:r>
            <a:r>
              <a:rPr lang="en-IN" sz="1800" dirty="0">
                <a:solidFill>
                  <a:schemeClr val="dk1"/>
                </a:solidFill>
                <a:latin typeface="+mj-lt"/>
                <a:sym typeface="Libre Franklin"/>
              </a:rPr>
              <a:t> - benign keratosis-like lesions 	</a:t>
            </a:r>
          </a:p>
          <a:p>
            <a:pPr marL="742950" lvl="1" indent="-285750">
              <a:lnSpc>
                <a:spcPct val="150000"/>
              </a:lnSpc>
              <a:buClrTx/>
              <a:buSzPct val="67000"/>
              <a:buFont typeface="Wingdings" panose="05000000000000000000" pitchFamily="2" charset="2"/>
              <a:buChar char="q"/>
              <a:tabLst>
                <a:tab pos="457200" algn="l"/>
              </a:tabLst>
            </a:pPr>
            <a:r>
              <a:rPr lang="en-IN" sz="1800" b="1" dirty="0">
                <a:solidFill>
                  <a:schemeClr val="dk1"/>
                </a:solidFill>
                <a:latin typeface="+mj-lt"/>
                <a:sym typeface="Libre Franklin"/>
              </a:rPr>
              <a:t>Nv</a:t>
            </a:r>
            <a:r>
              <a:rPr lang="en-IN" sz="1800" dirty="0">
                <a:solidFill>
                  <a:schemeClr val="dk1"/>
                </a:solidFill>
                <a:latin typeface="+mj-lt"/>
                <a:sym typeface="Libre Franklin"/>
              </a:rPr>
              <a:t> - melanocytic </a:t>
            </a:r>
            <a:r>
              <a:rPr lang="en-IN" sz="1800" dirty="0" err="1">
                <a:solidFill>
                  <a:schemeClr val="dk1"/>
                </a:solidFill>
                <a:latin typeface="+mj-lt"/>
                <a:sym typeface="Libre Franklin"/>
              </a:rPr>
              <a:t>nev</a:t>
            </a:r>
            <a:endParaRPr lang="en-IN" sz="1800" dirty="0">
              <a:solidFill>
                <a:schemeClr val="dk1"/>
              </a:solidFill>
              <a:latin typeface="+mj-lt"/>
              <a:sym typeface="Libre Franklin"/>
            </a:endParaRPr>
          </a:p>
          <a:p>
            <a:pPr marL="742950" lvl="1" indent="-285750">
              <a:lnSpc>
                <a:spcPct val="150000"/>
              </a:lnSpc>
              <a:buClrTx/>
              <a:buSzPct val="67000"/>
              <a:buFont typeface="Wingdings" panose="05000000000000000000" pitchFamily="2" charset="2"/>
              <a:buChar char="q"/>
              <a:tabLst>
                <a:tab pos="457200" algn="l"/>
              </a:tabLst>
            </a:pPr>
            <a:r>
              <a:rPr lang="en-IN" sz="1800" b="1" dirty="0" err="1">
                <a:solidFill>
                  <a:schemeClr val="dk1"/>
                </a:solidFill>
                <a:latin typeface="+mj-lt"/>
                <a:sym typeface="Libre Franklin"/>
              </a:rPr>
              <a:t>Df</a:t>
            </a:r>
            <a:r>
              <a:rPr lang="en-IN" sz="1800" dirty="0">
                <a:solidFill>
                  <a:schemeClr val="dk1"/>
                </a:solidFill>
                <a:latin typeface="+mj-lt"/>
                <a:sym typeface="Libre Franklin"/>
              </a:rPr>
              <a:t> – dermatofibroma	</a:t>
            </a:r>
          </a:p>
          <a:p>
            <a:pPr marL="742950" lvl="1" indent="-285750">
              <a:lnSpc>
                <a:spcPct val="150000"/>
              </a:lnSpc>
              <a:buClrTx/>
              <a:buSzPct val="67000"/>
              <a:buFont typeface="Wingdings" panose="05000000000000000000" pitchFamily="2" charset="2"/>
              <a:buChar char="q"/>
              <a:tabLst>
                <a:tab pos="457200" algn="l"/>
              </a:tabLst>
            </a:pPr>
            <a:r>
              <a:rPr lang="en-IN" sz="1800" b="1" dirty="0">
                <a:solidFill>
                  <a:schemeClr val="dk1"/>
                </a:solidFill>
                <a:latin typeface="+mj-lt"/>
                <a:sym typeface="Libre Franklin"/>
              </a:rPr>
              <a:t>Mel</a:t>
            </a:r>
            <a:r>
              <a:rPr lang="en-IN" sz="1800" dirty="0">
                <a:solidFill>
                  <a:schemeClr val="dk1"/>
                </a:solidFill>
                <a:latin typeface="+mj-lt"/>
                <a:sym typeface="Libre Franklin"/>
              </a:rPr>
              <a:t> – melanoma</a:t>
            </a:r>
          </a:p>
          <a:p>
            <a:pPr marL="742950" lvl="1" indent="-285750">
              <a:lnSpc>
                <a:spcPct val="150000"/>
              </a:lnSpc>
              <a:buClrTx/>
              <a:buSzPct val="67000"/>
              <a:buFont typeface="Wingdings" panose="05000000000000000000" pitchFamily="2" charset="2"/>
              <a:buChar char="q"/>
              <a:tabLst>
                <a:tab pos="457200" algn="l"/>
              </a:tabLst>
            </a:pPr>
            <a:r>
              <a:rPr lang="en-IN" sz="1800" b="1" dirty="0" err="1">
                <a:solidFill>
                  <a:schemeClr val="dk1"/>
                </a:solidFill>
                <a:latin typeface="+mj-lt"/>
                <a:sym typeface="Libre Franklin"/>
              </a:rPr>
              <a:t>Vasc</a:t>
            </a:r>
            <a:r>
              <a:rPr lang="en-IN" sz="1800" dirty="0">
                <a:solidFill>
                  <a:schemeClr val="dk1"/>
                </a:solidFill>
                <a:latin typeface="+mj-lt"/>
                <a:sym typeface="Libre Franklin"/>
              </a:rPr>
              <a:t> - vascular lesions </a:t>
            </a:r>
          </a:p>
          <a:p>
            <a:pPr marL="742950" lvl="1" indent="-285750">
              <a:lnSpc>
                <a:spcPct val="150000"/>
              </a:lnSpc>
              <a:buClrTx/>
              <a:buSzPct val="67000"/>
              <a:buFont typeface="Wingdings" panose="05000000000000000000" pitchFamily="2" charset="2"/>
              <a:buChar char="q"/>
              <a:tabLst>
                <a:tab pos="457200" algn="l"/>
              </a:tabLst>
            </a:pPr>
            <a:r>
              <a:rPr lang="en-IN" sz="1800" b="1" dirty="0">
                <a:solidFill>
                  <a:schemeClr val="dk1"/>
                </a:solidFill>
                <a:latin typeface="+mj-lt"/>
                <a:sym typeface="Libre Franklin"/>
              </a:rPr>
              <a:t>Bcc </a:t>
            </a:r>
            <a:r>
              <a:rPr lang="en-IN" sz="1800" dirty="0">
                <a:solidFill>
                  <a:schemeClr val="dk1"/>
                </a:solidFill>
                <a:latin typeface="+mj-lt"/>
                <a:sym typeface="Libre Franklin"/>
              </a:rPr>
              <a:t>- basal cell carcinoma</a:t>
            </a:r>
          </a:p>
          <a:p>
            <a:pPr marL="742950" lvl="1" indent="-285750">
              <a:lnSpc>
                <a:spcPct val="150000"/>
              </a:lnSpc>
              <a:buClrTx/>
              <a:buSzPct val="67000"/>
              <a:buFont typeface="Wingdings" panose="05000000000000000000" pitchFamily="2" charset="2"/>
              <a:buChar char="q"/>
              <a:tabLst>
                <a:tab pos="457200" algn="l"/>
              </a:tabLst>
            </a:pPr>
            <a:r>
              <a:rPr lang="en-IN" sz="1800" b="1" dirty="0" err="1">
                <a:solidFill>
                  <a:schemeClr val="dk1"/>
                </a:solidFill>
                <a:latin typeface="+mj-lt"/>
                <a:sym typeface="Libre Franklin"/>
              </a:rPr>
              <a:t>Akiec</a:t>
            </a:r>
            <a:r>
              <a:rPr lang="en-IN" sz="1800" dirty="0">
                <a:solidFill>
                  <a:schemeClr val="dk1"/>
                </a:solidFill>
                <a:latin typeface="+mj-lt"/>
                <a:sym typeface="Libre Franklin"/>
              </a:rPr>
              <a:t> - Actinic keratoses &amp; intraepithelial 		            carcinoma / Bowen's disease</a:t>
            </a:r>
          </a:p>
          <a:p>
            <a:pPr marL="342900" indent="-342900">
              <a:lnSpc>
                <a:spcPct val="150000"/>
              </a:lnSpc>
              <a:spcBef>
                <a:spcPts val="0"/>
              </a:spcBef>
              <a:buClrTx/>
              <a:buSzPct val="67000"/>
              <a:buFont typeface="Wingdings" panose="05000000000000000000" pitchFamily="2" charset="2"/>
              <a:buChar char="v"/>
              <a:tabLst>
                <a:tab pos="457200" algn="l"/>
              </a:tabLst>
            </a:pPr>
            <a:endParaRPr lang="en-IN" sz="2000" dirty="0">
              <a:latin typeface="+mj-lt"/>
            </a:endParaRPr>
          </a:p>
        </p:txBody>
      </p:sp>
    </p:spTree>
    <p:extLst>
      <p:ext uri="{BB962C8B-B14F-4D97-AF65-F5344CB8AC3E}">
        <p14:creationId xmlns:p14="http://schemas.microsoft.com/office/powerpoint/2010/main" val="300845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E687AD-8BE6-5667-986D-61A89AF370D8}"/>
              </a:ext>
            </a:extLst>
          </p:cNvPr>
          <p:cNvPicPr>
            <a:picLocks noChangeAspect="1"/>
          </p:cNvPicPr>
          <p:nvPr/>
        </p:nvPicPr>
        <p:blipFill>
          <a:blip r:embed="rId2"/>
          <a:stretch>
            <a:fillRect/>
          </a:stretch>
        </p:blipFill>
        <p:spPr>
          <a:xfrm>
            <a:off x="9589300" y="2639825"/>
            <a:ext cx="2419688" cy="1390844"/>
          </a:xfrm>
          <a:prstGeom prst="rect">
            <a:avLst/>
          </a:prstGeom>
        </p:spPr>
      </p:pic>
      <p:sp>
        <p:nvSpPr>
          <p:cNvPr id="3" name="Slide Number Placeholder 2">
            <a:extLst>
              <a:ext uri="{FF2B5EF4-FFF2-40B4-BE49-F238E27FC236}">
                <a16:creationId xmlns:a16="http://schemas.microsoft.com/office/drawing/2014/main" id="{C68B4447-078E-FBE8-41C8-9580D39D1AA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dirty="0">
              <a:latin typeface="Libre Franklin"/>
              <a:ea typeface="Libre Franklin"/>
              <a:cs typeface="Libre Franklin"/>
              <a:sym typeface="Libre Franklin"/>
            </a:endParaRPr>
          </a:p>
        </p:txBody>
      </p:sp>
      <p:graphicFrame>
        <p:nvGraphicFramePr>
          <p:cNvPr id="4" name="Table 3">
            <a:extLst>
              <a:ext uri="{FF2B5EF4-FFF2-40B4-BE49-F238E27FC236}">
                <a16:creationId xmlns:a16="http://schemas.microsoft.com/office/drawing/2014/main" id="{71A6718B-0B00-BCB4-EE41-E5525EB42F5E}"/>
              </a:ext>
            </a:extLst>
          </p:cNvPr>
          <p:cNvGraphicFramePr>
            <a:graphicFrameLocks noGrp="1"/>
          </p:cNvGraphicFramePr>
          <p:nvPr>
            <p:extLst>
              <p:ext uri="{D42A27DB-BD31-4B8C-83A1-F6EECF244321}">
                <p14:modId xmlns:p14="http://schemas.microsoft.com/office/powerpoint/2010/main" val="3133369661"/>
              </p:ext>
            </p:extLst>
          </p:nvPr>
        </p:nvGraphicFramePr>
        <p:xfrm>
          <a:off x="380047" y="1630375"/>
          <a:ext cx="6431280" cy="4429556"/>
        </p:xfrm>
        <a:graphic>
          <a:graphicData uri="http://schemas.openxmlformats.org/drawingml/2006/table">
            <a:tbl>
              <a:tblPr firstRow="1" firstCol="1" bandRow="1">
                <a:tableStyleId>{5940675A-B579-460E-94D1-54222C63F5DA}</a:tableStyleId>
              </a:tblPr>
              <a:tblGrid>
                <a:gridCol w="2180879">
                  <a:extLst>
                    <a:ext uri="{9D8B030D-6E8A-4147-A177-3AD203B41FA5}">
                      <a16:colId xmlns:a16="http://schemas.microsoft.com/office/drawing/2014/main" val="443165527"/>
                    </a:ext>
                  </a:extLst>
                </a:gridCol>
                <a:gridCol w="2315656">
                  <a:extLst>
                    <a:ext uri="{9D8B030D-6E8A-4147-A177-3AD203B41FA5}">
                      <a16:colId xmlns:a16="http://schemas.microsoft.com/office/drawing/2014/main" val="2262902872"/>
                    </a:ext>
                  </a:extLst>
                </a:gridCol>
                <a:gridCol w="1934745">
                  <a:extLst>
                    <a:ext uri="{9D8B030D-6E8A-4147-A177-3AD203B41FA5}">
                      <a16:colId xmlns:a16="http://schemas.microsoft.com/office/drawing/2014/main" val="1770294446"/>
                    </a:ext>
                  </a:extLst>
                </a:gridCol>
              </a:tblGrid>
              <a:tr h="237946">
                <a:tc>
                  <a:txBody>
                    <a:bodyPr/>
                    <a:lstStyle/>
                    <a:p>
                      <a:pPr algn="ctr">
                        <a:lnSpc>
                          <a:spcPct val="107000"/>
                        </a:lnSpc>
                        <a:spcAft>
                          <a:spcPts val="800"/>
                        </a:spcAft>
                      </a:pPr>
                      <a:r>
                        <a:rPr lang="en-IN" sz="1200" b="1" kern="0" spc="10" dirty="0">
                          <a:effectLst/>
                        </a:rPr>
                        <a:t>TYPE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b="1" kern="0" spc="10" dirty="0">
                          <a:effectLst/>
                        </a:rPr>
                        <a:t>TOTAL IMAGES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b="1" kern="0" spc="10" dirty="0">
                          <a:effectLst/>
                        </a:rPr>
                        <a:t>FORMAT</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2361374"/>
                  </a:ext>
                </a:extLst>
              </a:tr>
              <a:tr h="237946">
                <a:tc>
                  <a:txBody>
                    <a:bodyPr/>
                    <a:lstStyle/>
                    <a:p>
                      <a:pPr>
                        <a:lnSpc>
                          <a:spcPct val="107000"/>
                        </a:lnSpc>
                        <a:spcAft>
                          <a:spcPts val="800"/>
                        </a:spcAft>
                      </a:pPr>
                      <a:r>
                        <a:rPr lang="en-IN" sz="1200" kern="0" spc="10">
                          <a:effectLst/>
                        </a:rPr>
                        <a:t>Elephantises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.jpg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510393"/>
                  </a:ext>
                </a:extLst>
              </a:tr>
              <a:tr h="237946">
                <a:tc>
                  <a:txBody>
                    <a:bodyPr/>
                    <a:lstStyle/>
                    <a:p>
                      <a:pPr>
                        <a:lnSpc>
                          <a:spcPct val="107000"/>
                        </a:lnSpc>
                        <a:spcAft>
                          <a:spcPts val="800"/>
                        </a:spcAft>
                      </a:pPr>
                      <a:r>
                        <a:rPr lang="en-IN" sz="1200" kern="0" spc="10">
                          <a:effectLst/>
                        </a:rPr>
                        <a:t>Acute-HIV</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200" kern="0" spc="10" dirty="0">
                          <a:effectLst/>
                        </a:rPr>
                        <a:t> </a:t>
                      </a: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153549"/>
                  </a:ext>
                </a:extLst>
              </a:tr>
              <a:tr h="237946">
                <a:tc>
                  <a:txBody>
                    <a:bodyPr/>
                    <a:lstStyle/>
                    <a:p>
                      <a:pPr>
                        <a:lnSpc>
                          <a:spcPct val="107000"/>
                        </a:lnSpc>
                        <a:spcAft>
                          <a:spcPts val="800"/>
                        </a:spcAft>
                      </a:pPr>
                      <a:r>
                        <a:rPr lang="en-IN" sz="1200" kern="0" spc="10" dirty="0">
                          <a:effectLst/>
                        </a:rPr>
                        <a:t>Warts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394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dirty="0">
                          <a:effectLst/>
                        </a:rPr>
                        <a:t>.jpg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600575"/>
                  </a:ext>
                </a:extLst>
              </a:tr>
              <a:tr h="313441">
                <a:tc>
                  <a:txBody>
                    <a:bodyPr/>
                    <a:lstStyle/>
                    <a:p>
                      <a:pPr>
                        <a:lnSpc>
                          <a:spcPct val="107000"/>
                        </a:lnSpc>
                        <a:spcAft>
                          <a:spcPts val="800"/>
                        </a:spcAft>
                      </a:pPr>
                      <a:r>
                        <a:rPr lang="en-IN" sz="1200" kern="0" spc="10">
                          <a:effectLst/>
                        </a:rPr>
                        <a:t>Lichen planus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101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dirty="0">
                          <a:effectLst/>
                        </a:rPr>
                        <a:t>.jpg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883955"/>
                  </a:ext>
                </a:extLst>
              </a:tr>
              <a:tr h="349511">
                <a:tc>
                  <a:txBody>
                    <a:bodyPr/>
                    <a:lstStyle/>
                    <a:p>
                      <a:pPr>
                        <a:lnSpc>
                          <a:spcPct val="107000"/>
                        </a:lnSpc>
                        <a:spcAft>
                          <a:spcPts val="800"/>
                        </a:spcAft>
                      </a:pPr>
                      <a:r>
                        <a:rPr lang="en-IN" sz="1200" kern="0" spc="10" dirty="0">
                          <a:effectLst/>
                        </a:rPr>
                        <a:t>Atypical nevi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.jpg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310285"/>
                  </a:ext>
                </a:extLst>
              </a:tr>
              <a:tr h="237946">
                <a:tc>
                  <a:txBody>
                    <a:bodyPr/>
                    <a:lstStyle/>
                    <a:p>
                      <a:pPr>
                        <a:lnSpc>
                          <a:spcPct val="107000"/>
                        </a:lnSpc>
                        <a:spcAft>
                          <a:spcPts val="800"/>
                        </a:spcAft>
                      </a:pPr>
                      <a:r>
                        <a:rPr lang="en-IN" sz="1200" kern="0" spc="10" dirty="0">
                          <a:effectLst/>
                        </a:rPr>
                        <a:t>Actinic cheilitis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.jpg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935030"/>
                  </a:ext>
                </a:extLst>
              </a:tr>
              <a:tr h="237946">
                <a:tc>
                  <a:txBody>
                    <a:bodyPr/>
                    <a:lstStyle/>
                    <a:p>
                      <a:pPr>
                        <a:lnSpc>
                          <a:spcPct val="107000"/>
                        </a:lnSpc>
                        <a:spcAft>
                          <a:spcPts val="800"/>
                        </a:spcAft>
                      </a:pPr>
                      <a:r>
                        <a:rPr lang="en-IN" sz="1200" kern="0" spc="10">
                          <a:effectLst/>
                        </a:rPr>
                        <a:t>angioedema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.jpg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26435"/>
                  </a:ext>
                </a:extLst>
              </a:tr>
              <a:tr h="237946">
                <a:tc>
                  <a:txBody>
                    <a:bodyPr/>
                    <a:lstStyle/>
                    <a:p>
                      <a:pPr>
                        <a:lnSpc>
                          <a:spcPct val="107000"/>
                        </a:lnSpc>
                        <a:spcAft>
                          <a:spcPts val="800"/>
                        </a:spcAft>
                      </a:pPr>
                      <a:r>
                        <a:rPr lang="en-IN" sz="1200" kern="0" spc="10">
                          <a:effectLst/>
                        </a:rPr>
                        <a:t>vasculitis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113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.jpg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29974"/>
                  </a:ext>
                </a:extLst>
              </a:tr>
              <a:tr h="673306">
                <a:tc>
                  <a:txBody>
                    <a:bodyPr/>
                    <a:lstStyle/>
                    <a:p>
                      <a:pPr>
                        <a:lnSpc>
                          <a:spcPct val="107000"/>
                        </a:lnSpc>
                        <a:spcAft>
                          <a:spcPts val="800"/>
                        </a:spcAft>
                      </a:pPr>
                      <a:r>
                        <a:rPr lang="en-IN" sz="1200" kern="0" spc="10" dirty="0">
                          <a:effectLst/>
                        </a:rPr>
                        <a:t>Pruritic urticarial papules and plaques of pregnancy (PUPPP)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dirty="0">
                          <a:effectLst/>
                        </a:rPr>
                        <a:t>26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dirty="0">
                          <a:effectLst/>
                        </a:rPr>
                        <a:t>.jpg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68279"/>
                  </a:ext>
                </a:extLst>
              </a:tr>
              <a:tr h="237946">
                <a:tc>
                  <a:txBody>
                    <a:bodyPr/>
                    <a:lstStyle/>
                    <a:p>
                      <a:pPr>
                        <a:lnSpc>
                          <a:spcPct val="107000"/>
                        </a:lnSpc>
                        <a:spcAft>
                          <a:spcPts val="800"/>
                        </a:spcAft>
                      </a:pPr>
                      <a:r>
                        <a:rPr lang="en-IN" sz="1200" kern="0" spc="10" dirty="0">
                          <a:effectLst/>
                        </a:rPr>
                        <a:t> Leprosy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200" kern="0" spc="10" dirty="0">
                          <a:effectLst/>
                        </a:rPr>
                        <a:t> </a:t>
                      </a: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1508852"/>
                  </a:ext>
                </a:extLst>
              </a:tr>
              <a:tr h="237946">
                <a:tc>
                  <a:txBody>
                    <a:bodyPr/>
                    <a:lstStyle/>
                    <a:p>
                      <a:pPr>
                        <a:lnSpc>
                          <a:spcPct val="107000"/>
                        </a:lnSpc>
                        <a:spcAft>
                          <a:spcPts val="800"/>
                        </a:spcAft>
                      </a:pPr>
                      <a:r>
                        <a:rPr lang="en-IN" sz="1200" kern="0" spc="10" dirty="0">
                          <a:effectLst/>
                        </a:rPr>
                        <a:t> Scabies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200" kern="0" spc="10" dirty="0">
                          <a:effectLst/>
                        </a:rPr>
                        <a:t> </a:t>
                      </a: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267764"/>
                  </a:ext>
                </a:extLst>
              </a:tr>
              <a:tr h="237946">
                <a:tc>
                  <a:txBody>
                    <a:bodyPr/>
                    <a:lstStyle/>
                    <a:p>
                      <a:pPr>
                        <a:lnSpc>
                          <a:spcPct val="107000"/>
                        </a:lnSpc>
                        <a:spcAft>
                          <a:spcPts val="800"/>
                        </a:spcAft>
                      </a:pPr>
                      <a:r>
                        <a:rPr lang="en-IN" sz="1200" kern="0" spc="10" dirty="0">
                          <a:effectLst/>
                        </a:rPr>
                        <a:t> Hives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spc="1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200" kern="0" spc="10" dirty="0">
                          <a:effectLst/>
                        </a:rPr>
                        <a:t>.jpg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7787282"/>
                  </a:ext>
                </a:extLst>
              </a:tr>
              <a:tr h="237946">
                <a:tc>
                  <a:txBody>
                    <a:bodyPr/>
                    <a:lstStyle/>
                    <a:p>
                      <a:pPr>
                        <a:lnSpc>
                          <a:spcPct val="107000"/>
                        </a:lnSpc>
                        <a:spcAft>
                          <a:spcPts val="800"/>
                        </a:spcAft>
                      </a:pPr>
                      <a:r>
                        <a:rPr lang="en-US" sz="1200" b="0" i="0" u="none" strike="noStrike" kern="0" cap="none" spc="10" dirty="0">
                          <a:solidFill>
                            <a:schemeClr val="tx1"/>
                          </a:solidFill>
                          <a:effectLst/>
                          <a:latin typeface="+mn-lt"/>
                          <a:ea typeface="+mn-ea"/>
                          <a:cs typeface="+mn-cs"/>
                          <a:sym typeface="Arial"/>
                        </a:rPr>
                        <a:t>Rosacea</a:t>
                      </a:r>
                      <a:endParaRPr lang="en-IN" sz="1200" b="0" i="0" u="none" strike="noStrike" kern="0" cap="none" spc="10" dirty="0">
                        <a:solidFill>
                          <a:schemeClr val="tx1"/>
                        </a:solidFill>
                        <a:effectLst/>
                        <a:latin typeface="+mn-lt"/>
                        <a:ea typeface="+mn-ea"/>
                        <a:cs typeface="+mn-cs"/>
                        <a:sym typeface="Arial"/>
                      </a:endParaRPr>
                    </a:p>
                  </a:txBody>
                  <a:tcPr marL="68580" marR="68580" marT="0" marB="0"/>
                </a:tc>
                <a:tc>
                  <a:txBody>
                    <a:bodyPr/>
                    <a:lstStyle/>
                    <a:p>
                      <a:pPr>
                        <a:lnSpc>
                          <a:spcPct val="107000"/>
                        </a:lnSpc>
                        <a:spcAft>
                          <a:spcPts val="800"/>
                        </a:spcAft>
                      </a:pP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391377"/>
                  </a:ext>
                </a:extLst>
              </a:tr>
              <a:tr h="237946">
                <a:tc>
                  <a:txBody>
                    <a:bodyPr/>
                    <a:lstStyle/>
                    <a:p>
                      <a:pPr marR="0" algn="l" rtl="0">
                        <a:lnSpc>
                          <a:spcPct val="107000"/>
                        </a:lnSpc>
                        <a:spcBef>
                          <a:spcPts val="0"/>
                        </a:spcBef>
                        <a:spcAft>
                          <a:spcPts val="800"/>
                        </a:spcAft>
                        <a:buClr>
                          <a:srgbClr val="000000"/>
                        </a:buClr>
                        <a:buFont typeface="Arial"/>
                      </a:pPr>
                      <a:r>
                        <a:rPr lang="en-US" sz="1200" b="0" i="0" u="none" strike="noStrike" kern="0" cap="none" spc="10" dirty="0">
                          <a:solidFill>
                            <a:schemeClr val="tx1"/>
                          </a:solidFill>
                          <a:effectLst/>
                          <a:latin typeface="+mn-lt"/>
                          <a:ea typeface="+mn-ea"/>
                          <a:cs typeface="+mn-cs"/>
                          <a:sym typeface="Arial"/>
                        </a:rPr>
                        <a:t>Eczema</a:t>
                      </a:r>
                      <a:endParaRPr lang="en-IN" sz="1200" b="0" i="0" u="none" strike="noStrike" kern="0" cap="none" spc="10" dirty="0">
                        <a:solidFill>
                          <a:schemeClr val="tx1"/>
                        </a:solidFill>
                        <a:effectLst/>
                        <a:latin typeface="+mn-lt"/>
                        <a:ea typeface="+mn-ea"/>
                        <a:cs typeface="+mn-cs"/>
                        <a:sym typeface="Arial"/>
                      </a:endParaRPr>
                    </a:p>
                  </a:txBody>
                  <a:tcPr marL="68580" marR="68580" marT="0" marB="0"/>
                </a:tc>
                <a:tc>
                  <a:txBody>
                    <a:bodyPr/>
                    <a:lstStyle/>
                    <a:p>
                      <a:pPr>
                        <a:lnSpc>
                          <a:spcPct val="107000"/>
                        </a:lnSpc>
                        <a:spcAft>
                          <a:spcPts val="800"/>
                        </a:spcAft>
                      </a:pP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6984225"/>
                  </a:ext>
                </a:extLst>
              </a:tr>
              <a:tr h="237946">
                <a:tc>
                  <a:txBody>
                    <a:bodyPr/>
                    <a:lstStyle/>
                    <a:p>
                      <a:pPr marR="0" algn="l" rtl="0">
                        <a:lnSpc>
                          <a:spcPct val="107000"/>
                        </a:lnSpc>
                        <a:spcBef>
                          <a:spcPts val="0"/>
                        </a:spcBef>
                        <a:spcAft>
                          <a:spcPts val="800"/>
                        </a:spcAft>
                        <a:buClr>
                          <a:srgbClr val="000000"/>
                        </a:buClr>
                        <a:buFont typeface="Arial"/>
                      </a:pPr>
                      <a:r>
                        <a:rPr lang="en-US" sz="1200" b="0" i="0" u="none" strike="noStrike" kern="0" cap="none" spc="10" dirty="0" err="1">
                          <a:solidFill>
                            <a:schemeClr val="tx1"/>
                          </a:solidFill>
                          <a:effectLst/>
                          <a:latin typeface="+mn-lt"/>
                          <a:ea typeface="+mn-ea"/>
                          <a:cs typeface="+mn-cs"/>
                          <a:sym typeface="Arial"/>
                        </a:rPr>
                        <a:t>Angloedema</a:t>
                      </a:r>
                      <a:endParaRPr lang="en-IN" sz="1200" b="0" i="0" u="none" strike="noStrike" kern="0" cap="none" spc="10" dirty="0">
                        <a:solidFill>
                          <a:schemeClr val="tx1"/>
                        </a:solidFill>
                        <a:effectLst/>
                        <a:latin typeface="+mn-lt"/>
                        <a:ea typeface="+mn-ea"/>
                        <a:cs typeface="+mn-cs"/>
                        <a:sym typeface="Arial"/>
                      </a:endParaRPr>
                    </a:p>
                  </a:txBody>
                  <a:tcPr marL="68580" marR="68580" marT="0" marB="0"/>
                </a:tc>
                <a:tc>
                  <a:txBody>
                    <a:bodyPr/>
                    <a:lstStyle/>
                    <a:p>
                      <a:pPr>
                        <a:lnSpc>
                          <a:spcPct val="107000"/>
                        </a:lnSpc>
                        <a:spcAft>
                          <a:spcPts val="800"/>
                        </a:spcAft>
                      </a:pP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100" kern="0" spc="10" dirty="0">
                          <a:effectLst/>
                        </a:rPr>
                        <a:t>.jpg</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4526299"/>
                  </a:ext>
                </a:extLst>
              </a:tr>
            </a:tbl>
          </a:graphicData>
        </a:graphic>
      </p:graphicFrame>
      <p:sp>
        <p:nvSpPr>
          <p:cNvPr id="5" name="Rectangle 1">
            <a:extLst>
              <a:ext uri="{FF2B5EF4-FFF2-40B4-BE49-F238E27FC236}">
                <a16:creationId xmlns:a16="http://schemas.microsoft.com/office/drawing/2014/main" id="{A8390169-6EE6-5326-8D1B-20467AB68A8F}"/>
              </a:ext>
            </a:extLst>
          </p:cNvPr>
          <p:cNvSpPr>
            <a:spLocks noChangeArrowheads="1"/>
          </p:cNvSpPr>
          <p:nvPr/>
        </p:nvSpPr>
        <p:spPr bwMode="auto">
          <a:xfrm>
            <a:off x="380047" y="594709"/>
            <a:ext cx="572464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latinLnBrk="0" hangingPunct="0">
              <a:lnSpc>
                <a:spcPct val="150000"/>
              </a:lnSpc>
              <a:buClrTx/>
              <a:buSzPct val="67000"/>
              <a:tabLst>
                <a:tab pos="457200" algn="l"/>
              </a:tabLst>
            </a:pPr>
            <a:r>
              <a:rPr lang="en-US" altLang="en-US" sz="2000" b="1" u="sng" dirty="0">
                <a:solidFill>
                  <a:schemeClr val="dk1"/>
                </a:solidFill>
                <a:latin typeface="+mj-lt"/>
                <a:sym typeface="Libre Franklin"/>
              </a:rPr>
              <a:t>CUSTOMISED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Images download from DERMNET	</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7C6980A8-9F01-AFA1-A56C-40BBD82F705E}"/>
              </a:ext>
            </a:extLst>
          </p:cNvPr>
          <p:cNvSpPr>
            <a:spLocks noChangeArrowheads="1"/>
          </p:cNvSpPr>
          <p:nvPr/>
        </p:nvSpPr>
        <p:spPr bwMode="auto">
          <a:xfrm>
            <a:off x="7009923" y="2310407"/>
            <a:ext cx="2380780" cy="65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buClrTx/>
              <a:buSzPct val="67000"/>
              <a:tabLst>
                <a:tab pos="457200" algn="l"/>
              </a:tabLst>
            </a:pPr>
            <a:r>
              <a:rPr lang="en-US" altLang="en-US" sz="2800" b="1" u="sng" dirty="0">
                <a:solidFill>
                  <a:schemeClr val="dk1"/>
                </a:solidFill>
                <a:latin typeface="+mj-lt"/>
              </a:rPr>
              <a:t>Prescription </a:t>
            </a:r>
          </a:p>
        </p:txBody>
      </p:sp>
      <p:sp>
        <p:nvSpPr>
          <p:cNvPr id="8" name="TextBox 7">
            <a:extLst>
              <a:ext uri="{FF2B5EF4-FFF2-40B4-BE49-F238E27FC236}">
                <a16:creationId xmlns:a16="http://schemas.microsoft.com/office/drawing/2014/main" id="{4ADDA592-8625-527D-4B84-20A522629501}"/>
              </a:ext>
            </a:extLst>
          </p:cNvPr>
          <p:cNvSpPr txBox="1"/>
          <p:nvPr/>
        </p:nvSpPr>
        <p:spPr>
          <a:xfrm>
            <a:off x="7009923" y="3107339"/>
            <a:ext cx="6964680" cy="1846659"/>
          </a:xfrm>
          <a:prstGeom prst="rect">
            <a:avLst/>
          </a:prstGeom>
          <a:noFill/>
        </p:spPr>
        <p:txBody>
          <a:bodyPr wrap="square">
            <a:spAutoFit/>
          </a:bodyPr>
          <a:lstStyle/>
          <a:p>
            <a:r>
              <a:rPr lang="en-IN" sz="1800" dirty="0"/>
              <a:t>S. THIRAVIYARAJ</a:t>
            </a:r>
          </a:p>
          <a:p>
            <a:r>
              <a:rPr lang="en-IN" sz="1600" dirty="0"/>
              <a:t>Area Sales Manager</a:t>
            </a:r>
          </a:p>
          <a:p>
            <a:r>
              <a:rPr lang="en-IN" sz="1600" dirty="0"/>
              <a:t>Pharmacist .</a:t>
            </a:r>
          </a:p>
          <a:p>
            <a:r>
              <a:rPr lang="en-IN" sz="1600" dirty="0"/>
              <a:t>Village </a:t>
            </a:r>
            <a:r>
              <a:rPr lang="en-IN" sz="1600" dirty="0" err="1"/>
              <a:t>Kiler</a:t>
            </a:r>
            <a:r>
              <a:rPr lang="en-IN" sz="1600" dirty="0"/>
              <a:t>, PO. </a:t>
            </a:r>
            <a:r>
              <a:rPr lang="en-IN" sz="1600" dirty="0" err="1"/>
              <a:t>Saproon</a:t>
            </a:r>
            <a:r>
              <a:rPr lang="en-IN" sz="1600" dirty="0"/>
              <a:t>, Tehsil &amp; </a:t>
            </a:r>
            <a:r>
              <a:rPr lang="en-IN" sz="1600" dirty="0" err="1"/>
              <a:t>Disitt</a:t>
            </a:r>
            <a:r>
              <a:rPr lang="en-IN" sz="1600" dirty="0"/>
              <a:t> Solan -173211, </a:t>
            </a:r>
          </a:p>
          <a:p>
            <a:r>
              <a:rPr lang="en-IN" sz="1600" dirty="0"/>
              <a:t>Himachal </a:t>
            </a:r>
            <a:r>
              <a:rPr lang="en-IN" sz="1600" dirty="0" err="1"/>
              <a:t>Predesh</a:t>
            </a:r>
            <a:r>
              <a:rPr lang="en-IN" sz="1600" dirty="0"/>
              <a:t> </a:t>
            </a:r>
          </a:p>
          <a:p>
            <a:r>
              <a:rPr lang="en-IN" sz="1600" dirty="0"/>
              <a:t>Visit us at : </a:t>
            </a:r>
            <a:r>
              <a:rPr lang="en-IN" sz="1600" dirty="0">
                <a:hlinkClick r:id="rId3">
                  <a:extLst>
                    <a:ext uri="{A12FA001-AC4F-418D-AE19-62706E023703}">
                      <ahyp:hlinkClr xmlns:ahyp="http://schemas.microsoft.com/office/drawing/2018/hyperlinkcolor" val="tx"/>
                    </a:ext>
                  </a:extLst>
                </a:hlinkClick>
              </a:rPr>
              <a:t>www.thesynergypharmaceuticals.com</a:t>
            </a:r>
            <a:endParaRPr lang="en-IN" sz="1600" dirty="0"/>
          </a:p>
          <a:p>
            <a:r>
              <a:rPr lang="en-IN" sz="1600" dirty="0"/>
              <a:t> e-mail : synergypharmaceuticals@gmail.com</a:t>
            </a:r>
          </a:p>
        </p:txBody>
      </p:sp>
    </p:spTree>
    <p:extLst>
      <p:ext uri="{BB962C8B-B14F-4D97-AF65-F5344CB8AC3E}">
        <p14:creationId xmlns:p14="http://schemas.microsoft.com/office/powerpoint/2010/main" val="22611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0C3FE2-C8C9-D91E-C1DE-428335B5547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dirty="0">
              <a:latin typeface="Libre Franklin"/>
              <a:ea typeface="Libre Franklin"/>
              <a:cs typeface="Libre Franklin"/>
              <a:sym typeface="Libre Franklin"/>
            </a:endParaRPr>
          </a:p>
        </p:txBody>
      </p:sp>
      <p:sp>
        <p:nvSpPr>
          <p:cNvPr id="4" name="Google Shape;237;p4">
            <a:extLst>
              <a:ext uri="{FF2B5EF4-FFF2-40B4-BE49-F238E27FC236}">
                <a16:creationId xmlns:a16="http://schemas.microsoft.com/office/drawing/2014/main" id="{D30D02CD-F85A-170C-7FA7-46D68AB20152}"/>
              </a:ext>
            </a:extLst>
          </p:cNvPr>
          <p:cNvSpPr txBox="1">
            <a:spLocks noGrp="1"/>
          </p:cNvSpPr>
          <p:nvPr>
            <p:ph type="title"/>
          </p:nvPr>
        </p:nvSpPr>
        <p:spPr>
          <a:xfrm>
            <a:off x="594360" y="371644"/>
            <a:ext cx="8595360" cy="610863"/>
          </a:xfrm>
          <a:prstGeom prst="rect">
            <a:avLst/>
          </a:prstGeom>
          <a:noFill/>
          <a:ln>
            <a:noFill/>
          </a:ln>
        </p:spPr>
        <p:txBody>
          <a:bodyPr spcFirstLastPara="1" wrap="square" lIns="0" tIns="0" rIns="0" bIns="0" anchor="b" anchorCtr="0">
            <a:normAutofit/>
          </a:bodyPr>
          <a:lstStyle/>
          <a:p>
            <a:r>
              <a:rPr lang="en-US" u="sng" dirty="0" err="1">
                <a:solidFill>
                  <a:schemeClr val="tx2">
                    <a:lumMod val="50000"/>
                  </a:schemeClr>
                </a:solidFill>
              </a:rPr>
              <a:t>MobileNet</a:t>
            </a:r>
            <a:r>
              <a:rPr lang="en-US" u="sng" dirty="0">
                <a:solidFill>
                  <a:schemeClr val="tx2">
                    <a:lumMod val="50000"/>
                  </a:schemeClr>
                </a:solidFill>
              </a:rPr>
              <a:t> MODEL</a:t>
            </a:r>
            <a:endParaRPr u="sng" dirty="0">
              <a:solidFill>
                <a:schemeClr val="tx2">
                  <a:lumMod val="50000"/>
                </a:schemeClr>
              </a:solidFill>
            </a:endParaRPr>
          </a:p>
        </p:txBody>
      </p:sp>
      <p:pic>
        <p:nvPicPr>
          <p:cNvPr id="5" name="Picture 4">
            <a:extLst>
              <a:ext uri="{FF2B5EF4-FFF2-40B4-BE49-F238E27FC236}">
                <a16:creationId xmlns:a16="http://schemas.microsoft.com/office/drawing/2014/main" id="{14C1FF13-D3BF-44F4-1916-622083A182FB}"/>
              </a:ext>
            </a:extLst>
          </p:cNvPr>
          <p:cNvPicPr>
            <a:picLocks noChangeAspect="1"/>
          </p:cNvPicPr>
          <p:nvPr/>
        </p:nvPicPr>
        <p:blipFill>
          <a:blip r:embed="rId2"/>
          <a:stretch>
            <a:fillRect/>
          </a:stretch>
        </p:blipFill>
        <p:spPr>
          <a:xfrm>
            <a:off x="297525" y="1253750"/>
            <a:ext cx="7031645" cy="4350500"/>
          </a:xfrm>
          <a:prstGeom prst="rect">
            <a:avLst/>
          </a:prstGeom>
        </p:spPr>
      </p:pic>
      <p:pic>
        <p:nvPicPr>
          <p:cNvPr id="6" name="Picture 5">
            <a:extLst>
              <a:ext uri="{FF2B5EF4-FFF2-40B4-BE49-F238E27FC236}">
                <a16:creationId xmlns:a16="http://schemas.microsoft.com/office/drawing/2014/main" id="{917391D5-6C1A-B76C-B933-36C0D9347F25}"/>
              </a:ext>
            </a:extLst>
          </p:cNvPr>
          <p:cNvPicPr>
            <a:picLocks noChangeAspect="1"/>
          </p:cNvPicPr>
          <p:nvPr/>
        </p:nvPicPr>
        <p:blipFill>
          <a:blip r:embed="rId3"/>
          <a:stretch>
            <a:fillRect/>
          </a:stretch>
        </p:blipFill>
        <p:spPr>
          <a:xfrm>
            <a:off x="7584852" y="601976"/>
            <a:ext cx="3578826" cy="2827024"/>
          </a:xfrm>
          <a:prstGeom prst="rect">
            <a:avLst/>
          </a:prstGeom>
        </p:spPr>
      </p:pic>
      <p:pic>
        <p:nvPicPr>
          <p:cNvPr id="7" name="Picture 6">
            <a:extLst>
              <a:ext uri="{FF2B5EF4-FFF2-40B4-BE49-F238E27FC236}">
                <a16:creationId xmlns:a16="http://schemas.microsoft.com/office/drawing/2014/main" id="{47F93A3F-56C9-9926-57C9-008912277DDC}"/>
              </a:ext>
            </a:extLst>
          </p:cNvPr>
          <p:cNvPicPr>
            <a:picLocks noChangeAspect="1"/>
          </p:cNvPicPr>
          <p:nvPr/>
        </p:nvPicPr>
        <p:blipFill>
          <a:blip r:embed="rId4"/>
          <a:stretch>
            <a:fillRect/>
          </a:stretch>
        </p:blipFill>
        <p:spPr>
          <a:xfrm>
            <a:off x="7671836" y="3629020"/>
            <a:ext cx="3491842" cy="2827025"/>
          </a:xfrm>
          <a:prstGeom prst="rect">
            <a:avLst/>
          </a:prstGeom>
        </p:spPr>
      </p:pic>
      <p:sp>
        <p:nvSpPr>
          <p:cNvPr id="8" name="TextBox 7">
            <a:extLst>
              <a:ext uri="{FF2B5EF4-FFF2-40B4-BE49-F238E27FC236}">
                <a16:creationId xmlns:a16="http://schemas.microsoft.com/office/drawing/2014/main" id="{411A2D97-88BE-3FF6-1DD7-B73FEDB68F04}"/>
              </a:ext>
            </a:extLst>
          </p:cNvPr>
          <p:cNvSpPr txBox="1"/>
          <p:nvPr/>
        </p:nvSpPr>
        <p:spPr>
          <a:xfrm>
            <a:off x="1233170" y="5660457"/>
            <a:ext cx="6096000" cy="307777"/>
          </a:xfrm>
          <a:prstGeom prst="rect">
            <a:avLst/>
          </a:prstGeom>
          <a:noFill/>
        </p:spPr>
        <p:txBody>
          <a:bodyPr wrap="square">
            <a:spAutoFit/>
          </a:bodyPr>
          <a:lstStyle/>
          <a:p>
            <a:r>
              <a:rPr lang="en-IN" sz="1400" b="1" dirty="0"/>
              <a:t>MODEL 3</a:t>
            </a:r>
            <a:r>
              <a:rPr lang="en-IN" sz="1400" dirty="0"/>
              <a:t> – </a:t>
            </a:r>
            <a:r>
              <a:rPr lang="en-IN" dirty="0"/>
              <a:t>MOBILENET  WITH ATTENTION LAYER</a:t>
            </a:r>
            <a:endParaRPr lang="en-IN" sz="1400" dirty="0"/>
          </a:p>
        </p:txBody>
      </p:sp>
    </p:spTree>
    <p:extLst>
      <p:ext uri="{BB962C8B-B14F-4D97-AF65-F5344CB8AC3E}">
        <p14:creationId xmlns:p14="http://schemas.microsoft.com/office/powerpoint/2010/main" val="21042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92BCF84-9A43-CB42-AF2C-531CE6FB09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dirty="0">
              <a:latin typeface="Libre Franklin"/>
              <a:ea typeface="Libre Franklin"/>
              <a:cs typeface="Libre Franklin"/>
              <a:sym typeface="Libre Franklin"/>
            </a:endParaRPr>
          </a:p>
        </p:txBody>
      </p:sp>
      <p:sp>
        <p:nvSpPr>
          <p:cNvPr id="10" name="Rectangle 9">
            <a:extLst>
              <a:ext uri="{FF2B5EF4-FFF2-40B4-BE49-F238E27FC236}">
                <a16:creationId xmlns:a16="http://schemas.microsoft.com/office/drawing/2014/main" id="{948F8158-3FA7-70B2-5210-5C35D0189818}"/>
              </a:ext>
            </a:extLst>
          </p:cNvPr>
          <p:cNvSpPr/>
          <p:nvPr/>
        </p:nvSpPr>
        <p:spPr>
          <a:xfrm>
            <a:off x="792480" y="1371600"/>
            <a:ext cx="9785684" cy="12945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5D0DE35-A5D7-AD0B-FD11-B6A94F55649B}"/>
              </a:ext>
            </a:extLst>
          </p:cNvPr>
          <p:cNvSpPr/>
          <p:nvPr/>
        </p:nvSpPr>
        <p:spPr>
          <a:xfrm>
            <a:off x="473243" y="278129"/>
            <a:ext cx="3357009" cy="701731"/>
          </a:xfrm>
          <a:prstGeom prst="rect">
            <a:avLst/>
          </a:prstGeom>
          <a:noFill/>
        </p:spPr>
        <p:txBody>
          <a:bodyPr wrap="none" lIns="91440" tIns="45720" rIns="91440" bIns="45720">
            <a:spAutoFit/>
          </a:bodyPr>
          <a:lstStyle/>
          <a:p>
            <a:pPr>
              <a:lnSpc>
                <a:spcPct val="90000"/>
              </a:lnSpc>
              <a:buClr>
                <a:schemeClr val="dk1"/>
              </a:buClr>
              <a:buSzPts val="4400"/>
            </a:pPr>
            <a:r>
              <a:rPr lang="en-US" sz="4400" b="1" u="sng" dirty="0">
                <a:solidFill>
                  <a:schemeClr val="tx2">
                    <a:lumMod val="50000"/>
                  </a:schemeClr>
                </a:solidFill>
                <a:latin typeface="Franklin Gothic"/>
                <a:sym typeface="Franklin Gothic"/>
              </a:rPr>
              <a:t>APP DESIGN </a:t>
            </a:r>
          </a:p>
        </p:txBody>
      </p:sp>
      <p:pic>
        <p:nvPicPr>
          <p:cNvPr id="6" name="Picture 5">
            <a:extLst>
              <a:ext uri="{FF2B5EF4-FFF2-40B4-BE49-F238E27FC236}">
                <a16:creationId xmlns:a16="http://schemas.microsoft.com/office/drawing/2014/main" id="{907E1883-D307-C4E0-C1AB-DEDAF5221395}"/>
              </a:ext>
            </a:extLst>
          </p:cNvPr>
          <p:cNvPicPr>
            <a:picLocks noChangeAspect="1"/>
          </p:cNvPicPr>
          <p:nvPr/>
        </p:nvPicPr>
        <p:blipFill>
          <a:blip r:embed="rId2"/>
          <a:stretch>
            <a:fillRect/>
          </a:stretch>
        </p:blipFill>
        <p:spPr>
          <a:xfrm>
            <a:off x="6553200" y="1254996"/>
            <a:ext cx="4928274" cy="4955303"/>
          </a:xfrm>
          <a:prstGeom prst="rect">
            <a:avLst/>
          </a:prstGeom>
        </p:spPr>
      </p:pic>
      <p:pic>
        <p:nvPicPr>
          <p:cNvPr id="24" name="Picture 23">
            <a:extLst>
              <a:ext uri="{FF2B5EF4-FFF2-40B4-BE49-F238E27FC236}">
                <a16:creationId xmlns:a16="http://schemas.microsoft.com/office/drawing/2014/main" id="{D9CB53FC-1FB7-4B3E-2A1E-182D03BB7EEC}"/>
              </a:ext>
            </a:extLst>
          </p:cNvPr>
          <p:cNvPicPr>
            <a:picLocks noChangeAspect="1"/>
          </p:cNvPicPr>
          <p:nvPr/>
        </p:nvPicPr>
        <p:blipFill>
          <a:blip r:embed="rId3"/>
          <a:stretch>
            <a:fillRect/>
          </a:stretch>
        </p:blipFill>
        <p:spPr>
          <a:xfrm>
            <a:off x="3038496" y="979860"/>
            <a:ext cx="2964738" cy="5748331"/>
          </a:xfrm>
          <a:prstGeom prst="rect">
            <a:avLst/>
          </a:prstGeom>
        </p:spPr>
      </p:pic>
      <p:pic>
        <p:nvPicPr>
          <p:cNvPr id="31" name="Picture 30">
            <a:extLst>
              <a:ext uri="{FF2B5EF4-FFF2-40B4-BE49-F238E27FC236}">
                <a16:creationId xmlns:a16="http://schemas.microsoft.com/office/drawing/2014/main" id="{933B4502-759A-3E60-31A5-622C6DCCCAD5}"/>
              </a:ext>
            </a:extLst>
          </p:cNvPr>
          <p:cNvPicPr>
            <a:picLocks noChangeAspect="1"/>
          </p:cNvPicPr>
          <p:nvPr/>
        </p:nvPicPr>
        <p:blipFill>
          <a:blip r:embed="rId4"/>
          <a:stretch>
            <a:fillRect/>
          </a:stretch>
        </p:blipFill>
        <p:spPr>
          <a:xfrm>
            <a:off x="3749868" y="1634530"/>
            <a:ext cx="446747" cy="379494"/>
          </a:xfrm>
          <a:prstGeom prst="rect">
            <a:avLst/>
          </a:prstGeom>
        </p:spPr>
      </p:pic>
    </p:spTree>
    <p:extLst>
      <p:ext uri="{BB962C8B-B14F-4D97-AF65-F5344CB8AC3E}">
        <p14:creationId xmlns:p14="http://schemas.microsoft.com/office/powerpoint/2010/main" val="107721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Rectangle 5">
            <a:extLst>
              <a:ext uri="{FF2B5EF4-FFF2-40B4-BE49-F238E27FC236}">
                <a16:creationId xmlns:a16="http://schemas.microsoft.com/office/drawing/2014/main" id="{DCCBB140-13B7-5F9E-1B05-1CC391088D0E}"/>
              </a:ext>
            </a:extLst>
          </p:cNvPr>
          <p:cNvSpPr/>
          <p:nvPr/>
        </p:nvSpPr>
        <p:spPr>
          <a:xfrm>
            <a:off x="625191" y="1752600"/>
            <a:ext cx="2803809"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dirty="0"/>
          </a:p>
        </p:txBody>
      </p:sp>
      <p:graphicFrame>
        <p:nvGraphicFramePr>
          <p:cNvPr id="2" name="Table 3">
            <a:extLst>
              <a:ext uri="{FF2B5EF4-FFF2-40B4-BE49-F238E27FC236}">
                <a16:creationId xmlns:a16="http://schemas.microsoft.com/office/drawing/2014/main" id="{FCA710C3-4799-61E4-AB29-5050DBC5F5AD}"/>
              </a:ext>
            </a:extLst>
          </p:cNvPr>
          <p:cNvGraphicFramePr>
            <a:graphicFrameLocks noGrp="1"/>
          </p:cNvGraphicFramePr>
          <p:nvPr>
            <p:extLst>
              <p:ext uri="{D42A27DB-BD31-4B8C-83A1-F6EECF244321}">
                <p14:modId xmlns:p14="http://schemas.microsoft.com/office/powerpoint/2010/main" val="894180197"/>
              </p:ext>
            </p:extLst>
          </p:nvPr>
        </p:nvGraphicFramePr>
        <p:xfrm>
          <a:off x="5249839" y="1918676"/>
          <a:ext cx="5470809" cy="2054313"/>
        </p:xfrm>
        <a:graphic>
          <a:graphicData uri="http://schemas.openxmlformats.org/drawingml/2006/table">
            <a:tbl>
              <a:tblPr>
                <a:tableStyleId>{3C2FFA5D-87B4-456A-9821-1D502468CF0F}</a:tableStyleId>
              </a:tblPr>
              <a:tblGrid>
                <a:gridCol w="2597908">
                  <a:extLst>
                    <a:ext uri="{9D8B030D-6E8A-4147-A177-3AD203B41FA5}">
                      <a16:colId xmlns:a16="http://schemas.microsoft.com/office/drawing/2014/main" val="20000"/>
                    </a:ext>
                  </a:extLst>
                </a:gridCol>
                <a:gridCol w="2872901">
                  <a:extLst>
                    <a:ext uri="{9D8B030D-6E8A-4147-A177-3AD203B41FA5}">
                      <a16:colId xmlns:a16="http://schemas.microsoft.com/office/drawing/2014/main" val="20001"/>
                    </a:ext>
                  </a:extLst>
                </a:gridCol>
              </a:tblGrid>
              <a:tr h="347745">
                <a:tc>
                  <a:txBody>
                    <a:bodyPr/>
                    <a:lstStyle/>
                    <a:p>
                      <a:pPr algn="ctr">
                        <a:defRPr/>
                      </a:pPr>
                      <a:r>
                        <a:rPr lang="en-US" sz="1100" b="1" dirty="0">
                          <a:solidFill>
                            <a:srgbClr val="000000"/>
                          </a:solidFill>
                        </a:rPr>
                        <a:t>Module</a:t>
                      </a:r>
                      <a:endParaRPr lang="en-US" sz="1100" b="1" dirty="0"/>
                    </a:p>
                  </a:txBody>
                  <a:tcPr marL="91443" marR="91443" marT="45718" marB="45718" anchor="ctr"/>
                </a:tc>
                <a:tc>
                  <a:txBody>
                    <a:bodyPr/>
                    <a:lstStyle/>
                    <a:p>
                      <a:pPr algn="ctr">
                        <a:defRPr/>
                      </a:pPr>
                      <a:r>
                        <a:rPr lang="en-US" sz="1100" b="1" dirty="0">
                          <a:solidFill>
                            <a:srgbClr val="000000"/>
                          </a:solidFill>
                        </a:rPr>
                        <a:t>Used for</a:t>
                      </a:r>
                      <a:endParaRPr lang="en-US" sz="1100" b="1" dirty="0"/>
                    </a:p>
                  </a:txBody>
                  <a:tcPr marL="91443" marR="91443" marT="45718" marB="45718" anchor="ctr"/>
                </a:tc>
                <a:extLst>
                  <a:ext uri="{0D108BD9-81ED-4DB2-BD59-A6C34878D82A}">
                    <a16:rowId xmlns:a16="http://schemas.microsoft.com/office/drawing/2014/main" val="10000"/>
                  </a:ext>
                </a:extLst>
              </a:tr>
              <a:tr h="4383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rgbClr val="000000"/>
                          </a:solidFill>
                        </a:rPr>
                        <a:t>Android Studio</a:t>
                      </a:r>
                      <a:endParaRPr lang="en-US" sz="1100" dirty="0"/>
                    </a:p>
                  </a:txBody>
                  <a:tcPr marL="91443" marR="91443" marT="45718" marB="45718" anchor="ctr"/>
                </a:tc>
                <a:tc>
                  <a:txBody>
                    <a:bodyPr/>
                    <a:lstStyle/>
                    <a:p>
                      <a:pPr algn="ctr">
                        <a:defRPr/>
                      </a:pPr>
                      <a:r>
                        <a:rPr lang="en-US" sz="1100" dirty="0"/>
                        <a:t>Frontend </a:t>
                      </a:r>
                    </a:p>
                  </a:txBody>
                  <a:tcPr marL="91443" marR="91443" marT="45718" marB="45718" anchor="ctr"/>
                </a:tc>
                <a:extLst>
                  <a:ext uri="{0D108BD9-81ED-4DB2-BD59-A6C34878D82A}">
                    <a16:rowId xmlns:a16="http://schemas.microsoft.com/office/drawing/2014/main" val="10001"/>
                  </a:ext>
                </a:extLst>
              </a:tr>
              <a:tr h="3477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a:solidFill>
                            <a:srgbClr val="000000"/>
                          </a:solidFill>
                        </a:rPr>
                        <a:t>MobileNet</a:t>
                      </a:r>
                      <a:endParaRPr lang="en-US" sz="1100" dirty="0"/>
                    </a:p>
                  </a:txBody>
                  <a:tcPr marL="91443" marR="91443" marT="45718" marB="45718" anchor="ctr"/>
                </a:tc>
                <a:tc>
                  <a:txBody>
                    <a:bodyPr/>
                    <a:lstStyle/>
                    <a:p>
                      <a:pPr algn="ctr">
                        <a:defRPr/>
                      </a:pPr>
                      <a:r>
                        <a:rPr lang="en-US" sz="1100" dirty="0"/>
                        <a:t>Image Classification</a:t>
                      </a:r>
                    </a:p>
                  </a:txBody>
                  <a:tcPr marL="91443" marR="91443" marT="45718" marB="45718" anchor="ctr"/>
                </a:tc>
                <a:extLst>
                  <a:ext uri="{0D108BD9-81ED-4DB2-BD59-A6C34878D82A}">
                    <a16:rowId xmlns:a16="http://schemas.microsoft.com/office/drawing/2014/main" val="10002"/>
                  </a:ext>
                </a:extLst>
              </a:tr>
              <a:tr h="3477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Attention</a:t>
                      </a:r>
                    </a:p>
                  </a:txBody>
                  <a:tcPr marL="91443" marR="91443" marT="45718" marB="45718" anchor="ctr"/>
                </a:tc>
                <a:tc>
                  <a:txBody>
                    <a:bodyPr/>
                    <a:lstStyle/>
                    <a:p>
                      <a:pPr algn="ctr">
                        <a:defRPr/>
                      </a:pPr>
                      <a:r>
                        <a:rPr lang="en-US" sz="1100" dirty="0"/>
                        <a:t>Focus Mechanism</a:t>
                      </a:r>
                    </a:p>
                  </a:txBody>
                  <a:tcPr marL="91443" marR="91443" marT="45718" marB="45718" anchor="ctr"/>
                </a:tc>
                <a:extLst>
                  <a:ext uri="{0D108BD9-81ED-4DB2-BD59-A6C34878D82A}">
                    <a16:rowId xmlns:a16="http://schemas.microsoft.com/office/drawing/2014/main" val="10003"/>
                  </a:ext>
                </a:extLst>
              </a:tr>
              <a:tr h="572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Image Database</a:t>
                      </a:r>
                    </a:p>
                  </a:txBody>
                  <a:tcPr marL="91443" marR="91443" marT="45718" marB="45718" anchor="ctr"/>
                </a:tc>
                <a:tc>
                  <a:txBody>
                    <a:bodyPr/>
                    <a:lstStyle/>
                    <a:p>
                      <a:pPr algn="ctr">
                        <a:defRPr/>
                      </a:pPr>
                      <a:r>
                        <a:rPr lang="en-US" sz="1100" dirty="0"/>
                        <a:t>Training Data</a:t>
                      </a:r>
                    </a:p>
                  </a:txBody>
                  <a:tcPr marL="91443" marR="91443" marT="45718" marB="45718" anchor="ct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C5952B5F-9096-33CD-5B28-D43476F78819}"/>
              </a:ext>
            </a:extLst>
          </p:cNvPr>
          <p:cNvSpPr txBox="1"/>
          <p:nvPr/>
        </p:nvSpPr>
        <p:spPr>
          <a:xfrm>
            <a:off x="491490" y="492166"/>
            <a:ext cx="8689054" cy="769441"/>
          </a:xfrm>
          <a:prstGeom prst="rect">
            <a:avLst/>
          </a:prstGeom>
          <a:noFill/>
        </p:spPr>
        <p:txBody>
          <a:bodyPr wrap="square" rtlCol="0">
            <a:spAutoFit/>
          </a:bodyPr>
          <a:lstStyle/>
          <a:p>
            <a:r>
              <a:rPr lang="en-US" sz="4400" b="1" u="sng" dirty="0">
                <a:solidFill>
                  <a:schemeClr val="tx2">
                    <a:lumMod val="50000"/>
                  </a:schemeClr>
                </a:solidFill>
                <a:latin typeface="Franklin Gothic"/>
              </a:rPr>
              <a:t>USE CASE &amp; DEPENDENCIES </a:t>
            </a:r>
            <a:r>
              <a:rPr lang="en-US" sz="4000" b="1" u="sng" dirty="0"/>
              <a:t>:</a:t>
            </a:r>
            <a:endParaRPr lang="en-IN" sz="4000" b="1" u="sng" dirty="0"/>
          </a:p>
        </p:txBody>
      </p:sp>
      <p:sp>
        <p:nvSpPr>
          <p:cNvPr id="10" name="TextBox 9">
            <a:extLst>
              <a:ext uri="{FF2B5EF4-FFF2-40B4-BE49-F238E27FC236}">
                <a16:creationId xmlns:a16="http://schemas.microsoft.com/office/drawing/2014/main" id="{99FC6FFF-9980-462C-9AC7-4BCCD50A34CC}"/>
              </a:ext>
            </a:extLst>
          </p:cNvPr>
          <p:cNvSpPr txBox="1"/>
          <p:nvPr/>
        </p:nvSpPr>
        <p:spPr>
          <a:xfrm>
            <a:off x="278130" y="1501587"/>
            <a:ext cx="5386648" cy="18435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Clinical Decision Support</a:t>
            </a:r>
          </a:p>
          <a:p>
            <a:pPr marL="285750" indent="-285750">
              <a:lnSpc>
                <a:spcPct val="200000"/>
              </a:lnSpc>
              <a:buFont typeface="Arial" panose="020B0604020202020204" pitchFamily="34" charset="0"/>
              <a:buChar char="•"/>
            </a:pPr>
            <a:r>
              <a:rPr lang="en-US" sz="2000" dirty="0"/>
              <a:t>Diagnosis and Management</a:t>
            </a:r>
          </a:p>
          <a:p>
            <a:pPr marL="285750" indent="-285750">
              <a:lnSpc>
                <a:spcPct val="200000"/>
              </a:lnSpc>
              <a:buFont typeface="Arial" panose="020B0604020202020204" pitchFamily="34" charset="0"/>
              <a:buChar char="•"/>
            </a:pPr>
            <a:r>
              <a:rPr lang="en-US" sz="2000" dirty="0"/>
              <a:t>Skin disease tracking and public health</a:t>
            </a:r>
          </a:p>
        </p:txBody>
      </p:sp>
      <p:graphicFrame>
        <p:nvGraphicFramePr>
          <p:cNvPr id="5" name="Table 2">
            <a:extLst>
              <a:ext uri="{FF2B5EF4-FFF2-40B4-BE49-F238E27FC236}">
                <a16:creationId xmlns:a16="http://schemas.microsoft.com/office/drawing/2014/main" id="{898BA306-76DD-DE13-B296-3E586008CBA9}"/>
              </a:ext>
            </a:extLst>
          </p:cNvPr>
          <p:cNvGraphicFramePr>
            <a:graphicFrameLocks noGrp="1"/>
          </p:cNvGraphicFramePr>
          <p:nvPr>
            <p:extLst>
              <p:ext uri="{D42A27DB-BD31-4B8C-83A1-F6EECF244321}">
                <p14:modId xmlns:p14="http://schemas.microsoft.com/office/powerpoint/2010/main" val="2297641391"/>
              </p:ext>
            </p:extLst>
          </p:nvPr>
        </p:nvGraphicFramePr>
        <p:xfrm>
          <a:off x="2971454" y="4600873"/>
          <a:ext cx="6890506" cy="2145217"/>
        </p:xfrm>
        <a:graphic>
          <a:graphicData uri="http://schemas.openxmlformats.org/drawingml/2006/table">
            <a:tbl>
              <a:tblPr firstRow="1" bandRow="1">
                <a:tableStyleId>{F5AB1C69-6EDB-4FF4-983F-18BD219EF322}</a:tableStyleId>
              </a:tblPr>
              <a:tblGrid>
                <a:gridCol w="3445253">
                  <a:extLst>
                    <a:ext uri="{9D8B030D-6E8A-4147-A177-3AD203B41FA5}">
                      <a16:colId xmlns:a16="http://schemas.microsoft.com/office/drawing/2014/main" val="987511475"/>
                    </a:ext>
                  </a:extLst>
                </a:gridCol>
                <a:gridCol w="3445253">
                  <a:extLst>
                    <a:ext uri="{9D8B030D-6E8A-4147-A177-3AD203B41FA5}">
                      <a16:colId xmlns:a16="http://schemas.microsoft.com/office/drawing/2014/main" val="2068948161"/>
                    </a:ext>
                  </a:extLst>
                </a:gridCol>
              </a:tblGrid>
              <a:tr h="536948">
                <a:tc>
                  <a:txBody>
                    <a:bodyPr/>
                    <a:lstStyle/>
                    <a:p>
                      <a:pPr algn="ctr"/>
                      <a:endParaRPr lang="en-US" dirty="0"/>
                    </a:p>
                    <a:p>
                      <a:pPr algn="ctr"/>
                      <a:r>
                        <a:rPr lang="en-US" dirty="0"/>
                        <a:t>COMPONENTS</a:t>
                      </a:r>
                      <a:endParaRPr lang="en-IN" dirty="0"/>
                    </a:p>
                  </a:txBody>
                  <a:tcPr/>
                </a:tc>
                <a:tc>
                  <a:txBody>
                    <a:bodyPr/>
                    <a:lstStyle/>
                    <a:p>
                      <a:endParaRPr lang="en-US" dirty="0"/>
                    </a:p>
                    <a:p>
                      <a:pPr algn="ctr"/>
                      <a:r>
                        <a:rPr lang="en-US" dirty="0"/>
                        <a:t>COST</a:t>
                      </a:r>
                      <a:endParaRPr lang="en-IN" dirty="0"/>
                    </a:p>
                  </a:txBody>
                  <a:tcPr/>
                </a:tc>
                <a:extLst>
                  <a:ext uri="{0D108BD9-81ED-4DB2-BD59-A6C34878D82A}">
                    <a16:rowId xmlns:a16="http://schemas.microsoft.com/office/drawing/2014/main" val="1825228326"/>
                  </a:ext>
                </a:extLst>
              </a:tr>
              <a:tr h="95414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err="1">
                          <a:solidFill>
                            <a:schemeClr val="dk1"/>
                          </a:solidFill>
                          <a:effectLst/>
                          <a:latin typeface="+mn-lt"/>
                          <a:ea typeface="+mn-ea"/>
                          <a:cs typeface="+mn-cs"/>
                          <a:sym typeface="Arial"/>
                        </a:rPr>
                        <a:t>DermNet</a:t>
                      </a:r>
                      <a:r>
                        <a:rPr lang="en-IN" sz="1800" b="0" i="0" u="none" strike="noStrike" cap="none" dirty="0">
                          <a:solidFill>
                            <a:schemeClr val="dk1"/>
                          </a:solidFill>
                          <a:effectLst/>
                          <a:latin typeface="+mn-lt"/>
                          <a:ea typeface="+mn-ea"/>
                          <a:cs typeface="+mn-cs"/>
                          <a:sym typeface="Arial"/>
                        </a:rPr>
                        <a:t> – diseased images (New Zealand Trust)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0" i="0" u="none" strike="noStrike" cap="none" dirty="0">
                        <a:solidFill>
                          <a:schemeClr val="dk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effectLst/>
                          <a:latin typeface="+mn-lt"/>
                          <a:ea typeface="+mn-ea"/>
                          <a:cs typeface="+mn-cs"/>
                          <a:sym typeface="Arial"/>
                        </a:rPr>
                        <a:t>$135</a:t>
                      </a:r>
                      <a:endParaRPr lang="en-IN" sz="1800" b="0" i="0" u="none" strike="noStrike" cap="none" dirty="0">
                        <a:solidFill>
                          <a:schemeClr val="dk1"/>
                        </a:solidFill>
                        <a:effectLst/>
                        <a:latin typeface="+mn-lt"/>
                        <a:ea typeface="+mn-ea"/>
                        <a:cs typeface="+mn-cs"/>
                        <a:sym typeface="Arial"/>
                      </a:endParaRPr>
                    </a:p>
                    <a:p>
                      <a:endParaRPr lang="en-IN" dirty="0"/>
                    </a:p>
                  </a:txBody>
                  <a:tcPr/>
                </a:tc>
                <a:extLst>
                  <a:ext uri="{0D108BD9-81ED-4DB2-BD59-A6C34878D82A}">
                    <a16:rowId xmlns:a16="http://schemas.microsoft.com/office/drawing/2014/main" val="2486805578"/>
                  </a:ext>
                </a:extLst>
              </a:tr>
              <a:tr h="654124">
                <a:tc>
                  <a:txBody>
                    <a:bodyPr/>
                    <a:lstStyle/>
                    <a:p>
                      <a:r>
                        <a:rPr lang="en-US" sz="1800" b="0" i="0" u="none" strike="noStrike" cap="none" dirty="0">
                          <a:solidFill>
                            <a:schemeClr val="dk1"/>
                          </a:solidFill>
                          <a:effectLst/>
                          <a:latin typeface="+mn-lt"/>
                          <a:ea typeface="+mn-ea"/>
                          <a:cs typeface="+mn-cs"/>
                          <a:sym typeface="Arial"/>
                        </a:rPr>
                        <a:t>Consultant Fee</a:t>
                      </a:r>
                      <a:endParaRPr lang="en-IN" sz="1800" b="0" i="0" u="none" strike="noStrike" cap="none" dirty="0">
                        <a:solidFill>
                          <a:schemeClr val="dk1"/>
                        </a:solidFill>
                        <a:effectLst/>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800" b="0" i="0" u="none" strike="noStrike" cap="none" dirty="0">
                          <a:solidFill>
                            <a:schemeClr val="dk1"/>
                          </a:solidFill>
                          <a:effectLst/>
                          <a:latin typeface="+mn-lt"/>
                          <a:ea typeface="+mn-ea"/>
                          <a:cs typeface="+mn-cs"/>
                          <a:sym typeface="Arial"/>
                        </a:rPr>
                        <a:t>Rs.500</a:t>
                      </a:r>
                      <a:endParaRPr lang="en-IN" sz="1800" b="0" i="0" u="none" strike="noStrike" cap="none" dirty="0">
                        <a:solidFill>
                          <a:schemeClr val="dk1"/>
                        </a:solidFill>
                        <a:effectLst/>
                        <a:latin typeface="+mn-lt"/>
                        <a:ea typeface="+mn-ea"/>
                        <a:cs typeface="+mn-cs"/>
                        <a:sym typeface="Arial"/>
                      </a:endParaRPr>
                    </a:p>
                  </a:txBody>
                  <a:tcPr/>
                </a:tc>
                <a:extLst>
                  <a:ext uri="{0D108BD9-81ED-4DB2-BD59-A6C34878D82A}">
                    <a16:rowId xmlns:a16="http://schemas.microsoft.com/office/drawing/2014/main" val="3336917280"/>
                  </a:ext>
                </a:extLst>
              </a:tr>
            </a:tbl>
          </a:graphicData>
        </a:graphic>
      </p:graphicFrame>
      <p:sp>
        <p:nvSpPr>
          <p:cNvPr id="7" name="TextBox 6">
            <a:extLst>
              <a:ext uri="{FF2B5EF4-FFF2-40B4-BE49-F238E27FC236}">
                <a16:creationId xmlns:a16="http://schemas.microsoft.com/office/drawing/2014/main" id="{8B002349-A14A-42C3-6E36-5F57D69BB634}"/>
              </a:ext>
            </a:extLst>
          </p:cNvPr>
          <p:cNvSpPr txBox="1"/>
          <p:nvPr/>
        </p:nvSpPr>
        <p:spPr>
          <a:xfrm>
            <a:off x="726112" y="3972989"/>
            <a:ext cx="2781135" cy="461665"/>
          </a:xfrm>
          <a:prstGeom prst="rect">
            <a:avLst/>
          </a:prstGeom>
          <a:noFill/>
        </p:spPr>
        <p:txBody>
          <a:bodyPr wrap="square" rtlCol="0">
            <a:spAutoFit/>
          </a:bodyPr>
          <a:lstStyle/>
          <a:p>
            <a:pPr algn="ctr"/>
            <a:r>
              <a:rPr lang="en-US" sz="2400" b="1" u="sng" dirty="0">
                <a:solidFill>
                  <a:schemeClr val="tx2">
                    <a:lumMod val="50000"/>
                  </a:schemeClr>
                </a:solidFill>
                <a:latin typeface="Franklin Gothic"/>
              </a:rPr>
              <a:t>BUDGET</a:t>
            </a:r>
            <a:endParaRPr lang="en-IN" sz="2400" b="1" u="sng" dirty="0">
              <a:solidFill>
                <a:schemeClr val="tx2">
                  <a:lumMod val="50000"/>
                </a:schemeClr>
              </a:solidFill>
              <a:latin typeface="Franklin Gothic"/>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772</Words>
  <Application>Microsoft Office PowerPoint</Application>
  <PresentationFormat>Widescreen</PresentationFormat>
  <Paragraphs>142</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Franklin Gothic</vt:lpstr>
      <vt:lpstr>Calibri</vt:lpstr>
      <vt:lpstr>Libre Franklin</vt:lpstr>
      <vt:lpstr>Wingdings</vt:lpstr>
      <vt:lpstr>Helvetica</vt:lpstr>
      <vt:lpstr>Noto Sans Symbols</vt:lpstr>
      <vt:lpstr>Arial</vt:lpstr>
      <vt:lpstr>Theme1</vt:lpstr>
      <vt:lpstr> Al-based tool for preliminary diagnosis of Dermatological manifestations</vt:lpstr>
      <vt:lpstr>PowerPoint Presentation</vt:lpstr>
      <vt:lpstr>ABSTRACT  </vt:lpstr>
      <vt:lpstr>PowerPoint Presentation</vt:lpstr>
      <vt:lpstr>DATASET DESCRIPTION</vt:lpstr>
      <vt:lpstr>PowerPoint Presentation</vt:lpstr>
      <vt:lpstr>MobileNet MODEL</vt:lpstr>
      <vt:lpstr>PowerPoint Presentation</vt:lpstr>
      <vt:lpstr>PowerPoint Presentation</vt:lpstr>
      <vt:lpstr>TEAM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Asvita Selvakumar</cp:lastModifiedBy>
  <cp:revision>53</cp:revision>
  <dcterms:created xsi:type="dcterms:W3CDTF">2022-02-11T07:14:46Z</dcterms:created>
  <dcterms:modified xsi:type="dcterms:W3CDTF">2023-09-28T00:22:05Z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