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9" r:id="rId2"/>
    <p:sldId id="261" r:id="rId3"/>
    <p:sldId id="260" r:id="rId4"/>
    <p:sldId id="264" r:id="rId5"/>
    <p:sldId id="267" r:id="rId6"/>
    <p:sldId id="265" r:id="rId7"/>
    <p:sldId id="268" r:id="rId8"/>
    <p:sldId id="262" r:id="rId9"/>
    <p:sldId id="263" r:id="rId10"/>
    <p:sldId id="281" r:id="rId11"/>
    <p:sldId id="266" r:id="rId12"/>
    <p:sldId id="269" r:id="rId13"/>
    <p:sldId id="270" r:id="rId14"/>
    <p:sldId id="274" r:id="rId15"/>
    <p:sldId id="273" r:id="rId16"/>
    <p:sldId id="275" r:id="rId17"/>
    <p:sldId id="277" r:id="rId18"/>
    <p:sldId id="279" r:id="rId19"/>
    <p:sldId id="282" r:id="rId20"/>
    <p:sldId id="272" r:id="rId21"/>
    <p:sldId id="284" r:id="rId22"/>
    <p:sldId id="280" r:id="rId23"/>
    <p:sldId id="271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5" y="5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2D68E-EA00-40DE-AEDA-3796996158C4}" type="datetimeFigureOut">
              <a:rPr lang="en-IN" smtClean="0"/>
              <a:t>26-04-2018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E48C9-CDE0-4667-821D-FDD2FB554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895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5705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583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2975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684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EB574-A103-4F94-8B82-4744ADC53466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943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98807-23F0-4961-98E5-3B5AAC96345F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555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41398-61A6-42F4-901D-052FCB77C32A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917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61001-5898-482A-BAD9-788802F0D96F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126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8EF85-7A98-45B4-9C0F-5D543FC549FD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540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1343F-9201-41FF-8E50-EDA556A4E6D1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312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A45A3-4490-4EB2-8129-0A06E5018CA4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067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A7577-51D3-41D7-9431-BB1494569521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202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24556-B8B5-423A-9AF9-7124FC68D9FB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923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FCE7E-6A66-42CA-869E-FFAE46B873F4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098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UWindsor powerpoint bottom1.jp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0776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5" descr="UW_Logo_1L_horz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1" y="6269038"/>
            <a:ext cx="3069167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C311714A-C476-4274-94D9-070ADC9FAC6C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53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50900"/>
            <a:ext cx="8229600" cy="2217738"/>
          </a:xfrm>
        </p:spPr>
        <p:txBody>
          <a:bodyPr/>
          <a:lstStyle/>
          <a:p>
            <a:pPr eaLnBrk="1" hangingPunct="1"/>
            <a:r>
              <a:rPr lang="en-IN" sz="2800" dirty="0">
                <a:solidFill>
                  <a:srgbClr val="00B0F0"/>
                </a:solidFill>
              </a:rPr>
              <a:t>An Improved Public Unclonable Function Design for Xilinx FPGAs for Hardware Security</a:t>
            </a:r>
            <a:br>
              <a:rPr lang="en-US" sz="2800" b="1" dirty="0">
                <a:solidFill>
                  <a:srgbClr val="00B0F0"/>
                </a:solidFill>
                <a:ea typeface="ＭＳ Ｐゴシック" pitchFamily="34" charset="-128"/>
              </a:rPr>
            </a:br>
            <a:br>
              <a:rPr lang="en-US" sz="2800" b="1" dirty="0">
                <a:solidFill>
                  <a:schemeClr val="tx1"/>
                </a:solidFill>
                <a:ea typeface="ＭＳ Ｐゴシック" pitchFamily="34" charset="-128"/>
              </a:rPr>
            </a:br>
            <a:r>
              <a:rPr lang="en-US" sz="2800" dirty="0">
                <a:solidFill>
                  <a:schemeClr val="tx1"/>
                </a:solidFill>
                <a:ea typeface="ＭＳ Ｐゴシック" pitchFamily="34" charset="-128"/>
              </a:rPr>
              <a:t>1</a:t>
            </a:r>
            <a:r>
              <a:rPr lang="en-US" sz="2800" baseline="30000" dirty="0">
                <a:solidFill>
                  <a:schemeClr val="tx1"/>
                </a:solidFill>
                <a:ea typeface="ＭＳ Ｐゴシック" pitchFamily="34" charset="-128"/>
              </a:rPr>
              <a:t>st</a:t>
            </a:r>
            <a:r>
              <a:rPr lang="en-US" sz="2800" dirty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sz="2800" dirty="0" err="1">
                <a:solidFill>
                  <a:schemeClr val="tx1"/>
                </a:solidFill>
                <a:ea typeface="ＭＳ Ｐゴシック" pitchFamily="34" charset="-128"/>
              </a:rPr>
              <a:t>M.A.Sc</a:t>
            </a:r>
            <a:r>
              <a:rPr lang="en-US" sz="2800" dirty="0">
                <a:solidFill>
                  <a:schemeClr val="tx1"/>
                </a:solidFill>
                <a:ea typeface="ＭＳ Ｐゴシック" pitchFamily="34" charset="-128"/>
              </a:rPr>
              <a:t> Seminar</a:t>
            </a:r>
            <a:endParaRPr lang="en-US" sz="2800" b="1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2351089" y="3275013"/>
            <a:ext cx="74898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Presenter:  Siva Prashanth B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Supervisor: Dr. Mohammed A. S. Khalid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       Dr. </a:t>
            </a:r>
            <a:r>
              <a:rPr lang="en-US" sz="2400" dirty="0" err="1">
                <a:solidFill>
                  <a:srgbClr val="000000"/>
                </a:solidFill>
              </a:rPr>
              <a:t>Mitra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Mirhasanni</a:t>
            </a:r>
            <a:endParaRPr lang="en-US" sz="2400" dirty="0">
              <a:solidFill>
                <a:srgbClr val="000000"/>
              </a:solidFill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Date:       , 2018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000000"/>
              </a:solidFill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000000"/>
              </a:solidFill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University of Windsor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Department of Electrical and Computer Engineering</a:t>
            </a: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0E3872-BC8A-4CE7-AD2A-7B9FB89438B8}" type="slidenum">
              <a:rPr lang="en-CA">
                <a:solidFill>
                  <a:srgbClr val="FFFFFF">
                    <a:lumMod val="95000"/>
                  </a:srgbClr>
                </a:solidFill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 dirty="0">
              <a:solidFill>
                <a:srgbClr val="FFFFFF">
                  <a:lumMod val="95000"/>
                </a:srgbClr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21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AB0B-FED3-4D6B-8E2F-4210449B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>
                <a:solidFill>
                  <a:srgbClr val="0070C0"/>
                </a:solidFill>
              </a:rPr>
              <a:t>RESEARCH GOALS AND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DF5A-A4E5-40B3-8D07-88FFB57D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Re-Design of Anderson’s PUF to avoid intra PUF variation.</a:t>
            </a:r>
          </a:p>
          <a:p>
            <a:r>
              <a:rPr lang="en-CA" dirty="0"/>
              <a:t>Efficient Model of Anderson’s PUF Design changing the glitch value to 0 instead of 1 which leads to a robust design.</a:t>
            </a:r>
          </a:p>
          <a:p>
            <a:r>
              <a:rPr lang="en-CA" dirty="0"/>
              <a:t>Designing an FSM based Hardware Trojan with the Anderson’s PUF.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911C-DB8D-4AB2-B130-AAFA144348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57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Re-Design of Anderson PUF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8146-0D86-4F77-8CA8-7837AD0D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analysis said that glitches of short duration are not enough to trigger the flip flop.</a:t>
            </a:r>
          </a:p>
          <a:p>
            <a:r>
              <a:rPr lang="en-IN" dirty="0"/>
              <a:t>To overcome the Constant glitch problem, we have two solutions:</a:t>
            </a:r>
          </a:p>
          <a:p>
            <a:r>
              <a:rPr lang="en-IN" dirty="0"/>
              <a:t>1) </a:t>
            </a:r>
            <a:r>
              <a:rPr lang="en-IN" b="1" dirty="0"/>
              <a:t>Measurement after a specific delay</a:t>
            </a:r>
            <a:endParaRPr lang="en-IN" dirty="0"/>
          </a:p>
          <a:p>
            <a:r>
              <a:rPr lang="en-IN" dirty="0"/>
              <a:t>2) </a:t>
            </a:r>
            <a:r>
              <a:rPr lang="en-IN" b="1" dirty="0"/>
              <a:t>A One-shot approach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6580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Measurement after specific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8146-0D86-4F77-8CA8-7837AD0D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latch the PUF output at a single point of time. </a:t>
            </a:r>
          </a:p>
          <a:p>
            <a:r>
              <a:rPr lang="en-IN" dirty="0"/>
              <a:t>PUF response at a later point in time so that response is close to being uniformly distributed without the need for key extraction.</a:t>
            </a:r>
          </a:p>
          <a:p>
            <a:r>
              <a:rPr lang="en-IN" dirty="0"/>
              <a:t>The results relate to sampling the PUF after .5 sec after power on, then using the response at a variety of times thereafter. 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89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One-shot approach: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8146-0D86-4F77-8CA8-7837AD0D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control the glitch width transitions between LUT0 and LUT1, increasing it so the probability that a glitch occurs at a </a:t>
            </a:r>
            <a:r>
              <a:rPr lang="en-IN" dirty="0" err="1"/>
              <a:t>preset</a:t>
            </a:r>
            <a:r>
              <a:rPr lang="en-IN" dirty="0"/>
              <a:t> input of flipflop is also increased.</a:t>
            </a:r>
          </a:p>
          <a:p>
            <a:r>
              <a:rPr lang="en-IN" dirty="0"/>
              <a:t>This can be realised by adding an additional carry chain between the two LUT’s. 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1793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Modification of the Anderson’s PUF Design by changing the glitch value from ‘1’ to ‘0’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8146-0D86-4F77-8CA8-7837AD0D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This uses an Efficient model of the Anderson’s PUF.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14</a:t>
            </a:fld>
            <a:endParaRPr lang="en-CA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88AF18F-DF5D-483F-8521-2F2ED20080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90" y="2223879"/>
            <a:ext cx="5731510" cy="361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04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Experimental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15</a:t>
            </a:fld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8C6D3E-81D8-420C-B82E-99DBD8EF9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Before :							After:</a:t>
            </a:r>
          </a:p>
        </p:txBody>
      </p:sp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F5F8C0F-681E-4903-8552-309318DE3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84" y="2720181"/>
            <a:ext cx="5157716" cy="3405981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8DA9EB2-3AD9-43AB-82AD-22F73D179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8" y="2509066"/>
            <a:ext cx="4639457" cy="361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61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Trojan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8146-0D86-4F77-8CA8-7837AD0D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 </a:t>
            </a:r>
            <a:r>
              <a:rPr lang="en-IN" b="1" dirty="0"/>
              <a:t>Hardware Trojan</a:t>
            </a:r>
            <a:r>
              <a:rPr lang="en-IN" dirty="0"/>
              <a:t> (HT) is a malicious modification of the circuitry of an integrated circuit. A </a:t>
            </a:r>
            <a:r>
              <a:rPr lang="en-IN" b="1" dirty="0"/>
              <a:t>Hardware Trojan</a:t>
            </a:r>
            <a:r>
              <a:rPr lang="en-IN" dirty="0"/>
              <a:t> is completely characterized by its physical representation and its behaviour.</a:t>
            </a:r>
          </a:p>
          <a:p>
            <a:r>
              <a:rPr lang="en-US" sz="2800" dirty="0"/>
              <a:t>This </a:t>
            </a:r>
            <a:r>
              <a:rPr lang="en-US" sz="2800" b="1" dirty="0"/>
              <a:t>FSM</a:t>
            </a:r>
            <a:r>
              <a:rPr lang="en-US" sz="2800" dirty="0"/>
              <a:t> needs to be hidden from attackers. Obfuscation technique will be used during this research based on re-simulating the FSM of the IP core with the added FSM to gather a flattened netlist.</a:t>
            </a:r>
          </a:p>
          <a:p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2633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381000"/>
            <a:ext cx="8305800" cy="61722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binding FSM structure. The original states are shown in dark and the added states are shown in white on the STG of the added FSM. [3]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04800"/>
            <a:ext cx="5882640" cy="3642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3577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6603" y="381000"/>
            <a:ext cx="10789920" cy="6096000"/>
          </a:xfrm>
        </p:spPr>
        <p:txBody>
          <a:bodyPr/>
          <a:lstStyle/>
          <a:p>
            <a:pPr algn="l"/>
            <a:r>
              <a:rPr lang="en-US" b="1" dirty="0"/>
              <a:t>Expected Implementation and Results: 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proposed Modified Anderson PUF and the binding FSM-Anderson IP protection method will be implemented on Xilinx FPGA using ISE tools.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evaluate the effectiveness of the proposed binding method.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The area, timing and power overhead will be studied on the benchmark circuits.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84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FA3F-8D4C-41DE-AA53-07A8C9FA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>
                <a:solidFill>
                  <a:srgbClr val="0070C0"/>
                </a:solidFill>
              </a:rPr>
              <a:t>CURRENT RESEARCH STATUS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7398C-B652-401B-9A00-F0ADF7FE8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Got results for Modified Anderson’s </a:t>
            </a:r>
            <a:r>
              <a:rPr lang="en-CA" dirty="0" err="1"/>
              <a:t>puf</a:t>
            </a:r>
            <a:r>
              <a:rPr lang="en-CA" dirty="0"/>
              <a:t> with a change in glitch value.</a:t>
            </a:r>
          </a:p>
          <a:p>
            <a:r>
              <a:rPr lang="en-CA" dirty="0"/>
              <a:t>Made a FSM based design for a simple multiplier based IP with a timebomb.</a:t>
            </a:r>
          </a:p>
          <a:p>
            <a:r>
              <a:rPr lang="en-CA" dirty="0"/>
              <a:t>Got results for Re-Design of Andersons PUF.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D008D-1E28-4646-A146-CD73E758E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09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  <a:t>Seminar Outline</a:t>
            </a:r>
          </a:p>
        </p:txBody>
      </p:sp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>
                <a:latin typeface="+mj-lt"/>
                <a:ea typeface="ＭＳ Ｐゴシック" pitchFamily="34" charset="-128"/>
              </a:rPr>
              <a:t>Introduction</a:t>
            </a:r>
            <a:endParaRPr lang="en-US" sz="2400" dirty="0">
              <a:latin typeface="+mj-lt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2800" dirty="0">
                <a:latin typeface="+mj-lt"/>
                <a:ea typeface="ＭＳ Ｐゴシック" pitchFamily="34" charset="-128"/>
              </a:rPr>
              <a:t>Problem Statement</a:t>
            </a:r>
          </a:p>
          <a:p>
            <a:pPr eaLnBrk="1" hangingPunct="1">
              <a:defRPr/>
            </a:pPr>
            <a:r>
              <a:rPr lang="en-US" sz="2800" dirty="0">
                <a:ea typeface="ＭＳ Ｐゴシック" pitchFamily="34" charset="-128"/>
              </a:rPr>
              <a:t>Related Works</a:t>
            </a:r>
            <a:endParaRPr lang="en-US" sz="2800" dirty="0">
              <a:latin typeface="+mj-lt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2800" dirty="0">
                <a:latin typeface="+mj-lt"/>
                <a:ea typeface="ＭＳ Ｐゴシック" pitchFamily="34" charset="-128"/>
              </a:rPr>
              <a:t>Research Goals and Strategy</a:t>
            </a:r>
          </a:p>
          <a:p>
            <a:pPr eaLnBrk="1" hangingPunct="1">
              <a:defRPr/>
            </a:pPr>
            <a:r>
              <a:rPr lang="en-US" sz="2800" dirty="0">
                <a:latin typeface="+mj-lt"/>
                <a:ea typeface="ＭＳ Ｐゴシック" pitchFamily="34" charset="-128"/>
              </a:rPr>
              <a:t>Current Research Status</a:t>
            </a:r>
          </a:p>
          <a:p>
            <a:pPr eaLnBrk="1" hangingPunct="1">
              <a:defRPr/>
            </a:pPr>
            <a:r>
              <a:rPr lang="en-US" sz="2800" dirty="0">
                <a:latin typeface="+mj-lt"/>
                <a:ea typeface="ＭＳ Ｐゴシック" pitchFamily="34" charset="-128"/>
              </a:rPr>
              <a:t>Summary</a:t>
            </a:r>
          </a:p>
          <a:p>
            <a:pPr eaLnBrk="1" hangingPunct="1">
              <a:defRPr/>
            </a:pPr>
            <a:r>
              <a:rPr lang="en-US" sz="2800" dirty="0">
                <a:latin typeface="+mj-lt"/>
                <a:ea typeface="ＭＳ Ｐゴシック" pitchFamily="34" charset="-128"/>
              </a:rPr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D1B61C-34CC-4213-89B1-D78E28078F34}" type="slidenum">
              <a:rPr lang="en-CA">
                <a:solidFill>
                  <a:srgbClr val="FFFFFF">
                    <a:lumMod val="95000"/>
                  </a:srgbClr>
                </a:solidFill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dirty="0">
              <a:solidFill>
                <a:srgbClr val="FFFFFF">
                  <a:lumMod val="95000"/>
                </a:srgbClr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7082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200" b="1" dirty="0">
                <a:solidFill>
                  <a:srgbClr val="0070C0"/>
                </a:solidFill>
              </a:rPr>
              <a:t>SUMMARY:</a:t>
            </a:r>
            <a:br>
              <a:rPr lang="en-IN" sz="3200" dirty="0">
                <a:solidFill>
                  <a:srgbClr val="0070C0"/>
                </a:solidFill>
              </a:rPr>
            </a:br>
            <a:endParaRPr lang="en-IN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8146-0D86-4F77-8CA8-7837AD0D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Thus PUF’s can act as a good low cost Hardware Protection for FPGA Devices.</a:t>
            </a:r>
          </a:p>
          <a:p>
            <a:r>
              <a:rPr lang="en-IN" sz="2800" dirty="0"/>
              <a:t>They can be used for Anti - Counterfeiting, Anti-Cloning, Trusted Storage, Secure Payments, Machine to Machine and Device Cloud Authentication.</a:t>
            </a:r>
          </a:p>
          <a:p>
            <a:r>
              <a:rPr lang="en-IN" sz="2800" dirty="0"/>
              <a:t>It can be used as a Time Bomb like making it to use it for evaluation period and later make the users pay for it for applying the response </a:t>
            </a:r>
            <a:r>
              <a:rPr lang="en-IN" sz="2800"/>
              <a:t>to the PUF. </a:t>
            </a:r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0664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200" b="1" dirty="0">
                <a:solidFill>
                  <a:srgbClr val="0070C0"/>
                </a:solidFill>
              </a:rPr>
              <a:t>FUTURE RECOMMENDATIONS:</a:t>
            </a:r>
            <a:br>
              <a:rPr lang="en-IN" sz="3200" dirty="0">
                <a:solidFill>
                  <a:srgbClr val="0070C0"/>
                </a:solidFill>
              </a:rPr>
            </a:br>
            <a:endParaRPr lang="en-IN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8146-0D86-4F77-8CA8-7837AD0D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Investigation of whether the saturation effect itself is an intrinsic property of an FPGA device.</a:t>
            </a:r>
          </a:p>
          <a:p>
            <a:r>
              <a:rPr lang="en-IN" sz="2800" dirty="0"/>
              <a:t>Analysing protection and detection techniques on ASIC’s instead of FPGAs.</a:t>
            </a:r>
          </a:p>
          <a:p>
            <a:r>
              <a:rPr lang="en-IN" sz="2800" dirty="0"/>
              <a:t>Comparing the security strength of the proposed designs.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3172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200" b="1" dirty="0">
                <a:solidFill>
                  <a:srgbClr val="0070C0"/>
                </a:solidFill>
              </a:rPr>
              <a:t>REFERENCES</a:t>
            </a:r>
            <a:r>
              <a:rPr lang="en-IN" sz="3200" b="1" dirty="0"/>
              <a:t>: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8146-0D86-4F77-8CA8-7837AD0D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[1] J.H Anderson. A PUF design for secure FPGA-based embedded systems. In ASP-DAC, pages 1-6, 2010.</a:t>
            </a:r>
          </a:p>
          <a:p>
            <a:r>
              <a:rPr lang="en-IN" sz="2000" dirty="0"/>
              <a:t>[2] P. </a:t>
            </a:r>
            <a:r>
              <a:rPr lang="en-IN" sz="2000" dirty="0" err="1"/>
              <a:t>Grabher</a:t>
            </a:r>
            <a:r>
              <a:rPr lang="en-IN" sz="2000" dirty="0"/>
              <a:t>, D. Page and M. Wojcik. On the (re) design of an FPGA-based PUF.</a:t>
            </a:r>
          </a:p>
          <a:p>
            <a:r>
              <a:rPr lang="en-IN" sz="2000" dirty="0"/>
              <a:t>[3] Amr </a:t>
            </a:r>
            <a:r>
              <a:rPr lang="en-IN" sz="2000" dirty="0" err="1"/>
              <a:t>Alanwar</a:t>
            </a:r>
            <a:r>
              <a:rPr lang="en-IN" sz="2000" dirty="0"/>
              <a:t>, Mona A. </a:t>
            </a:r>
            <a:r>
              <a:rPr lang="en-IN" sz="2000" dirty="0" err="1"/>
              <a:t>Aboelnaga</a:t>
            </a:r>
            <a:r>
              <a:rPr lang="en-IN" sz="2000" dirty="0"/>
              <a:t>, </a:t>
            </a:r>
            <a:r>
              <a:rPr lang="en-IN" sz="2000" dirty="0" err="1"/>
              <a:t>Yousra</a:t>
            </a:r>
            <a:r>
              <a:rPr lang="en-IN" sz="2000" dirty="0"/>
              <a:t> </a:t>
            </a:r>
            <a:r>
              <a:rPr lang="en-IN" sz="2000" dirty="0" err="1"/>
              <a:t>Alkabani</a:t>
            </a:r>
            <a:r>
              <a:rPr lang="en-IN" sz="2000" dirty="0"/>
              <a:t>, M. </a:t>
            </a:r>
            <a:r>
              <a:rPr lang="en-IN" sz="2000" dirty="0" err="1"/>
              <a:t>Watheq</a:t>
            </a:r>
            <a:r>
              <a:rPr lang="en-IN" sz="2000" dirty="0"/>
              <a:t> and Hassan </a:t>
            </a:r>
            <a:r>
              <a:rPr lang="en-IN" sz="2000" dirty="0" err="1"/>
              <a:t>Bedour</a:t>
            </a:r>
            <a:r>
              <a:rPr lang="en-IN" sz="2000" dirty="0"/>
              <a:t>. Dynamic FPGA Detection and Protection of Hardware Trojan: A Comparative Analysis.</a:t>
            </a:r>
          </a:p>
          <a:p>
            <a:r>
              <a:rPr lang="en-IN" sz="2000" dirty="0"/>
              <a:t>[4] </a:t>
            </a:r>
            <a:r>
              <a:rPr lang="en-CA" sz="2000" dirty="0"/>
              <a:t>Masoud </a:t>
            </a:r>
            <a:r>
              <a:rPr lang="en-CA" sz="2000" dirty="0" err="1"/>
              <a:t>Rostami</a:t>
            </a:r>
            <a:r>
              <a:rPr lang="en-CA" sz="2000" dirty="0"/>
              <a:t>, </a:t>
            </a:r>
            <a:r>
              <a:rPr lang="en-CA" sz="2000" dirty="0" err="1"/>
              <a:t>Farinaz</a:t>
            </a:r>
            <a:r>
              <a:rPr lang="en-CA" sz="2000" dirty="0"/>
              <a:t> </a:t>
            </a:r>
            <a:r>
              <a:rPr lang="en-CA" sz="2000" dirty="0" err="1"/>
              <a:t>Koushanfar</a:t>
            </a:r>
            <a:r>
              <a:rPr lang="en-CA" sz="2000" dirty="0"/>
              <a:t>, and Ramesh </a:t>
            </a:r>
            <a:r>
              <a:rPr lang="en-CA" sz="2000" dirty="0" err="1"/>
              <a:t>KarriA</a:t>
            </a:r>
            <a:r>
              <a:rPr lang="en-CA" sz="2000" dirty="0"/>
              <a:t> Primer on Hardware </a:t>
            </a:r>
            <a:r>
              <a:rPr lang="en-CA" sz="2000" dirty="0" err="1"/>
              <a:t>Security:Models</a:t>
            </a:r>
            <a:r>
              <a:rPr lang="en-CA" sz="2000" dirty="0"/>
              <a:t>, Methods, and Metrics.</a:t>
            </a:r>
          </a:p>
          <a:p>
            <a:r>
              <a:rPr lang="en-CA" sz="2000" dirty="0"/>
              <a:t>[5] </a:t>
            </a:r>
            <a:r>
              <a:rPr lang="en-CA" sz="2000" i="1" dirty="0"/>
              <a:t>Virtex-5 FPGA Data Sheet</a:t>
            </a:r>
            <a:r>
              <a:rPr lang="en-CA" sz="2000" dirty="0"/>
              <a:t>, Xilinx, Inc., San Jose, CA, 2007.</a:t>
            </a:r>
          </a:p>
          <a:p>
            <a:r>
              <a:rPr lang="en-CA" sz="2000" dirty="0"/>
              <a:t>[6] M. </a:t>
            </a:r>
            <a:r>
              <a:rPr lang="en-CA" sz="2000" dirty="0" err="1"/>
              <a:t>Majzoobi</a:t>
            </a:r>
            <a:r>
              <a:rPr lang="en-CA" sz="2000" dirty="0"/>
              <a:t>, F. </a:t>
            </a:r>
            <a:r>
              <a:rPr lang="en-CA" sz="2000" dirty="0" err="1"/>
              <a:t>Koushanfar</a:t>
            </a:r>
            <a:r>
              <a:rPr lang="en-CA" sz="2000" dirty="0"/>
              <a:t>, and M. </a:t>
            </a:r>
            <a:r>
              <a:rPr lang="en-CA" sz="2000" dirty="0" err="1"/>
              <a:t>Potkonjak</a:t>
            </a:r>
            <a:r>
              <a:rPr lang="en-CA" sz="2000" dirty="0"/>
              <a:t>, “Techniques for design and implementation of secure reconfigurable </a:t>
            </a:r>
            <a:r>
              <a:rPr lang="en-CA" sz="2000" dirty="0" err="1"/>
              <a:t>PUFs,”</a:t>
            </a:r>
            <a:r>
              <a:rPr lang="en-CA" sz="2000" i="1" dirty="0" err="1"/>
              <a:t>ACM</a:t>
            </a:r>
            <a:r>
              <a:rPr lang="en-CA" sz="2000" i="1" dirty="0"/>
              <a:t> Trans. on Reconfigurable Technology and Systems</a:t>
            </a:r>
            <a:r>
              <a:rPr lang="en-CA" sz="2000" dirty="0"/>
              <a:t>, vol. 2,no. 1, pp. 1–33, 2009.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5493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53" y="2567672"/>
            <a:ext cx="10972800" cy="1143000"/>
          </a:xfrm>
        </p:spPr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23</a:t>
            </a:fld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813BA-8F56-4CBA-9EF6-3DF5EE094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21" y="1503218"/>
            <a:ext cx="239877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66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53" y="2567672"/>
            <a:ext cx="10972800" cy="11430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8146-0D86-4F77-8CA8-7837AD0D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025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0E3872-BC8A-4CE7-AD2A-7B9FB89438B8}" type="slidenum">
              <a:rPr lang="en-CA">
                <a:solidFill>
                  <a:srgbClr val="FFFFFF">
                    <a:lumMod val="95000"/>
                  </a:srgbClr>
                </a:solidFill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 dirty="0">
              <a:solidFill>
                <a:srgbClr val="FFFFFF">
                  <a:lumMod val="95000"/>
                </a:srgbClr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D2FFBA-4BE9-4675-B5D3-5657D213F316}"/>
              </a:ext>
            </a:extLst>
          </p:cNvPr>
          <p:cNvSpPr txBox="1"/>
          <p:nvPr/>
        </p:nvSpPr>
        <p:spPr>
          <a:xfrm>
            <a:off x="1491175" y="562708"/>
            <a:ext cx="9298745" cy="941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70C0"/>
                </a:solidFill>
                <a:latin typeface="+mj-lt"/>
              </a:rPr>
              <a:t>INTRODUCTION: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Physical Unclonable Functions (PUFs) are digital circuits that produce unique signature bits based on process variations that occur in manufacturing process.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28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/>
              <a:t>PUF’s eliminate the need to buy expensive cryptographic algorithm for security instead we can use the hardware itself as the security device.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/>
              <a:t>No need to store the secret keys in digital memory such as SRAM and EEPROM which could be pervasive to many attacks.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2800" dirty="0">
              <a:latin typeface="+mj-lt"/>
            </a:endParaRPr>
          </a:p>
          <a:p>
            <a:endParaRPr lang="en-IN" sz="4000" dirty="0">
              <a:solidFill>
                <a:srgbClr val="0070C0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+mj-lt"/>
            </a:endParaRPr>
          </a:p>
          <a:p>
            <a:endParaRPr lang="en-IN" sz="4000" dirty="0">
              <a:solidFill>
                <a:srgbClr val="0070C0"/>
              </a:solidFill>
              <a:latin typeface="+mj-lt"/>
            </a:endParaRPr>
          </a:p>
          <a:p>
            <a:endParaRPr lang="en-IN" sz="4000" dirty="0">
              <a:solidFill>
                <a:srgbClr val="0070C0"/>
              </a:solidFill>
              <a:latin typeface="+mj-lt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40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it work ??</a:t>
            </a:r>
          </a:p>
        </p:txBody>
      </p:sp>
      <p:pic>
        <p:nvPicPr>
          <p:cNvPr id="6" name="Content Placeholder 5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D6E8A1F-29A1-4AA5-80B1-4E7CF9370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058" y="1367253"/>
            <a:ext cx="4481952" cy="251974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4</a:t>
            </a:fld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E77FD-B02B-4658-BDDA-7E54345E0908}"/>
              </a:ext>
            </a:extLst>
          </p:cNvPr>
          <p:cNvSpPr txBox="1"/>
          <p:nvPr/>
        </p:nvSpPr>
        <p:spPr>
          <a:xfrm>
            <a:off x="489208" y="3995224"/>
            <a:ext cx="1121358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itchFamily="34" charset="0"/>
              </a:rPr>
              <a:t>A PUF is passed an input challenge C, and returns a response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itchFamily="34" charset="0"/>
              </a:rPr>
              <a:t>R = f (C)</a:t>
            </a:r>
            <a:r>
              <a:rPr lang="en-US" sz="2800" b="1" dirty="0">
                <a:latin typeface="+mj-lt"/>
                <a:cs typeface="Arial" pitchFamily="34" charset="0"/>
              </a:rPr>
              <a:t>, </a:t>
            </a:r>
            <a:r>
              <a:rPr lang="en-US" sz="2800" dirty="0">
                <a:latin typeface="+mj-lt"/>
                <a:cs typeface="Arial" pitchFamily="34" charset="0"/>
              </a:rPr>
              <a:t>where f (.) describes the input/output relations of the PUF.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46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Why (PUF)s are important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8146-0D86-4F77-8CA8-7837AD0D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PUF hardware uses simple digital circuits that are easy to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 fabricate or can use structures within.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Consumes less power and area than EEPROM/RAM solutions.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Nonvolatile memory is more expensive to manufacture. EEPROMs require additional mask layers, and RAMs require an external always-on power source.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137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Classification of PUF</a:t>
            </a:r>
            <a:r>
              <a:rPr lang="en-IN" dirty="0"/>
              <a:t>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8146-0D86-4F77-8CA8-7837AD0D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Weak PUF</a:t>
            </a:r>
            <a:r>
              <a:rPr lang="en-IN" dirty="0"/>
              <a:t>: Used For key storage. A weak PUF (also called as Physically Obfuscated PUF’s) has a very small range such that it can have collisions with one or other challenges that give the same response.</a:t>
            </a:r>
          </a:p>
          <a:p>
            <a:r>
              <a:rPr lang="en-IN" b="1" dirty="0"/>
              <a:t>Strong PUF</a:t>
            </a:r>
            <a:r>
              <a:rPr lang="en-IN" dirty="0"/>
              <a:t>: Commonly used for authentication. Strong </a:t>
            </a:r>
            <a:r>
              <a:rPr lang="en-IN" dirty="0" err="1"/>
              <a:t>PUf’s</a:t>
            </a:r>
            <a:r>
              <a:rPr lang="en-IN" dirty="0"/>
              <a:t> have a large domain and supports a lot of CRP’s that means it can be used effectively and securely.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250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of PUF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8146-0D86-4F77-8CA8-7837AD0D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Intra PUF Variation</a:t>
            </a:r>
            <a:r>
              <a:rPr lang="en-US" sz="2800" dirty="0"/>
              <a:t>:</a:t>
            </a:r>
            <a:endParaRPr lang="en-IN" sz="2800" dirty="0"/>
          </a:p>
          <a:p>
            <a:pPr marL="0" indent="0">
              <a:buNone/>
            </a:pPr>
            <a:r>
              <a:rPr lang="en-US" sz="2800" dirty="0"/>
              <a:t>Its defined as the number for bits in a PUF response that change           when the same challenge input is given to the PUF. Usually, this  happens due to environmental variation and statistical noise.</a:t>
            </a:r>
            <a:endParaRPr lang="en-IN" sz="2800" dirty="0"/>
          </a:p>
          <a:p>
            <a:r>
              <a:rPr lang="en-US" sz="2800" b="1" dirty="0"/>
              <a:t>Inter-PUF Variation</a:t>
            </a:r>
            <a:r>
              <a:rPr lang="en-US" sz="2800" dirty="0"/>
              <a:t>:</a:t>
            </a:r>
            <a:endParaRPr lang="en-IN" sz="2800" dirty="0"/>
          </a:p>
          <a:p>
            <a:pPr marL="0" indent="0">
              <a:buNone/>
            </a:pPr>
            <a:r>
              <a:rPr lang="en-US" sz="2800" dirty="0"/>
              <a:t>Its defined as the number of bits in a PUF response that vary between different devices for the same challenges. This is due to differences in IC Fabrication. It’s the measure of the uniqueness 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699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0E3872-BC8A-4CE7-AD2A-7B9FB89438B8}" type="slidenum">
              <a:rPr lang="en-CA">
                <a:solidFill>
                  <a:srgbClr val="FFFFFF">
                    <a:lumMod val="95000"/>
                  </a:srgbClr>
                </a:solidFill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dirty="0">
              <a:solidFill>
                <a:srgbClr val="FFFFFF">
                  <a:lumMod val="95000"/>
                </a:srgbClr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28A6D-913D-4643-9454-6CC36E25CB3B}"/>
              </a:ext>
            </a:extLst>
          </p:cNvPr>
          <p:cNvSpPr txBox="1"/>
          <p:nvPr/>
        </p:nvSpPr>
        <p:spPr>
          <a:xfrm>
            <a:off x="675249" y="717453"/>
            <a:ext cx="10744608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solidFill>
                  <a:srgbClr val="0070C0"/>
                </a:solidFill>
                <a:latin typeface="+mj-lt"/>
              </a:rPr>
              <a:t>PROBLEM STATEMENT:</a:t>
            </a:r>
          </a:p>
          <a:p>
            <a:endParaRPr lang="en-IN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Creating an efficient PUF model of an Anderson’s design  for </a:t>
            </a:r>
          </a:p>
          <a:p>
            <a:r>
              <a:rPr lang="en-IN" sz="2800" dirty="0">
                <a:latin typeface="+mj-lt"/>
              </a:rPr>
              <a:t>   Xilinx </a:t>
            </a:r>
            <a:r>
              <a:rPr lang="en-IN" sz="2800" dirty="0" err="1">
                <a:latin typeface="+mj-lt"/>
              </a:rPr>
              <a:t>Virtex</a:t>
            </a:r>
            <a:r>
              <a:rPr lang="en-IN" sz="2800" dirty="0">
                <a:latin typeface="+mj-lt"/>
              </a:rPr>
              <a:t> FPGA Boards.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Anderson’s PUF measures an intra-distance of roughly 90 bits.</a:t>
            </a:r>
          </a:p>
          <a:p>
            <a:r>
              <a:rPr lang="en-IN" sz="2800" dirty="0">
                <a:latin typeface="+mj-lt"/>
              </a:rPr>
              <a:t>   it corresponds to an error of around 30% [2].</a:t>
            </a:r>
          </a:p>
          <a:p>
            <a:endParaRPr lang="en-IN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IP Protection by a low cost method for </a:t>
            </a:r>
            <a:r>
              <a:rPr lang="en-IN" sz="2800">
                <a:latin typeface="+mj-lt"/>
              </a:rPr>
              <a:t>the Xilinx FPGA </a:t>
            </a:r>
            <a:r>
              <a:rPr lang="en-IN" sz="2800" dirty="0">
                <a:latin typeface="+mj-lt"/>
              </a:rPr>
              <a:t>Boards.  </a:t>
            </a:r>
          </a:p>
          <a:p>
            <a:endParaRPr lang="en-IN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151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119-5C06-4A05-AC29-EA0C444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rgbClr val="0070C0"/>
                </a:solidFill>
              </a:rPr>
              <a:t>RELATED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8146-0D86-4F77-8CA8-7837AD0D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Anderson’s PUF: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 PUF circuit was designed using 2 LUTs, 2 carry chains and one F/F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of  the underlying architecture of 65nmVirtex 5 Xilinx FPGA.[1]</a:t>
            </a:r>
          </a:p>
          <a:p>
            <a:pPr algn="just">
              <a:buFont typeface="Wingdings" pitchFamily="2" charset="2"/>
              <a:buChar char="§"/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The PUF circuit consumes very little area (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i.e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) 2 slices so we can create a lot of combinations inside the FPGA.</a:t>
            </a:r>
          </a:p>
          <a:p>
            <a:pPr algn="just">
              <a:buFont typeface="Wingdings" pitchFamily="2" charset="2"/>
              <a:buChar char="§"/>
            </a:pP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7B11-CBC4-40BE-B00C-03195B085F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741398-61A6-42F4-901D-052FCB77C32A}" type="slidenum">
              <a:rPr lang="en-CA" smtClean="0"/>
              <a:pPr>
                <a:defRPr/>
              </a:pPr>
              <a:t>9</a:t>
            </a:fld>
            <a:endParaRPr lang="en-CA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4D42EA5-7341-4EF7-BB39-E271E55D4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5113" y="4051495"/>
            <a:ext cx="4065879" cy="192727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3506487"/>
      </p:ext>
    </p:extLst>
  </p:cSld>
  <p:clrMapOvr>
    <a:masterClrMapping/>
  </p:clrMapOvr>
</p:sld>
</file>

<file path=ppt/theme/theme1.xml><?xml version="1.0" encoding="utf-8"?>
<a:theme xmlns:a="http://schemas.openxmlformats.org/drawingml/2006/main" name="UWindsor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21568</TotalTime>
  <Words>1192</Words>
  <Application>Microsoft Office PowerPoint</Application>
  <PresentationFormat>Widescreen</PresentationFormat>
  <Paragraphs>142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ＭＳ Ｐゴシック</vt:lpstr>
      <vt:lpstr>Arial</vt:lpstr>
      <vt:lpstr>Calibri</vt:lpstr>
      <vt:lpstr>Wingdings</vt:lpstr>
      <vt:lpstr>UWindsorTemplate</vt:lpstr>
      <vt:lpstr>An Improved Public Unclonable Function Design for Xilinx FPGAs for Hardware Security  1st M.A.Sc Seminar</vt:lpstr>
      <vt:lpstr>Seminar Outline</vt:lpstr>
      <vt:lpstr>PowerPoint Presentation</vt:lpstr>
      <vt:lpstr>How does it work ??</vt:lpstr>
      <vt:lpstr>Why (PUF)s are important ?</vt:lpstr>
      <vt:lpstr>Classification of PUF: </vt:lpstr>
      <vt:lpstr>Properties of PUF</vt:lpstr>
      <vt:lpstr>PowerPoint Presentation</vt:lpstr>
      <vt:lpstr>RELATED WORKS:</vt:lpstr>
      <vt:lpstr>RESEARCH GOALS AND STRATEGY</vt:lpstr>
      <vt:lpstr>Re-Design of Anderson PUF </vt:lpstr>
      <vt:lpstr>Measurement after specific delay</vt:lpstr>
      <vt:lpstr> One-shot approach:</vt:lpstr>
      <vt:lpstr>Modification of the Anderson’s PUF Design by changing the glitch value from ‘1’ to ‘0’ </vt:lpstr>
      <vt:lpstr>Experimental Results</vt:lpstr>
      <vt:lpstr>Hardware Trojan</vt:lpstr>
      <vt:lpstr>PowerPoint Presentation</vt:lpstr>
      <vt:lpstr>PowerPoint Presentation</vt:lpstr>
      <vt:lpstr>CURRENT RESEARCH STATUS </vt:lpstr>
      <vt:lpstr>SUMMARY: </vt:lpstr>
      <vt:lpstr>FUTURE RECOMMENDATIONS: </vt:lpstr>
      <vt:lpstr>REFERENCES: </vt:lpstr>
      <vt:lpstr>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Improvisation of Anderson’s PUF</dc:title>
  <dc:creator>Siva Balasubramanian</dc:creator>
  <cp:lastModifiedBy>Mohammed Khalid</cp:lastModifiedBy>
  <cp:revision>63</cp:revision>
  <dcterms:created xsi:type="dcterms:W3CDTF">2018-02-04T18:23:47Z</dcterms:created>
  <dcterms:modified xsi:type="dcterms:W3CDTF">2018-04-26T15:20:32Z</dcterms:modified>
</cp:coreProperties>
</file>