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9" r:id="rId2"/>
    <p:sldId id="261" r:id="rId3"/>
    <p:sldId id="260" r:id="rId4"/>
    <p:sldId id="264" r:id="rId5"/>
    <p:sldId id="267" r:id="rId6"/>
    <p:sldId id="265" r:id="rId7"/>
    <p:sldId id="268" r:id="rId8"/>
    <p:sldId id="263" r:id="rId9"/>
    <p:sldId id="313" r:id="rId10"/>
    <p:sldId id="286" r:id="rId11"/>
    <p:sldId id="287" r:id="rId12"/>
    <p:sldId id="288" r:id="rId13"/>
    <p:sldId id="289" r:id="rId14"/>
    <p:sldId id="290" r:id="rId15"/>
    <p:sldId id="291" r:id="rId16"/>
    <p:sldId id="262" r:id="rId17"/>
    <p:sldId id="281" r:id="rId18"/>
    <p:sldId id="266" r:id="rId19"/>
    <p:sldId id="270" r:id="rId20"/>
    <p:sldId id="292" r:id="rId21"/>
    <p:sldId id="294" r:id="rId22"/>
    <p:sldId id="307" r:id="rId23"/>
    <p:sldId id="305" r:id="rId24"/>
    <p:sldId id="303" r:id="rId25"/>
    <p:sldId id="304" r:id="rId26"/>
    <p:sldId id="306" r:id="rId27"/>
    <p:sldId id="308" r:id="rId28"/>
    <p:sldId id="302" r:id="rId29"/>
    <p:sldId id="312" r:id="rId30"/>
    <p:sldId id="311" r:id="rId31"/>
    <p:sldId id="300" r:id="rId32"/>
    <p:sldId id="314" r:id="rId33"/>
    <p:sldId id="309" r:id="rId34"/>
    <p:sldId id="301" r:id="rId35"/>
    <p:sldId id="310" r:id="rId36"/>
    <p:sldId id="320" r:id="rId37"/>
    <p:sldId id="275" r:id="rId38"/>
    <p:sldId id="277" r:id="rId39"/>
    <p:sldId id="315" r:id="rId40"/>
    <p:sldId id="316" r:id="rId41"/>
    <p:sldId id="317" r:id="rId42"/>
    <p:sldId id="318" r:id="rId43"/>
    <p:sldId id="319" r:id="rId44"/>
    <p:sldId id="279" r:id="rId45"/>
    <p:sldId id="282" r:id="rId46"/>
    <p:sldId id="272" r:id="rId47"/>
    <p:sldId id="284" r:id="rId48"/>
    <p:sldId id="280" r:id="rId49"/>
    <p:sldId id="297" r:id="rId50"/>
    <p:sldId id="271" r:id="rId51"/>
    <p:sldId id="28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7" d="100"/>
          <a:sy n="67" d="100"/>
        </p:scale>
        <p:origin x="66"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sha\Dropbox\PUF\Siva_Research\Proposal\Hamming%20Distance\Anderson%20Hamming%20distanc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ksha\Dropbox\PUF\Siva_Research\Proposal\Hamming%20Distance\Modified%20Anderson%20Hamming%20dist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Sheet1!$A$6:$A$30</c:f>
              <c:strCache>
                <c:ptCount val="18"/>
                <c:pt idx="0">
                  <c:v>[1:5]</c:v>
                </c:pt>
                <c:pt idx="1">
                  <c:v>[6:10]</c:v>
                </c:pt>
                <c:pt idx="2">
                  <c:v>[11:15]</c:v>
                </c:pt>
                <c:pt idx="3">
                  <c:v>[16:20]</c:v>
                </c:pt>
                <c:pt idx="4">
                  <c:v>[21:25]</c:v>
                </c:pt>
                <c:pt idx="5">
                  <c:v>[26:30]</c:v>
                </c:pt>
                <c:pt idx="6">
                  <c:v>[31:35]</c:v>
                </c:pt>
                <c:pt idx="7">
                  <c:v>[36:40]</c:v>
                </c:pt>
                <c:pt idx="8">
                  <c:v>[41:45]</c:v>
                </c:pt>
                <c:pt idx="9">
                  <c:v>[46:50]</c:v>
                </c:pt>
                <c:pt idx="10">
                  <c:v>[51:55]</c:v>
                </c:pt>
                <c:pt idx="11">
                  <c:v>[56:60]</c:v>
                </c:pt>
                <c:pt idx="12">
                  <c:v>[61:65]</c:v>
                </c:pt>
                <c:pt idx="13">
                  <c:v>[66:70]</c:v>
                </c:pt>
                <c:pt idx="14">
                  <c:v>[71:75]</c:v>
                </c:pt>
                <c:pt idx="15">
                  <c:v>[76:80]</c:v>
                </c:pt>
                <c:pt idx="16">
                  <c:v>[81:85]</c:v>
                </c:pt>
                <c:pt idx="17">
                  <c:v>[86:90]</c:v>
                </c:pt>
              </c:strCache>
            </c:strRef>
          </c:cat>
          <c:val>
            <c:numRef>
              <c:f>Sheet1!$B$6:$B$30</c:f>
              <c:numCache>
                <c:formatCode>General</c:formatCode>
                <c:ptCount val="25"/>
                <c:pt idx="0">
                  <c:v>0</c:v>
                </c:pt>
                <c:pt idx="1">
                  <c:v>0</c:v>
                </c:pt>
                <c:pt idx="2">
                  <c:v>0</c:v>
                </c:pt>
                <c:pt idx="3">
                  <c:v>0</c:v>
                </c:pt>
                <c:pt idx="4">
                  <c:v>0</c:v>
                </c:pt>
                <c:pt idx="5">
                  <c:v>0.33</c:v>
                </c:pt>
                <c:pt idx="6">
                  <c:v>0.33</c:v>
                </c:pt>
                <c:pt idx="7">
                  <c:v>0.17</c:v>
                </c:pt>
                <c:pt idx="8">
                  <c:v>0.17</c:v>
                </c:pt>
                <c:pt idx="9">
                  <c:v>0</c:v>
                </c:pt>
                <c:pt idx="10">
                  <c:v>0</c:v>
                </c:pt>
                <c:pt idx="11">
                  <c:v>0</c:v>
                </c:pt>
                <c:pt idx="12">
                  <c:v>0</c:v>
                </c:pt>
                <c:pt idx="13">
                  <c:v>0</c:v>
                </c:pt>
                <c:pt idx="14">
                  <c:v>0</c:v>
                </c:pt>
                <c:pt idx="15">
                  <c:v>0</c:v>
                </c:pt>
                <c:pt idx="16">
                  <c:v>0</c:v>
                </c:pt>
                <c:pt idx="17">
                  <c:v>0</c:v>
                </c:pt>
              </c:numCache>
            </c:numRef>
          </c:val>
          <c:extLst>
            <c:ext xmlns:c16="http://schemas.microsoft.com/office/drawing/2014/chart" uri="{C3380CC4-5D6E-409C-BE32-E72D297353CC}">
              <c16:uniqueId val="{00000000-D496-4659-842D-04446F86354D}"/>
            </c:ext>
          </c:extLst>
        </c:ser>
        <c:dLbls>
          <c:showLegendKey val="0"/>
          <c:showVal val="0"/>
          <c:showCatName val="0"/>
          <c:showSerName val="0"/>
          <c:showPercent val="0"/>
          <c:showBubbleSize val="0"/>
        </c:dLbls>
        <c:gapWidth val="150"/>
        <c:axId val="210644312"/>
        <c:axId val="210364240"/>
      </c:barChart>
      <c:catAx>
        <c:axId val="210644312"/>
        <c:scaling>
          <c:orientation val="minMax"/>
        </c:scaling>
        <c:delete val="0"/>
        <c:axPos val="b"/>
        <c:title>
          <c:tx>
            <c:rich>
              <a:bodyPr/>
              <a:lstStyle/>
              <a:p>
                <a:pPr>
                  <a:defRPr/>
                </a:pPr>
                <a:r>
                  <a:rPr lang="en-CA"/>
                  <a:t>Hamming</a:t>
                </a:r>
                <a:r>
                  <a:rPr lang="en-CA" baseline="0"/>
                  <a:t> Distance</a:t>
                </a:r>
                <a:endParaRPr lang="en-CA"/>
              </a:p>
            </c:rich>
          </c:tx>
          <c:overlay val="0"/>
        </c:title>
        <c:numFmt formatCode="General" sourceLinked="0"/>
        <c:majorTickMark val="out"/>
        <c:minorTickMark val="none"/>
        <c:tickLblPos val="nextTo"/>
        <c:crossAx val="210364240"/>
        <c:crosses val="autoZero"/>
        <c:auto val="0"/>
        <c:lblAlgn val="ctr"/>
        <c:lblOffset val="100"/>
        <c:noMultiLvlLbl val="0"/>
      </c:catAx>
      <c:valAx>
        <c:axId val="210364240"/>
        <c:scaling>
          <c:orientation val="minMax"/>
        </c:scaling>
        <c:delete val="0"/>
        <c:axPos val="l"/>
        <c:majorGridlines/>
        <c:title>
          <c:tx>
            <c:rich>
              <a:bodyPr/>
              <a:lstStyle/>
              <a:p>
                <a:pPr>
                  <a:defRPr/>
                </a:pPr>
                <a:r>
                  <a:rPr lang="en-CA"/>
                  <a:t>Density</a:t>
                </a:r>
              </a:p>
            </c:rich>
          </c:tx>
          <c:overlay val="0"/>
        </c:title>
        <c:numFmt formatCode="General" sourceLinked="1"/>
        <c:majorTickMark val="out"/>
        <c:minorTickMark val="none"/>
        <c:tickLblPos val="nextTo"/>
        <c:crossAx val="21064431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Sheet1!$A$6:$A$30</c:f>
              <c:strCache>
                <c:ptCount val="18"/>
                <c:pt idx="0">
                  <c:v>[1:5]</c:v>
                </c:pt>
                <c:pt idx="1">
                  <c:v>[6:10]</c:v>
                </c:pt>
                <c:pt idx="2">
                  <c:v>[11:15]</c:v>
                </c:pt>
                <c:pt idx="3">
                  <c:v>[16:20]</c:v>
                </c:pt>
                <c:pt idx="4">
                  <c:v>[21:25]</c:v>
                </c:pt>
                <c:pt idx="5">
                  <c:v>[26:30]</c:v>
                </c:pt>
                <c:pt idx="6">
                  <c:v>[31:35]</c:v>
                </c:pt>
                <c:pt idx="7">
                  <c:v>[36:40]</c:v>
                </c:pt>
                <c:pt idx="8">
                  <c:v>[41:45]</c:v>
                </c:pt>
                <c:pt idx="9">
                  <c:v>[46:50]</c:v>
                </c:pt>
                <c:pt idx="10">
                  <c:v>[51:55]</c:v>
                </c:pt>
                <c:pt idx="11">
                  <c:v>[56:60]</c:v>
                </c:pt>
                <c:pt idx="12">
                  <c:v>[61:65]</c:v>
                </c:pt>
                <c:pt idx="13">
                  <c:v>[66:70]</c:v>
                </c:pt>
                <c:pt idx="14">
                  <c:v>[71:75]</c:v>
                </c:pt>
                <c:pt idx="15">
                  <c:v>[76:80]</c:v>
                </c:pt>
                <c:pt idx="16">
                  <c:v>[81:85]</c:v>
                </c:pt>
                <c:pt idx="17">
                  <c:v>[86:90]</c:v>
                </c:pt>
              </c:strCache>
            </c:strRef>
          </c:cat>
          <c:val>
            <c:numRef>
              <c:f>Sheet1!$B$6:$B$30</c:f>
              <c:numCache>
                <c:formatCode>General</c:formatCode>
                <c:ptCount val="25"/>
                <c:pt idx="0">
                  <c:v>0</c:v>
                </c:pt>
                <c:pt idx="1">
                  <c:v>0</c:v>
                </c:pt>
                <c:pt idx="2">
                  <c:v>0</c:v>
                </c:pt>
                <c:pt idx="3">
                  <c:v>0</c:v>
                </c:pt>
                <c:pt idx="4">
                  <c:v>0</c:v>
                </c:pt>
                <c:pt idx="5">
                  <c:v>0.33</c:v>
                </c:pt>
                <c:pt idx="6">
                  <c:v>0.33</c:v>
                </c:pt>
                <c:pt idx="7">
                  <c:v>0.33</c:v>
                </c:pt>
                <c:pt idx="8">
                  <c:v>0</c:v>
                </c:pt>
                <c:pt idx="9">
                  <c:v>0</c:v>
                </c:pt>
                <c:pt idx="10">
                  <c:v>0</c:v>
                </c:pt>
                <c:pt idx="11">
                  <c:v>0</c:v>
                </c:pt>
                <c:pt idx="12">
                  <c:v>0</c:v>
                </c:pt>
                <c:pt idx="13">
                  <c:v>0</c:v>
                </c:pt>
                <c:pt idx="14">
                  <c:v>0</c:v>
                </c:pt>
                <c:pt idx="15">
                  <c:v>0</c:v>
                </c:pt>
                <c:pt idx="16">
                  <c:v>0</c:v>
                </c:pt>
                <c:pt idx="17">
                  <c:v>0</c:v>
                </c:pt>
              </c:numCache>
            </c:numRef>
          </c:val>
          <c:extLst>
            <c:ext xmlns:c16="http://schemas.microsoft.com/office/drawing/2014/chart" uri="{C3380CC4-5D6E-409C-BE32-E72D297353CC}">
              <c16:uniqueId val="{00000000-6194-47FE-9B0D-962DACC278CA}"/>
            </c:ext>
          </c:extLst>
        </c:ser>
        <c:dLbls>
          <c:showLegendKey val="0"/>
          <c:showVal val="0"/>
          <c:showCatName val="0"/>
          <c:showSerName val="0"/>
          <c:showPercent val="0"/>
          <c:showBubbleSize val="0"/>
        </c:dLbls>
        <c:gapWidth val="150"/>
        <c:axId val="210644312"/>
        <c:axId val="210364240"/>
      </c:barChart>
      <c:catAx>
        <c:axId val="210644312"/>
        <c:scaling>
          <c:orientation val="minMax"/>
        </c:scaling>
        <c:delete val="0"/>
        <c:axPos val="b"/>
        <c:title>
          <c:tx>
            <c:rich>
              <a:bodyPr/>
              <a:lstStyle/>
              <a:p>
                <a:pPr>
                  <a:defRPr/>
                </a:pPr>
                <a:r>
                  <a:rPr lang="en-CA"/>
                  <a:t>Hamming</a:t>
                </a:r>
                <a:r>
                  <a:rPr lang="en-CA" baseline="0"/>
                  <a:t> Distance</a:t>
                </a:r>
              </a:p>
            </c:rich>
          </c:tx>
          <c:overlay val="0"/>
        </c:title>
        <c:numFmt formatCode="General" sourceLinked="0"/>
        <c:majorTickMark val="out"/>
        <c:minorTickMark val="none"/>
        <c:tickLblPos val="nextTo"/>
        <c:crossAx val="210364240"/>
        <c:crosses val="autoZero"/>
        <c:auto val="0"/>
        <c:lblAlgn val="ctr"/>
        <c:lblOffset val="100"/>
        <c:noMultiLvlLbl val="0"/>
      </c:catAx>
      <c:valAx>
        <c:axId val="210364240"/>
        <c:scaling>
          <c:orientation val="minMax"/>
        </c:scaling>
        <c:delete val="0"/>
        <c:axPos val="l"/>
        <c:majorGridlines/>
        <c:title>
          <c:tx>
            <c:rich>
              <a:bodyPr/>
              <a:lstStyle/>
              <a:p>
                <a:pPr>
                  <a:defRPr/>
                </a:pPr>
                <a:r>
                  <a:rPr lang="en-CA"/>
                  <a:t>Density</a:t>
                </a:r>
              </a:p>
            </c:rich>
          </c:tx>
          <c:overlay val="0"/>
        </c:title>
        <c:numFmt formatCode="General" sourceLinked="1"/>
        <c:majorTickMark val="out"/>
        <c:minorTickMark val="none"/>
        <c:tickLblPos val="nextTo"/>
        <c:crossAx val="21064431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2D68E-EA00-40DE-AEDA-3796996158C4}" type="datetimeFigureOut">
              <a:rPr lang="en-IN" smtClean="0"/>
              <a:t>20-06-2018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E48C9-CDE0-4667-821D-FDD2FB55419E}" type="slidenum">
              <a:rPr lang="en-IN" smtClean="0"/>
              <a:t>‹#›</a:t>
            </a:fld>
            <a:endParaRPr lang="en-IN"/>
          </a:p>
        </p:txBody>
      </p:sp>
    </p:spTree>
    <p:extLst>
      <p:ext uri="{BB962C8B-B14F-4D97-AF65-F5344CB8AC3E}">
        <p14:creationId xmlns:p14="http://schemas.microsoft.com/office/powerpoint/2010/main" val="1160895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3965705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302684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160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150583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dirty="0"/>
          </a:p>
        </p:txBody>
      </p:sp>
    </p:spTree>
    <p:extLst>
      <p:ext uri="{BB962C8B-B14F-4D97-AF65-F5344CB8AC3E}">
        <p14:creationId xmlns:p14="http://schemas.microsoft.com/office/powerpoint/2010/main" val="293297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1657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4971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2554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5133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3477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9676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Slide Number Placeholder 1"/>
          <p:cNvSpPr>
            <a:spLocks noGrp="1"/>
          </p:cNvSpPr>
          <p:nvPr>
            <p:ph type="sldNum" sz="quarter" idx="10"/>
          </p:nvPr>
        </p:nvSpPr>
        <p:spPr/>
        <p:txBody>
          <a:bodyPr/>
          <a:lstStyle>
            <a:lvl1pPr>
              <a:defRPr/>
            </a:lvl1pPr>
          </a:lstStyle>
          <a:p>
            <a:pPr>
              <a:defRPr/>
            </a:pPr>
            <a:fld id="{076EB574-A103-4F94-8B82-4744ADC53466}" type="slidenum">
              <a:rPr lang="en-CA"/>
              <a:pPr>
                <a:defRPr/>
              </a:pPr>
              <a:t>‹#›</a:t>
            </a:fld>
            <a:endParaRPr lang="en-CA" dirty="0"/>
          </a:p>
        </p:txBody>
      </p:sp>
    </p:spTree>
    <p:extLst>
      <p:ext uri="{BB962C8B-B14F-4D97-AF65-F5344CB8AC3E}">
        <p14:creationId xmlns:p14="http://schemas.microsoft.com/office/powerpoint/2010/main" val="353943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1"/>
          <p:cNvSpPr>
            <a:spLocks noGrp="1"/>
          </p:cNvSpPr>
          <p:nvPr>
            <p:ph type="sldNum" sz="quarter" idx="10"/>
          </p:nvPr>
        </p:nvSpPr>
        <p:spPr/>
        <p:txBody>
          <a:bodyPr/>
          <a:lstStyle>
            <a:lvl1pPr>
              <a:defRPr/>
            </a:lvl1pPr>
          </a:lstStyle>
          <a:p>
            <a:pPr>
              <a:defRPr/>
            </a:pPr>
            <a:fld id="{C2198807-23F0-4961-98E5-3B5AAC96345F}" type="slidenum">
              <a:rPr lang="en-CA"/>
              <a:pPr>
                <a:defRPr/>
              </a:pPr>
              <a:t>‹#›</a:t>
            </a:fld>
            <a:endParaRPr lang="en-CA" dirty="0"/>
          </a:p>
        </p:txBody>
      </p:sp>
    </p:spTree>
    <p:extLst>
      <p:ext uri="{BB962C8B-B14F-4D97-AF65-F5344CB8AC3E}">
        <p14:creationId xmlns:p14="http://schemas.microsoft.com/office/powerpoint/2010/main" val="71555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Slide Number Placeholder 1"/>
          <p:cNvSpPr>
            <a:spLocks noGrp="1"/>
          </p:cNvSpPr>
          <p:nvPr>
            <p:ph type="sldNum" sz="quarter" idx="10"/>
          </p:nvPr>
        </p:nvSpPr>
        <p:spPr/>
        <p:txBody>
          <a:bodyPr/>
          <a:lstStyle>
            <a:lvl1pPr>
              <a:defRPr/>
            </a:lvl1pPr>
          </a:lstStyle>
          <a:p>
            <a:pPr>
              <a:defRPr/>
            </a:pPr>
            <a:r>
              <a:rPr lang="en-CA" dirty="0"/>
              <a:t>10</a:t>
            </a:r>
          </a:p>
        </p:txBody>
      </p:sp>
    </p:spTree>
    <p:extLst>
      <p:ext uri="{BB962C8B-B14F-4D97-AF65-F5344CB8AC3E}">
        <p14:creationId xmlns:p14="http://schemas.microsoft.com/office/powerpoint/2010/main" val="246917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Slide Number Placeholder 1"/>
          <p:cNvSpPr>
            <a:spLocks noGrp="1"/>
          </p:cNvSpPr>
          <p:nvPr>
            <p:ph type="sldNum" sz="quarter" idx="10"/>
          </p:nvPr>
        </p:nvSpPr>
        <p:spPr/>
        <p:txBody>
          <a:bodyPr/>
          <a:lstStyle>
            <a:lvl1pPr>
              <a:defRPr/>
            </a:lvl1pPr>
          </a:lstStyle>
          <a:p>
            <a:pPr>
              <a:defRPr/>
            </a:pPr>
            <a:fld id="{4C961001-5898-482A-BAD9-788802F0D96F}" type="slidenum">
              <a:rPr lang="en-CA"/>
              <a:pPr>
                <a:defRPr/>
              </a:pPr>
              <a:t>‹#›</a:t>
            </a:fld>
            <a:endParaRPr lang="en-CA" dirty="0"/>
          </a:p>
        </p:txBody>
      </p:sp>
    </p:spTree>
    <p:extLst>
      <p:ext uri="{BB962C8B-B14F-4D97-AF65-F5344CB8AC3E}">
        <p14:creationId xmlns:p14="http://schemas.microsoft.com/office/powerpoint/2010/main" val="346126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Slide Number Placeholder 1"/>
          <p:cNvSpPr>
            <a:spLocks noGrp="1"/>
          </p:cNvSpPr>
          <p:nvPr>
            <p:ph type="sldNum" sz="quarter" idx="10"/>
          </p:nvPr>
        </p:nvSpPr>
        <p:spPr/>
        <p:txBody>
          <a:bodyPr/>
          <a:lstStyle>
            <a:lvl1pPr>
              <a:defRPr/>
            </a:lvl1pPr>
          </a:lstStyle>
          <a:p>
            <a:pPr>
              <a:defRPr/>
            </a:pPr>
            <a:fld id="{8598EF85-7A98-45B4-9C0F-5D543FC549FD}" type="slidenum">
              <a:rPr lang="en-CA"/>
              <a:pPr>
                <a:defRPr/>
              </a:pPr>
              <a:t>‹#›</a:t>
            </a:fld>
            <a:endParaRPr lang="en-CA" dirty="0"/>
          </a:p>
        </p:txBody>
      </p:sp>
    </p:spTree>
    <p:extLst>
      <p:ext uri="{BB962C8B-B14F-4D97-AF65-F5344CB8AC3E}">
        <p14:creationId xmlns:p14="http://schemas.microsoft.com/office/powerpoint/2010/main" val="159540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Slide Number Placeholder 1"/>
          <p:cNvSpPr>
            <a:spLocks noGrp="1"/>
          </p:cNvSpPr>
          <p:nvPr>
            <p:ph type="sldNum" sz="quarter" idx="10"/>
          </p:nvPr>
        </p:nvSpPr>
        <p:spPr/>
        <p:txBody>
          <a:bodyPr/>
          <a:lstStyle>
            <a:lvl1pPr>
              <a:defRPr/>
            </a:lvl1pPr>
          </a:lstStyle>
          <a:p>
            <a:pPr>
              <a:defRPr/>
            </a:pPr>
            <a:fld id="{1211343F-9201-41FF-8E50-EDA556A4E6D1}" type="slidenum">
              <a:rPr lang="en-CA"/>
              <a:pPr>
                <a:defRPr/>
              </a:pPr>
              <a:t>‹#›</a:t>
            </a:fld>
            <a:endParaRPr lang="en-CA" dirty="0"/>
          </a:p>
        </p:txBody>
      </p:sp>
    </p:spTree>
    <p:extLst>
      <p:ext uri="{BB962C8B-B14F-4D97-AF65-F5344CB8AC3E}">
        <p14:creationId xmlns:p14="http://schemas.microsoft.com/office/powerpoint/2010/main" val="230312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Slide Number Placeholder 1"/>
          <p:cNvSpPr>
            <a:spLocks noGrp="1"/>
          </p:cNvSpPr>
          <p:nvPr>
            <p:ph type="sldNum" sz="quarter" idx="10"/>
          </p:nvPr>
        </p:nvSpPr>
        <p:spPr/>
        <p:txBody>
          <a:bodyPr/>
          <a:lstStyle>
            <a:lvl1pPr>
              <a:defRPr/>
            </a:lvl1pPr>
          </a:lstStyle>
          <a:p>
            <a:pPr>
              <a:defRPr/>
            </a:pPr>
            <a:fld id="{F79A45A3-4490-4EB2-8129-0A06E5018CA4}" type="slidenum">
              <a:rPr lang="en-CA"/>
              <a:pPr>
                <a:defRPr/>
              </a:pPr>
              <a:t>‹#›</a:t>
            </a:fld>
            <a:endParaRPr lang="en-CA" dirty="0"/>
          </a:p>
        </p:txBody>
      </p:sp>
    </p:spTree>
    <p:extLst>
      <p:ext uri="{BB962C8B-B14F-4D97-AF65-F5344CB8AC3E}">
        <p14:creationId xmlns:p14="http://schemas.microsoft.com/office/powerpoint/2010/main" val="180067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Slide Number Placeholder 1"/>
          <p:cNvSpPr>
            <a:spLocks noGrp="1"/>
          </p:cNvSpPr>
          <p:nvPr>
            <p:ph type="sldNum" sz="quarter" idx="10"/>
          </p:nvPr>
        </p:nvSpPr>
        <p:spPr/>
        <p:txBody>
          <a:bodyPr/>
          <a:lstStyle>
            <a:lvl1pPr>
              <a:defRPr/>
            </a:lvl1pPr>
          </a:lstStyle>
          <a:p>
            <a:pPr>
              <a:defRPr/>
            </a:pPr>
            <a:fld id="{C71A7577-51D3-41D7-9431-BB1494569521}" type="slidenum">
              <a:rPr lang="en-CA"/>
              <a:pPr>
                <a:defRPr/>
              </a:pPr>
              <a:t>‹#›</a:t>
            </a:fld>
            <a:endParaRPr lang="en-CA" dirty="0"/>
          </a:p>
        </p:txBody>
      </p:sp>
    </p:spTree>
    <p:extLst>
      <p:ext uri="{BB962C8B-B14F-4D97-AF65-F5344CB8AC3E}">
        <p14:creationId xmlns:p14="http://schemas.microsoft.com/office/powerpoint/2010/main" val="181202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40924556-B8B5-423A-9AF9-7124FC68D9FB}" type="slidenum">
              <a:rPr lang="en-CA"/>
              <a:pPr>
                <a:defRPr/>
              </a:pPr>
              <a:t>‹#›</a:t>
            </a:fld>
            <a:endParaRPr lang="en-CA" dirty="0"/>
          </a:p>
        </p:txBody>
      </p:sp>
    </p:spTree>
    <p:extLst>
      <p:ext uri="{BB962C8B-B14F-4D97-AF65-F5344CB8AC3E}">
        <p14:creationId xmlns:p14="http://schemas.microsoft.com/office/powerpoint/2010/main" val="379923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Slide Number Placeholder 1"/>
          <p:cNvSpPr>
            <a:spLocks noGrp="1"/>
          </p:cNvSpPr>
          <p:nvPr>
            <p:ph type="sldNum" sz="quarter" idx="10"/>
          </p:nvPr>
        </p:nvSpPr>
        <p:spPr/>
        <p:txBody>
          <a:bodyPr/>
          <a:lstStyle>
            <a:lvl1pPr>
              <a:defRPr/>
            </a:lvl1pPr>
          </a:lstStyle>
          <a:p>
            <a:pPr>
              <a:defRPr/>
            </a:pPr>
            <a:fld id="{412FCE7E-6A66-42CA-869E-FFAE46B873F4}" type="slidenum">
              <a:rPr lang="en-CA"/>
              <a:pPr>
                <a:defRPr/>
              </a:pPr>
              <a:t>‹#›</a:t>
            </a:fld>
            <a:endParaRPr lang="en-CA" dirty="0"/>
          </a:p>
        </p:txBody>
      </p:sp>
    </p:spTree>
    <p:extLst>
      <p:ext uri="{BB962C8B-B14F-4D97-AF65-F5344CB8AC3E}">
        <p14:creationId xmlns:p14="http://schemas.microsoft.com/office/powerpoint/2010/main" val="173098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UWindsor powerpoint bottom1.jp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200776"/>
            <a:ext cx="1219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5" descr="UW_Logo_1L_horz.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31801" y="6269038"/>
            <a:ext cx="306916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bg1">
                    <a:lumMod val="95000"/>
                  </a:schemeClr>
                </a:solidFill>
              </a:defRPr>
            </a:lvl1pPr>
          </a:lstStyle>
          <a:p>
            <a:pPr>
              <a:defRPr/>
            </a:pPr>
            <a:fld id="{C311714A-C476-4274-94D9-070ADC9FAC6C}" type="slidenum">
              <a:rPr lang="en-CA"/>
              <a:pPr>
                <a:defRPr/>
              </a:pPr>
              <a:t>‹#›</a:t>
            </a:fld>
            <a:endParaRPr lang="en-CA" dirty="0"/>
          </a:p>
        </p:txBody>
      </p:sp>
    </p:spTree>
    <p:extLst>
      <p:ext uri="{BB962C8B-B14F-4D97-AF65-F5344CB8AC3E}">
        <p14:creationId xmlns:p14="http://schemas.microsoft.com/office/powerpoint/2010/main" val="143531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981200" y="850900"/>
            <a:ext cx="8229600" cy="2217738"/>
          </a:xfrm>
        </p:spPr>
        <p:txBody>
          <a:bodyPr/>
          <a:lstStyle/>
          <a:p>
            <a:pPr eaLnBrk="1" hangingPunct="1"/>
            <a:r>
              <a:rPr lang="en-IN" sz="2800" dirty="0">
                <a:solidFill>
                  <a:srgbClr val="00B0F0"/>
                </a:solidFill>
              </a:rPr>
              <a:t>An Improved Public Unclonable Function Design for Xilinx FPGAs for Hardware Security Applications</a:t>
            </a:r>
            <a:br>
              <a:rPr lang="en-US" sz="2800" b="1" dirty="0">
                <a:solidFill>
                  <a:srgbClr val="00B0F0"/>
                </a:solidFill>
                <a:ea typeface="ＭＳ Ｐゴシック" pitchFamily="34" charset="-128"/>
              </a:rPr>
            </a:br>
            <a:br>
              <a:rPr lang="en-US" sz="2800" b="1" dirty="0">
                <a:solidFill>
                  <a:schemeClr val="tx1"/>
                </a:solidFill>
                <a:ea typeface="ＭＳ Ｐゴシック" pitchFamily="34" charset="-128"/>
              </a:rPr>
            </a:br>
            <a:r>
              <a:rPr lang="en-US" sz="2800" dirty="0">
                <a:solidFill>
                  <a:schemeClr val="tx1"/>
                </a:solidFill>
                <a:ea typeface="ＭＳ Ｐゴシック" pitchFamily="34" charset="-128"/>
              </a:rPr>
              <a:t>1</a:t>
            </a:r>
            <a:r>
              <a:rPr lang="en-US" sz="2800" baseline="30000" dirty="0">
                <a:solidFill>
                  <a:schemeClr val="tx1"/>
                </a:solidFill>
                <a:ea typeface="ＭＳ Ｐゴシック" pitchFamily="34" charset="-128"/>
              </a:rPr>
              <a:t>st</a:t>
            </a:r>
            <a:r>
              <a:rPr lang="en-US" sz="2800" dirty="0">
                <a:solidFill>
                  <a:schemeClr val="tx1"/>
                </a:solidFill>
                <a:ea typeface="ＭＳ Ｐゴシック" pitchFamily="34" charset="-128"/>
              </a:rPr>
              <a:t> </a:t>
            </a:r>
            <a:r>
              <a:rPr lang="en-US" sz="2800" dirty="0" err="1">
                <a:solidFill>
                  <a:schemeClr val="tx1"/>
                </a:solidFill>
                <a:ea typeface="ＭＳ Ｐゴシック" pitchFamily="34" charset="-128"/>
              </a:rPr>
              <a:t>M.A.Sc</a:t>
            </a:r>
            <a:r>
              <a:rPr lang="en-US" sz="2800" dirty="0">
                <a:solidFill>
                  <a:schemeClr val="tx1"/>
                </a:solidFill>
                <a:ea typeface="ＭＳ Ｐゴシック" pitchFamily="34" charset="-128"/>
              </a:rPr>
              <a:t> Seminar</a:t>
            </a:r>
            <a:endParaRPr lang="en-US" sz="2800" b="1" dirty="0">
              <a:solidFill>
                <a:schemeClr val="tx1"/>
              </a:solidFill>
              <a:ea typeface="ＭＳ Ｐゴシック" pitchFamily="34" charset="-128"/>
            </a:endParaRPr>
          </a:p>
        </p:txBody>
      </p:sp>
      <p:sp>
        <p:nvSpPr>
          <p:cNvPr id="2051" name="TextBox 1"/>
          <p:cNvSpPr txBox="1">
            <a:spLocks noChangeArrowheads="1"/>
          </p:cNvSpPr>
          <p:nvPr/>
        </p:nvSpPr>
        <p:spPr bwMode="auto">
          <a:xfrm>
            <a:off x="2351087" y="3189000"/>
            <a:ext cx="74898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fontAlgn="base" hangingPunct="1">
              <a:spcBef>
                <a:spcPct val="0"/>
              </a:spcBef>
              <a:spcAft>
                <a:spcPct val="0"/>
              </a:spcAft>
            </a:pPr>
            <a:r>
              <a:rPr lang="en-US" sz="2400" dirty="0">
                <a:solidFill>
                  <a:srgbClr val="000000"/>
                </a:solidFill>
              </a:rPr>
              <a:t>Presenter:  Siva Prashanth B</a:t>
            </a:r>
          </a:p>
          <a:p>
            <a:pPr algn="ctr" eaLnBrk="1" fontAlgn="base" hangingPunct="1">
              <a:spcBef>
                <a:spcPct val="0"/>
              </a:spcBef>
              <a:spcAft>
                <a:spcPct val="0"/>
              </a:spcAft>
            </a:pPr>
            <a:r>
              <a:rPr lang="en-US" sz="2400" dirty="0">
                <a:solidFill>
                  <a:srgbClr val="000000"/>
                </a:solidFill>
              </a:rPr>
              <a:t>Supervisor: Dr. Mohammed A. S. Khalid</a:t>
            </a:r>
          </a:p>
          <a:p>
            <a:pPr algn="ctr" eaLnBrk="1" fontAlgn="base" hangingPunct="1">
              <a:spcBef>
                <a:spcPct val="0"/>
              </a:spcBef>
              <a:spcAft>
                <a:spcPct val="0"/>
              </a:spcAft>
            </a:pPr>
            <a:r>
              <a:rPr lang="en-US" sz="2400" dirty="0">
                <a:solidFill>
                  <a:srgbClr val="000000"/>
                </a:solidFill>
              </a:rPr>
              <a:t>       Dr. </a:t>
            </a:r>
            <a:r>
              <a:rPr lang="en-US" sz="2400" dirty="0" err="1">
                <a:solidFill>
                  <a:srgbClr val="000000"/>
                </a:solidFill>
              </a:rPr>
              <a:t>Mitra</a:t>
            </a:r>
            <a:r>
              <a:rPr lang="en-US" sz="2400" dirty="0">
                <a:solidFill>
                  <a:srgbClr val="000000"/>
                </a:solidFill>
              </a:rPr>
              <a:t> </a:t>
            </a:r>
            <a:r>
              <a:rPr lang="en-US" sz="2400" dirty="0" err="1">
                <a:solidFill>
                  <a:srgbClr val="000000"/>
                </a:solidFill>
              </a:rPr>
              <a:t>Mirhasanni</a:t>
            </a:r>
            <a:endParaRPr lang="en-US" sz="2400" dirty="0">
              <a:solidFill>
                <a:srgbClr val="000000"/>
              </a:solidFill>
            </a:endParaRPr>
          </a:p>
          <a:p>
            <a:pPr algn="ctr" eaLnBrk="1" fontAlgn="base" hangingPunct="1">
              <a:spcBef>
                <a:spcPct val="0"/>
              </a:spcBef>
              <a:spcAft>
                <a:spcPct val="0"/>
              </a:spcAft>
            </a:pPr>
            <a:r>
              <a:rPr lang="en-US" sz="2400" dirty="0">
                <a:solidFill>
                  <a:srgbClr val="000000"/>
                </a:solidFill>
              </a:rPr>
              <a:t>Date:       , 2018</a:t>
            </a:r>
          </a:p>
          <a:p>
            <a:pPr algn="ctr" eaLnBrk="1" fontAlgn="base" hangingPunct="1">
              <a:spcBef>
                <a:spcPct val="0"/>
              </a:spcBef>
              <a:spcAft>
                <a:spcPct val="0"/>
              </a:spcAft>
            </a:pPr>
            <a:endParaRPr lang="en-US" sz="2800" dirty="0">
              <a:solidFill>
                <a:srgbClr val="000000"/>
              </a:solidFill>
            </a:endParaRPr>
          </a:p>
          <a:p>
            <a:pPr algn="ctr" eaLnBrk="1" fontAlgn="base" hangingPunct="1">
              <a:spcBef>
                <a:spcPct val="0"/>
              </a:spcBef>
              <a:spcAft>
                <a:spcPct val="0"/>
              </a:spcAft>
            </a:pPr>
            <a:endParaRPr lang="en-US" sz="2800" dirty="0">
              <a:solidFill>
                <a:srgbClr val="000000"/>
              </a:solidFill>
            </a:endParaRPr>
          </a:p>
          <a:p>
            <a:pPr algn="ctr" eaLnBrk="1" fontAlgn="base" hangingPunct="1">
              <a:spcBef>
                <a:spcPct val="0"/>
              </a:spcBef>
              <a:spcAft>
                <a:spcPct val="0"/>
              </a:spcAft>
            </a:pPr>
            <a:r>
              <a:rPr lang="en-US" sz="2000" dirty="0">
                <a:solidFill>
                  <a:srgbClr val="000000"/>
                </a:solidFill>
              </a:rPr>
              <a:t>University of Windsor</a:t>
            </a:r>
          </a:p>
          <a:p>
            <a:pPr algn="ctr" eaLnBrk="1" fontAlgn="base" hangingPunct="1">
              <a:spcBef>
                <a:spcPct val="0"/>
              </a:spcBef>
              <a:spcAft>
                <a:spcPct val="0"/>
              </a:spcAft>
            </a:pPr>
            <a:r>
              <a:rPr lang="en-US" sz="2000" dirty="0">
                <a:solidFill>
                  <a:srgbClr val="000000"/>
                </a:solidFill>
              </a:rPr>
              <a:t>Department of Electrical and Computer Engineering</a:t>
            </a:r>
            <a:endParaRPr lang="en-CA" sz="2000" dirty="0">
              <a:solidFill>
                <a:srgbClr val="000000"/>
              </a:solidFill>
            </a:endParaRPr>
          </a:p>
        </p:txBody>
      </p:sp>
      <p:sp>
        <p:nvSpPr>
          <p:cNvPr id="7" name="Slide Number Placeholder 6"/>
          <p:cNvSpPr>
            <a:spLocks noGrp="1"/>
          </p:cNvSpPr>
          <p:nvPr>
            <p:ph type="sldNum" sz="quarter" idx="10"/>
          </p:nvPr>
        </p:nvSpPr>
        <p:spPr/>
        <p:txBody>
          <a:bodyPr/>
          <a:lstStyle/>
          <a:p>
            <a:pPr fontAlgn="base">
              <a:spcBef>
                <a:spcPct val="0"/>
              </a:spcBef>
              <a:spcAft>
                <a:spcPct val="0"/>
              </a:spcAft>
              <a:defRPr/>
            </a:pPr>
            <a:fld id="{630E3872-BC8A-4CE7-AD2A-7B9FB89438B8}"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1</a:t>
            </a:fld>
            <a:endParaRPr lang="en-CA" dirty="0">
              <a:solidFill>
                <a:srgbClr val="FFFFFF">
                  <a:lumMod val="95000"/>
                </a:srgbClr>
              </a:solidFill>
              <a:latin typeface="Arial" charset="0"/>
              <a:ea typeface="ＭＳ Ｐゴシック" pitchFamily="34" charset="-128"/>
            </a:endParaRPr>
          </a:p>
        </p:txBody>
      </p:sp>
    </p:spTree>
    <p:extLst>
      <p:ext uri="{BB962C8B-B14F-4D97-AF65-F5344CB8AC3E}">
        <p14:creationId xmlns:p14="http://schemas.microsoft.com/office/powerpoint/2010/main" val="38492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latin typeface="+mj-lt"/>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522582"/>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521820"/>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448460"/>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347207"/>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413487"/>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3061795"/>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09" y="4993843"/>
            <a:ext cx="1266631" cy="748899"/>
          </a:xfrm>
          <a:prstGeom prst="rect">
            <a:avLst/>
          </a:prstGeom>
        </p:spPr>
        <p:txBody>
          <a:bodyPr vert="horz" wrap="square" lIns="0" tIns="0" rIns="0" bIns="0" rtlCol="0">
            <a:spAutoFit/>
          </a:bodyPr>
          <a:lstStyle/>
          <a:p>
            <a:pPr marL="705553">
              <a:lnSpc>
                <a:spcPts val="2164"/>
              </a:lnSpc>
            </a:pPr>
            <a:r>
              <a:rPr sz="2405" dirty="0">
                <a:latin typeface="Calibri"/>
                <a:cs typeface="Calibri"/>
              </a:rPr>
              <a:t>OUT</a:t>
            </a:r>
            <a:endParaRPr sz="2405">
              <a:latin typeface="Calibri"/>
              <a:cs typeface="Calibri"/>
            </a:endParaRPr>
          </a:p>
          <a:p>
            <a:pPr marL="12724">
              <a:lnSpc>
                <a:spcPts val="3607"/>
              </a:lnSpc>
              <a:tabLst>
                <a:tab pos="877329" algn="l"/>
              </a:tabLst>
            </a:pPr>
            <a:r>
              <a:rPr sz="3607" spc="-20" dirty="0">
                <a:latin typeface="Calibri"/>
                <a:cs typeface="Calibri"/>
              </a:rPr>
              <a:t>B</a:t>
            </a:r>
            <a:r>
              <a:rPr sz="3607" spc="-20" dirty="0">
                <a:latin typeface="Times New Roman"/>
                <a:cs typeface="Times New Roman"/>
              </a:rPr>
              <a:t>	</a:t>
            </a:r>
            <a:r>
              <a:rPr sz="3607" spc="-15" baseline="1157" dirty="0">
                <a:latin typeface="Calibri"/>
                <a:cs typeface="Calibri"/>
              </a:rPr>
              <a:t>clk</a:t>
            </a:r>
            <a:endParaRPr sz="3607" baseline="1157">
              <a:latin typeface="Calibri"/>
              <a:cs typeface="Calibri"/>
            </a:endParaRPr>
          </a:p>
        </p:txBody>
      </p:sp>
      <p:sp>
        <p:nvSpPr>
          <p:cNvPr id="12" name="object 12"/>
          <p:cNvSpPr txBox="1"/>
          <p:nvPr/>
        </p:nvSpPr>
        <p:spPr>
          <a:xfrm>
            <a:off x="2771722" y="3082873"/>
            <a:ext cx="540115" cy="813909"/>
          </a:xfrm>
          <a:prstGeom prst="rect">
            <a:avLst/>
          </a:prstGeom>
        </p:spPr>
        <p:txBody>
          <a:bodyPr vert="horz" wrap="square" lIns="0" tIns="0" rIns="0" bIns="0" rtlCol="0">
            <a:spAutoFit/>
          </a:bodyPr>
          <a:lstStyle/>
          <a:p>
            <a:pPr marL="262117">
              <a:lnSpc>
                <a:spcPts val="3886"/>
              </a:lnSpc>
            </a:pPr>
            <a:r>
              <a:rPr sz="3607" spc="-25" dirty="0">
                <a:latin typeface="Calibri"/>
                <a:cs typeface="Calibri"/>
              </a:rPr>
              <a:t>A</a:t>
            </a:r>
            <a:endParaRPr sz="3607" dirty="0">
              <a:latin typeface="Calibri"/>
              <a:cs typeface="Calibri"/>
            </a:endParaRPr>
          </a:p>
          <a:p>
            <a:pPr marL="12724">
              <a:lnSpc>
                <a:spcPts val="2445"/>
              </a:lnSpc>
            </a:pPr>
            <a:r>
              <a:rPr sz="2405" spc="-15" dirty="0">
                <a:latin typeface="Calibri"/>
                <a:cs typeface="Calibri"/>
              </a:rPr>
              <a:t>IN</a:t>
            </a:r>
            <a:endParaRPr sz="2405" dirty="0">
              <a:latin typeface="Calibri"/>
              <a:cs typeface="Calibri"/>
            </a:endParaRPr>
          </a:p>
        </p:txBody>
      </p:sp>
      <p:sp>
        <p:nvSpPr>
          <p:cNvPr id="13" name="object 13"/>
          <p:cNvSpPr txBox="1"/>
          <p:nvPr/>
        </p:nvSpPr>
        <p:spPr>
          <a:xfrm>
            <a:off x="2081602" y="1428085"/>
            <a:ext cx="2524355" cy="1119623"/>
          </a:xfrm>
          <a:prstGeom prst="rect">
            <a:avLst/>
          </a:prstGeom>
        </p:spPr>
        <p:txBody>
          <a:bodyPr vert="horz" wrap="square" lIns="0" tIns="0" rIns="0" bIns="0" rtlCol="0">
            <a:spAutoFit/>
          </a:bodyPr>
          <a:lstStyle/>
          <a:p>
            <a:pPr marL="12724" marR="5090" indent="2160557">
              <a:lnSpc>
                <a:spcPct val="102200"/>
              </a:lnSpc>
            </a:pPr>
            <a:r>
              <a:rPr sz="2405" spc="-10" dirty="0">
                <a:latin typeface="Calibri"/>
                <a:cs typeface="Calibri"/>
              </a:rPr>
              <a:t>clk</a:t>
            </a:r>
            <a:r>
              <a:rPr sz="2405" spc="-10" dirty="0">
                <a:latin typeface="Times New Roman"/>
                <a:cs typeface="Times New Roman"/>
              </a:rPr>
              <a:t> </a:t>
            </a:r>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dirty="0">
              <a:latin typeface="Calibri"/>
              <a:cs typeface="Calibri"/>
            </a:endParaRPr>
          </a:p>
        </p:txBody>
      </p:sp>
      <p:sp>
        <p:nvSpPr>
          <p:cNvPr id="14" name="object 14"/>
          <p:cNvSpPr txBox="1"/>
          <p:nvPr/>
        </p:nvSpPr>
        <p:spPr>
          <a:xfrm>
            <a:off x="2777554" y="5480229"/>
            <a:ext cx="300276" cy="370788"/>
          </a:xfrm>
          <a:prstGeom prst="rect">
            <a:avLst/>
          </a:prstGeom>
        </p:spPr>
        <p:txBody>
          <a:bodyPr vert="horz" wrap="square" lIns="0" tIns="0" rIns="0" bIns="0" rtlCol="0">
            <a:spAutoFit/>
          </a:bodyPr>
          <a:lstStyle/>
          <a:p>
            <a:pPr marL="12724"/>
            <a:r>
              <a:rPr sz="2405" spc="-15" dirty="0">
                <a:latin typeface="Calibri"/>
                <a:cs typeface="Calibri"/>
              </a:rPr>
              <a:t>IN</a:t>
            </a:r>
            <a:endParaRPr sz="2405" dirty="0">
              <a:latin typeface="Calibri"/>
              <a:cs typeface="Calibri"/>
            </a:endParaRPr>
          </a:p>
        </p:txBody>
      </p:sp>
      <p:sp>
        <p:nvSpPr>
          <p:cNvPr id="15" name="object 15"/>
          <p:cNvSpPr/>
          <p:nvPr/>
        </p:nvSpPr>
        <p:spPr>
          <a:xfrm>
            <a:off x="2230971" y="3682972"/>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6" name="object 16"/>
          <p:cNvSpPr/>
          <p:nvPr/>
        </p:nvSpPr>
        <p:spPr>
          <a:xfrm>
            <a:off x="2230971" y="5617456"/>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7" name="object 17"/>
          <p:cNvSpPr txBox="1"/>
          <p:nvPr/>
        </p:nvSpPr>
        <p:spPr>
          <a:xfrm>
            <a:off x="1889217" y="3819864"/>
            <a:ext cx="853115" cy="370788"/>
          </a:xfrm>
          <a:prstGeom prst="rect">
            <a:avLst/>
          </a:prstGeom>
        </p:spPr>
        <p:txBody>
          <a:bodyPr vert="horz" wrap="square" lIns="0" tIns="0" rIns="0" bIns="0" rtlCol="0">
            <a:spAutoFit/>
          </a:bodyPr>
          <a:lstStyle/>
          <a:p>
            <a:pPr marL="12724"/>
            <a:r>
              <a:rPr sz="2405" spc="-20" dirty="0">
                <a:latin typeface="Calibri"/>
                <a:cs typeface="Calibri"/>
              </a:rPr>
              <a:t>0101…</a:t>
            </a:r>
            <a:endParaRPr sz="2405" dirty="0">
              <a:latin typeface="Calibri"/>
              <a:cs typeface="Calibri"/>
            </a:endParaRPr>
          </a:p>
        </p:txBody>
      </p:sp>
      <p:sp>
        <p:nvSpPr>
          <p:cNvPr id="18" name="object 18"/>
          <p:cNvSpPr txBox="1"/>
          <p:nvPr/>
        </p:nvSpPr>
        <p:spPr>
          <a:xfrm>
            <a:off x="1889217" y="5752830"/>
            <a:ext cx="853115" cy="370788"/>
          </a:xfrm>
          <a:prstGeom prst="rect">
            <a:avLst/>
          </a:prstGeom>
        </p:spPr>
        <p:txBody>
          <a:bodyPr vert="horz" wrap="square" lIns="0" tIns="0" rIns="0" bIns="0" rtlCol="0">
            <a:spAutoFit/>
          </a:bodyPr>
          <a:lstStyle/>
          <a:p>
            <a:pPr marL="12724"/>
            <a:r>
              <a:rPr sz="2405" spc="-20" dirty="0">
                <a:latin typeface="Calibri"/>
                <a:cs typeface="Calibri"/>
              </a:rPr>
              <a:t>1010…</a:t>
            </a:r>
            <a:endParaRPr sz="2405">
              <a:latin typeface="Calibri"/>
              <a:cs typeface="Calibri"/>
            </a:endParaRPr>
          </a:p>
        </p:txBody>
      </p:sp>
      <p:sp>
        <p:nvSpPr>
          <p:cNvPr id="19" name="object 19"/>
          <p:cNvSpPr txBox="1"/>
          <p:nvPr/>
        </p:nvSpPr>
        <p:spPr>
          <a:xfrm>
            <a:off x="4816147" y="3236543"/>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20" name="object 20"/>
          <p:cNvSpPr txBox="1"/>
          <p:nvPr/>
        </p:nvSpPr>
        <p:spPr>
          <a:xfrm>
            <a:off x="4816147" y="5159661"/>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21" name="object 21"/>
          <p:cNvSpPr/>
          <p:nvPr/>
        </p:nvSpPr>
        <p:spPr>
          <a:xfrm>
            <a:off x="4302109" y="3174538"/>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22" name="object 22"/>
          <p:cNvSpPr/>
          <p:nvPr/>
        </p:nvSpPr>
        <p:spPr>
          <a:xfrm>
            <a:off x="4315088" y="5095281"/>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3" name="Slide Number Placeholder 22">
            <a:extLst>
              <a:ext uri="{FF2B5EF4-FFF2-40B4-BE49-F238E27FC236}">
                <a16:creationId xmlns:a16="http://schemas.microsoft.com/office/drawing/2014/main" id="{16D78F09-4F09-40BF-97EA-A0BE3FFEFAF5}"/>
              </a:ext>
            </a:extLst>
          </p:cNvPr>
          <p:cNvSpPr>
            <a:spLocks noGrp="1"/>
          </p:cNvSpPr>
          <p:nvPr>
            <p:ph type="sldNum" sz="quarter" idx="10"/>
          </p:nvPr>
        </p:nvSpPr>
        <p:spPr/>
        <p:txBody>
          <a:bodyPr/>
          <a:lstStyle/>
          <a:p>
            <a:pPr>
              <a:defRPr/>
            </a:pPr>
            <a:r>
              <a:rPr lang="en-CA"/>
              <a:t>10</a:t>
            </a:r>
            <a:endParaRPr lang="en-CA" dirty="0"/>
          </a:p>
        </p:txBody>
      </p:sp>
    </p:spTree>
    <p:extLst>
      <p:ext uri="{BB962C8B-B14F-4D97-AF65-F5344CB8AC3E}">
        <p14:creationId xmlns:p14="http://schemas.microsoft.com/office/powerpoint/2010/main" val="366096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284043"/>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283281"/>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216237"/>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216237"/>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209921"/>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108668"/>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174948"/>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2823256"/>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10" y="2975938"/>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txBox="1"/>
          <p:nvPr/>
        </p:nvSpPr>
        <p:spPr>
          <a:xfrm>
            <a:off x="2081603" y="1572783"/>
            <a:ext cx="2019228" cy="741576"/>
          </a:xfrm>
          <a:prstGeom prst="rect">
            <a:avLst/>
          </a:prstGeom>
        </p:spPr>
        <p:txBody>
          <a:bodyPr vert="horz" wrap="square" lIns="0" tIns="0" rIns="0" bIns="0" rtlCol="0">
            <a:spAutoFit/>
          </a:bodyPr>
          <a:lstStyle/>
          <a:p>
            <a:pPr marL="12724" marR="5090"/>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a:latin typeface="Calibri"/>
              <a:cs typeface="Calibri"/>
            </a:endParaRPr>
          </a:p>
        </p:txBody>
      </p:sp>
      <p:sp>
        <p:nvSpPr>
          <p:cNvPr id="13" name="object 13"/>
          <p:cNvSpPr/>
          <p:nvPr/>
        </p:nvSpPr>
        <p:spPr>
          <a:xfrm>
            <a:off x="2230971" y="3444433"/>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4" name="object 14"/>
          <p:cNvSpPr/>
          <p:nvPr/>
        </p:nvSpPr>
        <p:spPr>
          <a:xfrm>
            <a:off x="2230971" y="5378917"/>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5" name="object 15"/>
          <p:cNvSpPr txBox="1"/>
          <p:nvPr/>
        </p:nvSpPr>
        <p:spPr>
          <a:xfrm>
            <a:off x="1876275" y="3429000"/>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29"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6" name="object 16"/>
          <p:cNvSpPr txBox="1"/>
          <p:nvPr/>
        </p:nvSpPr>
        <p:spPr>
          <a:xfrm>
            <a:off x="4242068" y="1189546"/>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7" name="object 17"/>
          <p:cNvSpPr txBox="1"/>
          <p:nvPr/>
        </p:nvSpPr>
        <p:spPr>
          <a:xfrm>
            <a:off x="4816145" y="2998004"/>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8" name="object 18"/>
          <p:cNvSpPr/>
          <p:nvPr/>
        </p:nvSpPr>
        <p:spPr>
          <a:xfrm>
            <a:off x="4302109" y="2935999"/>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9" name="object 19"/>
          <p:cNvSpPr/>
          <p:nvPr/>
        </p:nvSpPr>
        <p:spPr>
          <a:xfrm>
            <a:off x="4315088" y="4856742"/>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0" name="object 20"/>
          <p:cNvSpPr/>
          <p:nvPr/>
        </p:nvSpPr>
        <p:spPr>
          <a:xfrm>
            <a:off x="5758703" y="2690943"/>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5758703" y="2690943"/>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5758703" y="4623137"/>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3" name="object 23"/>
          <p:cNvSpPr/>
          <p:nvPr/>
        </p:nvSpPr>
        <p:spPr>
          <a:xfrm>
            <a:off x="5758703" y="4623137"/>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4" name="object 24"/>
          <p:cNvSpPr/>
          <p:nvPr/>
        </p:nvSpPr>
        <p:spPr>
          <a:xfrm>
            <a:off x="5971695" y="3263503"/>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294619" y="3263503"/>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6" name="object 26"/>
          <p:cNvSpPr txBox="1"/>
          <p:nvPr/>
        </p:nvSpPr>
        <p:spPr>
          <a:xfrm>
            <a:off x="5924475" y="4098923"/>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7" name="object 27"/>
          <p:cNvSpPr/>
          <p:nvPr/>
        </p:nvSpPr>
        <p:spPr>
          <a:xfrm>
            <a:off x="6915275" y="3345953"/>
            <a:ext cx="208665" cy="208665"/>
          </a:xfrm>
          <a:custGeom>
            <a:avLst/>
            <a:gdLst/>
            <a:ahLst/>
            <a:cxnLst/>
            <a:rect l="l" t="t" r="r" b="b"/>
            <a:pathLst>
              <a:path w="208279" h="208279">
                <a:moveTo>
                  <a:pt x="13368" y="13582"/>
                </a:moveTo>
                <a:lnTo>
                  <a:pt x="15938" y="23508"/>
                </a:lnTo>
                <a:lnTo>
                  <a:pt x="199643" y="206501"/>
                </a:lnTo>
                <a:lnTo>
                  <a:pt x="203453" y="208025"/>
                </a:lnTo>
                <a:lnTo>
                  <a:pt x="206501" y="206501"/>
                </a:lnTo>
                <a:lnTo>
                  <a:pt x="208025" y="203453"/>
                </a:lnTo>
                <a:lnTo>
                  <a:pt x="206501" y="199643"/>
                </a:lnTo>
                <a:lnTo>
                  <a:pt x="22050" y="15907"/>
                </a:lnTo>
                <a:lnTo>
                  <a:pt x="13368" y="13582"/>
                </a:lnTo>
                <a:close/>
              </a:path>
              <a:path w="208279" h="208279">
                <a:moveTo>
                  <a:pt x="0" y="0"/>
                </a:moveTo>
                <a:lnTo>
                  <a:pt x="24383" y="93725"/>
                </a:lnTo>
                <a:lnTo>
                  <a:pt x="26669" y="96773"/>
                </a:lnTo>
                <a:lnTo>
                  <a:pt x="30479" y="96773"/>
                </a:lnTo>
                <a:lnTo>
                  <a:pt x="33527" y="94487"/>
                </a:lnTo>
                <a:lnTo>
                  <a:pt x="33527" y="91439"/>
                </a:lnTo>
                <a:lnTo>
                  <a:pt x="15938" y="23508"/>
                </a:lnTo>
                <a:lnTo>
                  <a:pt x="3047" y="10667"/>
                </a:lnTo>
                <a:lnTo>
                  <a:pt x="2285" y="6857"/>
                </a:lnTo>
                <a:lnTo>
                  <a:pt x="3047" y="3809"/>
                </a:lnTo>
                <a:lnTo>
                  <a:pt x="6857" y="2285"/>
                </a:lnTo>
                <a:lnTo>
                  <a:pt x="8451" y="2285"/>
                </a:lnTo>
                <a:lnTo>
                  <a:pt x="0" y="0"/>
                </a:lnTo>
                <a:close/>
              </a:path>
              <a:path w="208279" h="208279">
                <a:moveTo>
                  <a:pt x="8451" y="2285"/>
                </a:moveTo>
                <a:lnTo>
                  <a:pt x="6857" y="2285"/>
                </a:lnTo>
                <a:lnTo>
                  <a:pt x="9905" y="3809"/>
                </a:lnTo>
                <a:lnTo>
                  <a:pt x="22050" y="15907"/>
                </a:lnTo>
                <a:lnTo>
                  <a:pt x="90677" y="34289"/>
                </a:lnTo>
                <a:lnTo>
                  <a:pt x="94487" y="33527"/>
                </a:lnTo>
                <a:lnTo>
                  <a:pt x="96773" y="30479"/>
                </a:lnTo>
                <a:lnTo>
                  <a:pt x="96011" y="26669"/>
                </a:lnTo>
                <a:lnTo>
                  <a:pt x="92963" y="25145"/>
                </a:lnTo>
                <a:lnTo>
                  <a:pt x="8451" y="2285"/>
                </a:lnTo>
                <a:close/>
              </a:path>
              <a:path w="208279" h="208279">
                <a:moveTo>
                  <a:pt x="6857" y="2285"/>
                </a:moveTo>
                <a:lnTo>
                  <a:pt x="3047" y="3809"/>
                </a:lnTo>
                <a:lnTo>
                  <a:pt x="2285" y="6857"/>
                </a:lnTo>
                <a:lnTo>
                  <a:pt x="3047" y="10667"/>
                </a:lnTo>
                <a:lnTo>
                  <a:pt x="15938" y="23508"/>
                </a:lnTo>
                <a:lnTo>
                  <a:pt x="13368" y="13582"/>
                </a:lnTo>
                <a:lnTo>
                  <a:pt x="5333" y="11429"/>
                </a:lnTo>
                <a:lnTo>
                  <a:pt x="11429" y="6095"/>
                </a:lnTo>
                <a:lnTo>
                  <a:pt x="12200" y="6095"/>
                </a:lnTo>
                <a:lnTo>
                  <a:pt x="9905" y="3809"/>
                </a:lnTo>
                <a:lnTo>
                  <a:pt x="6857" y="2285"/>
                </a:lnTo>
                <a:close/>
              </a:path>
              <a:path w="208279" h="208279">
                <a:moveTo>
                  <a:pt x="12200" y="6095"/>
                </a:moveTo>
                <a:lnTo>
                  <a:pt x="11429" y="6095"/>
                </a:lnTo>
                <a:lnTo>
                  <a:pt x="13368" y="13582"/>
                </a:lnTo>
                <a:lnTo>
                  <a:pt x="22050" y="15907"/>
                </a:lnTo>
                <a:lnTo>
                  <a:pt x="12200" y="6095"/>
                </a:lnTo>
                <a:close/>
              </a:path>
              <a:path w="208279" h="208279">
                <a:moveTo>
                  <a:pt x="11429" y="6095"/>
                </a:moveTo>
                <a:lnTo>
                  <a:pt x="5333" y="11429"/>
                </a:lnTo>
                <a:lnTo>
                  <a:pt x="13368" y="13582"/>
                </a:lnTo>
                <a:lnTo>
                  <a:pt x="11429" y="6095"/>
                </a:lnTo>
                <a:close/>
              </a:path>
            </a:pathLst>
          </a:custGeom>
          <a:solidFill>
            <a:srgbClr val="000000"/>
          </a:solidFill>
        </p:spPr>
        <p:txBody>
          <a:bodyPr wrap="square" lIns="0" tIns="0" rIns="0" bIns="0" rtlCol="0"/>
          <a:lstStyle/>
          <a:p>
            <a:endParaRPr sz="1803"/>
          </a:p>
        </p:txBody>
      </p:sp>
      <p:sp>
        <p:nvSpPr>
          <p:cNvPr id="28" name="object 28"/>
          <p:cNvSpPr/>
          <p:nvPr/>
        </p:nvSpPr>
        <p:spPr>
          <a:xfrm>
            <a:off x="6915275" y="4475036"/>
            <a:ext cx="208665" cy="208665"/>
          </a:xfrm>
          <a:custGeom>
            <a:avLst/>
            <a:gdLst/>
            <a:ahLst/>
            <a:cxnLst/>
            <a:rect l="l" t="t" r="r" b="b"/>
            <a:pathLst>
              <a:path w="208279" h="208279">
                <a:moveTo>
                  <a:pt x="30479" y="111251"/>
                </a:moveTo>
                <a:lnTo>
                  <a:pt x="26669" y="112013"/>
                </a:lnTo>
                <a:lnTo>
                  <a:pt x="24383" y="115061"/>
                </a:lnTo>
                <a:lnTo>
                  <a:pt x="0" y="208025"/>
                </a:lnTo>
                <a:lnTo>
                  <a:pt x="6443" y="206336"/>
                </a:lnTo>
                <a:lnTo>
                  <a:pt x="3047" y="204977"/>
                </a:lnTo>
                <a:lnTo>
                  <a:pt x="2285" y="201167"/>
                </a:lnTo>
                <a:lnTo>
                  <a:pt x="3047" y="198119"/>
                </a:lnTo>
                <a:lnTo>
                  <a:pt x="15956" y="185211"/>
                </a:lnTo>
                <a:lnTo>
                  <a:pt x="33527" y="117347"/>
                </a:lnTo>
                <a:lnTo>
                  <a:pt x="33527" y="113537"/>
                </a:lnTo>
                <a:lnTo>
                  <a:pt x="30479" y="111251"/>
                </a:lnTo>
                <a:close/>
              </a:path>
              <a:path w="208279" h="208279">
                <a:moveTo>
                  <a:pt x="8014" y="205923"/>
                </a:moveTo>
                <a:lnTo>
                  <a:pt x="6443" y="206336"/>
                </a:lnTo>
                <a:lnTo>
                  <a:pt x="6857" y="206501"/>
                </a:lnTo>
                <a:lnTo>
                  <a:pt x="8014" y="205923"/>
                </a:lnTo>
                <a:close/>
              </a:path>
              <a:path w="208279" h="208279">
                <a:moveTo>
                  <a:pt x="15956" y="185211"/>
                </a:moveTo>
                <a:lnTo>
                  <a:pt x="3047" y="198119"/>
                </a:lnTo>
                <a:lnTo>
                  <a:pt x="2285" y="201167"/>
                </a:lnTo>
                <a:lnTo>
                  <a:pt x="3047" y="204977"/>
                </a:lnTo>
                <a:lnTo>
                  <a:pt x="6443" y="206336"/>
                </a:lnTo>
                <a:lnTo>
                  <a:pt x="8014" y="205923"/>
                </a:lnTo>
                <a:lnTo>
                  <a:pt x="9905" y="204977"/>
                </a:lnTo>
                <a:lnTo>
                  <a:pt x="12191" y="202691"/>
                </a:lnTo>
                <a:lnTo>
                  <a:pt x="11429" y="202691"/>
                </a:lnTo>
                <a:lnTo>
                  <a:pt x="5333" y="196595"/>
                </a:lnTo>
                <a:lnTo>
                  <a:pt x="13559" y="194466"/>
                </a:lnTo>
                <a:lnTo>
                  <a:pt x="15956" y="185211"/>
                </a:lnTo>
                <a:close/>
              </a:path>
              <a:path w="208279" h="208279">
                <a:moveTo>
                  <a:pt x="94487" y="174497"/>
                </a:moveTo>
                <a:lnTo>
                  <a:pt x="90677" y="174497"/>
                </a:lnTo>
                <a:lnTo>
                  <a:pt x="22814" y="192069"/>
                </a:lnTo>
                <a:lnTo>
                  <a:pt x="9905" y="204977"/>
                </a:lnTo>
                <a:lnTo>
                  <a:pt x="8014" y="205923"/>
                </a:lnTo>
                <a:lnTo>
                  <a:pt x="92963" y="183641"/>
                </a:lnTo>
                <a:lnTo>
                  <a:pt x="96011" y="181355"/>
                </a:lnTo>
                <a:lnTo>
                  <a:pt x="96773" y="177545"/>
                </a:lnTo>
                <a:lnTo>
                  <a:pt x="94487" y="174497"/>
                </a:lnTo>
                <a:close/>
              </a:path>
              <a:path w="208279" h="208279">
                <a:moveTo>
                  <a:pt x="13559" y="194466"/>
                </a:moveTo>
                <a:lnTo>
                  <a:pt x="5333" y="196595"/>
                </a:lnTo>
                <a:lnTo>
                  <a:pt x="11429" y="202691"/>
                </a:lnTo>
                <a:lnTo>
                  <a:pt x="13559" y="194466"/>
                </a:lnTo>
                <a:close/>
              </a:path>
              <a:path w="208279" h="208279">
                <a:moveTo>
                  <a:pt x="22814" y="192069"/>
                </a:moveTo>
                <a:lnTo>
                  <a:pt x="13559" y="194466"/>
                </a:lnTo>
                <a:lnTo>
                  <a:pt x="11429" y="202691"/>
                </a:lnTo>
                <a:lnTo>
                  <a:pt x="12191" y="202691"/>
                </a:lnTo>
                <a:lnTo>
                  <a:pt x="22814" y="192069"/>
                </a:lnTo>
                <a:close/>
              </a:path>
              <a:path w="208279" h="208279">
                <a:moveTo>
                  <a:pt x="203453" y="0"/>
                </a:moveTo>
                <a:lnTo>
                  <a:pt x="199643" y="1523"/>
                </a:lnTo>
                <a:lnTo>
                  <a:pt x="15956" y="185211"/>
                </a:lnTo>
                <a:lnTo>
                  <a:pt x="13559" y="194466"/>
                </a:lnTo>
                <a:lnTo>
                  <a:pt x="22814" y="192069"/>
                </a:lnTo>
                <a:lnTo>
                  <a:pt x="206501" y="8381"/>
                </a:lnTo>
                <a:lnTo>
                  <a:pt x="208025" y="5333"/>
                </a:lnTo>
                <a:lnTo>
                  <a:pt x="206501" y="1523"/>
                </a:lnTo>
                <a:lnTo>
                  <a:pt x="203453" y="0"/>
                </a:lnTo>
                <a:close/>
              </a:path>
            </a:pathLst>
          </a:custGeom>
          <a:solidFill>
            <a:srgbClr val="000000"/>
          </a:solidFill>
        </p:spPr>
        <p:txBody>
          <a:bodyPr wrap="square" lIns="0" tIns="0" rIns="0" bIns="0" rtlCol="0"/>
          <a:lstStyle/>
          <a:p>
            <a:endParaRPr sz="1803"/>
          </a:p>
        </p:txBody>
      </p:sp>
      <p:sp>
        <p:nvSpPr>
          <p:cNvPr id="29" name="object 29"/>
          <p:cNvSpPr txBox="1"/>
          <p:nvPr/>
        </p:nvSpPr>
        <p:spPr>
          <a:xfrm>
            <a:off x="6902564" y="3682097"/>
            <a:ext cx="1566907" cy="741576"/>
          </a:xfrm>
          <a:prstGeom prst="rect">
            <a:avLst/>
          </a:prstGeom>
        </p:spPr>
        <p:txBody>
          <a:bodyPr vert="horz" wrap="square" lIns="0" tIns="0" rIns="0" bIns="0" rtlCol="0">
            <a:spAutoFit/>
          </a:bodyPr>
          <a:lstStyle/>
          <a:p>
            <a:pPr marL="12724" marR="5090"/>
            <a:r>
              <a:rPr sz="2405" spc="-20" dirty="0">
                <a:latin typeface="Calibri"/>
                <a:cs typeface="Calibri"/>
              </a:rPr>
              <a:t>Carr</a:t>
            </a:r>
            <a:r>
              <a:rPr sz="2405" spc="-15" dirty="0">
                <a:latin typeface="Calibri"/>
                <a:cs typeface="Calibri"/>
              </a:rPr>
              <a:t>y</a:t>
            </a:r>
            <a:r>
              <a:rPr sz="2405" spc="-55" dirty="0">
                <a:latin typeface="Times New Roman"/>
                <a:cs typeface="Times New Roman"/>
              </a:rPr>
              <a:t> </a:t>
            </a:r>
            <a:r>
              <a:rPr sz="2405" spc="-5" dirty="0">
                <a:latin typeface="Calibri"/>
                <a:cs typeface="Calibri"/>
              </a:rPr>
              <a:t>chain</a:t>
            </a:r>
            <a:r>
              <a:rPr sz="2405" spc="-5" dirty="0">
                <a:latin typeface="Times New Roman"/>
                <a:cs typeface="Times New Roman"/>
              </a:rPr>
              <a:t> </a:t>
            </a:r>
            <a:r>
              <a:rPr sz="2405" dirty="0">
                <a:latin typeface="Calibri"/>
                <a:cs typeface="Calibri"/>
              </a:rPr>
              <a:t>multiplexers</a:t>
            </a:r>
            <a:endParaRPr sz="2405">
              <a:latin typeface="Calibri"/>
              <a:cs typeface="Calibri"/>
            </a:endParaRPr>
          </a:p>
        </p:txBody>
      </p:sp>
      <p:sp>
        <p:nvSpPr>
          <p:cNvPr id="30" name="object 30"/>
          <p:cNvSpPr/>
          <p:nvPr/>
        </p:nvSpPr>
        <p:spPr>
          <a:xfrm>
            <a:off x="5997651" y="5184246"/>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31" name="object 31"/>
          <p:cNvSpPr/>
          <p:nvPr/>
        </p:nvSpPr>
        <p:spPr>
          <a:xfrm>
            <a:off x="6570211" y="5197224"/>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32" name="object 32"/>
          <p:cNvSpPr txBox="1"/>
          <p:nvPr/>
        </p:nvSpPr>
        <p:spPr>
          <a:xfrm>
            <a:off x="5043649" y="3539241"/>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3" name="object 33"/>
          <p:cNvSpPr/>
          <p:nvPr/>
        </p:nvSpPr>
        <p:spPr>
          <a:xfrm>
            <a:off x="6232020" y="1580940"/>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34" name="object 34"/>
          <p:cNvSpPr txBox="1"/>
          <p:nvPr/>
        </p:nvSpPr>
        <p:spPr>
          <a:xfrm>
            <a:off x="5910125" y="2743987"/>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6" name="object 36"/>
          <p:cNvSpPr txBox="1"/>
          <p:nvPr/>
        </p:nvSpPr>
        <p:spPr>
          <a:xfrm>
            <a:off x="5921576" y="4677803"/>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37" name="object 37"/>
          <p:cNvSpPr txBox="1"/>
          <p:nvPr/>
        </p:nvSpPr>
        <p:spPr>
          <a:xfrm>
            <a:off x="3719891" y="4755304"/>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38" name="object 38"/>
          <p:cNvSpPr txBox="1"/>
          <p:nvPr/>
        </p:nvSpPr>
        <p:spPr>
          <a:xfrm>
            <a:off x="6482686" y="4911196"/>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39" name="object 39"/>
          <p:cNvSpPr txBox="1"/>
          <p:nvPr/>
        </p:nvSpPr>
        <p:spPr>
          <a:xfrm>
            <a:off x="4816145" y="4921122"/>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40" name="object 40"/>
          <p:cNvSpPr txBox="1"/>
          <p:nvPr/>
        </p:nvSpPr>
        <p:spPr>
          <a:xfrm>
            <a:off x="5910125" y="4922492"/>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41" name="object 41"/>
          <p:cNvSpPr txBox="1"/>
          <p:nvPr/>
        </p:nvSpPr>
        <p:spPr>
          <a:xfrm>
            <a:off x="1903594" y="4829827"/>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lang="en-CA" sz="3607" spc="-22" baseline="32407" dirty="0">
                <a:latin typeface="Calibri"/>
                <a:cs typeface="Calibri"/>
              </a:rPr>
              <a:t>I</a:t>
            </a:r>
            <a:r>
              <a:rPr sz="3607" spc="-22" baseline="32407" dirty="0">
                <a:latin typeface="Calibri"/>
                <a:cs typeface="Calibri"/>
              </a:rPr>
              <a:t>N</a:t>
            </a:r>
            <a:endParaRPr sz="3607" baseline="32407" dirty="0">
              <a:latin typeface="Calibri"/>
              <a:cs typeface="Calibri"/>
            </a:endParaRPr>
          </a:p>
        </p:txBody>
      </p:sp>
      <p:sp>
        <p:nvSpPr>
          <p:cNvPr id="42" name="object 42"/>
          <p:cNvSpPr txBox="1"/>
          <p:nvPr/>
        </p:nvSpPr>
        <p:spPr>
          <a:xfrm>
            <a:off x="5323060" y="5663671"/>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endParaRPr sz="2405">
              <a:latin typeface="Arial"/>
              <a:cs typeface="Arial"/>
            </a:endParaRPr>
          </a:p>
        </p:txBody>
      </p:sp>
      <p:sp>
        <p:nvSpPr>
          <p:cNvPr id="35" name="object 35"/>
          <p:cNvSpPr txBox="1"/>
          <p:nvPr/>
        </p:nvSpPr>
        <p:spPr>
          <a:xfrm>
            <a:off x="6318552" y="2075872"/>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43" name="Slide Number Placeholder 42">
            <a:extLst>
              <a:ext uri="{FF2B5EF4-FFF2-40B4-BE49-F238E27FC236}">
                <a16:creationId xmlns:a16="http://schemas.microsoft.com/office/drawing/2014/main" id="{52BCA0AF-740F-446B-88CF-F926A8C82268}"/>
              </a:ext>
            </a:extLst>
          </p:cNvPr>
          <p:cNvSpPr>
            <a:spLocks noGrp="1"/>
          </p:cNvSpPr>
          <p:nvPr>
            <p:ph type="sldNum" sz="quarter" idx="10"/>
          </p:nvPr>
        </p:nvSpPr>
        <p:spPr/>
        <p:txBody>
          <a:bodyPr/>
          <a:lstStyle/>
          <a:p>
            <a:pPr>
              <a:defRPr/>
            </a:pPr>
            <a:fld id="{1211343F-9201-41FF-8E50-EDA556A4E6D1}" type="slidenum">
              <a:rPr lang="en-CA" smtClean="0"/>
              <a:pPr>
                <a:defRPr/>
              </a:pPr>
              <a:t>11</a:t>
            </a:fld>
            <a:endParaRPr lang="en-CA" dirty="0"/>
          </a:p>
        </p:txBody>
      </p:sp>
    </p:spTree>
    <p:extLst>
      <p:ext uri="{BB962C8B-B14F-4D97-AF65-F5344CB8AC3E}">
        <p14:creationId xmlns:p14="http://schemas.microsoft.com/office/powerpoint/2010/main" val="398069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350304"/>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349542"/>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282498"/>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282498"/>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276182"/>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174929"/>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241209"/>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2889517"/>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10" y="3042199"/>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txBox="1"/>
          <p:nvPr/>
        </p:nvSpPr>
        <p:spPr>
          <a:xfrm>
            <a:off x="2081603" y="1639044"/>
            <a:ext cx="2019228" cy="741576"/>
          </a:xfrm>
          <a:prstGeom prst="rect">
            <a:avLst/>
          </a:prstGeom>
        </p:spPr>
        <p:txBody>
          <a:bodyPr vert="horz" wrap="square" lIns="0" tIns="0" rIns="0" bIns="0" rtlCol="0">
            <a:spAutoFit/>
          </a:bodyPr>
          <a:lstStyle/>
          <a:p>
            <a:pPr marL="12724" marR="5090"/>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a:latin typeface="Calibri"/>
              <a:cs typeface="Calibri"/>
            </a:endParaRPr>
          </a:p>
        </p:txBody>
      </p:sp>
      <p:sp>
        <p:nvSpPr>
          <p:cNvPr id="13" name="object 13"/>
          <p:cNvSpPr/>
          <p:nvPr/>
        </p:nvSpPr>
        <p:spPr>
          <a:xfrm>
            <a:off x="2230971" y="3510694"/>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4" name="object 14"/>
          <p:cNvSpPr/>
          <p:nvPr/>
        </p:nvSpPr>
        <p:spPr>
          <a:xfrm>
            <a:off x="2230971" y="5445178"/>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5" name="object 15"/>
          <p:cNvSpPr txBox="1"/>
          <p:nvPr/>
        </p:nvSpPr>
        <p:spPr>
          <a:xfrm>
            <a:off x="1902195" y="3441309"/>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29"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6" name="object 16"/>
          <p:cNvSpPr txBox="1"/>
          <p:nvPr/>
        </p:nvSpPr>
        <p:spPr>
          <a:xfrm>
            <a:off x="4242068" y="1255807"/>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7" name="object 17"/>
          <p:cNvSpPr txBox="1"/>
          <p:nvPr/>
        </p:nvSpPr>
        <p:spPr>
          <a:xfrm>
            <a:off x="4816145" y="3064265"/>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8" name="object 18"/>
          <p:cNvSpPr/>
          <p:nvPr/>
        </p:nvSpPr>
        <p:spPr>
          <a:xfrm>
            <a:off x="4302109" y="3002260"/>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9" name="object 19"/>
          <p:cNvSpPr/>
          <p:nvPr/>
        </p:nvSpPr>
        <p:spPr>
          <a:xfrm>
            <a:off x="4315088" y="4923003"/>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0" name="object 20"/>
          <p:cNvSpPr/>
          <p:nvPr/>
        </p:nvSpPr>
        <p:spPr>
          <a:xfrm>
            <a:off x="5758703" y="2757204"/>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5758703" y="2757204"/>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5758703" y="4689398"/>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3" name="object 23"/>
          <p:cNvSpPr/>
          <p:nvPr/>
        </p:nvSpPr>
        <p:spPr>
          <a:xfrm>
            <a:off x="5758703" y="4689398"/>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4" name="object 24"/>
          <p:cNvSpPr/>
          <p:nvPr/>
        </p:nvSpPr>
        <p:spPr>
          <a:xfrm>
            <a:off x="5971695" y="3329764"/>
            <a:ext cx="2545" cy="501308"/>
          </a:xfrm>
          <a:custGeom>
            <a:avLst/>
            <a:gdLst/>
            <a:ahLst/>
            <a:cxnLst/>
            <a:rect l="l" t="t" r="r" b="b"/>
            <a:pathLst>
              <a:path w="2539" h="500379">
                <a:moveTo>
                  <a:pt x="2285" y="0"/>
                </a:moveTo>
                <a:lnTo>
                  <a:pt x="0" y="499871"/>
                </a:lnTo>
              </a:path>
            </a:pathLst>
          </a:custGeom>
          <a:ln w="63499">
            <a:solidFill>
              <a:srgbClr val="000000"/>
            </a:solidFill>
          </a:ln>
        </p:spPr>
        <p:txBody>
          <a:bodyPr wrap="square" lIns="0" tIns="0" rIns="0" bIns="0" rtlCol="0"/>
          <a:lstStyle/>
          <a:p>
            <a:endParaRPr sz="1803"/>
          </a:p>
        </p:txBody>
      </p:sp>
      <p:sp>
        <p:nvSpPr>
          <p:cNvPr id="25" name="object 25"/>
          <p:cNvSpPr/>
          <p:nvPr/>
        </p:nvSpPr>
        <p:spPr>
          <a:xfrm>
            <a:off x="6294619" y="3329764"/>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6" name="object 26"/>
          <p:cNvSpPr txBox="1"/>
          <p:nvPr/>
        </p:nvSpPr>
        <p:spPr>
          <a:xfrm>
            <a:off x="5924475" y="4165184"/>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7" name="object 27"/>
          <p:cNvSpPr/>
          <p:nvPr/>
        </p:nvSpPr>
        <p:spPr>
          <a:xfrm>
            <a:off x="5997651" y="5250507"/>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8" name="object 28"/>
          <p:cNvSpPr/>
          <p:nvPr/>
        </p:nvSpPr>
        <p:spPr>
          <a:xfrm>
            <a:off x="6570211" y="5263485"/>
            <a:ext cx="1909" cy="501308"/>
          </a:xfrm>
          <a:custGeom>
            <a:avLst/>
            <a:gdLst/>
            <a:ahLst/>
            <a:cxnLst/>
            <a:rect l="l" t="t" r="r" b="b"/>
            <a:pathLst>
              <a:path w="1904" h="500379">
                <a:moveTo>
                  <a:pt x="1523" y="0"/>
                </a:moveTo>
                <a:lnTo>
                  <a:pt x="0" y="499871"/>
                </a:lnTo>
              </a:path>
            </a:pathLst>
          </a:custGeom>
          <a:ln w="63499">
            <a:solidFill>
              <a:srgbClr val="000000"/>
            </a:solidFill>
          </a:ln>
        </p:spPr>
        <p:txBody>
          <a:bodyPr wrap="square" lIns="0" tIns="0" rIns="0" bIns="0" rtlCol="0"/>
          <a:lstStyle/>
          <a:p>
            <a:endParaRPr sz="1803"/>
          </a:p>
        </p:txBody>
      </p:sp>
      <p:sp>
        <p:nvSpPr>
          <p:cNvPr id="29" name="object 29"/>
          <p:cNvSpPr/>
          <p:nvPr/>
        </p:nvSpPr>
        <p:spPr>
          <a:xfrm>
            <a:off x="6232020" y="1647201"/>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30" name="object 30"/>
          <p:cNvSpPr txBox="1"/>
          <p:nvPr/>
        </p:nvSpPr>
        <p:spPr>
          <a:xfrm>
            <a:off x="5910125" y="2810248"/>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4" name="object 34"/>
          <p:cNvSpPr txBox="1"/>
          <p:nvPr/>
        </p:nvSpPr>
        <p:spPr>
          <a:xfrm>
            <a:off x="5921576" y="4744064"/>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35" name="object 35"/>
          <p:cNvSpPr txBox="1"/>
          <p:nvPr/>
        </p:nvSpPr>
        <p:spPr>
          <a:xfrm>
            <a:off x="3719891" y="4821565"/>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36" name="object 36"/>
          <p:cNvSpPr txBox="1"/>
          <p:nvPr/>
        </p:nvSpPr>
        <p:spPr>
          <a:xfrm>
            <a:off x="6482686" y="4977457"/>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37" name="object 37"/>
          <p:cNvSpPr txBox="1"/>
          <p:nvPr/>
        </p:nvSpPr>
        <p:spPr>
          <a:xfrm>
            <a:off x="4816145" y="4987383"/>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38" name="object 38"/>
          <p:cNvSpPr txBox="1"/>
          <p:nvPr/>
        </p:nvSpPr>
        <p:spPr>
          <a:xfrm>
            <a:off x="5910125" y="4988753"/>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39" name="object 39"/>
          <p:cNvSpPr txBox="1"/>
          <p:nvPr/>
        </p:nvSpPr>
        <p:spPr>
          <a:xfrm>
            <a:off x="1903594" y="4896088"/>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40" name="object 40"/>
          <p:cNvSpPr txBox="1"/>
          <p:nvPr/>
        </p:nvSpPr>
        <p:spPr>
          <a:xfrm>
            <a:off x="5323060" y="5729932"/>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endParaRPr sz="2405">
              <a:latin typeface="Arial"/>
              <a:cs typeface="Arial"/>
            </a:endParaRPr>
          </a:p>
        </p:txBody>
      </p:sp>
      <p:sp>
        <p:nvSpPr>
          <p:cNvPr id="31" name="object 31"/>
          <p:cNvSpPr txBox="1"/>
          <p:nvPr/>
        </p:nvSpPr>
        <p:spPr>
          <a:xfrm>
            <a:off x="5043649" y="3605502"/>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2" name="object 32"/>
          <p:cNvSpPr txBox="1"/>
          <p:nvPr/>
        </p:nvSpPr>
        <p:spPr>
          <a:xfrm>
            <a:off x="6318552" y="2142133"/>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3" name="object 33"/>
          <p:cNvSpPr txBox="1"/>
          <p:nvPr/>
        </p:nvSpPr>
        <p:spPr>
          <a:xfrm>
            <a:off x="7346107" y="3195326"/>
            <a:ext cx="1850006" cy="1297373"/>
          </a:xfrm>
          <a:prstGeom prst="rect">
            <a:avLst/>
          </a:prstGeom>
        </p:spPr>
        <p:txBody>
          <a:bodyPr vert="horz" wrap="square" lIns="0" tIns="0" rIns="0" bIns="0" rtlCol="0">
            <a:spAutoFit/>
          </a:bodyPr>
          <a:lstStyle/>
          <a:p>
            <a:pPr marL="12724" marR="5090"/>
            <a:r>
              <a:rPr sz="2805" b="1" dirty="0">
                <a:latin typeface="Arial"/>
                <a:cs typeface="Arial"/>
              </a:rPr>
              <a:t>Initially:</a:t>
            </a:r>
            <a:r>
              <a:rPr sz="2805" b="1" dirty="0">
                <a:latin typeface="Times New Roman"/>
                <a:cs typeface="Times New Roman"/>
              </a:rPr>
              <a:t> </a:t>
            </a:r>
            <a:r>
              <a:rPr sz="2805" b="1" dirty="0">
                <a:latin typeface="Arial"/>
                <a:cs typeface="Arial"/>
              </a:rPr>
              <a:t>N2:</a:t>
            </a:r>
            <a:r>
              <a:rPr sz="2805" b="1" spc="80" dirty="0">
                <a:latin typeface="Times New Roman"/>
                <a:cs typeface="Times New Roman"/>
              </a:rPr>
              <a:t> </a:t>
            </a:r>
            <a:r>
              <a:rPr sz="2805" b="1" dirty="0">
                <a:latin typeface="Arial"/>
                <a:cs typeface="Arial"/>
              </a:rPr>
              <a:t>logic-0</a:t>
            </a:r>
            <a:r>
              <a:rPr sz="2805" b="1" dirty="0">
                <a:latin typeface="Times New Roman"/>
                <a:cs typeface="Times New Roman"/>
              </a:rPr>
              <a:t> </a:t>
            </a:r>
            <a:r>
              <a:rPr sz="2805" b="1" dirty="0">
                <a:latin typeface="Arial"/>
                <a:cs typeface="Arial"/>
              </a:rPr>
              <a:t>N1:</a:t>
            </a:r>
            <a:r>
              <a:rPr sz="2805" b="1" spc="80" dirty="0">
                <a:latin typeface="Times New Roman"/>
                <a:cs typeface="Times New Roman"/>
              </a:rPr>
              <a:t> </a:t>
            </a:r>
            <a:r>
              <a:rPr sz="2805" b="1" dirty="0">
                <a:latin typeface="Arial"/>
                <a:cs typeface="Arial"/>
              </a:rPr>
              <a:t>logic-1</a:t>
            </a:r>
            <a:endParaRPr sz="2805">
              <a:latin typeface="Arial"/>
              <a:cs typeface="Arial"/>
            </a:endParaRPr>
          </a:p>
        </p:txBody>
      </p:sp>
      <p:sp>
        <p:nvSpPr>
          <p:cNvPr id="41" name="Slide Number Placeholder 40">
            <a:extLst>
              <a:ext uri="{FF2B5EF4-FFF2-40B4-BE49-F238E27FC236}">
                <a16:creationId xmlns:a16="http://schemas.microsoft.com/office/drawing/2014/main" id="{5AC40196-9DAD-4CED-A88D-0C0881A12C55}"/>
              </a:ext>
            </a:extLst>
          </p:cNvPr>
          <p:cNvSpPr>
            <a:spLocks noGrp="1"/>
          </p:cNvSpPr>
          <p:nvPr>
            <p:ph type="sldNum" sz="quarter" idx="10"/>
          </p:nvPr>
        </p:nvSpPr>
        <p:spPr/>
        <p:txBody>
          <a:bodyPr/>
          <a:lstStyle/>
          <a:p>
            <a:pPr>
              <a:defRPr/>
            </a:pPr>
            <a:fld id="{1211343F-9201-41FF-8E50-EDA556A4E6D1}" type="slidenum">
              <a:rPr lang="en-CA" smtClean="0"/>
              <a:pPr>
                <a:defRPr/>
              </a:pPr>
              <a:t>12</a:t>
            </a:fld>
            <a:endParaRPr lang="en-CA" dirty="0"/>
          </a:p>
        </p:txBody>
      </p:sp>
    </p:spTree>
    <p:extLst>
      <p:ext uri="{BB962C8B-B14F-4D97-AF65-F5344CB8AC3E}">
        <p14:creationId xmlns:p14="http://schemas.microsoft.com/office/powerpoint/2010/main" val="153400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984326" y="2231035"/>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984326" y="2230273"/>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984326" y="4163229"/>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984326" y="4163229"/>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914996" y="1156913"/>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558480" y="5055660"/>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558480" y="3121940"/>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971682" y="2770248"/>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278501" y="2922930"/>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txBox="1"/>
          <p:nvPr/>
        </p:nvSpPr>
        <p:spPr>
          <a:xfrm>
            <a:off x="2333394" y="1519775"/>
            <a:ext cx="2019228" cy="741576"/>
          </a:xfrm>
          <a:prstGeom prst="rect">
            <a:avLst/>
          </a:prstGeom>
        </p:spPr>
        <p:txBody>
          <a:bodyPr vert="horz" wrap="square" lIns="0" tIns="0" rIns="0" bIns="0" rtlCol="0">
            <a:spAutoFit/>
          </a:bodyPr>
          <a:lstStyle/>
          <a:p>
            <a:pPr marL="12724" marR="5090"/>
            <a:r>
              <a:rPr sz="2405" spc="-5" dirty="0">
                <a:latin typeface="Calibri"/>
                <a:cs typeface="Calibri"/>
              </a:rPr>
              <a:t>LUT</a:t>
            </a:r>
            <a:r>
              <a:rPr sz="2405" dirty="0">
                <a:latin typeface="Calibri"/>
                <a:cs typeface="Calibri"/>
              </a:rPr>
              <a:t>s</a:t>
            </a:r>
            <a:r>
              <a:rPr sz="2405" spc="-60" dirty="0">
                <a:latin typeface="Times New Roman"/>
                <a:cs typeface="Times New Roman"/>
              </a:rPr>
              <a:t> </a:t>
            </a:r>
            <a:r>
              <a:rPr sz="2405" spc="-15" dirty="0">
                <a:latin typeface="Calibri"/>
                <a:cs typeface="Calibri"/>
              </a:rPr>
              <a:t>A,B</a:t>
            </a:r>
            <a:r>
              <a:rPr sz="2405" spc="-65" dirty="0">
                <a:latin typeface="Times New Roman"/>
                <a:cs typeface="Times New Roman"/>
              </a:rPr>
              <a:t> </a:t>
            </a:r>
            <a:r>
              <a:rPr sz="2405" spc="-5" dirty="0">
                <a:latin typeface="Calibri"/>
                <a:cs typeface="Calibri"/>
              </a:rPr>
              <a:t>i</a:t>
            </a:r>
            <a:r>
              <a:rPr sz="2405" dirty="0">
                <a:latin typeface="Calibri"/>
                <a:cs typeface="Calibri"/>
              </a:rPr>
              <a:t>n</a:t>
            </a:r>
            <a:r>
              <a:rPr sz="2405" spc="-60" dirty="0">
                <a:latin typeface="Times New Roman"/>
                <a:cs typeface="Times New Roman"/>
              </a:rPr>
              <a:t> </a:t>
            </a:r>
            <a:r>
              <a:rPr sz="2405" spc="-5" dirty="0">
                <a:latin typeface="Calibri"/>
                <a:cs typeface="Calibri"/>
              </a:rPr>
              <a:t>shift</a:t>
            </a:r>
            <a:r>
              <a:rPr sz="2405" spc="-5" dirty="0">
                <a:latin typeface="Times New Roman"/>
                <a:cs typeface="Times New Roman"/>
              </a:rPr>
              <a:t> </a:t>
            </a:r>
            <a:r>
              <a:rPr sz="2405" spc="-10" dirty="0">
                <a:latin typeface="Calibri"/>
                <a:cs typeface="Calibri"/>
              </a:rPr>
              <a:t>register</a:t>
            </a:r>
            <a:r>
              <a:rPr sz="2405" spc="-75" dirty="0">
                <a:latin typeface="Times New Roman"/>
                <a:cs typeface="Times New Roman"/>
              </a:rPr>
              <a:t> </a:t>
            </a:r>
            <a:r>
              <a:rPr sz="2405" spc="-5" dirty="0">
                <a:latin typeface="Calibri"/>
                <a:cs typeface="Calibri"/>
              </a:rPr>
              <a:t>mode</a:t>
            </a:r>
            <a:endParaRPr sz="2405">
              <a:latin typeface="Calibri"/>
              <a:cs typeface="Calibri"/>
            </a:endParaRPr>
          </a:p>
        </p:txBody>
      </p:sp>
      <p:sp>
        <p:nvSpPr>
          <p:cNvPr id="13" name="object 13"/>
          <p:cNvSpPr txBox="1"/>
          <p:nvPr/>
        </p:nvSpPr>
        <p:spPr>
          <a:xfrm>
            <a:off x="2153986" y="3322040"/>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29" dirty="0">
                <a:latin typeface="Times New Roman"/>
                <a:cs typeface="Times New Roman"/>
              </a:rPr>
              <a:t> </a:t>
            </a:r>
            <a:r>
              <a:rPr sz="3607" spc="-22" baseline="32407" dirty="0">
                <a:latin typeface="Calibri"/>
                <a:cs typeface="Calibri"/>
              </a:rPr>
              <a:t>IN</a:t>
            </a:r>
            <a:endParaRPr sz="3607" baseline="32407">
              <a:latin typeface="Calibri"/>
              <a:cs typeface="Calibri"/>
            </a:endParaRPr>
          </a:p>
        </p:txBody>
      </p:sp>
      <p:sp>
        <p:nvSpPr>
          <p:cNvPr id="14" name="object 14"/>
          <p:cNvSpPr txBox="1"/>
          <p:nvPr/>
        </p:nvSpPr>
        <p:spPr>
          <a:xfrm>
            <a:off x="4493859" y="1136538"/>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5" name="object 15"/>
          <p:cNvSpPr/>
          <p:nvPr/>
        </p:nvSpPr>
        <p:spPr>
          <a:xfrm>
            <a:off x="2482762" y="3391425"/>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6" name="object 16"/>
          <p:cNvSpPr/>
          <p:nvPr/>
        </p:nvSpPr>
        <p:spPr>
          <a:xfrm>
            <a:off x="2482762" y="5325909"/>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7" name="object 17"/>
          <p:cNvSpPr txBox="1"/>
          <p:nvPr/>
        </p:nvSpPr>
        <p:spPr>
          <a:xfrm>
            <a:off x="5067936" y="2944996"/>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8" name="object 18"/>
          <p:cNvSpPr/>
          <p:nvPr/>
        </p:nvSpPr>
        <p:spPr>
          <a:xfrm>
            <a:off x="4553900" y="2882991"/>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9" name="object 19"/>
          <p:cNvSpPr/>
          <p:nvPr/>
        </p:nvSpPr>
        <p:spPr>
          <a:xfrm>
            <a:off x="4566879" y="4803734"/>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20" name="object 20"/>
          <p:cNvSpPr/>
          <p:nvPr/>
        </p:nvSpPr>
        <p:spPr>
          <a:xfrm>
            <a:off x="6010494" y="2637935"/>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6010494" y="2637935"/>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6010494" y="4570129"/>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3" name="object 23"/>
          <p:cNvSpPr/>
          <p:nvPr/>
        </p:nvSpPr>
        <p:spPr>
          <a:xfrm>
            <a:off x="6010494" y="4570129"/>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4" name="object 24"/>
          <p:cNvSpPr/>
          <p:nvPr/>
        </p:nvSpPr>
        <p:spPr>
          <a:xfrm>
            <a:off x="6223486" y="3210495"/>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546410" y="3210495"/>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6" name="object 26"/>
          <p:cNvSpPr txBox="1"/>
          <p:nvPr/>
        </p:nvSpPr>
        <p:spPr>
          <a:xfrm>
            <a:off x="6176266" y="4045915"/>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7" name="object 27"/>
          <p:cNvSpPr/>
          <p:nvPr/>
        </p:nvSpPr>
        <p:spPr>
          <a:xfrm>
            <a:off x="6249442" y="5131238"/>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8" name="object 28"/>
          <p:cNvSpPr/>
          <p:nvPr/>
        </p:nvSpPr>
        <p:spPr>
          <a:xfrm>
            <a:off x="6822002" y="5144216"/>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9" name="object 29"/>
          <p:cNvSpPr txBox="1"/>
          <p:nvPr/>
        </p:nvSpPr>
        <p:spPr>
          <a:xfrm>
            <a:off x="5295440" y="3486233"/>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0" name="object 30"/>
          <p:cNvSpPr/>
          <p:nvPr/>
        </p:nvSpPr>
        <p:spPr>
          <a:xfrm>
            <a:off x="6483811" y="1527932"/>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31" name="object 31"/>
          <p:cNvSpPr/>
          <p:nvPr/>
        </p:nvSpPr>
        <p:spPr>
          <a:xfrm>
            <a:off x="6322731" y="3347561"/>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32" name="object 32"/>
          <p:cNvSpPr/>
          <p:nvPr/>
        </p:nvSpPr>
        <p:spPr>
          <a:xfrm>
            <a:off x="6335708" y="5328963"/>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3" name="object 33"/>
          <p:cNvSpPr/>
          <p:nvPr/>
        </p:nvSpPr>
        <p:spPr>
          <a:xfrm>
            <a:off x="1945320" y="3989935"/>
            <a:ext cx="5904369" cy="2061217"/>
          </a:xfrm>
          <a:custGeom>
            <a:avLst/>
            <a:gdLst/>
            <a:ahLst/>
            <a:cxnLst/>
            <a:rect l="l" t="t" r="r" b="b"/>
            <a:pathLst>
              <a:path w="5893435" h="2057400">
                <a:moveTo>
                  <a:pt x="0" y="2057399"/>
                </a:moveTo>
                <a:lnTo>
                  <a:pt x="5893307" y="2057399"/>
                </a:lnTo>
                <a:lnTo>
                  <a:pt x="5893307" y="0"/>
                </a:lnTo>
                <a:lnTo>
                  <a:pt x="0" y="0"/>
                </a:lnTo>
                <a:lnTo>
                  <a:pt x="0" y="2057399"/>
                </a:lnTo>
                <a:close/>
              </a:path>
            </a:pathLst>
          </a:custGeom>
          <a:ln w="19049">
            <a:solidFill>
              <a:srgbClr val="000000"/>
            </a:solidFill>
            <a:prstDash val="lgDash"/>
          </a:ln>
        </p:spPr>
        <p:txBody>
          <a:bodyPr wrap="square" lIns="0" tIns="0" rIns="0" bIns="0" rtlCol="0"/>
          <a:lstStyle/>
          <a:p>
            <a:endParaRPr sz="1803"/>
          </a:p>
        </p:txBody>
      </p:sp>
      <p:sp>
        <p:nvSpPr>
          <p:cNvPr id="34" name="object 34"/>
          <p:cNvSpPr txBox="1"/>
          <p:nvPr/>
        </p:nvSpPr>
        <p:spPr>
          <a:xfrm>
            <a:off x="6161916" y="2690979"/>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9" name="object 39"/>
          <p:cNvSpPr txBox="1"/>
          <p:nvPr/>
        </p:nvSpPr>
        <p:spPr>
          <a:xfrm>
            <a:off x="6173367" y="4624795"/>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0" name="object 40"/>
          <p:cNvSpPr txBox="1"/>
          <p:nvPr/>
        </p:nvSpPr>
        <p:spPr>
          <a:xfrm>
            <a:off x="3971682" y="4702296"/>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41" name="object 41"/>
          <p:cNvSpPr txBox="1"/>
          <p:nvPr/>
        </p:nvSpPr>
        <p:spPr>
          <a:xfrm>
            <a:off x="6734477" y="4858188"/>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42" name="object 42"/>
          <p:cNvSpPr txBox="1"/>
          <p:nvPr/>
        </p:nvSpPr>
        <p:spPr>
          <a:xfrm>
            <a:off x="5067936" y="4868114"/>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43" name="object 43"/>
          <p:cNvSpPr txBox="1"/>
          <p:nvPr/>
        </p:nvSpPr>
        <p:spPr>
          <a:xfrm>
            <a:off x="6161916" y="4869484"/>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44" name="object 44"/>
          <p:cNvSpPr txBox="1"/>
          <p:nvPr/>
        </p:nvSpPr>
        <p:spPr>
          <a:xfrm>
            <a:off x="2101959" y="4803471"/>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45" name="object 45"/>
          <p:cNvSpPr txBox="1"/>
          <p:nvPr/>
        </p:nvSpPr>
        <p:spPr>
          <a:xfrm>
            <a:off x="5569034" y="5504159"/>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p>
        </p:txBody>
      </p:sp>
      <p:sp>
        <p:nvSpPr>
          <p:cNvPr id="35" name="object 35"/>
          <p:cNvSpPr txBox="1"/>
          <p:nvPr/>
        </p:nvSpPr>
        <p:spPr>
          <a:xfrm>
            <a:off x="6570343" y="2022864"/>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6" name="object 36"/>
          <p:cNvSpPr txBox="1"/>
          <p:nvPr/>
        </p:nvSpPr>
        <p:spPr>
          <a:xfrm>
            <a:off x="7420022" y="2554646"/>
            <a:ext cx="3295403" cy="864915"/>
          </a:xfrm>
          <a:prstGeom prst="rect">
            <a:avLst/>
          </a:prstGeom>
        </p:spPr>
        <p:txBody>
          <a:bodyPr vert="horz" wrap="square" lIns="0" tIns="0" rIns="0" bIns="0" rtlCol="0">
            <a:spAutoFit/>
          </a:bodyPr>
          <a:lstStyle/>
          <a:p>
            <a:pPr marL="12724" marR="5090"/>
            <a:r>
              <a:rPr sz="2805" b="1" dirty="0">
                <a:latin typeface="Arial"/>
                <a:cs typeface="Arial"/>
              </a:rPr>
              <a:t>At</a:t>
            </a:r>
            <a:r>
              <a:rPr sz="2805" b="1" spc="80" dirty="0">
                <a:latin typeface="Times New Roman"/>
                <a:cs typeface="Times New Roman"/>
              </a:rPr>
              <a:t> </a:t>
            </a:r>
            <a:r>
              <a:rPr sz="2805" b="1" dirty="0">
                <a:latin typeface="Arial"/>
                <a:cs typeface="Arial"/>
              </a:rPr>
              <a:t>clock</a:t>
            </a:r>
            <a:r>
              <a:rPr sz="2805" b="1" spc="80" dirty="0">
                <a:latin typeface="Times New Roman"/>
                <a:cs typeface="Times New Roman"/>
              </a:rPr>
              <a:t> </a:t>
            </a:r>
            <a:r>
              <a:rPr sz="2805" b="1" dirty="0">
                <a:latin typeface="Arial"/>
                <a:cs typeface="Arial"/>
              </a:rPr>
              <a:t>edge:</a:t>
            </a:r>
            <a:r>
              <a:rPr sz="2805" b="1" dirty="0">
                <a:latin typeface="Times New Roman"/>
                <a:cs typeface="Times New Roman"/>
              </a:rPr>
              <a:t> </a:t>
            </a:r>
            <a:r>
              <a:rPr sz="2805" b="1" dirty="0">
                <a:latin typeface="Arial"/>
                <a:cs typeface="Arial"/>
              </a:rPr>
              <a:t>MUX</a:t>
            </a:r>
            <a:r>
              <a:rPr sz="2805" b="1" spc="80" dirty="0">
                <a:latin typeface="Times New Roman"/>
                <a:cs typeface="Times New Roman"/>
              </a:rPr>
              <a:t> </a:t>
            </a:r>
            <a:r>
              <a:rPr sz="2805" b="1" spc="-5" dirty="0">
                <a:latin typeface="Arial"/>
                <a:cs typeface="Arial"/>
              </a:rPr>
              <a:t>select</a:t>
            </a:r>
            <a:r>
              <a:rPr sz="2805" b="1" dirty="0">
                <a:latin typeface="Arial"/>
                <a:cs typeface="Arial"/>
              </a:rPr>
              <a:t>s</a:t>
            </a:r>
            <a:r>
              <a:rPr sz="2805" b="1" spc="80" dirty="0">
                <a:latin typeface="Times New Roman"/>
                <a:cs typeface="Times New Roman"/>
              </a:rPr>
              <a:t> </a:t>
            </a:r>
            <a:r>
              <a:rPr sz="2805" b="1" dirty="0">
                <a:latin typeface="Arial"/>
                <a:cs typeface="Arial"/>
              </a:rPr>
              <a:t>toggle</a:t>
            </a:r>
            <a:endParaRPr sz="2805">
              <a:latin typeface="Arial"/>
              <a:cs typeface="Arial"/>
            </a:endParaRPr>
          </a:p>
        </p:txBody>
      </p:sp>
      <p:sp>
        <p:nvSpPr>
          <p:cNvPr id="37" name="object 37"/>
          <p:cNvSpPr txBox="1"/>
          <p:nvPr/>
        </p:nvSpPr>
        <p:spPr>
          <a:xfrm>
            <a:off x="8120074" y="4068497"/>
            <a:ext cx="1316889" cy="432458"/>
          </a:xfrm>
          <a:prstGeom prst="rect">
            <a:avLst/>
          </a:prstGeom>
        </p:spPr>
        <p:txBody>
          <a:bodyPr vert="horz" wrap="square" lIns="0" tIns="0" rIns="0" bIns="0" rtlCol="0">
            <a:spAutoFit/>
          </a:bodyPr>
          <a:lstStyle/>
          <a:p>
            <a:pPr marL="12724"/>
            <a:r>
              <a:rPr sz="2805" b="1" dirty="0">
                <a:latin typeface="Arial"/>
                <a:cs typeface="Arial"/>
              </a:rPr>
              <a:t>Faster?</a:t>
            </a:r>
            <a:endParaRPr sz="2805">
              <a:latin typeface="Arial"/>
              <a:cs typeface="Arial"/>
            </a:endParaRPr>
          </a:p>
        </p:txBody>
      </p:sp>
      <p:sp>
        <p:nvSpPr>
          <p:cNvPr id="38" name="Slide Number Placeholder 37">
            <a:extLst>
              <a:ext uri="{FF2B5EF4-FFF2-40B4-BE49-F238E27FC236}">
                <a16:creationId xmlns:a16="http://schemas.microsoft.com/office/drawing/2014/main" id="{5EF92873-F31E-463C-9ED7-9EF655D4D626}"/>
              </a:ext>
            </a:extLst>
          </p:cNvPr>
          <p:cNvSpPr>
            <a:spLocks noGrp="1"/>
          </p:cNvSpPr>
          <p:nvPr>
            <p:ph type="sldNum" sz="quarter" idx="10"/>
          </p:nvPr>
        </p:nvSpPr>
        <p:spPr/>
        <p:txBody>
          <a:bodyPr/>
          <a:lstStyle/>
          <a:p>
            <a:pPr>
              <a:defRPr/>
            </a:pPr>
            <a:fld id="{1211343F-9201-41FF-8E50-EDA556A4E6D1}" type="slidenum">
              <a:rPr lang="en-CA" smtClean="0"/>
              <a:pPr>
                <a:defRPr/>
              </a:pPr>
              <a:t>13</a:t>
            </a:fld>
            <a:endParaRPr lang="en-CA" dirty="0"/>
          </a:p>
        </p:txBody>
      </p:sp>
    </p:spTree>
    <p:extLst>
      <p:ext uri="{BB962C8B-B14F-4D97-AF65-F5344CB8AC3E}">
        <p14:creationId xmlns:p14="http://schemas.microsoft.com/office/powerpoint/2010/main" val="259526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15943"/>
            <a:ext cx="6815376" cy="616695"/>
          </a:xfrm>
          <a:prstGeom prst="rect">
            <a:avLst/>
          </a:prstGeom>
        </p:spPr>
        <p:txBody>
          <a:bodyPr vert="horz" wrap="square" lIns="0" tIns="0" rIns="0" bIns="0" rtlCol="0">
            <a:spAutoFit/>
          </a:bodyPr>
          <a:lstStyle/>
          <a:p>
            <a:pPr marL="12724">
              <a:lnSpc>
                <a:spcPts val="4769"/>
              </a:lnSpc>
            </a:pPr>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812048" y="2140351"/>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812048" y="2139589"/>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812048" y="4072545"/>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812048" y="4072545"/>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742718" y="1066229"/>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86202" y="4964976"/>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86202" y="3031256"/>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99404" y="2679564"/>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106223" y="2832246"/>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p:nvPr/>
        </p:nvSpPr>
        <p:spPr>
          <a:xfrm>
            <a:off x="2310484" y="3300741"/>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3" name="object 13"/>
          <p:cNvSpPr/>
          <p:nvPr/>
        </p:nvSpPr>
        <p:spPr>
          <a:xfrm>
            <a:off x="2310484" y="5235225"/>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4" name="object 14"/>
          <p:cNvSpPr txBox="1"/>
          <p:nvPr/>
        </p:nvSpPr>
        <p:spPr>
          <a:xfrm>
            <a:off x="1984510" y="3271360"/>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5" name="object 15"/>
          <p:cNvSpPr txBox="1"/>
          <p:nvPr/>
        </p:nvSpPr>
        <p:spPr>
          <a:xfrm>
            <a:off x="4895658" y="2854312"/>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6" name="object 16"/>
          <p:cNvSpPr/>
          <p:nvPr/>
        </p:nvSpPr>
        <p:spPr>
          <a:xfrm>
            <a:off x="4381622" y="2792307"/>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7" name="object 17"/>
          <p:cNvSpPr/>
          <p:nvPr/>
        </p:nvSpPr>
        <p:spPr>
          <a:xfrm>
            <a:off x="4394601" y="4713050"/>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18" name="object 18"/>
          <p:cNvSpPr/>
          <p:nvPr/>
        </p:nvSpPr>
        <p:spPr>
          <a:xfrm>
            <a:off x="5838216" y="2547251"/>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19" name="object 19"/>
          <p:cNvSpPr/>
          <p:nvPr/>
        </p:nvSpPr>
        <p:spPr>
          <a:xfrm>
            <a:off x="5838216" y="2547251"/>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0" name="object 20"/>
          <p:cNvSpPr/>
          <p:nvPr/>
        </p:nvSpPr>
        <p:spPr>
          <a:xfrm>
            <a:off x="5838216" y="4479445"/>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1" name="object 21"/>
          <p:cNvSpPr/>
          <p:nvPr/>
        </p:nvSpPr>
        <p:spPr>
          <a:xfrm>
            <a:off x="5838216" y="4479445"/>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2" name="object 22"/>
          <p:cNvSpPr/>
          <p:nvPr/>
        </p:nvSpPr>
        <p:spPr>
          <a:xfrm>
            <a:off x="6051208" y="3119811"/>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3" name="object 23"/>
          <p:cNvSpPr/>
          <p:nvPr/>
        </p:nvSpPr>
        <p:spPr>
          <a:xfrm>
            <a:off x="6374132" y="3119811"/>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4" name="object 24"/>
          <p:cNvSpPr/>
          <p:nvPr/>
        </p:nvSpPr>
        <p:spPr>
          <a:xfrm>
            <a:off x="6077164" y="5040554"/>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649724" y="5053532"/>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6" name="object 26"/>
          <p:cNvSpPr/>
          <p:nvPr/>
        </p:nvSpPr>
        <p:spPr>
          <a:xfrm>
            <a:off x="6311533" y="1437248"/>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27" name="object 27"/>
          <p:cNvSpPr txBox="1"/>
          <p:nvPr/>
        </p:nvSpPr>
        <p:spPr>
          <a:xfrm>
            <a:off x="5989638" y="2600295"/>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28" name="object 28"/>
          <p:cNvSpPr txBox="1"/>
          <p:nvPr/>
        </p:nvSpPr>
        <p:spPr>
          <a:xfrm>
            <a:off x="6003988" y="3955231"/>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29" name="object 29"/>
          <p:cNvSpPr txBox="1"/>
          <p:nvPr/>
        </p:nvSpPr>
        <p:spPr>
          <a:xfrm>
            <a:off x="5123162" y="3395549"/>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0" name="object 30"/>
          <p:cNvSpPr txBox="1"/>
          <p:nvPr/>
        </p:nvSpPr>
        <p:spPr>
          <a:xfrm>
            <a:off x="6398065" y="1932180"/>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1" name="object 31"/>
          <p:cNvSpPr/>
          <p:nvPr/>
        </p:nvSpPr>
        <p:spPr>
          <a:xfrm>
            <a:off x="6150453" y="3256877"/>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32" name="object 32"/>
          <p:cNvSpPr/>
          <p:nvPr/>
        </p:nvSpPr>
        <p:spPr>
          <a:xfrm>
            <a:off x="6163430" y="5238279"/>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3" name="object 33"/>
          <p:cNvSpPr/>
          <p:nvPr/>
        </p:nvSpPr>
        <p:spPr>
          <a:xfrm>
            <a:off x="1773042" y="1812078"/>
            <a:ext cx="5904369" cy="2061217"/>
          </a:xfrm>
          <a:custGeom>
            <a:avLst/>
            <a:gdLst/>
            <a:ahLst/>
            <a:cxnLst/>
            <a:rect l="l" t="t" r="r" b="b"/>
            <a:pathLst>
              <a:path w="5893435" h="2057400">
                <a:moveTo>
                  <a:pt x="0" y="2057399"/>
                </a:moveTo>
                <a:lnTo>
                  <a:pt x="5893307" y="2057399"/>
                </a:lnTo>
                <a:lnTo>
                  <a:pt x="5893307" y="0"/>
                </a:lnTo>
                <a:lnTo>
                  <a:pt x="0" y="0"/>
                </a:lnTo>
                <a:lnTo>
                  <a:pt x="0" y="2057399"/>
                </a:lnTo>
                <a:close/>
              </a:path>
            </a:pathLst>
          </a:custGeom>
          <a:ln w="19049">
            <a:solidFill>
              <a:srgbClr val="000000"/>
            </a:solidFill>
            <a:prstDash val="lgDash"/>
          </a:ln>
        </p:spPr>
        <p:txBody>
          <a:bodyPr wrap="square" lIns="0" tIns="0" rIns="0" bIns="0" rtlCol="0"/>
          <a:lstStyle/>
          <a:p>
            <a:endParaRPr sz="1803"/>
          </a:p>
        </p:txBody>
      </p:sp>
      <p:sp>
        <p:nvSpPr>
          <p:cNvPr id="34" name="object 34"/>
          <p:cNvSpPr txBox="1"/>
          <p:nvPr/>
        </p:nvSpPr>
        <p:spPr>
          <a:xfrm>
            <a:off x="7871442" y="2005914"/>
            <a:ext cx="2620418" cy="1730087"/>
          </a:xfrm>
          <a:prstGeom prst="rect">
            <a:avLst/>
          </a:prstGeom>
        </p:spPr>
        <p:txBody>
          <a:bodyPr vert="horz" wrap="square" lIns="0" tIns="0" rIns="0" bIns="0" rtlCol="0">
            <a:spAutoFit/>
          </a:bodyPr>
          <a:lstStyle/>
          <a:p>
            <a:pPr marL="12724"/>
            <a:r>
              <a:rPr sz="2805" b="1" dirty="0">
                <a:latin typeface="Arial"/>
                <a:cs typeface="Arial"/>
              </a:rPr>
              <a:t>Faster?</a:t>
            </a:r>
            <a:endParaRPr sz="2805" dirty="0">
              <a:latin typeface="Arial"/>
              <a:cs typeface="Arial"/>
            </a:endParaRPr>
          </a:p>
          <a:p>
            <a:pPr marL="12724" marR="5090">
              <a:lnSpc>
                <a:spcPts val="3406"/>
              </a:lnSpc>
              <a:spcBef>
                <a:spcPts val="80"/>
              </a:spcBef>
            </a:pPr>
            <a:r>
              <a:rPr sz="2805" b="1" dirty="0">
                <a:latin typeface="Arial"/>
                <a:cs typeface="Arial"/>
              </a:rPr>
              <a:t>MUXA</a:t>
            </a:r>
            <a:r>
              <a:rPr sz="2805" b="1" spc="70" dirty="0">
                <a:latin typeface="Times New Roman"/>
                <a:cs typeface="Times New Roman"/>
              </a:rPr>
              <a:t> </a:t>
            </a:r>
            <a:r>
              <a:rPr sz="2805" b="1" dirty="0">
                <a:latin typeface="Arial"/>
                <a:cs typeface="Arial"/>
              </a:rPr>
              <a:t>changes</a:t>
            </a:r>
            <a:r>
              <a:rPr sz="2805" b="1" dirty="0">
                <a:latin typeface="Times New Roman"/>
                <a:cs typeface="Times New Roman"/>
              </a:rPr>
              <a:t> </a:t>
            </a:r>
            <a:r>
              <a:rPr sz="2805" b="1" dirty="0">
                <a:latin typeface="Arial"/>
                <a:cs typeface="Arial"/>
              </a:rPr>
              <a:t>before</a:t>
            </a:r>
            <a:r>
              <a:rPr sz="2805" b="1" spc="75" dirty="0">
                <a:latin typeface="Times New Roman"/>
                <a:cs typeface="Times New Roman"/>
              </a:rPr>
              <a:t> </a:t>
            </a:r>
            <a:r>
              <a:rPr sz="2805" b="1" dirty="0">
                <a:latin typeface="Arial"/>
                <a:cs typeface="Arial"/>
              </a:rPr>
              <a:t>N1</a:t>
            </a:r>
            <a:r>
              <a:rPr sz="2805" b="1" spc="75" dirty="0">
                <a:latin typeface="Times New Roman"/>
                <a:cs typeface="Times New Roman"/>
              </a:rPr>
              <a:t> </a:t>
            </a:r>
            <a:r>
              <a:rPr sz="2805" b="1" dirty="0">
                <a:latin typeface="Symbol"/>
                <a:cs typeface="Symbol"/>
              </a:rPr>
              <a:t></a:t>
            </a:r>
            <a:endParaRPr sz="2805" dirty="0">
              <a:latin typeface="Symbol"/>
              <a:cs typeface="Symbol"/>
            </a:endParaRPr>
          </a:p>
          <a:p>
            <a:pPr marL="12724">
              <a:lnSpc>
                <a:spcPts val="3216"/>
              </a:lnSpc>
            </a:pPr>
            <a:r>
              <a:rPr sz="2805" b="1" dirty="0">
                <a:latin typeface="Arial"/>
                <a:cs typeface="Arial"/>
              </a:rPr>
              <a:t>pulse</a:t>
            </a:r>
            <a:r>
              <a:rPr sz="2805" b="1" spc="75" dirty="0">
                <a:latin typeface="Times New Roman"/>
                <a:cs typeface="Times New Roman"/>
              </a:rPr>
              <a:t> </a:t>
            </a:r>
            <a:r>
              <a:rPr sz="2805" b="1" dirty="0">
                <a:latin typeface="Arial"/>
                <a:cs typeface="Arial"/>
              </a:rPr>
              <a:t>on</a:t>
            </a:r>
            <a:r>
              <a:rPr sz="2805" b="1" spc="80" dirty="0">
                <a:latin typeface="Times New Roman"/>
                <a:cs typeface="Times New Roman"/>
              </a:rPr>
              <a:t> </a:t>
            </a:r>
            <a:r>
              <a:rPr sz="2805" b="1" spc="-5" dirty="0">
                <a:latin typeface="Arial"/>
                <a:cs typeface="Arial"/>
              </a:rPr>
              <a:t>N2.</a:t>
            </a:r>
            <a:endParaRPr sz="2805" dirty="0">
              <a:latin typeface="Arial"/>
              <a:cs typeface="Arial"/>
            </a:endParaRPr>
          </a:p>
        </p:txBody>
      </p:sp>
      <p:sp>
        <p:nvSpPr>
          <p:cNvPr id="35" name="object 35"/>
          <p:cNvSpPr/>
          <p:nvPr/>
        </p:nvSpPr>
        <p:spPr>
          <a:xfrm>
            <a:off x="6431388" y="1427323"/>
            <a:ext cx="589101" cy="3181"/>
          </a:xfrm>
          <a:custGeom>
            <a:avLst/>
            <a:gdLst/>
            <a:ahLst/>
            <a:cxnLst/>
            <a:rect l="l" t="t" r="r" b="b"/>
            <a:pathLst>
              <a:path w="588010" h="3175">
                <a:moveTo>
                  <a:pt x="0" y="0"/>
                </a:moveTo>
                <a:lnTo>
                  <a:pt x="587501" y="3047"/>
                </a:lnTo>
              </a:path>
            </a:pathLst>
          </a:custGeom>
          <a:ln w="19049">
            <a:solidFill>
              <a:srgbClr val="000000"/>
            </a:solidFill>
          </a:ln>
        </p:spPr>
        <p:txBody>
          <a:bodyPr wrap="square" lIns="0" tIns="0" rIns="0" bIns="0" rtlCol="0"/>
          <a:lstStyle/>
          <a:p>
            <a:endParaRPr sz="1803"/>
          </a:p>
        </p:txBody>
      </p:sp>
      <p:sp>
        <p:nvSpPr>
          <p:cNvPr id="36" name="object 36"/>
          <p:cNvSpPr/>
          <p:nvPr/>
        </p:nvSpPr>
        <p:spPr>
          <a:xfrm>
            <a:off x="7019980" y="1032638"/>
            <a:ext cx="1909" cy="395067"/>
          </a:xfrm>
          <a:custGeom>
            <a:avLst/>
            <a:gdLst/>
            <a:ahLst/>
            <a:cxnLst/>
            <a:rect l="l" t="t" r="r" b="b"/>
            <a:pathLst>
              <a:path w="1904" h="394335">
                <a:moveTo>
                  <a:pt x="0" y="393953"/>
                </a:moveTo>
                <a:lnTo>
                  <a:pt x="1523" y="0"/>
                </a:lnTo>
              </a:path>
            </a:pathLst>
          </a:custGeom>
          <a:ln w="19049">
            <a:solidFill>
              <a:srgbClr val="000000"/>
            </a:solidFill>
          </a:ln>
        </p:spPr>
        <p:txBody>
          <a:bodyPr wrap="square" lIns="0" tIns="0" rIns="0" bIns="0" rtlCol="0"/>
          <a:lstStyle/>
          <a:p>
            <a:endParaRPr sz="1803"/>
          </a:p>
        </p:txBody>
      </p:sp>
      <p:sp>
        <p:nvSpPr>
          <p:cNvPr id="37" name="object 37"/>
          <p:cNvSpPr/>
          <p:nvPr/>
        </p:nvSpPr>
        <p:spPr>
          <a:xfrm>
            <a:off x="7019980" y="1032638"/>
            <a:ext cx="97335" cy="3817"/>
          </a:xfrm>
          <a:custGeom>
            <a:avLst/>
            <a:gdLst/>
            <a:ahLst/>
            <a:cxnLst/>
            <a:rect l="l" t="t" r="r" b="b"/>
            <a:pathLst>
              <a:path w="97154" h="3809">
                <a:moveTo>
                  <a:pt x="0" y="0"/>
                </a:moveTo>
                <a:lnTo>
                  <a:pt x="96773" y="3809"/>
                </a:lnTo>
              </a:path>
            </a:pathLst>
          </a:custGeom>
          <a:ln w="19049">
            <a:solidFill>
              <a:srgbClr val="000000"/>
            </a:solidFill>
          </a:ln>
        </p:spPr>
        <p:txBody>
          <a:bodyPr wrap="square" lIns="0" tIns="0" rIns="0" bIns="0" rtlCol="0"/>
          <a:lstStyle/>
          <a:p>
            <a:endParaRPr sz="1803"/>
          </a:p>
        </p:txBody>
      </p:sp>
      <p:sp>
        <p:nvSpPr>
          <p:cNvPr id="38" name="object 38"/>
          <p:cNvSpPr/>
          <p:nvPr/>
        </p:nvSpPr>
        <p:spPr>
          <a:xfrm>
            <a:off x="7116934" y="1032638"/>
            <a:ext cx="3181" cy="395067"/>
          </a:xfrm>
          <a:custGeom>
            <a:avLst/>
            <a:gdLst/>
            <a:ahLst/>
            <a:cxnLst/>
            <a:rect l="l" t="t" r="r" b="b"/>
            <a:pathLst>
              <a:path w="3175" h="394335">
                <a:moveTo>
                  <a:pt x="3047" y="0"/>
                </a:moveTo>
                <a:lnTo>
                  <a:pt x="0" y="393953"/>
                </a:lnTo>
              </a:path>
            </a:pathLst>
          </a:custGeom>
          <a:ln w="19049">
            <a:solidFill>
              <a:srgbClr val="000000"/>
            </a:solidFill>
          </a:ln>
        </p:spPr>
        <p:txBody>
          <a:bodyPr wrap="square" lIns="0" tIns="0" rIns="0" bIns="0" rtlCol="0"/>
          <a:lstStyle/>
          <a:p>
            <a:endParaRPr sz="1803"/>
          </a:p>
        </p:txBody>
      </p:sp>
      <p:sp>
        <p:nvSpPr>
          <p:cNvPr id="39" name="object 39"/>
          <p:cNvSpPr/>
          <p:nvPr/>
        </p:nvSpPr>
        <p:spPr>
          <a:xfrm>
            <a:off x="7116934" y="1427323"/>
            <a:ext cx="687072" cy="0"/>
          </a:xfrm>
          <a:custGeom>
            <a:avLst/>
            <a:gdLst/>
            <a:ahLst/>
            <a:cxnLst/>
            <a:rect l="l" t="t" r="r" b="b"/>
            <a:pathLst>
              <a:path w="685800">
                <a:moveTo>
                  <a:pt x="0" y="0"/>
                </a:moveTo>
                <a:lnTo>
                  <a:pt x="685799" y="0"/>
                </a:lnTo>
              </a:path>
            </a:pathLst>
          </a:custGeom>
          <a:ln w="19049">
            <a:solidFill>
              <a:srgbClr val="000000"/>
            </a:solidFill>
          </a:ln>
        </p:spPr>
        <p:txBody>
          <a:bodyPr wrap="square" lIns="0" tIns="0" rIns="0" bIns="0" rtlCol="0"/>
          <a:lstStyle/>
          <a:p>
            <a:endParaRPr sz="1803"/>
          </a:p>
        </p:txBody>
      </p:sp>
      <p:sp>
        <p:nvSpPr>
          <p:cNvPr id="40" name="object 40"/>
          <p:cNvSpPr txBox="1"/>
          <p:nvPr/>
        </p:nvSpPr>
        <p:spPr>
          <a:xfrm>
            <a:off x="4321578" y="1052472"/>
            <a:ext cx="3769355" cy="370788"/>
          </a:xfrm>
          <a:prstGeom prst="rect">
            <a:avLst/>
          </a:prstGeom>
        </p:spPr>
        <p:txBody>
          <a:bodyPr vert="horz" wrap="square" lIns="0" tIns="0" rIns="0" bIns="0" rtlCol="0">
            <a:spAutoFit/>
          </a:bodyPr>
          <a:lstStyle/>
          <a:p>
            <a:pPr marL="12724">
              <a:tabLst>
                <a:tab pos="2932276" algn="l"/>
              </a:tabLst>
            </a:pPr>
            <a:r>
              <a:rPr sz="2405" spc="-10" dirty="0">
                <a:latin typeface="Calibri"/>
                <a:cs typeface="Calibri"/>
              </a:rPr>
              <a:t>clk</a:t>
            </a:r>
            <a:r>
              <a:rPr sz="2405" spc="-10" dirty="0">
                <a:latin typeface="Times New Roman"/>
                <a:cs typeface="Times New Roman"/>
              </a:rPr>
              <a:t>	</a:t>
            </a:r>
            <a:r>
              <a:rPr sz="3607" spc="-7" baseline="1157" dirty="0">
                <a:latin typeface="Calibri"/>
                <a:cs typeface="Calibri"/>
              </a:rPr>
              <a:t>Glitch!</a:t>
            </a:r>
            <a:endParaRPr sz="3607" baseline="1157">
              <a:latin typeface="Calibri"/>
              <a:cs typeface="Calibri"/>
            </a:endParaRPr>
          </a:p>
        </p:txBody>
      </p:sp>
      <p:sp>
        <p:nvSpPr>
          <p:cNvPr id="41" name="object 41"/>
          <p:cNvSpPr txBox="1"/>
          <p:nvPr/>
        </p:nvSpPr>
        <p:spPr>
          <a:xfrm>
            <a:off x="6001089" y="4534111"/>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2" name="object 42"/>
          <p:cNvSpPr txBox="1"/>
          <p:nvPr/>
        </p:nvSpPr>
        <p:spPr>
          <a:xfrm>
            <a:off x="3799404" y="4611612"/>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43" name="object 43"/>
          <p:cNvSpPr txBox="1"/>
          <p:nvPr/>
        </p:nvSpPr>
        <p:spPr>
          <a:xfrm>
            <a:off x="6562199" y="4767504"/>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44" name="object 44"/>
          <p:cNvSpPr txBox="1"/>
          <p:nvPr/>
        </p:nvSpPr>
        <p:spPr>
          <a:xfrm>
            <a:off x="4895658" y="4777430"/>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45" name="object 45"/>
          <p:cNvSpPr txBox="1"/>
          <p:nvPr/>
        </p:nvSpPr>
        <p:spPr>
          <a:xfrm>
            <a:off x="5989638" y="4778800"/>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46" name="object 46"/>
          <p:cNvSpPr txBox="1"/>
          <p:nvPr/>
        </p:nvSpPr>
        <p:spPr>
          <a:xfrm>
            <a:off x="1956575" y="4674839"/>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47" name="object 47"/>
          <p:cNvSpPr txBox="1"/>
          <p:nvPr/>
        </p:nvSpPr>
        <p:spPr>
          <a:xfrm>
            <a:off x="5396756" y="5457092"/>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p>
        </p:txBody>
      </p:sp>
      <p:sp>
        <p:nvSpPr>
          <p:cNvPr id="48" name="Slide Number Placeholder 47">
            <a:extLst>
              <a:ext uri="{FF2B5EF4-FFF2-40B4-BE49-F238E27FC236}">
                <a16:creationId xmlns:a16="http://schemas.microsoft.com/office/drawing/2014/main" id="{165851F1-EB25-4099-9C77-C587986FD970}"/>
              </a:ext>
            </a:extLst>
          </p:cNvPr>
          <p:cNvSpPr>
            <a:spLocks noGrp="1"/>
          </p:cNvSpPr>
          <p:nvPr>
            <p:ph type="sldNum" sz="quarter" idx="10"/>
          </p:nvPr>
        </p:nvSpPr>
        <p:spPr/>
        <p:txBody>
          <a:bodyPr/>
          <a:lstStyle/>
          <a:p>
            <a:pPr>
              <a:defRPr/>
            </a:pPr>
            <a:r>
              <a:rPr lang="en-CA" dirty="0"/>
              <a:t>14</a:t>
            </a:r>
          </a:p>
        </p:txBody>
      </p:sp>
    </p:spTree>
    <p:extLst>
      <p:ext uri="{BB962C8B-B14F-4D97-AF65-F5344CB8AC3E}">
        <p14:creationId xmlns:p14="http://schemas.microsoft.com/office/powerpoint/2010/main" val="390098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7610" y="403219"/>
            <a:ext cx="6815376" cy="617916"/>
          </a:xfrm>
          <a:prstGeom prst="rect">
            <a:avLst/>
          </a:prstGeom>
        </p:spPr>
        <p:txBody>
          <a:bodyPr vert="horz" wrap="square" lIns="0" tIns="0" rIns="0" bIns="0" rtlCol="0">
            <a:spAutoFit/>
          </a:bodyPr>
          <a:lstStyle/>
          <a:p>
            <a:pPr marL="12724"/>
            <a:r>
              <a:rPr sz="4008" spc="-5" dirty="0">
                <a:solidFill>
                  <a:srgbClr val="000099"/>
                </a:solidFill>
                <a:latin typeface="Arial"/>
                <a:cs typeface="Arial"/>
              </a:rPr>
              <a:t>Ho</a:t>
            </a:r>
            <a:r>
              <a:rPr sz="4008" dirty="0">
                <a:solidFill>
                  <a:srgbClr val="000099"/>
                </a:solidFill>
                <a:latin typeface="Arial"/>
                <a:cs typeface="Arial"/>
              </a:rPr>
              <a:t>w</a:t>
            </a:r>
            <a:r>
              <a:rPr sz="4008" spc="110" dirty="0">
                <a:solidFill>
                  <a:srgbClr val="000099"/>
                </a:solidFill>
                <a:latin typeface="Times New Roman"/>
                <a:cs typeface="Times New Roman"/>
              </a:rPr>
              <a:t> </a:t>
            </a:r>
            <a:r>
              <a:rPr lang="en-CA" sz="4008" spc="110" dirty="0">
                <a:solidFill>
                  <a:srgbClr val="000099"/>
                </a:solidFill>
                <a:cs typeface="Times New Roman"/>
              </a:rPr>
              <a:t>the PUF works </a:t>
            </a:r>
            <a:r>
              <a:rPr sz="4008" spc="-5" dirty="0">
                <a:solidFill>
                  <a:srgbClr val="000099"/>
                </a:solidFill>
                <a:latin typeface="Arial"/>
                <a:cs typeface="Arial"/>
              </a:rPr>
              <a:t>?</a:t>
            </a:r>
            <a:endParaRPr sz="4008" dirty="0">
              <a:latin typeface="Arial"/>
              <a:cs typeface="Arial"/>
            </a:endParaRPr>
          </a:p>
        </p:txBody>
      </p:sp>
      <p:sp>
        <p:nvSpPr>
          <p:cNvPr id="3" name="object 3"/>
          <p:cNvSpPr/>
          <p:nvPr/>
        </p:nvSpPr>
        <p:spPr>
          <a:xfrm>
            <a:off x="2732535" y="2522582"/>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32535" y="2521820"/>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32535" y="445477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663205" y="1448460"/>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06689" y="5347207"/>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06689" y="3413487"/>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19891" y="3061795"/>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26710" y="3214477"/>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a:latin typeface="Calibri"/>
              <a:cs typeface="Calibri"/>
            </a:endParaRPr>
          </a:p>
        </p:txBody>
      </p:sp>
      <p:sp>
        <p:nvSpPr>
          <p:cNvPr id="12" name="object 12"/>
          <p:cNvSpPr/>
          <p:nvPr/>
        </p:nvSpPr>
        <p:spPr>
          <a:xfrm>
            <a:off x="2230971" y="3682972"/>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3" name="object 13"/>
          <p:cNvSpPr/>
          <p:nvPr/>
        </p:nvSpPr>
        <p:spPr>
          <a:xfrm>
            <a:off x="2230971" y="5617456"/>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4" name="object 14"/>
          <p:cNvSpPr txBox="1"/>
          <p:nvPr/>
        </p:nvSpPr>
        <p:spPr>
          <a:xfrm>
            <a:off x="1905858" y="3657157"/>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5" name="object 15"/>
          <p:cNvSpPr txBox="1"/>
          <p:nvPr/>
        </p:nvSpPr>
        <p:spPr>
          <a:xfrm>
            <a:off x="4242065" y="1428088"/>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6" name="object 16"/>
          <p:cNvSpPr txBox="1"/>
          <p:nvPr/>
        </p:nvSpPr>
        <p:spPr>
          <a:xfrm>
            <a:off x="4816145" y="3236543"/>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7" name="object 17"/>
          <p:cNvSpPr/>
          <p:nvPr/>
        </p:nvSpPr>
        <p:spPr>
          <a:xfrm>
            <a:off x="4302109" y="3174538"/>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8" name="object 18"/>
          <p:cNvSpPr/>
          <p:nvPr/>
        </p:nvSpPr>
        <p:spPr>
          <a:xfrm>
            <a:off x="4315088" y="5095281"/>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19" name="object 19"/>
          <p:cNvSpPr/>
          <p:nvPr/>
        </p:nvSpPr>
        <p:spPr>
          <a:xfrm>
            <a:off x="5758703" y="2929482"/>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0" name="object 20"/>
          <p:cNvSpPr/>
          <p:nvPr/>
        </p:nvSpPr>
        <p:spPr>
          <a:xfrm>
            <a:off x="5758703" y="2929482"/>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1" name="object 21"/>
          <p:cNvSpPr/>
          <p:nvPr/>
        </p:nvSpPr>
        <p:spPr>
          <a:xfrm>
            <a:off x="5758703" y="4861676"/>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2" name="object 22"/>
          <p:cNvSpPr/>
          <p:nvPr/>
        </p:nvSpPr>
        <p:spPr>
          <a:xfrm>
            <a:off x="5758703" y="4861676"/>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3" name="object 23"/>
          <p:cNvSpPr/>
          <p:nvPr/>
        </p:nvSpPr>
        <p:spPr>
          <a:xfrm>
            <a:off x="5971695" y="3502042"/>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4" name="object 24"/>
          <p:cNvSpPr/>
          <p:nvPr/>
        </p:nvSpPr>
        <p:spPr>
          <a:xfrm>
            <a:off x="6294619" y="3502042"/>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5" name="object 25"/>
          <p:cNvSpPr/>
          <p:nvPr/>
        </p:nvSpPr>
        <p:spPr>
          <a:xfrm>
            <a:off x="5997651" y="5422785"/>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6" name="object 26"/>
          <p:cNvSpPr/>
          <p:nvPr/>
        </p:nvSpPr>
        <p:spPr>
          <a:xfrm>
            <a:off x="6570211" y="5435763"/>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7" name="object 27"/>
          <p:cNvSpPr/>
          <p:nvPr/>
        </p:nvSpPr>
        <p:spPr>
          <a:xfrm>
            <a:off x="6232020" y="1819479"/>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28" name="object 28"/>
          <p:cNvSpPr/>
          <p:nvPr/>
        </p:nvSpPr>
        <p:spPr>
          <a:xfrm>
            <a:off x="6070940" y="3639108"/>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29" name="object 29"/>
          <p:cNvSpPr/>
          <p:nvPr/>
        </p:nvSpPr>
        <p:spPr>
          <a:xfrm>
            <a:off x="6083917" y="5620510"/>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0" name="object 30"/>
          <p:cNvSpPr txBox="1"/>
          <p:nvPr/>
        </p:nvSpPr>
        <p:spPr>
          <a:xfrm>
            <a:off x="5910125" y="2982526"/>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1" name="object 31"/>
          <p:cNvSpPr txBox="1"/>
          <p:nvPr/>
        </p:nvSpPr>
        <p:spPr>
          <a:xfrm>
            <a:off x="5924475" y="4337462"/>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32" name="object 32"/>
          <p:cNvSpPr txBox="1"/>
          <p:nvPr/>
        </p:nvSpPr>
        <p:spPr>
          <a:xfrm>
            <a:off x="5043649" y="3777780"/>
            <a:ext cx="926911" cy="370788"/>
          </a:xfrm>
          <a:prstGeom prst="rect">
            <a:avLst/>
          </a:prstGeom>
        </p:spPr>
        <p:txBody>
          <a:bodyPr vert="horz" wrap="square" lIns="0" tIns="0" rIns="0" bIns="0" rtlCol="0">
            <a:spAutoFit/>
          </a:bodyPr>
          <a:lstStyle/>
          <a:p>
            <a:pPr marL="12724"/>
            <a:r>
              <a:rPr sz="2405" dirty="0">
                <a:latin typeface="Arial"/>
                <a:cs typeface="Arial"/>
              </a:rPr>
              <a:t>logic-0</a:t>
            </a:r>
            <a:endParaRPr sz="2405">
              <a:latin typeface="Arial"/>
              <a:cs typeface="Arial"/>
            </a:endParaRPr>
          </a:p>
        </p:txBody>
      </p:sp>
      <p:sp>
        <p:nvSpPr>
          <p:cNvPr id="33" name="object 33"/>
          <p:cNvSpPr txBox="1"/>
          <p:nvPr/>
        </p:nvSpPr>
        <p:spPr>
          <a:xfrm>
            <a:off x="6318552" y="2314411"/>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4" name="object 34"/>
          <p:cNvSpPr txBox="1"/>
          <p:nvPr/>
        </p:nvSpPr>
        <p:spPr>
          <a:xfrm>
            <a:off x="9464583" y="2435031"/>
            <a:ext cx="919277" cy="370788"/>
          </a:xfrm>
          <a:prstGeom prst="rect">
            <a:avLst/>
          </a:prstGeom>
        </p:spPr>
        <p:txBody>
          <a:bodyPr vert="horz" wrap="square" lIns="0" tIns="0" rIns="0" bIns="0" rtlCol="0">
            <a:spAutoFit/>
          </a:bodyPr>
          <a:lstStyle/>
          <a:p>
            <a:pPr marL="12724"/>
            <a:r>
              <a:rPr sz="2405" spc="-15" dirty="0">
                <a:latin typeface="Calibri"/>
                <a:cs typeface="Calibri"/>
              </a:rPr>
              <a:t>PUF</a:t>
            </a:r>
            <a:r>
              <a:rPr sz="2405" spc="-70" dirty="0">
                <a:latin typeface="Times New Roman"/>
                <a:cs typeface="Times New Roman"/>
              </a:rPr>
              <a:t> </a:t>
            </a:r>
            <a:r>
              <a:rPr sz="2405" spc="-5" dirty="0">
                <a:latin typeface="Calibri"/>
                <a:cs typeface="Calibri"/>
              </a:rPr>
              <a:t>bit</a:t>
            </a:r>
            <a:endParaRPr sz="2405">
              <a:latin typeface="Calibri"/>
              <a:cs typeface="Calibri"/>
            </a:endParaRPr>
          </a:p>
        </p:txBody>
      </p:sp>
      <p:sp>
        <p:nvSpPr>
          <p:cNvPr id="35" name="object 35"/>
          <p:cNvSpPr/>
          <p:nvPr/>
        </p:nvSpPr>
        <p:spPr>
          <a:xfrm>
            <a:off x="8333697" y="2211873"/>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solidFill>
            <a:srgbClr val="ACACEB"/>
          </a:solidFill>
        </p:spPr>
        <p:txBody>
          <a:bodyPr wrap="square" lIns="0" tIns="0" rIns="0" bIns="0" rtlCol="0"/>
          <a:lstStyle/>
          <a:p>
            <a:endParaRPr sz="1803"/>
          </a:p>
        </p:txBody>
      </p:sp>
      <p:sp>
        <p:nvSpPr>
          <p:cNvPr id="36" name="object 36"/>
          <p:cNvSpPr/>
          <p:nvPr/>
        </p:nvSpPr>
        <p:spPr>
          <a:xfrm>
            <a:off x="8333697" y="2211873"/>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ln w="25399">
            <a:solidFill>
              <a:srgbClr val="000000"/>
            </a:solidFill>
          </a:ln>
        </p:spPr>
        <p:txBody>
          <a:bodyPr wrap="square" lIns="0" tIns="0" rIns="0" bIns="0" rtlCol="0"/>
          <a:lstStyle/>
          <a:p>
            <a:endParaRPr sz="1803"/>
          </a:p>
        </p:txBody>
      </p:sp>
      <p:sp>
        <p:nvSpPr>
          <p:cNvPr id="37" name="object 37"/>
          <p:cNvSpPr/>
          <p:nvPr/>
        </p:nvSpPr>
        <p:spPr>
          <a:xfrm>
            <a:off x="8333697" y="3142475"/>
            <a:ext cx="143776" cy="143140"/>
          </a:xfrm>
          <a:custGeom>
            <a:avLst/>
            <a:gdLst/>
            <a:ahLst/>
            <a:cxnLst/>
            <a:rect l="l" t="t" r="r" b="b"/>
            <a:pathLst>
              <a:path w="143509" h="142875">
                <a:moveTo>
                  <a:pt x="0" y="0"/>
                </a:moveTo>
                <a:lnTo>
                  <a:pt x="143255" y="142493"/>
                </a:lnTo>
              </a:path>
            </a:pathLst>
          </a:custGeom>
          <a:ln w="9524">
            <a:solidFill>
              <a:srgbClr val="000000"/>
            </a:solidFill>
          </a:ln>
        </p:spPr>
        <p:txBody>
          <a:bodyPr wrap="square" lIns="0" tIns="0" rIns="0" bIns="0" rtlCol="0"/>
          <a:lstStyle/>
          <a:p>
            <a:endParaRPr sz="1803"/>
          </a:p>
        </p:txBody>
      </p:sp>
      <p:sp>
        <p:nvSpPr>
          <p:cNvPr id="38" name="object 38"/>
          <p:cNvSpPr/>
          <p:nvPr/>
        </p:nvSpPr>
        <p:spPr>
          <a:xfrm>
            <a:off x="8333697" y="3285233"/>
            <a:ext cx="143776" cy="143776"/>
          </a:xfrm>
          <a:custGeom>
            <a:avLst/>
            <a:gdLst/>
            <a:ahLst/>
            <a:cxnLst/>
            <a:rect l="l" t="t" r="r" b="b"/>
            <a:pathLst>
              <a:path w="143509" h="143510">
                <a:moveTo>
                  <a:pt x="143255" y="0"/>
                </a:moveTo>
                <a:lnTo>
                  <a:pt x="0" y="143255"/>
                </a:lnTo>
              </a:path>
            </a:pathLst>
          </a:custGeom>
          <a:ln w="9524">
            <a:solidFill>
              <a:srgbClr val="000000"/>
            </a:solidFill>
          </a:ln>
        </p:spPr>
        <p:txBody>
          <a:bodyPr wrap="square" lIns="0" tIns="0" rIns="0" bIns="0" rtlCol="0"/>
          <a:lstStyle/>
          <a:p>
            <a:endParaRPr sz="1803"/>
          </a:p>
        </p:txBody>
      </p:sp>
      <p:sp>
        <p:nvSpPr>
          <p:cNvPr id="39" name="object 39"/>
          <p:cNvSpPr/>
          <p:nvPr/>
        </p:nvSpPr>
        <p:spPr>
          <a:xfrm>
            <a:off x="9264298" y="2301193"/>
            <a:ext cx="494947" cy="110694"/>
          </a:xfrm>
          <a:custGeom>
            <a:avLst/>
            <a:gdLst/>
            <a:ahLst/>
            <a:cxnLst/>
            <a:rect l="l" t="t" r="r" b="b"/>
            <a:pathLst>
              <a:path w="494029" h="110489">
                <a:moveTo>
                  <a:pt x="439829" y="64657"/>
                </a:moveTo>
                <a:lnTo>
                  <a:pt x="393191" y="91439"/>
                </a:lnTo>
                <a:lnTo>
                  <a:pt x="388619" y="93725"/>
                </a:lnTo>
                <a:lnTo>
                  <a:pt x="387095" y="99821"/>
                </a:lnTo>
                <a:lnTo>
                  <a:pt x="390143" y="104393"/>
                </a:lnTo>
                <a:lnTo>
                  <a:pt x="392429" y="108965"/>
                </a:lnTo>
                <a:lnTo>
                  <a:pt x="398525" y="110489"/>
                </a:lnTo>
                <a:lnTo>
                  <a:pt x="403097" y="108203"/>
                </a:lnTo>
                <a:lnTo>
                  <a:pt x="478005" y="64769"/>
                </a:lnTo>
                <a:lnTo>
                  <a:pt x="474725" y="64769"/>
                </a:lnTo>
                <a:lnTo>
                  <a:pt x="439829" y="64657"/>
                </a:lnTo>
                <a:close/>
              </a:path>
              <a:path w="494029" h="110489">
                <a:moveTo>
                  <a:pt x="456290" y="55205"/>
                </a:moveTo>
                <a:lnTo>
                  <a:pt x="439829" y="64657"/>
                </a:lnTo>
                <a:lnTo>
                  <a:pt x="474725" y="64769"/>
                </a:lnTo>
                <a:lnTo>
                  <a:pt x="474725" y="63245"/>
                </a:lnTo>
                <a:lnTo>
                  <a:pt x="470153" y="63245"/>
                </a:lnTo>
                <a:lnTo>
                  <a:pt x="456290" y="55205"/>
                </a:lnTo>
                <a:close/>
              </a:path>
              <a:path w="494029" h="110489">
                <a:moveTo>
                  <a:pt x="398525" y="0"/>
                </a:moveTo>
                <a:lnTo>
                  <a:pt x="393191" y="1523"/>
                </a:lnTo>
                <a:lnTo>
                  <a:pt x="390143" y="6095"/>
                </a:lnTo>
                <a:lnTo>
                  <a:pt x="387857" y="10667"/>
                </a:lnTo>
                <a:lnTo>
                  <a:pt x="389381" y="16001"/>
                </a:lnTo>
                <a:lnTo>
                  <a:pt x="393953" y="19049"/>
                </a:lnTo>
                <a:lnTo>
                  <a:pt x="439743" y="45607"/>
                </a:lnTo>
                <a:lnTo>
                  <a:pt x="474725" y="45719"/>
                </a:lnTo>
                <a:lnTo>
                  <a:pt x="474725" y="64769"/>
                </a:lnTo>
                <a:lnTo>
                  <a:pt x="478005" y="64769"/>
                </a:lnTo>
                <a:lnTo>
                  <a:pt x="493775" y="55625"/>
                </a:lnTo>
                <a:lnTo>
                  <a:pt x="403097" y="2285"/>
                </a:lnTo>
                <a:lnTo>
                  <a:pt x="398525" y="0"/>
                </a:lnTo>
                <a:close/>
              </a:path>
              <a:path w="494029" h="110489">
                <a:moveTo>
                  <a:pt x="0" y="44195"/>
                </a:moveTo>
                <a:lnTo>
                  <a:pt x="0" y="63245"/>
                </a:lnTo>
                <a:lnTo>
                  <a:pt x="439829" y="64657"/>
                </a:lnTo>
                <a:lnTo>
                  <a:pt x="456290" y="55205"/>
                </a:lnTo>
                <a:lnTo>
                  <a:pt x="439743" y="45607"/>
                </a:lnTo>
                <a:lnTo>
                  <a:pt x="0" y="44195"/>
                </a:lnTo>
                <a:close/>
              </a:path>
              <a:path w="494029" h="110489">
                <a:moveTo>
                  <a:pt x="470153" y="47243"/>
                </a:moveTo>
                <a:lnTo>
                  <a:pt x="456290" y="55205"/>
                </a:lnTo>
                <a:lnTo>
                  <a:pt x="470153" y="63245"/>
                </a:lnTo>
                <a:lnTo>
                  <a:pt x="470153" y="47243"/>
                </a:lnTo>
                <a:close/>
              </a:path>
              <a:path w="494029" h="110489">
                <a:moveTo>
                  <a:pt x="474725" y="47243"/>
                </a:moveTo>
                <a:lnTo>
                  <a:pt x="470153" y="47243"/>
                </a:lnTo>
                <a:lnTo>
                  <a:pt x="470153" y="63245"/>
                </a:lnTo>
                <a:lnTo>
                  <a:pt x="474725" y="63245"/>
                </a:lnTo>
                <a:lnTo>
                  <a:pt x="474725" y="47243"/>
                </a:lnTo>
                <a:close/>
              </a:path>
              <a:path w="494029" h="110489">
                <a:moveTo>
                  <a:pt x="439743" y="45607"/>
                </a:moveTo>
                <a:lnTo>
                  <a:pt x="456290" y="55205"/>
                </a:lnTo>
                <a:lnTo>
                  <a:pt x="470153" y="47243"/>
                </a:lnTo>
                <a:lnTo>
                  <a:pt x="474725" y="47243"/>
                </a:lnTo>
                <a:lnTo>
                  <a:pt x="474725" y="45719"/>
                </a:lnTo>
                <a:lnTo>
                  <a:pt x="439743" y="45607"/>
                </a:lnTo>
                <a:close/>
              </a:path>
            </a:pathLst>
          </a:custGeom>
          <a:solidFill>
            <a:srgbClr val="000000"/>
          </a:solidFill>
        </p:spPr>
        <p:txBody>
          <a:bodyPr wrap="square" lIns="0" tIns="0" rIns="0" bIns="0" rtlCol="0"/>
          <a:lstStyle/>
          <a:p>
            <a:endParaRPr sz="1803"/>
          </a:p>
        </p:txBody>
      </p:sp>
      <p:sp>
        <p:nvSpPr>
          <p:cNvPr id="40" name="object 40"/>
          <p:cNvSpPr/>
          <p:nvPr/>
        </p:nvSpPr>
        <p:spPr>
          <a:xfrm>
            <a:off x="8047417" y="2300429"/>
            <a:ext cx="280555" cy="111967"/>
          </a:xfrm>
          <a:custGeom>
            <a:avLst/>
            <a:gdLst/>
            <a:ahLst/>
            <a:cxnLst/>
            <a:rect l="l" t="t" r="r" b="b"/>
            <a:pathLst>
              <a:path w="280034" h="111760">
                <a:moveTo>
                  <a:pt x="225866" y="65328"/>
                </a:moveTo>
                <a:lnTo>
                  <a:pt x="179069" y="92201"/>
                </a:lnTo>
                <a:lnTo>
                  <a:pt x="174497" y="94487"/>
                </a:lnTo>
                <a:lnTo>
                  <a:pt x="172973" y="100583"/>
                </a:lnTo>
                <a:lnTo>
                  <a:pt x="176021" y="105155"/>
                </a:lnTo>
                <a:lnTo>
                  <a:pt x="178307" y="109727"/>
                </a:lnTo>
                <a:lnTo>
                  <a:pt x="184403" y="111251"/>
                </a:lnTo>
                <a:lnTo>
                  <a:pt x="188975" y="108203"/>
                </a:lnTo>
                <a:lnTo>
                  <a:pt x="263651" y="65531"/>
                </a:lnTo>
                <a:lnTo>
                  <a:pt x="260603" y="65531"/>
                </a:lnTo>
                <a:lnTo>
                  <a:pt x="225866" y="65328"/>
                </a:lnTo>
                <a:close/>
              </a:path>
              <a:path w="280034" h="111760">
                <a:moveTo>
                  <a:pt x="242287" y="55898"/>
                </a:moveTo>
                <a:lnTo>
                  <a:pt x="225866" y="65328"/>
                </a:lnTo>
                <a:lnTo>
                  <a:pt x="260603" y="65531"/>
                </a:lnTo>
                <a:lnTo>
                  <a:pt x="260603" y="64007"/>
                </a:lnTo>
                <a:lnTo>
                  <a:pt x="256031" y="64007"/>
                </a:lnTo>
                <a:lnTo>
                  <a:pt x="242287" y="55898"/>
                </a:lnTo>
                <a:close/>
              </a:path>
              <a:path w="280034" h="111760">
                <a:moveTo>
                  <a:pt x="185165" y="0"/>
                </a:moveTo>
                <a:lnTo>
                  <a:pt x="179069" y="1523"/>
                </a:lnTo>
                <a:lnTo>
                  <a:pt x="176021" y="6095"/>
                </a:lnTo>
                <a:lnTo>
                  <a:pt x="173735" y="10667"/>
                </a:lnTo>
                <a:lnTo>
                  <a:pt x="175259" y="16763"/>
                </a:lnTo>
                <a:lnTo>
                  <a:pt x="179831" y="19049"/>
                </a:lnTo>
                <a:lnTo>
                  <a:pt x="225983" y="46279"/>
                </a:lnTo>
                <a:lnTo>
                  <a:pt x="260603" y="46481"/>
                </a:lnTo>
                <a:lnTo>
                  <a:pt x="260603" y="65531"/>
                </a:lnTo>
                <a:lnTo>
                  <a:pt x="263651" y="65531"/>
                </a:lnTo>
                <a:lnTo>
                  <a:pt x="279653" y="56387"/>
                </a:lnTo>
                <a:lnTo>
                  <a:pt x="189737" y="3047"/>
                </a:lnTo>
                <a:lnTo>
                  <a:pt x="185165" y="0"/>
                </a:lnTo>
                <a:close/>
              </a:path>
              <a:path w="280034" h="111760">
                <a:moveTo>
                  <a:pt x="0" y="44957"/>
                </a:moveTo>
                <a:lnTo>
                  <a:pt x="0" y="64007"/>
                </a:lnTo>
                <a:lnTo>
                  <a:pt x="225866" y="65328"/>
                </a:lnTo>
                <a:lnTo>
                  <a:pt x="242287" y="55898"/>
                </a:lnTo>
                <a:lnTo>
                  <a:pt x="225983" y="46279"/>
                </a:lnTo>
                <a:lnTo>
                  <a:pt x="0" y="44957"/>
                </a:lnTo>
                <a:close/>
              </a:path>
              <a:path w="280034" h="111760">
                <a:moveTo>
                  <a:pt x="256031" y="48005"/>
                </a:moveTo>
                <a:lnTo>
                  <a:pt x="242287" y="55898"/>
                </a:lnTo>
                <a:lnTo>
                  <a:pt x="256031" y="64007"/>
                </a:lnTo>
                <a:lnTo>
                  <a:pt x="256031" y="48005"/>
                </a:lnTo>
                <a:close/>
              </a:path>
              <a:path w="280034" h="111760">
                <a:moveTo>
                  <a:pt x="260603" y="48005"/>
                </a:moveTo>
                <a:lnTo>
                  <a:pt x="256031" y="48005"/>
                </a:lnTo>
                <a:lnTo>
                  <a:pt x="256031" y="64007"/>
                </a:lnTo>
                <a:lnTo>
                  <a:pt x="260603" y="64007"/>
                </a:lnTo>
                <a:lnTo>
                  <a:pt x="260603" y="48005"/>
                </a:lnTo>
                <a:close/>
              </a:path>
              <a:path w="280034" h="111760">
                <a:moveTo>
                  <a:pt x="225983" y="46279"/>
                </a:moveTo>
                <a:lnTo>
                  <a:pt x="242287" y="55898"/>
                </a:lnTo>
                <a:lnTo>
                  <a:pt x="256031" y="48005"/>
                </a:lnTo>
                <a:lnTo>
                  <a:pt x="260603" y="48005"/>
                </a:lnTo>
                <a:lnTo>
                  <a:pt x="260603" y="46481"/>
                </a:lnTo>
                <a:lnTo>
                  <a:pt x="225983" y="46279"/>
                </a:lnTo>
                <a:close/>
              </a:path>
            </a:pathLst>
          </a:custGeom>
          <a:solidFill>
            <a:srgbClr val="000000"/>
          </a:solidFill>
        </p:spPr>
        <p:txBody>
          <a:bodyPr wrap="square" lIns="0" tIns="0" rIns="0" bIns="0" rtlCol="0"/>
          <a:lstStyle/>
          <a:p>
            <a:endParaRPr sz="1803"/>
          </a:p>
        </p:txBody>
      </p:sp>
      <p:sp>
        <p:nvSpPr>
          <p:cNvPr id="41" name="object 41"/>
          <p:cNvSpPr txBox="1"/>
          <p:nvPr/>
        </p:nvSpPr>
        <p:spPr>
          <a:xfrm>
            <a:off x="8338546" y="2204169"/>
            <a:ext cx="916096" cy="370788"/>
          </a:xfrm>
          <a:prstGeom prst="rect">
            <a:avLst/>
          </a:prstGeom>
        </p:spPr>
        <p:txBody>
          <a:bodyPr vert="horz" wrap="square" lIns="0" tIns="0" rIns="0" bIns="0" rtlCol="0">
            <a:spAutoFit/>
          </a:bodyPr>
          <a:lstStyle/>
          <a:p>
            <a:pPr marL="12724"/>
            <a:r>
              <a:rPr sz="3006" spc="-22" baseline="-8333" dirty="0">
                <a:latin typeface="Calibri"/>
                <a:cs typeface="Calibri"/>
              </a:rPr>
              <a:t>D</a:t>
            </a:r>
            <a:r>
              <a:rPr sz="3006" spc="-271" baseline="-8333" dirty="0">
                <a:latin typeface="Times New Roman"/>
                <a:cs typeface="Times New Roman"/>
              </a:rPr>
              <a:t> </a:t>
            </a:r>
            <a:r>
              <a:rPr sz="2405" spc="-15" dirty="0">
                <a:latin typeface="Calibri"/>
                <a:cs typeface="Calibri"/>
              </a:rPr>
              <a:t>PRE</a:t>
            </a:r>
            <a:r>
              <a:rPr sz="2405" spc="-220" dirty="0">
                <a:latin typeface="Times New Roman"/>
                <a:cs typeface="Times New Roman"/>
              </a:rPr>
              <a:t> </a:t>
            </a:r>
            <a:r>
              <a:rPr sz="3006" spc="-22" baseline="-8333" dirty="0">
                <a:latin typeface="Calibri"/>
                <a:cs typeface="Calibri"/>
              </a:rPr>
              <a:t>Q</a:t>
            </a:r>
            <a:endParaRPr sz="3006" baseline="-8333">
              <a:latin typeface="Calibri"/>
              <a:cs typeface="Calibri"/>
            </a:endParaRPr>
          </a:p>
        </p:txBody>
      </p:sp>
      <p:sp>
        <p:nvSpPr>
          <p:cNvPr id="42" name="object 42"/>
          <p:cNvSpPr txBox="1"/>
          <p:nvPr/>
        </p:nvSpPr>
        <p:spPr>
          <a:xfrm>
            <a:off x="8112575" y="3543508"/>
            <a:ext cx="1548458" cy="1112364"/>
          </a:xfrm>
          <a:prstGeom prst="rect">
            <a:avLst/>
          </a:prstGeom>
        </p:spPr>
        <p:txBody>
          <a:bodyPr vert="horz" wrap="square" lIns="0" tIns="0" rIns="0" bIns="0" rtlCol="0">
            <a:spAutoFit/>
          </a:bodyPr>
          <a:lstStyle/>
          <a:p>
            <a:pPr marL="12724" marR="5090" indent="-1909" algn="ctr"/>
            <a:r>
              <a:rPr sz="2405" spc="-5" dirty="0">
                <a:latin typeface="Calibri"/>
                <a:cs typeface="Calibri"/>
              </a:rPr>
              <a:t>Flip-flip</a:t>
            </a:r>
            <a:r>
              <a:rPr sz="2405" spc="-5" dirty="0">
                <a:latin typeface="Times New Roman"/>
                <a:cs typeface="Times New Roman"/>
              </a:rPr>
              <a:t> </a:t>
            </a:r>
            <a:r>
              <a:rPr sz="2405" spc="-5" dirty="0">
                <a:latin typeface="Calibri"/>
                <a:cs typeface="Calibri"/>
              </a:rPr>
              <a:t>initialize</a:t>
            </a:r>
            <a:r>
              <a:rPr sz="2405" dirty="0">
                <a:latin typeface="Calibri"/>
                <a:cs typeface="Calibri"/>
              </a:rPr>
              <a:t>d</a:t>
            </a:r>
            <a:r>
              <a:rPr sz="2405" spc="-45" dirty="0">
                <a:latin typeface="Times New Roman"/>
                <a:cs typeface="Times New Roman"/>
              </a:rPr>
              <a:t> </a:t>
            </a:r>
            <a:r>
              <a:rPr sz="2405" spc="-5" dirty="0">
                <a:latin typeface="Calibri"/>
                <a:cs typeface="Calibri"/>
              </a:rPr>
              <a:t>to</a:t>
            </a:r>
            <a:r>
              <a:rPr sz="2405" spc="-5" dirty="0">
                <a:latin typeface="Times New Roman"/>
                <a:cs typeface="Times New Roman"/>
              </a:rPr>
              <a:t> </a:t>
            </a:r>
            <a:r>
              <a:rPr sz="2405" spc="-5" dirty="0">
                <a:latin typeface="Calibri"/>
                <a:cs typeface="Calibri"/>
              </a:rPr>
              <a:t>logic-0</a:t>
            </a:r>
            <a:endParaRPr sz="2405">
              <a:latin typeface="Calibri"/>
              <a:cs typeface="Calibri"/>
            </a:endParaRPr>
          </a:p>
        </p:txBody>
      </p:sp>
      <p:sp>
        <p:nvSpPr>
          <p:cNvPr id="43" name="object 43"/>
          <p:cNvSpPr/>
          <p:nvPr/>
        </p:nvSpPr>
        <p:spPr>
          <a:xfrm>
            <a:off x="8707770" y="1984376"/>
            <a:ext cx="110694" cy="208665"/>
          </a:xfrm>
          <a:custGeom>
            <a:avLst/>
            <a:gdLst/>
            <a:ahLst/>
            <a:cxnLst/>
            <a:rect l="l" t="t" r="r" b="b"/>
            <a:pathLst>
              <a:path w="110490" h="208280">
                <a:moveTo>
                  <a:pt x="10667" y="102107"/>
                </a:moveTo>
                <a:lnTo>
                  <a:pt x="6095" y="104393"/>
                </a:lnTo>
                <a:lnTo>
                  <a:pt x="1523" y="107441"/>
                </a:lnTo>
                <a:lnTo>
                  <a:pt x="0" y="113537"/>
                </a:lnTo>
                <a:lnTo>
                  <a:pt x="3047" y="118109"/>
                </a:lnTo>
                <a:lnTo>
                  <a:pt x="55625" y="208025"/>
                </a:lnTo>
                <a:lnTo>
                  <a:pt x="66765" y="188975"/>
                </a:lnTo>
                <a:lnTo>
                  <a:pt x="45719" y="188975"/>
                </a:lnTo>
                <a:lnTo>
                  <a:pt x="45719" y="153407"/>
                </a:lnTo>
                <a:lnTo>
                  <a:pt x="19049" y="108203"/>
                </a:lnTo>
                <a:lnTo>
                  <a:pt x="16763" y="103631"/>
                </a:lnTo>
                <a:lnTo>
                  <a:pt x="10667" y="102107"/>
                </a:lnTo>
                <a:close/>
              </a:path>
              <a:path w="110490" h="208280">
                <a:moveTo>
                  <a:pt x="45719" y="153407"/>
                </a:moveTo>
                <a:lnTo>
                  <a:pt x="45719" y="188975"/>
                </a:lnTo>
                <a:lnTo>
                  <a:pt x="64769" y="188975"/>
                </a:lnTo>
                <a:lnTo>
                  <a:pt x="64769" y="184403"/>
                </a:lnTo>
                <a:lnTo>
                  <a:pt x="47243" y="184403"/>
                </a:lnTo>
                <a:lnTo>
                  <a:pt x="55554" y="170075"/>
                </a:lnTo>
                <a:lnTo>
                  <a:pt x="45719" y="153407"/>
                </a:lnTo>
                <a:close/>
              </a:path>
              <a:path w="110490" h="208280">
                <a:moveTo>
                  <a:pt x="99821" y="102107"/>
                </a:moveTo>
                <a:lnTo>
                  <a:pt x="94487" y="103631"/>
                </a:lnTo>
                <a:lnTo>
                  <a:pt x="91439" y="108203"/>
                </a:lnTo>
                <a:lnTo>
                  <a:pt x="64769" y="154186"/>
                </a:lnTo>
                <a:lnTo>
                  <a:pt x="64769" y="188975"/>
                </a:lnTo>
                <a:lnTo>
                  <a:pt x="66765" y="188975"/>
                </a:lnTo>
                <a:lnTo>
                  <a:pt x="108203" y="118109"/>
                </a:lnTo>
                <a:lnTo>
                  <a:pt x="110489" y="113537"/>
                </a:lnTo>
                <a:lnTo>
                  <a:pt x="108965" y="107441"/>
                </a:lnTo>
                <a:lnTo>
                  <a:pt x="104393" y="104393"/>
                </a:lnTo>
                <a:lnTo>
                  <a:pt x="99821" y="102107"/>
                </a:lnTo>
                <a:close/>
              </a:path>
              <a:path w="110490" h="208280">
                <a:moveTo>
                  <a:pt x="55554" y="170075"/>
                </a:moveTo>
                <a:lnTo>
                  <a:pt x="47243" y="184403"/>
                </a:lnTo>
                <a:lnTo>
                  <a:pt x="64007" y="184403"/>
                </a:lnTo>
                <a:lnTo>
                  <a:pt x="55554" y="170075"/>
                </a:lnTo>
                <a:close/>
              </a:path>
              <a:path w="110490" h="208280">
                <a:moveTo>
                  <a:pt x="64769" y="154186"/>
                </a:moveTo>
                <a:lnTo>
                  <a:pt x="55554" y="170075"/>
                </a:lnTo>
                <a:lnTo>
                  <a:pt x="64007" y="184403"/>
                </a:lnTo>
                <a:lnTo>
                  <a:pt x="64769" y="184403"/>
                </a:lnTo>
                <a:lnTo>
                  <a:pt x="64769" y="154186"/>
                </a:lnTo>
                <a:close/>
              </a:path>
              <a:path w="110490" h="208280">
                <a:moveTo>
                  <a:pt x="64769" y="0"/>
                </a:moveTo>
                <a:lnTo>
                  <a:pt x="45719" y="0"/>
                </a:lnTo>
                <a:lnTo>
                  <a:pt x="45719" y="153407"/>
                </a:lnTo>
                <a:lnTo>
                  <a:pt x="55554" y="170075"/>
                </a:lnTo>
                <a:lnTo>
                  <a:pt x="64769" y="154186"/>
                </a:lnTo>
                <a:lnTo>
                  <a:pt x="64769" y="0"/>
                </a:lnTo>
                <a:close/>
              </a:path>
            </a:pathLst>
          </a:custGeom>
          <a:solidFill>
            <a:srgbClr val="000000"/>
          </a:solidFill>
        </p:spPr>
        <p:txBody>
          <a:bodyPr wrap="square" lIns="0" tIns="0" rIns="0" bIns="0" rtlCol="0"/>
          <a:lstStyle/>
          <a:p>
            <a:endParaRPr sz="1803"/>
          </a:p>
        </p:txBody>
      </p:sp>
      <p:sp>
        <p:nvSpPr>
          <p:cNvPr id="44" name="object 44"/>
          <p:cNvSpPr/>
          <p:nvPr/>
        </p:nvSpPr>
        <p:spPr>
          <a:xfrm>
            <a:off x="6274007" y="1984376"/>
            <a:ext cx="2490001" cy="0"/>
          </a:xfrm>
          <a:custGeom>
            <a:avLst/>
            <a:gdLst/>
            <a:ahLst/>
            <a:cxnLst/>
            <a:rect l="l" t="t" r="r" b="b"/>
            <a:pathLst>
              <a:path w="2485390">
                <a:moveTo>
                  <a:pt x="2484881" y="0"/>
                </a:moveTo>
                <a:lnTo>
                  <a:pt x="0" y="0"/>
                </a:lnTo>
              </a:path>
            </a:pathLst>
          </a:custGeom>
          <a:ln w="19049">
            <a:solidFill>
              <a:srgbClr val="000000"/>
            </a:solidFill>
          </a:ln>
        </p:spPr>
        <p:txBody>
          <a:bodyPr wrap="square" lIns="0" tIns="0" rIns="0" bIns="0" rtlCol="0"/>
          <a:lstStyle/>
          <a:p>
            <a:endParaRPr sz="1803"/>
          </a:p>
        </p:txBody>
      </p:sp>
      <p:sp>
        <p:nvSpPr>
          <p:cNvPr id="45" name="object 45"/>
          <p:cNvSpPr/>
          <p:nvPr/>
        </p:nvSpPr>
        <p:spPr>
          <a:xfrm>
            <a:off x="9549815" y="1639313"/>
            <a:ext cx="0" cy="716337"/>
          </a:xfrm>
          <a:custGeom>
            <a:avLst/>
            <a:gdLst/>
            <a:ahLst/>
            <a:cxnLst/>
            <a:rect l="l" t="t" r="r" b="b"/>
            <a:pathLst>
              <a:path h="715010">
                <a:moveTo>
                  <a:pt x="0" y="0"/>
                </a:moveTo>
                <a:lnTo>
                  <a:pt x="0" y="714755"/>
                </a:lnTo>
              </a:path>
            </a:pathLst>
          </a:custGeom>
          <a:ln w="3175">
            <a:solidFill>
              <a:srgbClr val="000000"/>
            </a:solidFill>
          </a:ln>
        </p:spPr>
        <p:txBody>
          <a:bodyPr wrap="square" lIns="0" tIns="0" rIns="0" bIns="0" rtlCol="0"/>
          <a:lstStyle/>
          <a:p>
            <a:endParaRPr sz="1803"/>
          </a:p>
        </p:txBody>
      </p:sp>
      <p:sp>
        <p:nvSpPr>
          <p:cNvPr id="46" name="object 46"/>
          <p:cNvSpPr/>
          <p:nvPr/>
        </p:nvSpPr>
        <p:spPr>
          <a:xfrm>
            <a:off x="8045890" y="1639313"/>
            <a:ext cx="1909" cy="716337"/>
          </a:xfrm>
          <a:custGeom>
            <a:avLst/>
            <a:gdLst/>
            <a:ahLst/>
            <a:cxnLst/>
            <a:rect l="l" t="t" r="r" b="b"/>
            <a:pathLst>
              <a:path w="1904" h="715010">
                <a:moveTo>
                  <a:pt x="0" y="714755"/>
                </a:moveTo>
                <a:lnTo>
                  <a:pt x="1523" y="0"/>
                </a:lnTo>
              </a:path>
            </a:pathLst>
          </a:custGeom>
          <a:ln w="19049">
            <a:solidFill>
              <a:srgbClr val="000000"/>
            </a:solidFill>
          </a:ln>
        </p:spPr>
        <p:txBody>
          <a:bodyPr wrap="square" lIns="0" tIns="0" rIns="0" bIns="0" rtlCol="0"/>
          <a:lstStyle/>
          <a:p>
            <a:endParaRPr sz="1803"/>
          </a:p>
        </p:txBody>
      </p:sp>
      <p:sp>
        <p:nvSpPr>
          <p:cNvPr id="47" name="object 47"/>
          <p:cNvSpPr/>
          <p:nvPr/>
        </p:nvSpPr>
        <p:spPr>
          <a:xfrm>
            <a:off x="8047417" y="1639313"/>
            <a:ext cx="1503289" cy="1909"/>
          </a:xfrm>
          <a:custGeom>
            <a:avLst/>
            <a:gdLst/>
            <a:ahLst/>
            <a:cxnLst/>
            <a:rect l="l" t="t" r="r" b="b"/>
            <a:pathLst>
              <a:path w="1500504" h="1905">
                <a:moveTo>
                  <a:pt x="0" y="0"/>
                </a:moveTo>
                <a:lnTo>
                  <a:pt x="1500377" y="1523"/>
                </a:lnTo>
              </a:path>
            </a:pathLst>
          </a:custGeom>
          <a:ln w="19049">
            <a:solidFill>
              <a:srgbClr val="000000"/>
            </a:solidFill>
          </a:ln>
        </p:spPr>
        <p:txBody>
          <a:bodyPr wrap="square" lIns="0" tIns="0" rIns="0" bIns="0" rtlCol="0"/>
          <a:lstStyle/>
          <a:p>
            <a:endParaRPr sz="1803"/>
          </a:p>
        </p:txBody>
      </p:sp>
      <p:sp>
        <p:nvSpPr>
          <p:cNvPr id="48" name="object 48"/>
          <p:cNvSpPr txBox="1"/>
          <p:nvPr/>
        </p:nvSpPr>
        <p:spPr>
          <a:xfrm>
            <a:off x="5921576" y="4916342"/>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9" name="object 49"/>
          <p:cNvSpPr txBox="1"/>
          <p:nvPr/>
        </p:nvSpPr>
        <p:spPr>
          <a:xfrm>
            <a:off x="3719891" y="4993843"/>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50" name="object 50"/>
          <p:cNvSpPr txBox="1"/>
          <p:nvPr/>
        </p:nvSpPr>
        <p:spPr>
          <a:xfrm>
            <a:off x="6482686" y="5149735"/>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51" name="object 51"/>
          <p:cNvSpPr txBox="1"/>
          <p:nvPr/>
        </p:nvSpPr>
        <p:spPr>
          <a:xfrm>
            <a:off x="4816145" y="5159661"/>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52" name="object 52"/>
          <p:cNvSpPr txBox="1"/>
          <p:nvPr/>
        </p:nvSpPr>
        <p:spPr>
          <a:xfrm>
            <a:off x="5910125" y="5161031"/>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53" name="object 53"/>
          <p:cNvSpPr txBox="1"/>
          <p:nvPr/>
        </p:nvSpPr>
        <p:spPr>
          <a:xfrm>
            <a:off x="1861959" y="5068366"/>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54" name="object 54"/>
          <p:cNvSpPr txBox="1"/>
          <p:nvPr/>
        </p:nvSpPr>
        <p:spPr>
          <a:xfrm>
            <a:off x="5323060" y="5902210"/>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logic-0</a:t>
            </a:r>
            <a:r>
              <a:rPr sz="2405" dirty="0">
                <a:latin typeface="Times New Roman"/>
                <a:cs typeface="Times New Roman"/>
              </a:rPr>
              <a:t>	</a:t>
            </a:r>
            <a:r>
              <a:rPr sz="2405" spc="5" dirty="0">
                <a:latin typeface="Arial"/>
                <a:cs typeface="Arial"/>
              </a:rPr>
              <a:t>l</a:t>
            </a:r>
            <a:r>
              <a:rPr sz="2405" dirty="0">
                <a:latin typeface="Arial"/>
                <a:cs typeface="Arial"/>
              </a:rPr>
              <a:t>ogic-1</a:t>
            </a:r>
            <a:endParaRPr sz="2405">
              <a:latin typeface="Arial"/>
              <a:cs typeface="Arial"/>
            </a:endParaRPr>
          </a:p>
        </p:txBody>
      </p:sp>
      <p:sp>
        <p:nvSpPr>
          <p:cNvPr id="55" name="Slide Number Placeholder 54">
            <a:extLst>
              <a:ext uri="{FF2B5EF4-FFF2-40B4-BE49-F238E27FC236}">
                <a16:creationId xmlns:a16="http://schemas.microsoft.com/office/drawing/2014/main" id="{CA2618C0-EBD1-442C-BF26-B1A85BB6C4DE}"/>
              </a:ext>
            </a:extLst>
          </p:cNvPr>
          <p:cNvSpPr>
            <a:spLocks noGrp="1"/>
          </p:cNvSpPr>
          <p:nvPr>
            <p:ph type="sldNum" sz="quarter" idx="10"/>
          </p:nvPr>
        </p:nvSpPr>
        <p:spPr/>
        <p:txBody>
          <a:bodyPr/>
          <a:lstStyle/>
          <a:p>
            <a:pPr>
              <a:defRPr/>
            </a:pPr>
            <a:fld id="{1211343F-9201-41FF-8E50-EDA556A4E6D1}" type="slidenum">
              <a:rPr lang="en-CA" smtClean="0"/>
              <a:pPr>
                <a:defRPr/>
              </a:pPr>
              <a:t>15</a:t>
            </a:fld>
            <a:endParaRPr lang="en-CA" dirty="0"/>
          </a:p>
        </p:txBody>
      </p:sp>
    </p:spTree>
    <p:extLst>
      <p:ext uri="{BB962C8B-B14F-4D97-AF65-F5344CB8AC3E}">
        <p14:creationId xmlns:p14="http://schemas.microsoft.com/office/powerpoint/2010/main" val="117946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fontAlgn="base">
              <a:spcBef>
                <a:spcPct val="0"/>
              </a:spcBef>
              <a:spcAft>
                <a:spcPct val="0"/>
              </a:spcAft>
              <a:defRPr/>
            </a:pPr>
            <a:fld id="{630E3872-BC8A-4CE7-AD2A-7B9FB89438B8}"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16</a:t>
            </a:fld>
            <a:endParaRPr lang="en-CA" dirty="0">
              <a:solidFill>
                <a:srgbClr val="FFFFFF">
                  <a:lumMod val="95000"/>
                </a:srgbClr>
              </a:solidFill>
              <a:latin typeface="Arial" charset="0"/>
              <a:ea typeface="ＭＳ Ｐゴシック" pitchFamily="34" charset="-128"/>
            </a:endParaRPr>
          </a:p>
        </p:txBody>
      </p:sp>
      <p:sp>
        <p:nvSpPr>
          <p:cNvPr id="2" name="TextBox 1">
            <a:extLst>
              <a:ext uri="{FF2B5EF4-FFF2-40B4-BE49-F238E27FC236}">
                <a16:creationId xmlns:a16="http://schemas.microsoft.com/office/drawing/2014/main" id="{8EB28A6D-913D-4643-9454-6CC36E25CB3B}"/>
              </a:ext>
            </a:extLst>
          </p:cNvPr>
          <p:cNvSpPr txBox="1"/>
          <p:nvPr/>
        </p:nvSpPr>
        <p:spPr>
          <a:xfrm>
            <a:off x="675249" y="717453"/>
            <a:ext cx="10804496" cy="5201424"/>
          </a:xfrm>
          <a:prstGeom prst="rect">
            <a:avLst/>
          </a:prstGeom>
          <a:noFill/>
        </p:spPr>
        <p:txBody>
          <a:bodyPr wrap="none" rtlCol="0">
            <a:spAutoFit/>
          </a:bodyPr>
          <a:lstStyle/>
          <a:p>
            <a:r>
              <a:rPr lang="en-IN" sz="4400" dirty="0">
                <a:solidFill>
                  <a:srgbClr val="0070C0"/>
                </a:solidFill>
                <a:latin typeface="+mj-lt"/>
              </a:rPr>
              <a:t>PROBLEM STATEMENT:</a:t>
            </a:r>
          </a:p>
          <a:p>
            <a:endParaRPr lang="en-IN" sz="2800" dirty="0">
              <a:latin typeface="+mj-lt"/>
            </a:endParaRPr>
          </a:p>
          <a:p>
            <a:pPr marL="285750" indent="-285750">
              <a:buFont typeface="Arial" panose="020B0604020202020204" pitchFamily="34" charset="0"/>
              <a:buChar char="•"/>
            </a:pPr>
            <a:r>
              <a:rPr lang="en-IN" sz="2800" dirty="0">
                <a:latin typeface="+mj-lt"/>
              </a:rPr>
              <a:t>Creating an improved PUF model of an Anderson’s design  for </a:t>
            </a:r>
          </a:p>
          <a:p>
            <a:r>
              <a:rPr lang="en-IN" sz="2800" dirty="0">
                <a:latin typeface="+mj-lt"/>
              </a:rPr>
              <a:t>   Xilinx </a:t>
            </a:r>
            <a:r>
              <a:rPr lang="en-IN" sz="2800" dirty="0" err="1">
                <a:latin typeface="+mj-lt"/>
              </a:rPr>
              <a:t>Virtex</a:t>
            </a:r>
            <a:r>
              <a:rPr lang="en-IN" sz="2800" dirty="0">
                <a:latin typeface="+mj-lt"/>
              </a:rPr>
              <a:t> FPGA [2]. </a:t>
            </a:r>
          </a:p>
          <a:p>
            <a:endParaRPr lang="en-IN" sz="2800" dirty="0">
              <a:latin typeface="+mj-lt"/>
            </a:endParaRPr>
          </a:p>
          <a:p>
            <a:pPr marL="285750" indent="-285750">
              <a:buFont typeface="Arial" panose="020B0604020202020204" pitchFamily="34" charset="0"/>
              <a:buChar char="•"/>
            </a:pPr>
            <a:r>
              <a:rPr lang="en-IN" sz="2800" dirty="0">
                <a:latin typeface="+mj-lt"/>
              </a:rPr>
              <a:t>Measuring the Anderson’s PUF intra-distance variation of 90 bits.</a:t>
            </a:r>
          </a:p>
          <a:p>
            <a:r>
              <a:rPr lang="en-IN" sz="2800" dirty="0">
                <a:latin typeface="+mj-lt"/>
              </a:rPr>
              <a:t>    we see an error of around 30% [2]. </a:t>
            </a:r>
          </a:p>
          <a:p>
            <a:endParaRPr lang="en-IN" sz="2800" dirty="0">
              <a:latin typeface="+mj-lt"/>
            </a:endParaRPr>
          </a:p>
          <a:p>
            <a:r>
              <a:rPr lang="en-IN" sz="2800" dirty="0">
                <a:latin typeface="+mj-lt"/>
              </a:rPr>
              <a:t>  </a:t>
            </a:r>
          </a:p>
          <a:p>
            <a:endParaRPr lang="en-IN" sz="2800" dirty="0">
              <a:latin typeface="+mj-lt"/>
            </a:endParaRPr>
          </a:p>
          <a:p>
            <a:pPr marL="285750" indent="-285750">
              <a:buFont typeface="Arial" panose="020B0604020202020204" pitchFamily="34" charset="0"/>
              <a:buChar char="•"/>
            </a:pPr>
            <a:endParaRPr lang="en-IN" dirty="0">
              <a:latin typeface="+mj-lt"/>
            </a:endParaRPr>
          </a:p>
          <a:p>
            <a:endParaRPr lang="en-IN" dirty="0">
              <a:latin typeface="+mj-lt"/>
            </a:endParaRPr>
          </a:p>
        </p:txBody>
      </p:sp>
    </p:spTree>
    <p:extLst>
      <p:ext uri="{BB962C8B-B14F-4D97-AF65-F5344CB8AC3E}">
        <p14:creationId xmlns:p14="http://schemas.microsoft.com/office/powerpoint/2010/main" val="301151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AB0B-FED3-4D6B-8E2F-4210449B456D}"/>
              </a:ext>
            </a:extLst>
          </p:cNvPr>
          <p:cNvSpPr>
            <a:spLocks noGrp="1"/>
          </p:cNvSpPr>
          <p:nvPr>
            <p:ph type="title"/>
          </p:nvPr>
        </p:nvSpPr>
        <p:spPr/>
        <p:txBody>
          <a:bodyPr/>
          <a:lstStyle/>
          <a:p>
            <a:pPr algn="l"/>
            <a:r>
              <a:rPr lang="en-CA" dirty="0">
                <a:solidFill>
                  <a:srgbClr val="0070C0"/>
                </a:solidFill>
              </a:rPr>
              <a:t>RESEARCH GOALS AND STRATEGY</a:t>
            </a:r>
          </a:p>
        </p:txBody>
      </p:sp>
      <p:sp>
        <p:nvSpPr>
          <p:cNvPr id="3" name="Content Placeholder 2">
            <a:extLst>
              <a:ext uri="{FF2B5EF4-FFF2-40B4-BE49-F238E27FC236}">
                <a16:creationId xmlns:a16="http://schemas.microsoft.com/office/drawing/2014/main" id="{7DC1DF5A-A4E5-40B3-8D07-88FFB57D04E2}"/>
              </a:ext>
            </a:extLst>
          </p:cNvPr>
          <p:cNvSpPr>
            <a:spLocks noGrp="1"/>
          </p:cNvSpPr>
          <p:nvPr>
            <p:ph idx="1"/>
          </p:nvPr>
        </p:nvSpPr>
        <p:spPr/>
        <p:txBody>
          <a:bodyPr/>
          <a:lstStyle/>
          <a:p>
            <a:endParaRPr lang="en-CA" sz="2400"/>
          </a:p>
          <a:p>
            <a:r>
              <a:rPr lang="en-CA" sz="2400"/>
              <a:t>Re-Designing </a:t>
            </a:r>
            <a:r>
              <a:rPr lang="en-CA" sz="2400" dirty="0"/>
              <a:t>the Anderson PUF to reduce intra PUF variation error</a:t>
            </a:r>
          </a:p>
          <a:p>
            <a:pPr marL="0" indent="0">
              <a:buNone/>
            </a:pPr>
            <a:endParaRPr lang="en-CA" sz="2400" dirty="0"/>
          </a:p>
          <a:p>
            <a:r>
              <a:rPr lang="en-CA" sz="2400" dirty="0"/>
              <a:t>Designing an FSM based Hardware Trojan with the proposed PUF</a:t>
            </a:r>
          </a:p>
          <a:p>
            <a:endParaRPr lang="en-CA" dirty="0"/>
          </a:p>
        </p:txBody>
      </p:sp>
      <p:sp>
        <p:nvSpPr>
          <p:cNvPr id="4" name="Slide Number Placeholder 3">
            <a:extLst>
              <a:ext uri="{FF2B5EF4-FFF2-40B4-BE49-F238E27FC236}">
                <a16:creationId xmlns:a16="http://schemas.microsoft.com/office/drawing/2014/main" id="{AB34911C-DB8D-4AB2-B130-AAFA14434848}"/>
              </a:ext>
            </a:extLst>
          </p:cNvPr>
          <p:cNvSpPr>
            <a:spLocks noGrp="1"/>
          </p:cNvSpPr>
          <p:nvPr>
            <p:ph type="sldNum" sz="quarter" idx="10"/>
          </p:nvPr>
        </p:nvSpPr>
        <p:spPr/>
        <p:txBody>
          <a:bodyPr/>
          <a:lstStyle/>
          <a:p>
            <a:pPr>
              <a:defRPr/>
            </a:pPr>
            <a:fld id="{10741398-61A6-42F4-901D-052FCB77C32A}" type="slidenum">
              <a:rPr lang="en-CA" smtClean="0"/>
              <a:pPr>
                <a:defRPr/>
              </a:pPr>
              <a:t>17</a:t>
            </a:fld>
            <a:endParaRPr lang="en-CA" dirty="0"/>
          </a:p>
        </p:txBody>
      </p:sp>
    </p:spTree>
    <p:extLst>
      <p:ext uri="{BB962C8B-B14F-4D97-AF65-F5344CB8AC3E}">
        <p14:creationId xmlns:p14="http://schemas.microsoft.com/office/powerpoint/2010/main" val="194573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Re-Design of Anderson PUF	</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Previous published research analysis [2] pointed out the design shortcomings that glitches of short duration are not enough to trigger the flip flop</a:t>
            </a:r>
          </a:p>
          <a:p>
            <a:endParaRPr lang="en-IN" sz="2400" dirty="0"/>
          </a:p>
          <a:p>
            <a:r>
              <a:rPr lang="en-IN" sz="2400" dirty="0"/>
              <a:t>To overcome this Constant glitch problem, we have:</a:t>
            </a:r>
          </a:p>
          <a:p>
            <a:pPr marL="0" indent="0">
              <a:buNone/>
            </a:pPr>
            <a:endParaRPr lang="en-IN" sz="2400" dirty="0"/>
          </a:p>
          <a:p>
            <a:pPr marL="0" indent="0">
              <a:buNone/>
            </a:pPr>
            <a:r>
              <a:rPr lang="en-IN" sz="2400" dirty="0"/>
              <a:t>	1) </a:t>
            </a:r>
            <a:r>
              <a:rPr lang="en-IN" sz="2400" b="1" dirty="0"/>
              <a:t>A One-shot approach</a:t>
            </a:r>
            <a:endParaRPr lang="en-IN" dirty="0"/>
          </a:p>
          <a:p>
            <a:endParaRPr lang="en-IN"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18</a:t>
            </a:fld>
            <a:endParaRPr lang="en-CA" dirty="0"/>
          </a:p>
        </p:txBody>
      </p:sp>
    </p:spTree>
    <p:extLst>
      <p:ext uri="{BB962C8B-B14F-4D97-AF65-F5344CB8AC3E}">
        <p14:creationId xmlns:p14="http://schemas.microsoft.com/office/powerpoint/2010/main" val="3186580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 One-shot approach:</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This approach deals with increasing the </a:t>
            </a:r>
            <a:r>
              <a:rPr lang="en-IN" sz="2400" b="1" dirty="0"/>
              <a:t>glitch width</a:t>
            </a:r>
            <a:r>
              <a:rPr lang="en-IN" sz="2400" dirty="0"/>
              <a:t>.</a:t>
            </a:r>
          </a:p>
          <a:p>
            <a:endParaRPr lang="en-IN" sz="2400" dirty="0"/>
          </a:p>
          <a:p>
            <a:r>
              <a:rPr lang="en-IN" sz="2400" dirty="0"/>
              <a:t>We can increase the </a:t>
            </a:r>
            <a:r>
              <a:rPr lang="en-IN" sz="2400" b="1" dirty="0"/>
              <a:t>glitch width </a:t>
            </a:r>
            <a:r>
              <a:rPr lang="en-IN" sz="2400" dirty="0"/>
              <a:t>between LUTA and LUTB by adding an additional carry chain.</a:t>
            </a:r>
          </a:p>
          <a:p>
            <a:endParaRPr lang="en-IN" sz="2400" dirty="0"/>
          </a:p>
          <a:p>
            <a:r>
              <a:rPr lang="en-IN" sz="2400" dirty="0"/>
              <a:t>This glitch is given to the clear input of the flip flop.</a:t>
            </a:r>
          </a:p>
          <a:p>
            <a:endParaRPr lang="en-IN" sz="2400" dirty="0"/>
          </a:p>
          <a:p>
            <a:r>
              <a:rPr lang="en-IN" sz="2400" dirty="0"/>
              <a:t>This would be sufficient for the flip flop to generate the response for the PUF.</a:t>
            </a:r>
          </a:p>
          <a:p>
            <a:pPr marL="0" indent="0">
              <a:buNone/>
            </a:pPr>
            <a:endParaRPr lang="en-IN" sz="2400" dirty="0"/>
          </a:p>
          <a:p>
            <a:pPr marL="0" indent="0">
              <a:buNone/>
            </a:pPr>
            <a:endParaRPr lang="en-IN" sz="24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19</a:t>
            </a:fld>
            <a:endParaRPr lang="en-CA" dirty="0"/>
          </a:p>
        </p:txBody>
      </p:sp>
    </p:spTree>
    <p:extLst>
      <p:ext uri="{BB962C8B-B14F-4D97-AF65-F5344CB8AC3E}">
        <p14:creationId xmlns:p14="http://schemas.microsoft.com/office/powerpoint/2010/main" val="56179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98598"/>
            <a:ext cx="10972800" cy="1143000"/>
          </a:xfrm>
        </p:spPr>
        <p:txBody>
          <a:bodyPr/>
          <a:lstStyle/>
          <a:p>
            <a:pPr eaLnBrk="1" hangingPunct="1"/>
            <a:r>
              <a:rPr lang="en-US" sz="4000" dirty="0">
                <a:solidFill>
                  <a:srgbClr val="0070C0"/>
                </a:solidFill>
                <a:ea typeface="ＭＳ Ｐゴシック" pitchFamily="34" charset="-128"/>
              </a:rPr>
              <a:t>Seminar Outline</a:t>
            </a:r>
          </a:p>
        </p:txBody>
      </p:sp>
      <p:sp>
        <p:nvSpPr>
          <p:cNvPr id="2050" name="Rectangle 3"/>
          <p:cNvSpPr>
            <a:spLocks noGrp="1" noChangeArrowheads="1"/>
          </p:cNvSpPr>
          <p:nvPr>
            <p:ph type="body" idx="1"/>
          </p:nvPr>
        </p:nvSpPr>
        <p:spPr>
          <a:xfrm>
            <a:off x="609600" y="1056861"/>
            <a:ext cx="10972800" cy="4525963"/>
          </a:xfrm>
        </p:spPr>
        <p:txBody>
          <a:bodyPr/>
          <a:lstStyle/>
          <a:p>
            <a:pPr eaLnBrk="1" hangingPunct="1">
              <a:defRPr/>
            </a:pPr>
            <a:r>
              <a:rPr lang="en-US" sz="2800" dirty="0">
                <a:latin typeface="+mj-lt"/>
                <a:ea typeface="ＭＳ Ｐゴシック" pitchFamily="34" charset="-128"/>
              </a:rPr>
              <a:t>Introduction</a:t>
            </a:r>
            <a:endParaRPr lang="en-US" sz="2400" dirty="0">
              <a:latin typeface="+mj-lt"/>
              <a:ea typeface="ＭＳ Ｐゴシック" pitchFamily="34" charset="-128"/>
            </a:endParaRPr>
          </a:p>
          <a:p>
            <a:pPr eaLnBrk="1" hangingPunct="1">
              <a:defRPr/>
            </a:pPr>
            <a:r>
              <a:rPr lang="en-US" sz="2800" dirty="0">
                <a:ea typeface="ＭＳ Ｐゴシック" pitchFamily="34" charset="-128"/>
              </a:rPr>
              <a:t>Related Works</a:t>
            </a:r>
          </a:p>
          <a:p>
            <a:pPr eaLnBrk="1" hangingPunct="1">
              <a:defRPr/>
            </a:pPr>
            <a:r>
              <a:rPr lang="en-US" sz="2800" dirty="0">
                <a:ea typeface="ＭＳ Ｐゴシック" pitchFamily="34" charset="-128"/>
              </a:rPr>
              <a:t>Problem Statement</a:t>
            </a:r>
            <a:endParaRPr lang="en-US" sz="2800" dirty="0">
              <a:latin typeface="+mj-lt"/>
              <a:ea typeface="ＭＳ Ｐゴシック" pitchFamily="34" charset="-128"/>
            </a:endParaRPr>
          </a:p>
          <a:p>
            <a:pPr eaLnBrk="1" hangingPunct="1">
              <a:defRPr/>
            </a:pPr>
            <a:r>
              <a:rPr lang="en-US" sz="2800" dirty="0">
                <a:latin typeface="+mj-lt"/>
                <a:ea typeface="ＭＳ Ｐゴシック" pitchFamily="34" charset="-128"/>
              </a:rPr>
              <a:t>Research Goals and Strategy</a:t>
            </a:r>
          </a:p>
          <a:p>
            <a:pPr eaLnBrk="1" hangingPunct="1">
              <a:defRPr/>
            </a:pPr>
            <a:r>
              <a:rPr lang="en-US" sz="2800" dirty="0">
                <a:latin typeface="+mj-lt"/>
                <a:ea typeface="ＭＳ Ｐゴシック" pitchFamily="34" charset="-128"/>
              </a:rPr>
              <a:t>Experimental Evaluation &amp; Comparison of Anderson and Modified Anderson PUF </a:t>
            </a:r>
          </a:p>
          <a:p>
            <a:pPr eaLnBrk="1" hangingPunct="1">
              <a:defRPr/>
            </a:pPr>
            <a:r>
              <a:rPr lang="en-IN" sz="2800" dirty="0"/>
              <a:t>Hardware Trojans for Secure licensing applications</a:t>
            </a:r>
            <a:endParaRPr lang="en-US" sz="2800" dirty="0">
              <a:latin typeface="+mj-lt"/>
              <a:ea typeface="ＭＳ Ｐゴシック" pitchFamily="34" charset="-128"/>
            </a:endParaRPr>
          </a:p>
          <a:p>
            <a:pPr eaLnBrk="1" hangingPunct="1">
              <a:defRPr/>
            </a:pPr>
            <a:r>
              <a:rPr lang="en-US" sz="2800" dirty="0">
                <a:latin typeface="+mj-lt"/>
                <a:ea typeface="ＭＳ Ｐゴシック" pitchFamily="34" charset="-128"/>
              </a:rPr>
              <a:t>Current Research Status</a:t>
            </a:r>
          </a:p>
          <a:p>
            <a:pPr eaLnBrk="1" hangingPunct="1">
              <a:defRPr/>
            </a:pPr>
            <a:r>
              <a:rPr lang="en-US" sz="2800" dirty="0">
                <a:latin typeface="+mj-lt"/>
                <a:ea typeface="ＭＳ Ｐゴシック" pitchFamily="34" charset="-128"/>
              </a:rPr>
              <a:t>Summary</a:t>
            </a:r>
          </a:p>
          <a:p>
            <a:pPr eaLnBrk="1" hangingPunct="1">
              <a:defRPr/>
            </a:pPr>
            <a:r>
              <a:rPr lang="en-US" sz="2800" dirty="0">
                <a:latin typeface="+mj-lt"/>
                <a:ea typeface="ＭＳ Ｐゴシック" pitchFamily="34" charset="-128"/>
              </a:rPr>
              <a:t>References</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B0D1B61C-34CC-4213-89B1-D78E28078F34}"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2</a:t>
            </a:fld>
            <a:endParaRPr lang="en-CA" dirty="0">
              <a:solidFill>
                <a:srgbClr val="FFFFFF">
                  <a:lumMod val="95000"/>
                </a:srgbClr>
              </a:solidFill>
              <a:latin typeface="Arial" charset="0"/>
              <a:ea typeface="ＭＳ Ｐゴシック" pitchFamily="34" charset="-128"/>
            </a:endParaRPr>
          </a:p>
        </p:txBody>
      </p:sp>
    </p:spTree>
    <p:extLst>
      <p:ext uri="{BB962C8B-B14F-4D97-AF65-F5344CB8AC3E}">
        <p14:creationId xmlns:p14="http://schemas.microsoft.com/office/powerpoint/2010/main" val="75708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8401" y="97890"/>
            <a:ext cx="11145078" cy="861774"/>
          </a:xfrm>
          <a:prstGeom prst="rect">
            <a:avLst/>
          </a:prstGeom>
        </p:spPr>
        <p:txBody>
          <a:bodyPr vert="horz" wrap="square" lIns="0" tIns="0" rIns="0" bIns="0" rtlCol="0">
            <a:spAutoFit/>
          </a:bodyPr>
          <a:lstStyle/>
          <a:p>
            <a:pPr marL="12724" algn="ctr"/>
            <a:r>
              <a:rPr lang="en-IN" sz="2800" dirty="0">
                <a:solidFill>
                  <a:srgbClr val="00B0F0"/>
                </a:solidFill>
              </a:rPr>
              <a:t>Modification of the Anderson’s PUF Design by changing the glitch from active high to active low </a:t>
            </a:r>
            <a:endParaRPr sz="2800" dirty="0">
              <a:latin typeface="Arial"/>
              <a:cs typeface="Arial"/>
            </a:endParaRPr>
          </a:p>
        </p:txBody>
      </p:sp>
      <p:sp>
        <p:nvSpPr>
          <p:cNvPr id="3" name="object 3"/>
          <p:cNvSpPr/>
          <p:nvPr/>
        </p:nvSpPr>
        <p:spPr>
          <a:xfrm>
            <a:off x="2772291" y="2375546"/>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4" name="object 4"/>
          <p:cNvSpPr/>
          <p:nvPr/>
        </p:nvSpPr>
        <p:spPr>
          <a:xfrm>
            <a:off x="2758619" y="2400284"/>
            <a:ext cx="1574541" cy="1360785"/>
          </a:xfrm>
          <a:custGeom>
            <a:avLst/>
            <a:gdLst/>
            <a:ahLst/>
            <a:cxnLst/>
            <a:rect l="l" t="t" r="r" b="b"/>
            <a:pathLst>
              <a:path w="1571625" h="1358264">
                <a:moveTo>
                  <a:pt x="0" y="1357883"/>
                </a:moveTo>
                <a:lnTo>
                  <a:pt x="1571243" y="1357883"/>
                </a:lnTo>
                <a:lnTo>
                  <a:pt x="1571243" y="0"/>
                </a:lnTo>
                <a:lnTo>
                  <a:pt x="0" y="0"/>
                </a:lnTo>
                <a:lnTo>
                  <a:pt x="0" y="1357883"/>
                </a:lnTo>
                <a:close/>
              </a:path>
            </a:pathLst>
          </a:custGeom>
          <a:ln w="25399">
            <a:solidFill>
              <a:srgbClr val="000000"/>
            </a:solidFill>
          </a:ln>
        </p:spPr>
        <p:txBody>
          <a:bodyPr wrap="square" lIns="0" tIns="0" rIns="0" bIns="0" rtlCol="0"/>
          <a:lstStyle/>
          <a:p>
            <a:endParaRPr sz="1803"/>
          </a:p>
        </p:txBody>
      </p:sp>
      <p:sp>
        <p:nvSpPr>
          <p:cNvPr id="5" name="object 5"/>
          <p:cNvSpPr/>
          <p:nvPr/>
        </p:nvSpPr>
        <p:spPr>
          <a:xfrm>
            <a:off x="2772291" y="4307740"/>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solidFill>
            <a:srgbClr val="FFFF00"/>
          </a:solidFill>
        </p:spPr>
        <p:txBody>
          <a:bodyPr wrap="square" lIns="0" tIns="0" rIns="0" bIns="0" rtlCol="0"/>
          <a:lstStyle/>
          <a:p>
            <a:endParaRPr sz="1803"/>
          </a:p>
        </p:txBody>
      </p:sp>
      <p:sp>
        <p:nvSpPr>
          <p:cNvPr id="6" name="object 6"/>
          <p:cNvSpPr/>
          <p:nvPr/>
        </p:nvSpPr>
        <p:spPr>
          <a:xfrm>
            <a:off x="2772291" y="4307740"/>
            <a:ext cx="1574541" cy="1360149"/>
          </a:xfrm>
          <a:custGeom>
            <a:avLst/>
            <a:gdLst/>
            <a:ahLst/>
            <a:cxnLst/>
            <a:rect l="l" t="t" r="r" b="b"/>
            <a:pathLst>
              <a:path w="1571625" h="1357629">
                <a:moveTo>
                  <a:pt x="0" y="1357121"/>
                </a:moveTo>
                <a:lnTo>
                  <a:pt x="1571243" y="1357121"/>
                </a:lnTo>
                <a:lnTo>
                  <a:pt x="1571243" y="0"/>
                </a:lnTo>
                <a:lnTo>
                  <a:pt x="0" y="0"/>
                </a:lnTo>
                <a:lnTo>
                  <a:pt x="0" y="1357121"/>
                </a:lnTo>
                <a:close/>
              </a:path>
            </a:pathLst>
          </a:custGeom>
          <a:ln w="25399">
            <a:solidFill>
              <a:srgbClr val="000000"/>
            </a:solidFill>
          </a:ln>
        </p:spPr>
        <p:txBody>
          <a:bodyPr wrap="square" lIns="0" tIns="0" rIns="0" bIns="0" rtlCol="0"/>
          <a:lstStyle/>
          <a:p>
            <a:endParaRPr sz="1803"/>
          </a:p>
        </p:txBody>
      </p:sp>
      <p:sp>
        <p:nvSpPr>
          <p:cNvPr id="7" name="object 7"/>
          <p:cNvSpPr/>
          <p:nvPr/>
        </p:nvSpPr>
        <p:spPr>
          <a:xfrm>
            <a:off x="4702961" y="1301424"/>
            <a:ext cx="1909" cy="3938579"/>
          </a:xfrm>
          <a:custGeom>
            <a:avLst/>
            <a:gdLst/>
            <a:ahLst/>
            <a:cxnLst/>
            <a:rect l="l" t="t" r="r" b="b"/>
            <a:pathLst>
              <a:path w="1905" h="3931285">
                <a:moveTo>
                  <a:pt x="1523" y="0"/>
                </a:moveTo>
                <a:lnTo>
                  <a:pt x="0" y="3931151"/>
                </a:lnTo>
              </a:path>
            </a:pathLst>
          </a:custGeom>
          <a:ln w="9524">
            <a:solidFill>
              <a:srgbClr val="000000"/>
            </a:solidFill>
          </a:ln>
        </p:spPr>
        <p:txBody>
          <a:bodyPr wrap="square" lIns="0" tIns="0" rIns="0" bIns="0" rtlCol="0"/>
          <a:lstStyle/>
          <a:p>
            <a:endParaRPr sz="1803"/>
          </a:p>
        </p:txBody>
      </p:sp>
      <p:sp>
        <p:nvSpPr>
          <p:cNvPr id="8" name="object 8"/>
          <p:cNvSpPr/>
          <p:nvPr/>
        </p:nvSpPr>
        <p:spPr>
          <a:xfrm>
            <a:off x="4346445" y="5200171"/>
            <a:ext cx="362622" cy="76341"/>
          </a:xfrm>
          <a:custGeom>
            <a:avLst/>
            <a:gdLst/>
            <a:ahLst/>
            <a:cxnLst/>
            <a:rect l="l" t="t" r="r" b="b"/>
            <a:pathLst>
              <a:path w="361950" h="76200">
                <a:moveTo>
                  <a:pt x="76199" y="0"/>
                </a:moveTo>
                <a:lnTo>
                  <a:pt x="0" y="37337"/>
                </a:lnTo>
                <a:lnTo>
                  <a:pt x="76199" y="76199"/>
                </a:lnTo>
                <a:lnTo>
                  <a:pt x="76199" y="42735"/>
                </a:lnTo>
                <a:lnTo>
                  <a:pt x="64007" y="42671"/>
                </a:lnTo>
                <a:lnTo>
                  <a:pt x="60197" y="41147"/>
                </a:lnTo>
                <a:lnTo>
                  <a:pt x="58673" y="38099"/>
                </a:lnTo>
                <a:lnTo>
                  <a:pt x="60197" y="34289"/>
                </a:lnTo>
                <a:lnTo>
                  <a:pt x="64007" y="33527"/>
                </a:lnTo>
                <a:lnTo>
                  <a:pt x="76199" y="33527"/>
                </a:lnTo>
                <a:lnTo>
                  <a:pt x="76199" y="0"/>
                </a:lnTo>
                <a:close/>
              </a:path>
              <a:path w="361950" h="76200">
                <a:moveTo>
                  <a:pt x="76199" y="33559"/>
                </a:moveTo>
                <a:lnTo>
                  <a:pt x="76199" y="42735"/>
                </a:lnTo>
                <a:lnTo>
                  <a:pt x="357377" y="44195"/>
                </a:lnTo>
                <a:lnTo>
                  <a:pt x="360425" y="42671"/>
                </a:lnTo>
                <a:lnTo>
                  <a:pt x="361949" y="39623"/>
                </a:lnTo>
                <a:lnTo>
                  <a:pt x="360425" y="35813"/>
                </a:lnTo>
                <a:lnTo>
                  <a:pt x="357377" y="34289"/>
                </a:lnTo>
                <a:lnTo>
                  <a:pt x="76199" y="33559"/>
                </a:lnTo>
                <a:close/>
              </a:path>
              <a:path w="361950" h="76200">
                <a:moveTo>
                  <a:pt x="64007" y="33527"/>
                </a:moveTo>
                <a:lnTo>
                  <a:pt x="60197" y="34289"/>
                </a:lnTo>
                <a:lnTo>
                  <a:pt x="58673" y="38099"/>
                </a:lnTo>
                <a:lnTo>
                  <a:pt x="60197" y="41147"/>
                </a:lnTo>
                <a:lnTo>
                  <a:pt x="64007" y="42671"/>
                </a:lnTo>
                <a:lnTo>
                  <a:pt x="76199" y="42735"/>
                </a:lnTo>
                <a:lnTo>
                  <a:pt x="76199" y="33559"/>
                </a:lnTo>
                <a:lnTo>
                  <a:pt x="64007" y="33527"/>
                </a:lnTo>
                <a:close/>
              </a:path>
              <a:path w="361950" h="76200">
                <a:moveTo>
                  <a:pt x="76199" y="33527"/>
                </a:moveTo>
                <a:lnTo>
                  <a:pt x="64007" y="33527"/>
                </a:lnTo>
                <a:lnTo>
                  <a:pt x="76199" y="33559"/>
                </a:lnTo>
                <a:close/>
              </a:path>
            </a:pathLst>
          </a:custGeom>
          <a:solidFill>
            <a:srgbClr val="000000"/>
          </a:solidFill>
        </p:spPr>
        <p:txBody>
          <a:bodyPr wrap="square" lIns="0" tIns="0" rIns="0" bIns="0" rtlCol="0"/>
          <a:lstStyle/>
          <a:p>
            <a:endParaRPr sz="1803"/>
          </a:p>
        </p:txBody>
      </p:sp>
      <p:sp>
        <p:nvSpPr>
          <p:cNvPr id="9" name="object 9"/>
          <p:cNvSpPr/>
          <p:nvPr/>
        </p:nvSpPr>
        <p:spPr>
          <a:xfrm>
            <a:off x="4346445" y="3266451"/>
            <a:ext cx="362622" cy="76341"/>
          </a:xfrm>
          <a:custGeom>
            <a:avLst/>
            <a:gdLst/>
            <a:ahLst/>
            <a:cxnLst/>
            <a:rect l="l" t="t" r="r" b="b"/>
            <a:pathLst>
              <a:path w="361950" h="76200">
                <a:moveTo>
                  <a:pt x="76199" y="0"/>
                </a:moveTo>
                <a:lnTo>
                  <a:pt x="0" y="37337"/>
                </a:lnTo>
                <a:lnTo>
                  <a:pt x="76199" y="76199"/>
                </a:lnTo>
                <a:lnTo>
                  <a:pt x="76199" y="42703"/>
                </a:lnTo>
                <a:lnTo>
                  <a:pt x="64007" y="42671"/>
                </a:lnTo>
                <a:lnTo>
                  <a:pt x="60197" y="41147"/>
                </a:lnTo>
                <a:lnTo>
                  <a:pt x="58673" y="38099"/>
                </a:lnTo>
                <a:lnTo>
                  <a:pt x="60197" y="34289"/>
                </a:lnTo>
                <a:lnTo>
                  <a:pt x="64007" y="32765"/>
                </a:lnTo>
                <a:lnTo>
                  <a:pt x="76199" y="32765"/>
                </a:lnTo>
                <a:lnTo>
                  <a:pt x="76199" y="0"/>
                </a:lnTo>
                <a:close/>
              </a:path>
              <a:path w="361950" h="76200">
                <a:moveTo>
                  <a:pt x="76199" y="32829"/>
                </a:moveTo>
                <a:lnTo>
                  <a:pt x="76199" y="42703"/>
                </a:lnTo>
                <a:lnTo>
                  <a:pt x="357377" y="43433"/>
                </a:lnTo>
                <a:lnTo>
                  <a:pt x="360425" y="42671"/>
                </a:lnTo>
                <a:lnTo>
                  <a:pt x="361949" y="38861"/>
                </a:lnTo>
                <a:lnTo>
                  <a:pt x="360425" y="35813"/>
                </a:lnTo>
                <a:lnTo>
                  <a:pt x="357377" y="34289"/>
                </a:lnTo>
                <a:lnTo>
                  <a:pt x="76199" y="32829"/>
                </a:lnTo>
                <a:close/>
              </a:path>
              <a:path w="361950" h="76200">
                <a:moveTo>
                  <a:pt x="64007" y="32765"/>
                </a:moveTo>
                <a:lnTo>
                  <a:pt x="60197" y="34289"/>
                </a:lnTo>
                <a:lnTo>
                  <a:pt x="58673" y="38099"/>
                </a:lnTo>
                <a:lnTo>
                  <a:pt x="60197" y="41147"/>
                </a:lnTo>
                <a:lnTo>
                  <a:pt x="64007" y="42671"/>
                </a:lnTo>
                <a:lnTo>
                  <a:pt x="76199" y="42703"/>
                </a:lnTo>
                <a:lnTo>
                  <a:pt x="76199" y="32829"/>
                </a:lnTo>
                <a:lnTo>
                  <a:pt x="64007" y="32765"/>
                </a:lnTo>
                <a:close/>
              </a:path>
              <a:path w="361950" h="76200">
                <a:moveTo>
                  <a:pt x="76199" y="32765"/>
                </a:moveTo>
                <a:lnTo>
                  <a:pt x="64007" y="32765"/>
                </a:lnTo>
                <a:lnTo>
                  <a:pt x="76199" y="32829"/>
                </a:lnTo>
                <a:close/>
              </a:path>
            </a:pathLst>
          </a:custGeom>
          <a:solidFill>
            <a:srgbClr val="000000"/>
          </a:solidFill>
        </p:spPr>
        <p:txBody>
          <a:bodyPr wrap="square" lIns="0" tIns="0" rIns="0" bIns="0" rtlCol="0"/>
          <a:lstStyle/>
          <a:p>
            <a:endParaRPr sz="1803"/>
          </a:p>
        </p:txBody>
      </p:sp>
      <p:sp>
        <p:nvSpPr>
          <p:cNvPr id="10" name="object 10"/>
          <p:cNvSpPr txBox="1"/>
          <p:nvPr/>
        </p:nvSpPr>
        <p:spPr>
          <a:xfrm>
            <a:off x="3759647" y="2914759"/>
            <a:ext cx="573196" cy="668086"/>
          </a:xfrm>
          <a:prstGeom prst="rect">
            <a:avLst/>
          </a:prstGeom>
        </p:spPr>
        <p:txBody>
          <a:bodyPr vert="horz" wrap="square" lIns="0" tIns="0" rIns="0" bIns="0" rtlCol="0">
            <a:spAutoFit/>
          </a:bodyPr>
          <a:lstStyle/>
          <a:p>
            <a:pPr marL="12724">
              <a:lnSpc>
                <a:spcPts val="2635"/>
              </a:lnSpc>
            </a:pPr>
            <a:r>
              <a:rPr sz="2405" dirty="0">
                <a:latin typeface="Calibri"/>
                <a:cs typeface="Calibri"/>
              </a:rPr>
              <a:t>OUT</a:t>
            </a:r>
            <a:endParaRPr sz="2405">
              <a:latin typeface="Calibri"/>
              <a:cs typeface="Calibri"/>
            </a:endParaRPr>
          </a:p>
          <a:p>
            <a:pPr marL="200405">
              <a:lnSpc>
                <a:spcPts val="2635"/>
              </a:lnSpc>
            </a:pPr>
            <a:r>
              <a:rPr sz="2405" spc="-10" dirty="0">
                <a:latin typeface="Calibri"/>
                <a:cs typeface="Calibri"/>
              </a:rPr>
              <a:t>clk</a:t>
            </a:r>
            <a:endParaRPr sz="2405">
              <a:latin typeface="Calibri"/>
              <a:cs typeface="Calibri"/>
            </a:endParaRPr>
          </a:p>
        </p:txBody>
      </p:sp>
      <p:sp>
        <p:nvSpPr>
          <p:cNvPr id="11" name="object 11"/>
          <p:cNvSpPr txBox="1"/>
          <p:nvPr/>
        </p:nvSpPr>
        <p:spPr>
          <a:xfrm>
            <a:off x="3066466" y="3067441"/>
            <a:ext cx="290733" cy="556118"/>
          </a:xfrm>
          <a:prstGeom prst="rect">
            <a:avLst/>
          </a:prstGeom>
        </p:spPr>
        <p:txBody>
          <a:bodyPr vert="horz" wrap="square" lIns="0" tIns="0" rIns="0" bIns="0" rtlCol="0">
            <a:spAutoFit/>
          </a:bodyPr>
          <a:lstStyle/>
          <a:p>
            <a:pPr marL="12724"/>
            <a:r>
              <a:rPr sz="3607" spc="-25" dirty="0">
                <a:latin typeface="Calibri"/>
                <a:cs typeface="Calibri"/>
              </a:rPr>
              <a:t>A</a:t>
            </a:r>
            <a:endParaRPr sz="3607" dirty="0">
              <a:latin typeface="Calibri"/>
              <a:cs typeface="Calibri"/>
            </a:endParaRPr>
          </a:p>
        </p:txBody>
      </p:sp>
      <p:sp>
        <p:nvSpPr>
          <p:cNvPr id="12" name="object 12"/>
          <p:cNvSpPr/>
          <p:nvPr/>
        </p:nvSpPr>
        <p:spPr>
          <a:xfrm>
            <a:off x="2270727" y="3535936"/>
            <a:ext cx="494947" cy="110694"/>
          </a:xfrm>
          <a:custGeom>
            <a:avLst/>
            <a:gdLst/>
            <a:ahLst/>
            <a:cxnLst/>
            <a:rect l="l" t="t" r="r" b="b"/>
            <a:pathLst>
              <a:path w="494030" h="110489">
                <a:moveTo>
                  <a:pt x="438821" y="65416"/>
                </a:moveTo>
                <a:lnTo>
                  <a:pt x="393953" y="91439"/>
                </a:lnTo>
                <a:lnTo>
                  <a:pt x="389381" y="94487"/>
                </a:lnTo>
                <a:lnTo>
                  <a:pt x="387857" y="99821"/>
                </a:lnTo>
                <a:lnTo>
                  <a:pt x="390143" y="104393"/>
                </a:lnTo>
                <a:lnTo>
                  <a:pt x="393191" y="108965"/>
                </a:lnTo>
                <a:lnTo>
                  <a:pt x="398525" y="110489"/>
                </a:lnTo>
                <a:lnTo>
                  <a:pt x="403097" y="108203"/>
                </a:lnTo>
                <a:lnTo>
                  <a:pt x="476691" y="65531"/>
                </a:lnTo>
                <a:lnTo>
                  <a:pt x="474725" y="65531"/>
                </a:lnTo>
                <a:lnTo>
                  <a:pt x="438821" y="65416"/>
                </a:lnTo>
                <a:close/>
              </a:path>
              <a:path w="494030" h="110489">
                <a:moveTo>
                  <a:pt x="455825" y="55554"/>
                </a:moveTo>
                <a:lnTo>
                  <a:pt x="438821" y="65416"/>
                </a:lnTo>
                <a:lnTo>
                  <a:pt x="474725" y="65531"/>
                </a:lnTo>
                <a:lnTo>
                  <a:pt x="474725" y="64007"/>
                </a:lnTo>
                <a:lnTo>
                  <a:pt x="470153" y="64007"/>
                </a:lnTo>
                <a:lnTo>
                  <a:pt x="455825" y="55554"/>
                </a:lnTo>
                <a:close/>
              </a:path>
              <a:path w="494030" h="110489">
                <a:moveTo>
                  <a:pt x="399287" y="0"/>
                </a:moveTo>
                <a:lnTo>
                  <a:pt x="393191" y="1523"/>
                </a:lnTo>
                <a:lnTo>
                  <a:pt x="390905" y="6095"/>
                </a:lnTo>
                <a:lnTo>
                  <a:pt x="387857" y="10667"/>
                </a:lnTo>
                <a:lnTo>
                  <a:pt x="389381" y="16763"/>
                </a:lnTo>
                <a:lnTo>
                  <a:pt x="393953" y="19049"/>
                </a:lnTo>
                <a:lnTo>
                  <a:pt x="440261" y="46371"/>
                </a:lnTo>
                <a:lnTo>
                  <a:pt x="474725" y="46481"/>
                </a:lnTo>
                <a:lnTo>
                  <a:pt x="474725" y="65531"/>
                </a:lnTo>
                <a:lnTo>
                  <a:pt x="476691" y="65531"/>
                </a:lnTo>
                <a:lnTo>
                  <a:pt x="493775" y="55625"/>
                </a:lnTo>
                <a:lnTo>
                  <a:pt x="403859" y="3047"/>
                </a:lnTo>
                <a:lnTo>
                  <a:pt x="399287" y="0"/>
                </a:lnTo>
                <a:close/>
              </a:path>
              <a:path w="494030" h="110489">
                <a:moveTo>
                  <a:pt x="761" y="44957"/>
                </a:moveTo>
                <a:lnTo>
                  <a:pt x="0" y="64007"/>
                </a:lnTo>
                <a:lnTo>
                  <a:pt x="438821" y="65416"/>
                </a:lnTo>
                <a:lnTo>
                  <a:pt x="455825" y="55554"/>
                </a:lnTo>
                <a:lnTo>
                  <a:pt x="440261" y="46371"/>
                </a:lnTo>
                <a:lnTo>
                  <a:pt x="761" y="44957"/>
                </a:lnTo>
                <a:close/>
              </a:path>
              <a:path w="494030" h="110489">
                <a:moveTo>
                  <a:pt x="470153" y="47243"/>
                </a:moveTo>
                <a:lnTo>
                  <a:pt x="455825" y="55554"/>
                </a:lnTo>
                <a:lnTo>
                  <a:pt x="470153" y="64007"/>
                </a:lnTo>
                <a:lnTo>
                  <a:pt x="470153" y="47243"/>
                </a:lnTo>
                <a:close/>
              </a:path>
              <a:path w="494030" h="110489">
                <a:moveTo>
                  <a:pt x="474725" y="47243"/>
                </a:moveTo>
                <a:lnTo>
                  <a:pt x="470153" y="47243"/>
                </a:lnTo>
                <a:lnTo>
                  <a:pt x="470153" y="64007"/>
                </a:lnTo>
                <a:lnTo>
                  <a:pt x="474725" y="64007"/>
                </a:lnTo>
                <a:lnTo>
                  <a:pt x="474725" y="47243"/>
                </a:lnTo>
                <a:close/>
              </a:path>
              <a:path w="494030" h="110489">
                <a:moveTo>
                  <a:pt x="440261" y="46371"/>
                </a:moveTo>
                <a:lnTo>
                  <a:pt x="455825" y="55554"/>
                </a:lnTo>
                <a:lnTo>
                  <a:pt x="470153" y="47243"/>
                </a:lnTo>
                <a:lnTo>
                  <a:pt x="474725" y="47243"/>
                </a:lnTo>
                <a:lnTo>
                  <a:pt x="474725" y="46481"/>
                </a:lnTo>
                <a:lnTo>
                  <a:pt x="440261" y="46371"/>
                </a:lnTo>
                <a:close/>
              </a:path>
            </a:pathLst>
          </a:custGeom>
          <a:solidFill>
            <a:srgbClr val="000000"/>
          </a:solidFill>
        </p:spPr>
        <p:txBody>
          <a:bodyPr wrap="square" lIns="0" tIns="0" rIns="0" bIns="0" rtlCol="0"/>
          <a:lstStyle/>
          <a:p>
            <a:endParaRPr sz="1803"/>
          </a:p>
        </p:txBody>
      </p:sp>
      <p:sp>
        <p:nvSpPr>
          <p:cNvPr id="13" name="object 13"/>
          <p:cNvSpPr/>
          <p:nvPr/>
        </p:nvSpPr>
        <p:spPr>
          <a:xfrm>
            <a:off x="2270727" y="5470420"/>
            <a:ext cx="494947" cy="110694"/>
          </a:xfrm>
          <a:custGeom>
            <a:avLst/>
            <a:gdLst/>
            <a:ahLst/>
            <a:cxnLst/>
            <a:rect l="l" t="t" r="r" b="b"/>
            <a:pathLst>
              <a:path w="494030" h="110489">
                <a:moveTo>
                  <a:pt x="440128" y="64658"/>
                </a:moveTo>
                <a:lnTo>
                  <a:pt x="393953" y="91439"/>
                </a:lnTo>
                <a:lnTo>
                  <a:pt x="389381" y="93725"/>
                </a:lnTo>
                <a:lnTo>
                  <a:pt x="387857" y="99821"/>
                </a:lnTo>
                <a:lnTo>
                  <a:pt x="390143" y="104393"/>
                </a:lnTo>
                <a:lnTo>
                  <a:pt x="393191" y="108965"/>
                </a:lnTo>
                <a:lnTo>
                  <a:pt x="398525" y="110489"/>
                </a:lnTo>
                <a:lnTo>
                  <a:pt x="403097" y="107441"/>
                </a:lnTo>
                <a:lnTo>
                  <a:pt x="477773" y="64769"/>
                </a:lnTo>
                <a:lnTo>
                  <a:pt x="474725" y="64769"/>
                </a:lnTo>
                <a:lnTo>
                  <a:pt x="440128" y="64658"/>
                </a:lnTo>
                <a:close/>
              </a:path>
              <a:path w="494030" h="110489">
                <a:moveTo>
                  <a:pt x="456359" y="55244"/>
                </a:moveTo>
                <a:lnTo>
                  <a:pt x="440128" y="64658"/>
                </a:lnTo>
                <a:lnTo>
                  <a:pt x="474725" y="64769"/>
                </a:lnTo>
                <a:lnTo>
                  <a:pt x="474725" y="63245"/>
                </a:lnTo>
                <a:lnTo>
                  <a:pt x="470153" y="63245"/>
                </a:lnTo>
                <a:lnTo>
                  <a:pt x="456359" y="55244"/>
                </a:lnTo>
                <a:close/>
              </a:path>
              <a:path w="494030" h="110489">
                <a:moveTo>
                  <a:pt x="399287" y="0"/>
                </a:moveTo>
                <a:lnTo>
                  <a:pt x="393191" y="1523"/>
                </a:lnTo>
                <a:lnTo>
                  <a:pt x="390905" y="5333"/>
                </a:lnTo>
                <a:lnTo>
                  <a:pt x="387857" y="9905"/>
                </a:lnTo>
                <a:lnTo>
                  <a:pt x="389381" y="16001"/>
                </a:lnTo>
                <a:lnTo>
                  <a:pt x="393953" y="19049"/>
                </a:lnTo>
                <a:lnTo>
                  <a:pt x="439742" y="45607"/>
                </a:lnTo>
                <a:lnTo>
                  <a:pt x="474725" y="45719"/>
                </a:lnTo>
                <a:lnTo>
                  <a:pt x="474725" y="64769"/>
                </a:lnTo>
                <a:lnTo>
                  <a:pt x="477773" y="64769"/>
                </a:lnTo>
                <a:lnTo>
                  <a:pt x="493775" y="55625"/>
                </a:lnTo>
                <a:lnTo>
                  <a:pt x="403859" y="2285"/>
                </a:lnTo>
                <a:lnTo>
                  <a:pt x="399287" y="0"/>
                </a:lnTo>
                <a:close/>
              </a:path>
              <a:path w="494030" h="110489">
                <a:moveTo>
                  <a:pt x="761" y="44195"/>
                </a:moveTo>
                <a:lnTo>
                  <a:pt x="0" y="63245"/>
                </a:lnTo>
                <a:lnTo>
                  <a:pt x="440128" y="64658"/>
                </a:lnTo>
                <a:lnTo>
                  <a:pt x="456359" y="55244"/>
                </a:lnTo>
                <a:lnTo>
                  <a:pt x="439742" y="45607"/>
                </a:lnTo>
                <a:lnTo>
                  <a:pt x="761" y="44195"/>
                </a:lnTo>
                <a:close/>
              </a:path>
              <a:path w="494030" h="110489">
                <a:moveTo>
                  <a:pt x="470153" y="47243"/>
                </a:moveTo>
                <a:lnTo>
                  <a:pt x="456359" y="55244"/>
                </a:lnTo>
                <a:lnTo>
                  <a:pt x="470153" y="63245"/>
                </a:lnTo>
                <a:lnTo>
                  <a:pt x="470153" y="47243"/>
                </a:lnTo>
                <a:close/>
              </a:path>
              <a:path w="494030" h="110489">
                <a:moveTo>
                  <a:pt x="474725" y="47243"/>
                </a:moveTo>
                <a:lnTo>
                  <a:pt x="470153" y="47243"/>
                </a:lnTo>
                <a:lnTo>
                  <a:pt x="470153" y="63245"/>
                </a:lnTo>
                <a:lnTo>
                  <a:pt x="474725" y="63245"/>
                </a:lnTo>
                <a:lnTo>
                  <a:pt x="474725" y="47243"/>
                </a:lnTo>
                <a:close/>
              </a:path>
              <a:path w="494030" h="110489">
                <a:moveTo>
                  <a:pt x="439742" y="45607"/>
                </a:moveTo>
                <a:lnTo>
                  <a:pt x="456359" y="55244"/>
                </a:lnTo>
                <a:lnTo>
                  <a:pt x="470153" y="47243"/>
                </a:lnTo>
                <a:lnTo>
                  <a:pt x="474725" y="47243"/>
                </a:lnTo>
                <a:lnTo>
                  <a:pt x="474725" y="45719"/>
                </a:lnTo>
                <a:lnTo>
                  <a:pt x="439742" y="45607"/>
                </a:lnTo>
                <a:close/>
              </a:path>
            </a:pathLst>
          </a:custGeom>
          <a:solidFill>
            <a:srgbClr val="000000"/>
          </a:solidFill>
        </p:spPr>
        <p:txBody>
          <a:bodyPr wrap="square" lIns="0" tIns="0" rIns="0" bIns="0" rtlCol="0"/>
          <a:lstStyle/>
          <a:p>
            <a:endParaRPr sz="1803"/>
          </a:p>
        </p:txBody>
      </p:sp>
      <p:sp>
        <p:nvSpPr>
          <p:cNvPr id="14" name="object 14"/>
          <p:cNvSpPr txBox="1"/>
          <p:nvPr/>
        </p:nvSpPr>
        <p:spPr>
          <a:xfrm>
            <a:off x="1903151" y="3520844"/>
            <a:ext cx="1175021" cy="370788"/>
          </a:xfrm>
          <a:prstGeom prst="rect">
            <a:avLst/>
          </a:prstGeom>
        </p:spPr>
        <p:txBody>
          <a:bodyPr vert="horz" wrap="square" lIns="0" tIns="0" rIns="0" bIns="0" rtlCol="0">
            <a:spAutoFit/>
          </a:bodyPr>
          <a:lstStyle/>
          <a:p>
            <a:pPr marL="12724"/>
            <a:r>
              <a:rPr sz="2405" spc="-20" dirty="0">
                <a:latin typeface="Calibri"/>
                <a:cs typeface="Calibri"/>
              </a:rPr>
              <a:t>0101…</a:t>
            </a:r>
            <a:r>
              <a:rPr sz="2405" spc="-235" dirty="0">
                <a:latin typeface="Times New Roman"/>
                <a:cs typeface="Times New Roman"/>
              </a:rPr>
              <a:t> </a:t>
            </a:r>
            <a:r>
              <a:rPr sz="3607" spc="-22" baseline="32407" dirty="0">
                <a:latin typeface="Calibri"/>
                <a:cs typeface="Calibri"/>
              </a:rPr>
              <a:t>IN</a:t>
            </a:r>
            <a:endParaRPr sz="3607" baseline="32407" dirty="0">
              <a:latin typeface="Calibri"/>
              <a:cs typeface="Calibri"/>
            </a:endParaRPr>
          </a:p>
        </p:txBody>
      </p:sp>
      <p:sp>
        <p:nvSpPr>
          <p:cNvPr id="15" name="object 15"/>
          <p:cNvSpPr txBox="1"/>
          <p:nvPr/>
        </p:nvSpPr>
        <p:spPr>
          <a:xfrm>
            <a:off x="4281821" y="1281052"/>
            <a:ext cx="363894" cy="370788"/>
          </a:xfrm>
          <a:prstGeom prst="rect">
            <a:avLst/>
          </a:prstGeom>
        </p:spPr>
        <p:txBody>
          <a:bodyPr vert="horz" wrap="square" lIns="0" tIns="0" rIns="0" bIns="0" rtlCol="0">
            <a:spAutoFit/>
          </a:bodyPr>
          <a:lstStyle/>
          <a:p>
            <a:pPr marL="12724"/>
            <a:r>
              <a:rPr sz="2405" spc="-10" dirty="0">
                <a:latin typeface="Calibri"/>
                <a:cs typeface="Calibri"/>
              </a:rPr>
              <a:t>clk</a:t>
            </a:r>
            <a:endParaRPr sz="2405">
              <a:latin typeface="Calibri"/>
              <a:cs typeface="Calibri"/>
            </a:endParaRPr>
          </a:p>
        </p:txBody>
      </p:sp>
      <p:sp>
        <p:nvSpPr>
          <p:cNvPr id="16" name="object 16"/>
          <p:cNvSpPr txBox="1"/>
          <p:nvPr/>
        </p:nvSpPr>
        <p:spPr>
          <a:xfrm>
            <a:off x="4855901" y="3089507"/>
            <a:ext cx="764686" cy="277963"/>
          </a:xfrm>
          <a:prstGeom prst="rect">
            <a:avLst/>
          </a:prstGeom>
        </p:spPr>
        <p:txBody>
          <a:bodyPr vert="horz" wrap="square" lIns="0" tIns="0" rIns="0" bIns="0" rtlCol="0">
            <a:spAutoFit/>
          </a:bodyPr>
          <a:lstStyle/>
          <a:p>
            <a:pPr marL="12724"/>
            <a:r>
              <a:rPr sz="1803" b="1" dirty="0">
                <a:latin typeface="Arial"/>
                <a:cs typeface="Arial"/>
              </a:rPr>
              <a:t>…1010</a:t>
            </a:r>
            <a:endParaRPr sz="1803">
              <a:latin typeface="Arial"/>
              <a:cs typeface="Arial"/>
            </a:endParaRPr>
          </a:p>
        </p:txBody>
      </p:sp>
      <p:sp>
        <p:nvSpPr>
          <p:cNvPr id="17" name="object 17"/>
          <p:cNvSpPr/>
          <p:nvPr/>
        </p:nvSpPr>
        <p:spPr>
          <a:xfrm>
            <a:off x="4341865" y="3027502"/>
            <a:ext cx="1502017" cy="76341"/>
          </a:xfrm>
          <a:custGeom>
            <a:avLst/>
            <a:gdLst/>
            <a:ahLst/>
            <a:cxnLst/>
            <a:rect l="l" t="t" r="r" b="b"/>
            <a:pathLst>
              <a:path w="1499235" h="76200">
                <a:moveTo>
                  <a:pt x="1422653" y="0"/>
                </a:moveTo>
                <a:lnTo>
                  <a:pt x="1422653" y="76199"/>
                </a:lnTo>
                <a:lnTo>
                  <a:pt x="1480565" y="47243"/>
                </a:lnTo>
                <a:lnTo>
                  <a:pt x="1434845" y="47243"/>
                </a:lnTo>
                <a:lnTo>
                  <a:pt x="1434845" y="28193"/>
                </a:lnTo>
                <a:lnTo>
                  <a:pt x="1479041" y="28193"/>
                </a:lnTo>
                <a:lnTo>
                  <a:pt x="1422653" y="0"/>
                </a:lnTo>
                <a:close/>
              </a:path>
              <a:path w="1499235" h="76200">
                <a:moveTo>
                  <a:pt x="1422653" y="28193"/>
                </a:moveTo>
                <a:lnTo>
                  <a:pt x="0" y="28193"/>
                </a:lnTo>
                <a:lnTo>
                  <a:pt x="0" y="47243"/>
                </a:lnTo>
                <a:lnTo>
                  <a:pt x="1422653" y="47243"/>
                </a:lnTo>
                <a:lnTo>
                  <a:pt x="1422653" y="28193"/>
                </a:lnTo>
                <a:close/>
              </a:path>
              <a:path w="1499235" h="76200">
                <a:moveTo>
                  <a:pt x="1479041" y="28193"/>
                </a:moveTo>
                <a:lnTo>
                  <a:pt x="1434845" y="28193"/>
                </a:lnTo>
                <a:lnTo>
                  <a:pt x="1434845" y="47243"/>
                </a:lnTo>
                <a:lnTo>
                  <a:pt x="1480565" y="47243"/>
                </a:lnTo>
                <a:lnTo>
                  <a:pt x="1498853" y="38099"/>
                </a:lnTo>
                <a:lnTo>
                  <a:pt x="1479041" y="28193"/>
                </a:lnTo>
                <a:close/>
              </a:path>
            </a:pathLst>
          </a:custGeom>
          <a:solidFill>
            <a:srgbClr val="000000"/>
          </a:solidFill>
        </p:spPr>
        <p:txBody>
          <a:bodyPr wrap="square" lIns="0" tIns="0" rIns="0" bIns="0" rtlCol="0"/>
          <a:lstStyle/>
          <a:p>
            <a:endParaRPr sz="1803"/>
          </a:p>
        </p:txBody>
      </p:sp>
      <p:sp>
        <p:nvSpPr>
          <p:cNvPr id="18" name="object 18"/>
          <p:cNvSpPr/>
          <p:nvPr/>
        </p:nvSpPr>
        <p:spPr>
          <a:xfrm>
            <a:off x="4354844" y="4948245"/>
            <a:ext cx="1501380" cy="76341"/>
          </a:xfrm>
          <a:custGeom>
            <a:avLst/>
            <a:gdLst/>
            <a:ahLst/>
            <a:cxnLst/>
            <a:rect l="l" t="t" r="r" b="b"/>
            <a:pathLst>
              <a:path w="1498600" h="76200">
                <a:moveTo>
                  <a:pt x="1421891" y="0"/>
                </a:moveTo>
                <a:lnTo>
                  <a:pt x="1421891" y="76199"/>
                </a:lnTo>
                <a:lnTo>
                  <a:pt x="1478279" y="48005"/>
                </a:lnTo>
                <a:lnTo>
                  <a:pt x="1434845" y="48005"/>
                </a:lnTo>
                <a:lnTo>
                  <a:pt x="1434845" y="28955"/>
                </a:lnTo>
                <a:lnTo>
                  <a:pt x="1479803" y="28955"/>
                </a:lnTo>
                <a:lnTo>
                  <a:pt x="1421891" y="0"/>
                </a:lnTo>
                <a:close/>
              </a:path>
              <a:path w="1498600" h="76200">
                <a:moveTo>
                  <a:pt x="1421891" y="28955"/>
                </a:moveTo>
                <a:lnTo>
                  <a:pt x="0" y="28955"/>
                </a:lnTo>
                <a:lnTo>
                  <a:pt x="0" y="48005"/>
                </a:lnTo>
                <a:lnTo>
                  <a:pt x="1421891" y="48005"/>
                </a:lnTo>
                <a:lnTo>
                  <a:pt x="1421891" y="28955"/>
                </a:lnTo>
                <a:close/>
              </a:path>
              <a:path w="1498600" h="76200">
                <a:moveTo>
                  <a:pt x="1479803" y="28955"/>
                </a:moveTo>
                <a:lnTo>
                  <a:pt x="1434845" y="28955"/>
                </a:lnTo>
                <a:lnTo>
                  <a:pt x="1434845" y="48005"/>
                </a:lnTo>
                <a:lnTo>
                  <a:pt x="1478279" y="48005"/>
                </a:lnTo>
                <a:lnTo>
                  <a:pt x="1498091" y="38099"/>
                </a:lnTo>
                <a:lnTo>
                  <a:pt x="1479803" y="28955"/>
                </a:lnTo>
                <a:close/>
              </a:path>
            </a:pathLst>
          </a:custGeom>
          <a:solidFill>
            <a:srgbClr val="000000"/>
          </a:solidFill>
        </p:spPr>
        <p:txBody>
          <a:bodyPr wrap="square" lIns="0" tIns="0" rIns="0" bIns="0" rtlCol="0"/>
          <a:lstStyle/>
          <a:p>
            <a:endParaRPr sz="1803"/>
          </a:p>
        </p:txBody>
      </p:sp>
      <p:sp>
        <p:nvSpPr>
          <p:cNvPr id="19" name="object 19"/>
          <p:cNvSpPr/>
          <p:nvPr/>
        </p:nvSpPr>
        <p:spPr>
          <a:xfrm>
            <a:off x="5798459" y="2782446"/>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0" name="object 20"/>
          <p:cNvSpPr/>
          <p:nvPr/>
        </p:nvSpPr>
        <p:spPr>
          <a:xfrm>
            <a:off x="5798459" y="2782446"/>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1" name="object 21"/>
          <p:cNvSpPr/>
          <p:nvPr/>
        </p:nvSpPr>
        <p:spPr>
          <a:xfrm>
            <a:off x="5798459" y="4714640"/>
            <a:ext cx="1074505" cy="572560"/>
          </a:xfrm>
          <a:custGeom>
            <a:avLst/>
            <a:gdLst/>
            <a:ahLst/>
            <a:cxnLst/>
            <a:rect l="l" t="t" r="r" b="b"/>
            <a:pathLst>
              <a:path w="1072514" h="571500">
                <a:moveTo>
                  <a:pt x="928877" y="0"/>
                </a:moveTo>
                <a:lnTo>
                  <a:pt x="143255" y="0"/>
                </a:lnTo>
                <a:lnTo>
                  <a:pt x="0" y="571499"/>
                </a:lnTo>
                <a:lnTo>
                  <a:pt x="1072133" y="571499"/>
                </a:lnTo>
                <a:lnTo>
                  <a:pt x="928877" y="0"/>
                </a:lnTo>
                <a:close/>
              </a:path>
            </a:pathLst>
          </a:custGeom>
          <a:solidFill>
            <a:srgbClr val="6F6FFF"/>
          </a:solidFill>
        </p:spPr>
        <p:txBody>
          <a:bodyPr wrap="square" lIns="0" tIns="0" rIns="0" bIns="0" rtlCol="0"/>
          <a:lstStyle/>
          <a:p>
            <a:endParaRPr sz="1803"/>
          </a:p>
        </p:txBody>
      </p:sp>
      <p:sp>
        <p:nvSpPr>
          <p:cNvPr id="22" name="object 22"/>
          <p:cNvSpPr/>
          <p:nvPr/>
        </p:nvSpPr>
        <p:spPr>
          <a:xfrm>
            <a:off x="5798459" y="4714640"/>
            <a:ext cx="1074505" cy="572560"/>
          </a:xfrm>
          <a:custGeom>
            <a:avLst/>
            <a:gdLst/>
            <a:ahLst/>
            <a:cxnLst/>
            <a:rect l="l" t="t" r="r" b="b"/>
            <a:pathLst>
              <a:path w="1072514" h="571500">
                <a:moveTo>
                  <a:pt x="0" y="571499"/>
                </a:moveTo>
                <a:lnTo>
                  <a:pt x="143255" y="0"/>
                </a:lnTo>
                <a:lnTo>
                  <a:pt x="928877" y="0"/>
                </a:lnTo>
                <a:lnTo>
                  <a:pt x="1072133" y="571499"/>
                </a:lnTo>
                <a:lnTo>
                  <a:pt x="0" y="571499"/>
                </a:lnTo>
                <a:close/>
              </a:path>
            </a:pathLst>
          </a:custGeom>
          <a:ln w="25399">
            <a:solidFill>
              <a:srgbClr val="000000"/>
            </a:solidFill>
          </a:ln>
        </p:spPr>
        <p:txBody>
          <a:bodyPr wrap="square" lIns="0" tIns="0" rIns="0" bIns="0" rtlCol="0"/>
          <a:lstStyle/>
          <a:p>
            <a:endParaRPr sz="1803"/>
          </a:p>
        </p:txBody>
      </p:sp>
      <p:sp>
        <p:nvSpPr>
          <p:cNvPr id="23" name="object 23"/>
          <p:cNvSpPr/>
          <p:nvPr/>
        </p:nvSpPr>
        <p:spPr>
          <a:xfrm>
            <a:off x="6011451" y="3355006"/>
            <a:ext cx="2545" cy="501308"/>
          </a:xfrm>
          <a:custGeom>
            <a:avLst/>
            <a:gdLst/>
            <a:ahLst/>
            <a:cxnLst/>
            <a:rect l="l" t="t" r="r" b="b"/>
            <a:pathLst>
              <a:path w="2539" h="500379">
                <a:moveTo>
                  <a:pt x="2285" y="0"/>
                </a:moveTo>
                <a:lnTo>
                  <a:pt x="0" y="499871"/>
                </a:lnTo>
              </a:path>
            </a:pathLst>
          </a:custGeom>
          <a:ln w="19049">
            <a:solidFill>
              <a:srgbClr val="000000"/>
            </a:solidFill>
          </a:ln>
        </p:spPr>
        <p:txBody>
          <a:bodyPr wrap="square" lIns="0" tIns="0" rIns="0" bIns="0" rtlCol="0"/>
          <a:lstStyle/>
          <a:p>
            <a:endParaRPr sz="1803"/>
          </a:p>
        </p:txBody>
      </p:sp>
      <p:sp>
        <p:nvSpPr>
          <p:cNvPr id="24" name="object 24"/>
          <p:cNvSpPr/>
          <p:nvPr/>
        </p:nvSpPr>
        <p:spPr>
          <a:xfrm>
            <a:off x="6334375" y="3355006"/>
            <a:ext cx="251927" cy="1360149"/>
          </a:xfrm>
          <a:custGeom>
            <a:avLst/>
            <a:gdLst/>
            <a:ahLst/>
            <a:cxnLst/>
            <a:rect l="l" t="t" r="r" b="b"/>
            <a:pathLst>
              <a:path w="251460" h="1357629">
                <a:moveTo>
                  <a:pt x="0" y="1357115"/>
                </a:moveTo>
                <a:lnTo>
                  <a:pt x="0" y="678173"/>
                </a:lnTo>
                <a:lnTo>
                  <a:pt x="251459" y="678173"/>
                </a:lnTo>
                <a:lnTo>
                  <a:pt x="251459" y="0"/>
                </a:lnTo>
              </a:path>
            </a:pathLst>
          </a:custGeom>
          <a:ln w="19049">
            <a:solidFill>
              <a:srgbClr val="000000"/>
            </a:solidFill>
          </a:ln>
        </p:spPr>
        <p:txBody>
          <a:bodyPr wrap="square" lIns="0" tIns="0" rIns="0" bIns="0" rtlCol="0"/>
          <a:lstStyle/>
          <a:p>
            <a:endParaRPr sz="1803"/>
          </a:p>
        </p:txBody>
      </p:sp>
      <p:sp>
        <p:nvSpPr>
          <p:cNvPr id="25" name="object 25"/>
          <p:cNvSpPr/>
          <p:nvPr/>
        </p:nvSpPr>
        <p:spPr>
          <a:xfrm>
            <a:off x="6037407" y="5275749"/>
            <a:ext cx="1909" cy="501945"/>
          </a:xfrm>
          <a:custGeom>
            <a:avLst/>
            <a:gdLst/>
            <a:ahLst/>
            <a:cxnLst/>
            <a:rect l="l" t="t" r="r" b="b"/>
            <a:pathLst>
              <a:path w="1904" h="501014">
                <a:moveTo>
                  <a:pt x="1523" y="0"/>
                </a:moveTo>
                <a:lnTo>
                  <a:pt x="0" y="500633"/>
                </a:lnTo>
              </a:path>
            </a:pathLst>
          </a:custGeom>
          <a:ln w="19049">
            <a:solidFill>
              <a:srgbClr val="000000"/>
            </a:solidFill>
          </a:ln>
        </p:spPr>
        <p:txBody>
          <a:bodyPr wrap="square" lIns="0" tIns="0" rIns="0" bIns="0" rtlCol="0"/>
          <a:lstStyle/>
          <a:p>
            <a:endParaRPr sz="1803"/>
          </a:p>
        </p:txBody>
      </p:sp>
      <p:sp>
        <p:nvSpPr>
          <p:cNvPr id="26" name="object 26"/>
          <p:cNvSpPr/>
          <p:nvPr/>
        </p:nvSpPr>
        <p:spPr>
          <a:xfrm>
            <a:off x="6609967" y="5288727"/>
            <a:ext cx="1909" cy="501308"/>
          </a:xfrm>
          <a:custGeom>
            <a:avLst/>
            <a:gdLst/>
            <a:ahLst/>
            <a:cxnLst/>
            <a:rect l="l" t="t" r="r" b="b"/>
            <a:pathLst>
              <a:path w="1904" h="500379">
                <a:moveTo>
                  <a:pt x="1523" y="0"/>
                </a:moveTo>
                <a:lnTo>
                  <a:pt x="0" y="499871"/>
                </a:lnTo>
              </a:path>
            </a:pathLst>
          </a:custGeom>
          <a:ln w="19049">
            <a:solidFill>
              <a:srgbClr val="000000"/>
            </a:solidFill>
          </a:ln>
        </p:spPr>
        <p:txBody>
          <a:bodyPr wrap="square" lIns="0" tIns="0" rIns="0" bIns="0" rtlCol="0"/>
          <a:lstStyle/>
          <a:p>
            <a:endParaRPr sz="1803"/>
          </a:p>
        </p:txBody>
      </p:sp>
      <p:sp>
        <p:nvSpPr>
          <p:cNvPr id="27" name="object 27"/>
          <p:cNvSpPr/>
          <p:nvPr/>
        </p:nvSpPr>
        <p:spPr>
          <a:xfrm>
            <a:off x="6271776" y="1672443"/>
            <a:ext cx="111967" cy="1110131"/>
          </a:xfrm>
          <a:custGeom>
            <a:avLst/>
            <a:gdLst/>
            <a:ahLst/>
            <a:cxnLst/>
            <a:rect l="l" t="t" r="r" b="b"/>
            <a:pathLst>
              <a:path w="111760" h="1108075">
                <a:moveTo>
                  <a:pt x="55382" y="37416"/>
                </a:moveTo>
                <a:lnTo>
                  <a:pt x="46012" y="53856"/>
                </a:lnTo>
                <a:lnTo>
                  <a:pt x="54863" y="1107947"/>
                </a:lnTo>
                <a:lnTo>
                  <a:pt x="73913" y="1107947"/>
                </a:lnTo>
                <a:lnTo>
                  <a:pt x="65061" y="53821"/>
                </a:lnTo>
                <a:lnTo>
                  <a:pt x="55382" y="37416"/>
                </a:lnTo>
                <a:close/>
              </a:path>
              <a:path w="111760" h="1108075">
                <a:moveTo>
                  <a:pt x="54863" y="0"/>
                </a:moveTo>
                <a:lnTo>
                  <a:pt x="3047" y="90677"/>
                </a:lnTo>
                <a:lnTo>
                  <a:pt x="0" y="95249"/>
                </a:lnTo>
                <a:lnTo>
                  <a:pt x="2285" y="101345"/>
                </a:lnTo>
                <a:lnTo>
                  <a:pt x="11429" y="105917"/>
                </a:lnTo>
                <a:lnTo>
                  <a:pt x="16763" y="104393"/>
                </a:lnTo>
                <a:lnTo>
                  <a:pt x="19811" y="99821"/>
                </a:lnTo>
                <a:lnTo>
                  <a:pt x="46012" y="53856"/>
                </a:lnTo>
                <a:lnTo>
                  <a:pt x="45719" y="19049"/>
                </a:lnTo>
                <a:lnTo>
                  <a:pt x="66164" y="19049"/>
                </a:lnTo>
                <a:lnTo>
                  <a:pt x="54863" y="0"/>
                </a:lnTo>
                <a:close/>
              </a:path>
              <a:path w="111760" h="1108075">
                <a:moveTo>
                  <a:pt x="66164" y="19049"/>
                </a:moveTo>
                <a:lnTo>
                  <a:pt x="64769" y="19049"/>
                </a:lnTo>
                <a:lnTo>
                  <a:pt x="65061" y="53821"/>
                </a:lnTo>
                <a:lnTo>
                  <a:pt x="92201" y="99821"/>
                </a:lnTo>
                <a:lnTo>
                  <a:pt x="94487" y="103631"/>
                </a:lnTo>
                <a:lnTo>
                  <a:pt x="100583" y="105155"/>
                </a:lnTo>
                <a:lnTo>
                  <a:pt x="105155" y="102869"/>
                </a:lnTo>
                <a:lnTo>
                  <a:pt x="109727" y="99821"/>
                </a:lnTo>
                <a:lnTo>
                  <a:pt x="111251" y="94487"/>
                </a:lnTo>
                <a:lnTo>
                  <a:pt x="108203" y="89915"/>
                </a:lnTo>
                <a:lnTo>
                  <a:pt x="66164" y="19049"/>
                </a:lnTo>
                <a:close/>
              </a:path>
              <a:path w="111760" h="1108075">
                <a:moveTo>
                  <a:pt x="64769" y="19049"/>
                </a:moveTo>
                <a:lnTo>
                  <a:pt x="45719" y="19049"/>
                </a:lnTo>
                <a:lnTo>
                  <a:pt x="46012" y="53856"/>
                </a:lnTo>
                <a:lnTo>
                  <a:pt x="55382" y="37416"/>
                </a:lnTo>
                <a:lnTo>
                  <a:pt x="47243" y="23621"/>
                </a:lnTo>
                <a:lnTo>
                  <a:pt x="64808" y="23621"/>
                </a:lnTo>
                <a:lnTo>
                  <a:pt x="64769" y="19049"/>
                </a:lnTo>
                <a:close/>
              </a:path>
              <a:path w="111760" h="1108075">
                <a:moveTo>
                  <a:pt x="64808" y="23621"/>
                </a:moveTo>
                <a:lnTo>
                  <a:pt x="63245" y="23621"/>
                </a:lnTo>
                <a:lnTo>
                  <a:pt x="55382" y="37416"/>
                </a:lnTo>
                <a:lnTo>
                  <a:pt x="65061" y="53821"/>
                </a:lnTo>
                <a:lnTo>
                  <a:pt x="64808" y="23621"/>
                </a:lnTo>
                <a:close/>
              </a:path>
              <a:path w="111760" h="1108075">
                <a:moveTo>
                  <a:pt x="63245" y="23621"/>
                </a:moveTo>
                <a:lnTo>
                  <a:pt x="47243" y="23621"/>
                </a:lnTo>
                <a:lnTo>
                  <a:pt x="55382" y="37416"/>
                </a:lnTo>
                <a:lnTo>
                  <a:pt x="63245" y="23621"/>
                </a:lnTo>
                <a:close/>
              </a:path>
            </a:pathLst>
          </a:custGeom>
          <a:solidFill>
            <a:srgbClr val="000000"/>
          </a:solidFill>
        </p:spPr>
        <p:txBody>
          <a:bodyPr wrap="square" lIns="0" tIns="0" rIns="0" bIns="0" rtlCol="0"/>
          <a:lstStyle/>
          <a:p>
            <a:endParaRPr sz="1803"/>
          </a:p>
        </p:txBody>
      </p:sp>
      <p:sp>
        <p:nvSpPr>
          <p:cNvPr id="28" name="object 28"/>
          <p:cNvSpPr/>
          <p:nvPr/>
        </p:nvSpPr>
        <p:spPr>
          <a:xfrm>
            <a:off x="6110696" y="3492072"/>
            <a:ext cx="419241" cy="141868"/>
          </a:xfrm>
          <a:custGeom>
            <a:avLst/>
            <a:gdLst/>
            <a:ahLst/>
            <a:cxnLst/>
            <a:rect l="l" t="t" r="r" b="b"/>
            <a:pathLst>
              <a:path w="418464" h="141604">
                <a:moveTo>
                  <a:pt x="329267" y="86226"/>
                </a:moveTo>
                <a:lnTo>
                  <a:pt x="282484" y="112995"/>
                </a:lnTo>
                <a:lnTo>
                  <a:pt x="276160" y="122494"/>
                </a:lnTo>
                <a:lnTo>
                  <a:pt x="278505" y="134399"/>
                </a:lnTo>
                <a:lnTo>
                  <a:pt x="287736" y="141421"/>
                </a:lnTo>
                <a:lnTo>
                  <a:pt x="299465" y="139794"/>
                </a:lnTo>
                <a:lnTo>
                  <a:pt x="391921" y="86454"/>
                </a:lnTo>
                <a:lnTo>
                  <a:pt x="387095" y="86454"/>
                </a:lnTo>
                <a:lnTo>
                  <a:pt x="329267" y="86226"/>
                </a:lnTo>
                <a:close/>
              </a:path>
              <a:path w="418464" h="141604">
                <a:moveTo>
                  <a:pt x="355619" y="71148"/>
                </a:moveTo>
                <a:lnTo>
                  <a:pt x="329267" y="86226"/>
                </a:lnTo>
                <a:lnTo>
                  <a:pt x="387095" y="86454"/>
                </a:lnTo>
                <a:lnTo>
                  <a:pt x="387095" y="84930"/>
                </a:lnTo>
                <a:lnTo>
                  <a:pt x="378713" y="84930"/>
                </a:lnTo>
                <a:lnTo>
                  <a:pt x="355619" y="71148"/>
                </a:lnTo>
                <a:close/>
              </a:path>
              <a:path w="418464" h="141604">
                <a:moveTo>
                  <a:pt x="287027" y="0"/>
                </a:moveTo>
                <a:lnTo>
                  <a:pt x="277723" y="7925"/>
                </a:lnTo>
                <a:lnTo>
                  <a:pt x="276717" y="19373"/>
                </a:lnTo>
                <a:lnTo>
                  <a:pt x="284225" y="28542"/>
                </a:lnTo>
                <a:lnTo>
                  <a:pt x="328529" y="54981"/>
                </a:lnTo>
                <a:lnTo>
                  <a:pt x="387095" y="55212"/>
                </a:lnTo>
                <a:lnTo>
                  <a:pt x="387095" y="86454"/>
                </a:lnTo>
                <a:lnTo>
                  <a:pt x="391921" y="86454"/>
                </a:lnTo>
                <a:lnTo>
                  <a:pt x="418337" y="71214"/>
                </a:lnTo>
                <a:lnTo>
                  <a:pt x="300227" y="1110"/>
                </a:lnTo>
                <a:lnTo>
                  <a:pt x="298374" y="164"/>
                </a:lnTo>
                <a:lnTo>
                  <a:pt x="287027" y="0"/>
                </a:lnTo>
                <a:close/>
              </a:path>
              <a:path w="418464" h="141604">
                <a:moveTo>
                  <a:pt x="0" y="53688"/>
                </a:moveTo>
                <a:lnTo>
                  <a:pt x="0" y="84930"/>
                </a:lnTo>
                <a:lnTo>
                  <a:pt x="329267" y="86226"/>
                </a:lnTo>
                <a:lnTo>
                  <a:pt x="355619" y="71148"/>
                </a:lnTo>
                <a:lnTo>
                  <a:pt x="328529" y="54981"/>
                </a:lnTo>
                <a:lnTo>
                  <a:pt x="0" y="53688"/>
                </a:lnTo>
                <a:close/>
              </a:path>
              <a:path w="418464" h="141604">
                <a:moveTo>
                  <a:pt x="379475" y="57498"/>
                </a:moveTo>
                <a:lnTo>
                  <a:pt x="355619" y="71148"/>
                </a:lnTo>
                <a:lnTo>
                  <a:pt x="378713" y="84930"/>
                </a:lnTo>
                <a:lnTo>
                  <a:pt x="379475" y="57498"/>
                </a:lnTo>
                <a:close/>
              </a:path>
              <a:path w="418464" h="141604">
                <a:moveTo>
                  <a:pt x="387095" y="57498"/>
                </a:moveTo>
                <a:lnTo>
                  <a:pt x="379475" y="57498"/>
                </a:lnTo>
                <a:lnTo>
                  <a:pt x="378713" y="84930"/>
                </a:lnTo>
                <a:lnTo>
                  <a:pt x="387095" y="84930"/>
                </a:lnTo>
                <a:lnTo>
                  <a:pt x="387095" y="57498"/>
                </a:lnTo>
                <a:close/>
              </a:path>
              <a:path w="418464" h="141604">
                <a:moveTo>
                  <a:pt x="328529" y="54981"/>
                </a:moveTo>
                <a:lnTo>
                  <a:pt x="355619" y="71148"/>
                </a:lnTo>
                <a:lnTo>
                  <a:pt x="379475" y="57498"/>
                </a:lnTo>
                <a:lnTo>
                  <a:pt x="387095" y="57498"/>
                </a:lnTo>
                <a:lnTo>
                  <a:pt x="387095" y="55212"/>
                </a:lnTo>
                <a:lnTo>
                  <a:pt x="328529" y="54981"/>
                </a:lnTo>
                <a:close/>
              </a:path>
            </a:pathLst>
          </a:custGeom>
          <a:solidFill>
            <a:srgbClr val="000000"/>
          </a:solidFill>
        </p:spPr>
        <p:txBody>
          <a:bodyPr wrap="square" lIns="0" tIns="0" rIns="0" bIns="0" rtlCol="0"/>
          <a:lstStyle/>
          <a:p>
            <a:endParaRPr sz="1803"/>
          </a:p>
        </p:txBody>
      </p:sp>
      <p:sp>
        <p:nvSpPr>
          <p:cNvPr id="29" name="object 29"/>
          <p:cNvSpPr/>
          <p:nvPr/>
        </p:nvSpPr>
        <p:spPr>
          <a:xfrm>
            <a:off x="6123673" y="5473474"/>
            <a:ext cx="407154" cy="144412"/>
          </a:xfrm>
          <a:custGeom>
            <a:avLst/>
            <a:gdLst/>
            <a:ahLst/>
            <a:cxnLst/>
            <a:rect l="l" t="t" r="r" b="b"/>
            <a:pathLst>
              <a:path w="406400" h="144145">
                <a:moveTo>
                  <a:pt x="126491" y="0"/>
                </a:moveTo>
                <a:lnTo>
                  <a:pt x="118871" y="3809"/>
                </a:lnTo>
                <a:lnTo>
                  <a:pt x="0" y="73151"/>
                </a:lnTo>
                <a:lnTo>
                  <a:pt x="118109" y="142493"/>
                </a:lnTo>
                <a:lnTo>
                  <a:pt x="119430" y="143207"/>
                </a:lnTo>
                <a:lnTo>
                  <a:pt x="131018" y="144142"/>
                </a:lnTo>
                <a:lnTo>
                  <a:pt x="140465" y="136621"/>
                </a:lnTo>
                <a:lnTo>
                  <a:pt x="141370" y="124687"/>
                </a:lnTo>
                <a:lnTo>
                  <a:pt x="134111" y="115061"/>
                </a:lnTo>
                <a:lnTo>
                  <a:pt x="90513" y="89394"/>
                </a:lnTo>
                <a:lnTo>
                  <a:pt x="31241" y="89153"/>
                </a:lnTo>
                <a:lnTo>
                  <a:pt x="31241" y="57149"/>
                </a:lnTo>
                <a:lnTo>
                  <a:pt x="90175" y="57149"/>
                </a:lnTo>
                <a:lnTo>
                  <a:pt x="135211" y="31067"/>
                </a:lnTo>
                <a:lnTo>
                  <a:pt x="142154" y="21827"/>
                </a:lnTo>
                <a:lnTo>
                  <a:pt x="140207" y="9905"/>
                </a:lnTo>
                <a:lnTo>
                  <a:pt x="136397" y="2285"/>
                </a:lnTo>
                <a:lnTo>
                  <a:pt x="126491" y="0"/>
                </a:lnTo>
                <a:close/>
              </a:path>
              <a:path w="406400" h="144145">
                <a:moveTo>
                  <a:pt x="89764" y="57387"/>
                </a:moveTo>
                <a:lnTo>
                  <a:pt x="62735" y="73041"/>
                </a:lnTo>
                <a:lnTo>
                  <a:pt x="90513" y="89394"/>
                </a:lnTo>
                <a:lnTo>
                  <a:pt x="406145" y="90677"/>
                </a:lnTo>
                <a:lnTo>
                  <a:pt x="406145" y="58673"/>
                </a:lnTo>
                <a:lnTo>
                  <a:pt x="89764" y="57387"/>
                </a:lnTo>
                <a:close/>
              </a:path>
              <a:path w="406400" h="144145">
                <a:moveTo>
                  <a:pt x="31241" y="57149"/>
                </a:moveTo>
                <a:lnTo>
                  <a:pt x="31241" y="89153"/>
                </a:lnTo>
                <a:lnTo>
                  <a:pt x="90513" y="89394"/>
                </a:lnTo>
                <a:lnTo>
                  <a:pt x="86220" y="86867"/>
                </a:lnTo>
                <a:lnTo>
                  <a:pt x="38861" y="86867"/>
                </a:lnTo>
                <a:lnTo>
                  <a:pt x="39623" y="59435"/>
                </a:lnTo>
                <a:lnTo>
                  <a:pt x="86228" y="59435"/>
                </a:lnTo>
                <a:lnTo>
                  <a:pt x="89764" y="57387"/>
                </a:lnTo>
                <a:lnTo>
                  <a:pt x="31241" y="57149"/>
                </a:lnTo>
                <a:close/>
              </a:path>
              <a:path w="406400" h="144145">
                <a:moveTo>
                  <a:pt x="39623" y="59435"/>
                </a:moveTo>
                <a:lnTo>
                  <a:pt x="38861" y="86867"/>
                </a:lnTo>
                <a:lnTo>
                  <a:pt x="62735" y="73041"/>
                </a:lnTo>
                <a:lnTo>
                  <a:pt x="39623" y="59435"/>
                </a:lnTo>
                <a:close/>
              </a:path>
              <a:path w="406400" h="144145">
                <a:moveTo>
                  <a:pt x="62735" y="73041"/>
                </a:moveTo>
                <a:lnTo>
                  <a:pt x="38861" y="86867"/>
                </a:lnTo>
                <a:lnTo>
                  <a:pt x="86220" y="86867"/>
                </a:lnTo>
                <a:lnTo>
                  <a:pt x="62735" y="73041"/>
                </a:lnTo>
                <a:close/>
              </a:path>
              <a:path w="406400" h="144145">
                <a:moveTo>
                  <a:pt x="86228" y="59435"/>
                </a:moveTo>
                <a:lnTo>
                  <a:pt x="39623" y="59435"/>
                </a:lnTo>
                <a:lnTo>
                  <a:pt x="62735" y="73041"/>
                </a:lnTo>
                <a:lnTo>
                  <a:pt x="86228" y="59435"/>
                </a:lnTo>
                <a:close/>
              </a:path>
              <a:path w="406400" h="144145">
                <a:moveTo>
                  <a:pt x="90175" y="57149"/>
                </a:moveTo>
                <a:lnTo>
                  <a:pt x="31241" y="57149"/>
                </a:lnTo>
                <a:lnTo>
                  <a:pt x="89764" y="57387"/>
                </a:lnTo>
                <a:lnTo>
                  <a:pt x="90175" y="57149"/>
                </a:lnTo>
                <a:close/>
              </a:path>
            </a:pathLst>
          </a:custGeom>
          <a:solidFill>
            <a:srgbClr val="000000"/>
          </a:solidFill>
        </p:spPr>
        <p:txBody>
          <a:bodyPr wrap="square" lIns="0" tIns="0" rIns="0" bIns="0" rtlCol="0"/>
          <a:lstStyle/>
          <a:p>
            <a:endParaRPr sz="1803"/>
          </a:p>
        </p:txBody>
      </p:sp>
      <p:sp>
        <p:nvSpPr>
          <p:cNvPr id="30" name="object 30"/>
          <p:cNvSpPr txBox="1"/>
          <p:nvPr/>
        </p:nvSpPr>
        <p:spPr>
          <a:xfrm>
            <a:off x="5949881" y="2835490"/>
            <a:ext cx="773593" cy="603847"/>
          </a:xfrm>
          <a:prstGeom prst="rect">
            <a:avLst/>
          </a:prstGeom>
        </p:spPr>
        <p:txBody>
          <a:bodyPr vert="horz" wrap="square" lIns="0" tIns="0" rIns="0" bIns="0" rtlCol="0">
            <a:spAutoFit/>
          </a:bodyPr>
          <a:lstStyle/>
          <a:p>
            <a:pPr marL="24176">
              <a:lnSpc>
                <a:spcPts val="2109"/>
              </a:lnSpc>
            </a:pPr>
            <a:r>
              <a:rPr sz="2004" spc="-15" dirty="0">
                <a:latin typeface="Arial"/>
                <a:cs typeface="Arial"/>
              </a:rPr>
              <a:t>MUXA</a:t>
            </a:r>
            <a:endParaRPr sz="2004">
              <a:latin typeface="Arial"/>
              <a:cs typeface="Arial"/>
            </a:endParaRPr>
          </a:p>
          <a:p>
            <a:pPr marL="12724">
              <a:lnSpc>
                <a:spcPts val="2590"/>
              </a:lnSpc>
              <a:tabLst>
                <a:tab pos="583401" algn="l"/>
              </a:tabLst>
            </a:pPr>
            <a:r>
              <a:rPr sz="2405" spc="-15" dirty="0">
                <a:latin typeface="Calibri"/>
                <a:cs typeface="Calibri"/>
              </a:rPr>
              <a:t>0</a:t>
            </a:r>
            <a:r>
              <a:rPr sz="2405" spc="-15" dirty="0">
                <a:latin typeface="Times New Roman"/>
                <a:cs typeface="Times New Roman"/>
              </a:rPr>
              <a:t>	</a:t>
            </a:r>
            <a:r>
              <a:rPr sz="2405" spc="-15" dirty="0">
                <a:latin typeface="Calibri"/>
                <a:cs typeface="Calibri"/>
              </a:rPr>
              <a:t>1</a:t>
            </a:r>
            <a:endParaRPr sz="2405">
              <a:latin typeface="Calibri"/>
              <a:cs typeface="Calibri"/>
            </a:endParaRPr>
          </a:p>
        </p:txBody>
      </p:sp>
      <p:sp>
        <p:nvSpPr>
          <p:cNvPr id="31" name="object 31"/>
          <p:cNvSpPr txBox="1"/>
          <p:nvPr/>
        </p:nvSpPr>
        <p:spPr>
          <a:xfrm>
            <a:off x="5964231" y="4190426"/>
            <a:ext cx="377890" cy="370788"/>
          </a:xfrm>
          <a:prstGeom prst="rect">
            <a:avLst/>
          </a:prstGeom>
        </p:spPr>
        <p:txBody>
          <a:bodyPr vert="horz" wrap="square" lIns="0" tIns="0" rIns="0" bIns="0" rtlCol="0">
            <a:spAutoFit/>
          </a:bodyPr>
          <a:lstStyle/>
          <a:p>
            <a:pPr marL="12724"/>
            <a:r>
              <a:rPr sz="2405" spc="-15" dirty="0">
                <a:latin typeface="Calibri"/>
                <a:cs typeface="Calibri"/>
              </a:rPr>
              <a:t>N1</a:t>
            </a:r>
            <a:endParaRPr sz="2405">
              <a:latin typeface="Calibri"/>
              <a:cs typeface="Calibri"/>
            </a:endParaRPr>
          </a:p>
        </p:txBody>
      </p:sp>
      <p:sp>
        <p:nvSpPr>
          <p:cNvPr id="32" name="object 32"/>
          <p:cNvSpPr txBox="1"/>
          <p:nvPr/>
        </p:nvSpPr>
        <p:spPr>
          <a:xfrm>
            <a:off x="5083405" y="3630744"/>
            <a:ext cx="926911" cy="370788"/>
          </a:xfrm>
          <a:prstGeom prst="rect">
            <a:avLst/>
          </a:prstGeom>
        </p:spPr>
        <p:txBody>
          <a:bodyPr vert="horz" wrap="square" lIns="0" tIns="0" rIns="0" bIns="0" rtlCol="0">
            <a:spAutoFit/>
          </a:bodyPr>
          <a:lstStyle/>
          <a:p>
            <a:pPr marL="12724"/>
            <a:r>
              <a:rPr sz="2405" dirty="0">
                <a:latin typeface="Arial"/>
                <a:cs typeface="Arial"/>
              </a:rPr>
              <a:t>logic-</a:t>
            </a:r>
            <a:r>
              <a:rPr lang="en-CA" sz="2405" dirty="0">
                <a:latin typeface="Arial"/>
                <a:cs typeface="Arial"/>
              </a:rPr>
              <a:t>1</a:t>
            </a:r>
            <a:endParaRPr sz="2405" dirty="0">
              <a:latin typeface="Arial"/>
              <a:cs typeface="Arial"/>
            </a:endParaRPr>
          </a:p>
        </p:txBody>
      </p:sp>
      <p:sp>
        <p:nvSpPr>
          <p:cNvPr id="33" name="object 33"/>
          <p:cNvSpPr txBox="1"/>
          <p:nvPr/>
        </p:nvSpPr>
        <p:spPr>
          <a:xfrm>
            <a:off x="6358308" y="2167375"/>
            <a:ext cx="377890" cy="370788"/>
          </a:xfrm>
          <a:prstGeom prst="rect">
            <a:avLst/>
          </a:prstGeom>
        </p:spPr>
        <p:txBody>
          <a:bodyPr vert="horz" wrap="square" lIns="0" tIns="0" rIns="0" bIns="0" rtlCol="0">
            <a:spAutoFit/>
          </a:bodyPr>
          <a:lstStyle/>
          <a:p>
            <a:pPr marL="12724"/>
            <a:r>
              <a:rPr sz="2405" spc="-15" dirty="0">
                <a:latin typeface="Calibri"/>
                <a:cs typeface="Calibri"/>
              </a:rPr>
              <a:t>N2</a:t>
            </a:r>
            <a:endParaRPr sz="2405">
              <a:latin typeface="Calibri"/>
              <a:cs typeface="Calibri"/>
            </a:endParaRPr>
          </a:p>
        </p:txBody>
      </p:sp>
      <p:sp>
        <p:nvSpPr>
          <p:cNvPr id="34" name="object 34"/>
          <p:cNvSpPr txBox="1"/>
          <p:nvPr/>
        </p:nvSpPr>
        <p:spPr>
          <a:xfrm>
            <a:off x="9504339" y="2287995"/>
            <a:ext cx="919277" cy="370788"/>
          </a:xfrm>
          <a:prstGeom prst="rect">
            <a:avLst/>
          </a:prstGeom>
        </p:spPr>
        <p:txBody>
          <a:bodyPr vert="horz" wrap="square" lIns="0" tIns="0" rIns="0" bIns="0" rtlCol="0">
            <a:spAutoFit/>
          </a:bodyPr>
          <a:lstStyle/>
          <a:p>
            <a:pPr marL="12724"/>
            <a:r>
              <a:rPr sz="2405" spc="-15" dirty="0">
                <a:latin typeface="Calibri"/>
                <a:cs typeface="Calibri"/>
              </a:rPr>
              <a:t>PUF</a:t>
            </a:r>
            <a:r>
              <a:rPr sz="2405" spc="-70" dirty="0">
                <a:latin typeface="Times New Roman"/>
                <a:cs typeface="Times New Roman"/>
              </a:rPr>
              <a:t> </a:t>
            </a:r>
            <a:r>
              <a:rPr sz="2405" spc="-5" dirty="0">
                <a:latin typeface="Calibri"/>
                <a:cs typeface="Calibri"/>
              </a:rPr>
              <a:t>bit</a:t>
            </a:r>
            <a:endParaRPr sz="2405">
              <a:latin typeface="Calibri"/>
              <a:cs typeface="Calibri"/>
            </a:endParaRPr>
          </a:p>
        </p:txBody>
      </p:sp>
      <p:sp>
        <p:nvSpPr>
          <p:cNvPr id="35" name="object 35"/>
          <p:cNvSpPr/>
          <p:nvPr/>
        </p:nvSpPr>
        <p:spPr>
          <a:xfrm>
            <a:off x="8373453" y="2064837"/>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solidFill>
            <a:srgbClr val="ACACEB"/>
          </a:solidFill>
        </p:spPr>
        <p:txBody>
          <a:bodyPr wrap="square" lIns="0" tIns="0" rIns="0" bIns="0" rtlCol="0"/>
          <a:lstStyle/>
          <a:p>
            <a:endParaRPr sz="1803" dirty="0"/>
          </a:p>
        </p:txBody>
      </p:sp>
      <p:sp>
        <p:nvSpPr>
          <p:cNvPr id="36" name="object 36"/>
          <p:cNvSpPr/>
          <p:nvPr/>
        </p:nvSpPr>
        <p:spPr>
          <a:xfrm>
            <a:off x="8373453" y="2064837"/>
            <a:ext cx="946633" cy="1288897"/>
          </a:xfrm>
          <a:custGeom>
            <a:avLst/>
            <a:gdLst/>
            <a:ahLst/>
            <a:cxnLst/>
            <a:rect l="l" t="t" r="r" b="b"/>
            <a:pathLst>
              <a:path w="944879" h="1286510">
                <a:moveTo>
                  <a:pt x="0" y="1286255"/>
                </a:moveTo>
                <a:lnTo>
                  <a:pt x="944879" y="1286255"/>
                </a:lnTo>
                <a:lnTo>
                  <a:pt x="944879" y="0"/>
                </a:lnTo>
                <a:lnTo>
                  <a:pt x="0" y="0"/>
                </a:lnTo>
                <a:lnTo>
                  <a:pt x="0" y="1286255"/>
                </a:lnTo>
                <a:close/>
              </a:path>
            </a:pathLst>
          </a:custGeom>
          <a:ln w="25399">
            <a:solidFill>
              <a:srgbClr val="000000"/>
            </a:solidFill>
          </a:ln>
        </p:spPr>
        <p:txBody>
          <a:bodyPr wrap="square" lIns="0" tIns="0" rIns="0" bIns="0" rtlCol="0"/>
          <a:lstStyle/>
          <a:p>
            <a:endParaRPr sz="1803"/>
          </a:p>
        </p:txBody>
      </p:sp>
      <p:sp>
        <p:nvSpPr>
          <p:cNvPr id="37" name="object 37"/>
          <p:cNvSpPr/>
          <p:nvPr/>
        </p:nvSpPr>
        <p:spPr>
          <a:xfrm>
            <a:off x="8373453" y="2995439"/>
            <a:ext cx="143776" cy="143140"/>
          </a:xfrm>
          <a:custGeom>
            <a:avLst/>
            <a:gdLst/>
            <a:ahLst/>
            <a:cxnLst/>
            <a:rect l="l" t="t" r="r" b="b"/>
            <a:pathLst>
              <a:path w="143509" h="142875">
                <a:moveTo>
                  <a:pt x="0" y="0"/>
                </a:moveTo>
                <a:lnTo>
                  <a:pt x="143255" y="142493"/>
                </a:lnTo>
              </a:path>
            </a:pathLst>
          </a:custGeom>
          <a:ln w="9524">
            <a:solidFill>
              <a:srgbClr val="000000"/>
            </a:solidFill>
          </a:ln>
        </p:spPr>
        <p:txBody>
          <a:bodyPr wrap="square" lIns="0" tIns="0" rIns="0" bIns="0" rtlCol="0"/>
          <a:lstStyle/>
          <a:p>
            <a:endParaRPr sz="1803"/>
          </a:p>
        </p:txBody>
      </p:sp>
      <p:sp>
        <p:nvSpPr>
          <p:cNvPr id="38" name="object 38"/>
          <p:cNvSpPr/>
          <p:nvPr/>
        </p:nvSpPr>
        <p:spPr>
          <a:xfrm>
            <a:off x="8373453" y="3138197"/>
            <a:ext cx="143776" cy="143776"/>
          </a:xfrm>
          <a:custGeom>
            <a:avLst/>
            <a:gdLst/>
            <a:ahLst/>
            <a:cxnLst/>
            <a:rect l="l" t="t" r="r" b="b"/>
            <a:pathLst>
              <a:path w="143509" h="143510">
                <a:moveTo>
                  <a:pt x="143255" y="0"/>
                </a:moveTo>
                <a:lnTo>
                  <a:pt x="0" y="143255"/>
                </a:lnTo>
              </a:path>
            </a:pathLst>
          </a:custGeom>
          <a:ln w="9524">
            <a:solidFill>
              <a:srgbClr val="000000"/>
            </a:solidFill>
          </a:ln>
        </p:spPr>
        <p:txBody>
          <a:bodyPr wrap="square" lIns="0" tIns="0" rIns="0" bIns="0" rtlCol="0"/>
          <a:lstStyle/>
          <a:p>
            <a:endParaRPr sz="1803"/>
          </a:p>
        </p:txBody>
      </p:sp>
      <p:sp>
        <p:nvSpPr>
          <p:cNvPr id="39" name="object 39"/>
          <p:cNvSpPr/>
          <p:nvPr/>
        </p:nvSpPr>
        <p:spPr>
          <a:xfrm>
            <a:off x="9304054" y="2154157"/>
            <a:ext cx="494947" cy="110694"/>
          </a:xfrm>
          <a:custGeom>
            <a:avLst/>
            <a:gdLst/>
            <a:ahLst/>
            <a:cxnLst/>
            <a:rect l="l" t="t" r="r" b="b"/>
            <a:pathLst>
              <a:path w="494029" h="110489">
                <a:moveTo>
                  <a:pt x="439829" y="64657"/>
                </a:moveTo>
                <a:lnTo>
                  <a:pt x="393191" y="91439"/>
                </a:lnTo>
                <a:lnTo>
                  <a:pt x="388619" y="93725"/>
                </a:lnTo>
                <a:lnTo>
                  <a:pt x="387095" y="99821"/>
                </a:lnTo>
                <a:lnTo>
                  <a:pt x="390143" y="104393"/>
                </a:lnTo>
                <a:lnTo>
                  <a:pt x="392429" y="108965"/>
                </a:lnTo>
                <a:lnTo>
                  <a:pt x="398525" y="110489"/>
                </a:lnTo>
                <a:lnTo>
                  <a:pt x="403097" y="108203"/>
                </a:lnTo>
                <a:lnTo>
                  <a:pt x="478005" y="64769"/>
                </a:lnTo>
                <a:lnTo>
                  <a:pt x="474725" y="64769"/>
                </a:lnTo>
                <a:lnTo>
                  <a:pt x="439829" y="64657"/>
                </a:lnTo>
                <a:close/>
              </a:path>
              <a:path w="494029" h="110489">
                <a:moveTo>
                  <a:pt x="456290" y="55205"/>
                </a:moveTo>
                <a:lnTo>
                  <a:pt x="439829" y="64657"/>
                </a:lnTo>
                <a:lnTo>
                  <a:pt x="474725" y="64769"/>
                </a:lnTo>
                <a:lnTo>
                  <a:pt x="474725" y="63245"/>
                </a:lnTo>
                <a:lnTo>
                  <a:pt x="470153" y="63245"/>
                </a:lnTo>
                <a:lnTo>
                  <a:pt x="456290" y="55205"/>
                </a:lnTo>
                <a:close/>
              </a:path>
              <a:path w="494029" h="110489">
                <a:moveTo>
                  <a:pt x="398525" y="0"/>
                </a:moveTo>
                <a:lnTo>
                  <a:pt x="393191" y="1523"/>
                </a:lnTo>
                <a:lnTo>
                  <a:pt x="390143" y="6095"/>
                </a:lnTo>
                <a:lnTo>
                  <a:pt x="387857" y="10667"/>
                </a:lnTo>
                <a:lnTo>
                  <a:pt x="389381" y="16001"/>
                </a:lnTo>
                <a:lnTo>
                  <a:pt x="393953" y="19049"/>
                </a:lnTo>
                <a:lnTo>
                  <a:pt x="439743" y="45607"/>
                </a:lnTo>
                <a:lnTo>
                  <a:pt x="474725" y="45719"/>
                </a:lnTo>
                <a:lnTo>
                  <a:pt x="474725" y="64769"/>
                </a:lnTo>
                <a:lnTo>
                  <a:pt x="478005" y="64769"/>
                </a:lnTo>
                <a:lnTo>
                  <a:pt x="493775" y="55625"/>
                </a:lnTo>
                <a:lnTo>
                  <a:pt x="403097" y="2285"/>
                </a:lnTo>
                <a:lnTo>
                  <a:pt x="398525" y="0"/>
                </a:lnTo>
                <a:close/>
              </a:path>
              <a:path w="494029" h="110489">
                <a:moveTo>
                  <a:pt x="0" y="44195"/>
                </a:moveTo>
                <a:lnTo>
                  <a:pt x="0" y="63245"/>
                </a:lnTo>
                <a:lnTo>
                  <a:pt x="439829" y="64657"/>
                </a:lnTo>
                <a:lnTo>
                  <a:pt x="456290" y="55205"/>
                </a:lnTo>
                <a:lnTo>
                  <a:pt x="439743" y="45607"/>
                </a:lnTo>
                <a:lnTo>
                  <a:pt x="0" y="44195"/>
                </a:lnTo>
                <a:close/>
              </a:path>
              <a:path w="494029" h="110489">
                <a:moveTo>
                  <a:pt x="470153" y="47243"/>
                </a:moveTo>
                <a:lnTo>
                  <a:pt x="456290" y="55205"/>
                </a:lnTo>
                <a:lnTo>
                  <a:pt x="470153" y="63245"/>
                </a:lnTo>
                <a:lnTo>
                  <a:pt x="470153" y="47243"/>
                </a:lnTo>
                <a:close/>
              </a:path>
              <a:path w="494029" h="110489">
                <a:moveTo>
                  <a:pt x="474725" y="47243"/>
                </a:moveTo>
                <a:lnTo>
                  <a:pt x="470153" y="47243"/>
                </a:lnTo>
                <a:lnTo>
                  <a:pt x="470153" y="63245"/>
                </a:lnTo>
                <a:lnTo>
                  <a:pt x="474725" y="63245"/>
                </a:lnTo>
                <a:lnTo>
                  <a:pt x="474725" y="47243"/>
                </a:lnTo>
                <a:close/>
              </a:path>
              <a:path w="494029" h="110489">
                <a:moveTo>
                  <a:pt x="439743" y="45607"/>
                </a:moveTo>
                <a:lnTo>
                  <a:pt x="456290" y="55205"/>
                </a:lnTo>
                <a:lnTo>
                  <a:pt x="470153" y="47243"/>
                </a:lnTo>
                <a:lnTo>
                  <a:pt x="474725" y="47243"/>
                </a:lnTo>
                <a:lnTo>
                  <a:pt x="474725" y="45719"/>
                </a:lnTo>
                <a:lnTo>
                  <a:pt x="439743" y="45607"/>
                </a:lnTo>
                <a:close/>
              </a:path>
            </a:pathLst>
          </a:custGeom>
          <a:solidFill>
            <a:srgbClr val="000000"/>
          </a:solidFill>
        </p:spPr>
        <p:txBody>
          <a:bodyPr wrap="square" lIns="0" tIns="0" rIns="0" bIns="0" rtlCol="0"/>
          <a:lstStyle/>
          <a:p>
            <a:endParaRPr sz="1803"/>
          </a:p>
        </p:txBody>
      </p:sp>
      <p:sp>
        <p:nvSpPr>
          <p:cNvPr id="40" name="object 40"/>
          <p:cNvSpPr/>
          <p:nvPr/>
        </p:nvSpPr>
        <p:spPr>
          <a:xfrm>
            <a:off x="8087173" y="2153393"/>
            <a:ext cx="280555" cy="111967"/>
          </a:xfrm>
          <a:custGeom>
            <a:avLst/>
            <a:gdLst/>
            <a:ahLst/>
            <a:cxnLst/>
            <a:rect l="l" t="t" r="r" b="b"/>
            <a:pathLst>
              <a:path w="280034" h="111760">
                <a:moveTo>
                  <a:pt x="225866" y="65328"/>
                </a:moveTo>
                <a:lnTo>
                  <a:pt x="179069" y="92201"/>
                </a:lnTo>
                <a:lnTo>
                  <a:pt x="174497" y="94487"/>
                </a:lnTo>
                <a:lnTo>
                  <a:pt x="172973" y="100583"/>
                </a:lnTo>
                <a:lnTo>
                  <a:pt x="176021" y="105155"/>
                </a:lnTo>
                <a:lnTo>
                  <a:pt x="178307" y="109727"/>
                </a:lnTo>
                <a:lnTo>
                  <a:pt x="184403" y="111251"/>
                </a:lnTo>
                <a:lnTo>
                  <a:pt x="188975" y="108203"/>
                </a:lnTo>
                <a:lnTo>
                  <a:pt x="263651" y="65531"/>
                </a:lnTo>
                <a:lnTo>
                  <a:pt x="260603" y="65531"/>
                </a:lnTo>
                <a:lnTo>
                  <a:pt x="225866" y="65328"/>
                </a:lnTo>
                <a:close/>
              </a:path>
              <a:path w="280034" h="111760">
                <a:moveTo>
                  <a:pt x="242287" y="55898"/>
                </a:moveTo>
                <a:lnTo>
                  <a:pt x="225866" y="65328"/>
                </a:lnTo>
                <a:lnTo>
                  <a:pt x="260603" y="65531"/>
                </a:lnTo>
                <a:lnTo>
                  <a:pt x="260603" y="64007"/>
                </a:lnTo>
                <a:lnTo>
                  <a:pt x="256031" y="64007"/>
                </a:lnTo>
                <a:lnTo>
                  <a:pt x="242287" y="55898"/>
                </a:lnTo>
                <a:close/>
              </a:path>
              <a:path w="280034" h="111760">
                <a:moveTo>
                  <a:pt x="185165" y="0"/>
                </a:moveTo>
                <a:lnTo>
                  <a:pt x="179069" y="1523"/>
                </a:lnTo>
                <a:lnTo>
                  <a:pt x="176021" y="6095"/>
                </a:lnTo>
                <a:lnTo>
                  <a:pt x="173735" y="10667"/>
                </a:lnTo>
                <a:lnTo>
                  <a:pt x="175259" y="16763"/>
                </a:lnTo>
                <a:lnTo>
                  <a:pt x="179831" y="19049"/>
                </a:lnTo>
                <a:lnTo>
                  <a:pt x="225983" y="46279"/>
                </a:lnTo>
                <a:lnTo>
                  <a:pt x="260603" y="46481"/>
                </a:lnTo>
                <a:lnTo>
                  <a:pt x="260603" y="65531"/>
                </a:lnTo>
                <a:lnTo>
                  <a:pt x="263651" y="65531"/>
                </a:lnTo>
                <a:lnTo>
                  <a:pt x="279653" y="56387"/>
                </a:lnTo>
                <a:lnTo>
                  <a:pt x="189737" y="3047"/>
                </a:lnTo>
                <a:lnTo>
                  <a:pt x="185165" y="0"/>
                </a:lnTo>
                <a:close/>
              </a:path>
              <a:path w="280034" h="111760">
                <a:moveTo>
                  <a:pt x="0" y="44957"/>
                </a:moveTo>
                <a:lnTo>
                  <a:pt x="0" y="64007"/>
                </a:lnTo>
                <a:lnTo>
                  <a:pt x="225866" y="65328"/>
                </a:lnTo>
                <a:lnTo>
                  <a:pt x="242287" y="55898"/>
                </a:lnTo>
                <a:lnTo>
                  <a:pt x="225983" y="46279"/>
                </a:lnTo>
                <a:lnTo>
                  <a:pt x="0" y="44957"/>
                </a:lnTo>
                <a:close/>
              </a:path>
              <a:path w="280034" h="111760">
                <a:moveTo>
                  <a:pt x="256031" y="48005"/>
                </a:moveTo>
                <a:lnTo>
                  <a:pt x="242287" y="55898"/>
                </a:lnTo>
                <a:lnTo>
                  <a:pt x="256031" y="64007"/>
                </a:lnTo>
                <a:lnTo>
                  <a:pt x="256031" y="48005"/>
                </a:lnTo>
                <a:close/>
              </a:path>
              <a:path w="280034" h="111760">
                <a:moveTo>
                  <a:pt x="260603" y="48005"/>
                </a:moveTo>
                <a:lnTo>
                  <a:pt x="256031" y="48005"/>
                </a:lnTo>
                <a:lnTo>
                  <a:pt x="256031" y="64007"/>
                </a:lnTo>
                <a:lnTo>
                  <a:pt x="260603" y="64007"/>
                </a:lnTo>
                <a:lnTo>
                  <a:pt x="260603" y="48005"/>
                </a:lnTo>
                <a:close/>
              </a:path>
              <a:path w="280034" h="111760">
                <a:moveTo>
                  <a:pt x="225983" y="46279"/>
                </a:moveTo>
                <a:lnTo>
                  <a:pt x="242287" y="55898"/>
                </a:lnTo>
                <a:lnTo>
                  <a:pt x="256031" y="48005"/>
                </a:lnTo>
                <a:lnTo>
                  <a:pt x="260603" y="48005"/>
                </a:lnTo>
                <a:lnTo>
                  <a:pt x="260603" y="46481"/>
                </a:lnTo>
                <a:lnTo>
                  <a:pt x="225983" y="46279"/>
                </a:lnTo>
                <a:close/>
              </a:path>
            </a:pathLst>
          </a:custGeom>
          <a:solidFill>
            <a:srgbClr val="000000"/>
          </a:solidFill>
        </p:spPr>
        <p:txBody>
          <a:bodyPr wrap="square" lIns="0" tIns="0" rIns="0" bIns="0" rtlCol="0"/>
          <a:lstStyle/>
          <a:p>
            <a:endParaRPr sz="1803"/>
          </a:p>
        </p:txBody>
      </p:sp>
      <p:sp>
        <p:nvSpPr>
          <p:cNvPr id="41" name="object 41"/>
          <p:cNvSpPr txBox="1"/>
          <p:nvPr/>
        </p:nvSpPr>
        <p:spPr>
          <a:xfrm>
            <a:off x="8445341" y="2004758"/>
            <a:ext cx="847660" cy="1295355"/>
          </a:xfrm>
          <a:prstGeom prst="rect">
            <a:avLst/>
          </a:prstGeom>
        </p:spPr>
        <p:txBody>
          <a:bodyPr vert="horz" wrap="square" lIns="0" tIns="0" rIns="0" bIns="0" rtlCol="0">
            <a:spAutoFit/>
          </a:bodyPr>
          <a:lstStyle/>
          <a:p>
            <a:pPr marL="12724"/>
            <a:r>
              <a:rPr sz="3006" spc="-22" baseline="-8333" dirty="0">
                <a:latin typeface="Calibri"/>
                <a:cs typeface="Calibri"/>
              </a:rPr>
              <a:t>D</a:t>
            </a:r>
            <a:r>
              <a:rPr lang="en-CA" sz="3006" spc="-22" baseline="-8333" dirty="0">
                <a:latin typeface="Calibri"/>
                <a:cs typeface="Calibri"/>
              </a:rPr>
              <a:t>         Q</a:t>
            </a:r>
          </a:p>
          <a:p>
            <a:pPr marL="12724"/>
            <a:endParaRPr lang="en-CA" sz="3006" spc="-22" baseline="-8333" dirty="0">
              <a:latin typeface="Calibri"/>
              <a:cs typeface="Calibri"/>
            </a:endParaRPr>
          </a:p>
          <a:p>
            <a:pPr marL="12724"/>
            <a:endParaRPr lang="en-CA" sz="3006" spc="-22" baseline="-8333" dirty="0">
              <a:latin typeface="Calibri"/>
              <a:cs typeface="Calibri"/>
            </a:endParaRPr>
          </a:p>
          <a:p>
            <a:pPr marL="12724"/>
            <a:r>
              <a:rPr sz="3006" spc="-271" baseline="-8333" dirty="0">
                <a:latin typeface="Times New Roman"/>
                <a:cs typeface="Times New Roman"/>
              </a:rPr>
              <a:t> </a:t>
            </a:r>
            <a:r>
              <a:rPr lang="en-CA" sz="2405" spc="-15" baseline="-8333" dirty="0">
                <a:latin typeface="Calibri"/>
                <a:cs typeface="Calibri"/>
              </a:rPr>
              <a:t>    CLR  </a:t>
            </a:r>
            <a:r>
              <a:rPr sz="2405" spc="-220" dirty="0">
                <a:latin typeface="Times New Roman"/>
                <a:cs typeface="Times New Roman"/>
              </a:rPr>
              <a:t> </a:t>
            </a:r>
            <a:endParaRPr sz="3006" baseline="-8333" dirty="0">
              <a:latin typeface="Calibri"/>
              <a:cs typeface="Calibri"/>
            </a:endParaRPr>
          </a:p>
        </p:txBody>
      </p:sp>
      <p:sp>
        <p:nvSpPr>
          <p:cNvPr id="42" name="object 42"/>
          <p:cNvSpPr txBox="1"/>
          <p:nvPr/>
        </p:nvSpPr>
        <p:spPr>
          <a:xfrm>
            <a:off x="9429144" y="2995439"/>
            <a:ext cx="1548458" cy="1112364"/>
          </a:xfrm>
          <a:prstGeom prst="rect">
            <a:avLst/>
          </a:prstGeom>
        </p:spPr>
        <p:txBody>
          <a:bodyPr vert="horz" wrap="square" lIns="0" tIns="0" rIns="0" bIns="0" rtlCol="0">
            <a:spAutoFit/>
          </a:bodyPr>
          <a:lstStyle/>
          <a:p>
            <a:pPr marL="12724" marR="5090" indent="-1909" algn="ctr"/>
            <a:r>
              <a:rPr sz="2405" spc="-5" dirty="0">
                <a:latin typeface="Calibri"/>
                <a:cs typeface="Calibri"/>
              </a:rPr>
              <a:t>Flip-flip</a:t>
            </a:r>
            <a:r>
              <a:rPr sz="2405" spc="-5" dirty="0">
                <a:latin typeface="Times New Roman"/>
                <a:cs typeface="Times New Roman"/>
              </a:rPr>
              <a:t> </a:t>
            </a:r>
            <a:r>
              <a:rPr sz="2405" spc="-5" dirty="0">
                <a:latin typeface="Calibri"/>
                <a:cs typeface="Calibri"/>
              </a:rPr>
              <a:t>initialize</a:t>
            </a:r>
            <a:r>
              <a:rPr sz="2405" dirty="0">
                <a:latin typeface="Calibri"/>
                <a:cs typeface="Calibri"/>
              </a:rPr>
              <a:t>d</a:t>
            </a:r>
            <a:r>
              <a:rPr sz="2405" spc="-45" dirty="0">
                <a:latin typeface="Times New Roman"/>
                <a:cs typeface="Times New Roman"/>
              </a:rPr>
              <a:t> </a:t>
            </a:r>
            <a:r>
              <a:rPr sz="2405" spc="-5" dirty="0">
                <a:latin typeface="Calibri"/>
                <a:cs typeface="Calibri"/>
              </a:rPr>
              <a:t>to</a:t>
            </a:r>
            <a:r>
              <a:rPr sz="2405" spc="-5" dirty="0">
                <a:latin typeface="Times New Roman"/>
                <a:cs typeface="Times New Roman"/>
              </a:rPr>
              <a:t> </a:t>
            </a:r>
            <a:r>
              <a:rPr sz="2405" spc="-5" dirty="0">
                <a:latin typeface="Calibri"/>
                <a:cs typeface="Calibri"/>
              </a:rPr>
              <a:t>logic-</a:t>
            </a:r>
            <a:r>
              <a:rPr lang="en-CA" sz="2405" spc="-5" dirty="0">
                <a:latin typeface="Calibri"/>
                <a:cs typeface="Calibri"/>
              </a:rPr>
              <a:t>1</a:t>
            </a:r>
            <a:endParaRPr sz="2405" dirty="0">
              <a:latin typeface="Calibri"/>
              <a:cs typeface="Calibri"/>
            </a:endParaRPr>
          </a:p>
        </p:txBody>
      </p:sp>
      <p:sp>
        <p:nvSpPr>
          <p:cNvPr id="45" name="object 45"/>
          <p:cNvSpPr/>
          <p:nvPr/>
        </p:nvSpPr>
        <p:spPr>
          <a:xfrm>
            <a:off x="9589571" y="1492277"/>
            <a:ext cx="0" cy="716337"/>
          </a:xfrm>
          <a:custGeom>
            <a:avLst/>
            <a:gdLst/>
            <a:ahLst/>
            <a:cxnLst/>
            <a:rect l="l" t="t" r="r" b="b"/>
            <a:pathLst>
              <a:path h="715010">
                <a:moveTo>
                  <a:pt x="0" y="0"/>
                </a:moveTo>
                <a:lnTo>
                  <a:pt x="0" y="714755"/>
                </a:lnTo>
              </a:path>
            </a:pathLst>
          </a:custGeom>
          <a:ln w="3175">
            <a:solidFill>
              <a:srgbClr val="000000"/>
            </a:solidFill>
          </a:ln>
        </p:spPr>
        <p:txBody>
          <a:bodyPr wrap="square" lIns="0" tIns="0" rIns="0" bIns="0" rtlCol="0"/>
          <a:lstStyle/>
          <a:p>
            <a:endParaRPr sz="1803"/>
          </a:p>
        </p:txBody>
      </p:sp>
      <p:sp>
        <p:nvSpPr>
          <p:cNvPr id="46" name="object 46"/>
          <p:cNvSpPr/>
          <p:nvPr/>
        </p:nvSpPr>
        <p:spPr>
          <a:xfrm>
            <a:off x="8085646" y="1492277"/>
            <a:ext cx="1909" cy="716337"/>
          </a:xfrm>
          <a:custGeom>
            <a:avLst/>
            <a:gdLst/>
            <a:ahLst/>
            <a:cxnLst/>
            <a:rect l="l" t="t" r="r" b="b"/>
            <a:pathLst>
              <a:path w="1904" h="715010">
                <a:moveTo>
                  <a:pt x="0" y="714755"/>
                </a:moveTo>
                <a:lnTo>
                  <a:pt x="1523" y="0"/>
                </a:lnTo>
              </a:path>
            </a:pathLst>
          </a:custGeom>
          <a:ln w="19049">
            <a:solidFill>
              <a:srgbClr val="000000"/>
            </a:solidFill>
          </a:ln>
        </p:spPr>
        <p:txBody>
          <a:bodyPr wrap="square" lIns="0" tIns="0" rIns="0" bIns="0" rtlCol="0"/>
          <a:lstStyle/>
          <a:p>
            <a:endParaRPr sz="1803"/>
          </a:p>
        </p:txBody>
      </p:sp>
      <p:sp>
        <p:nvSpPr>
          <p:cNvPr id="47" name="object 47"/>
          <p:cNvSpPr/>
          <p:nvPr/>
        </p:nvSpPr>
        <p:spPr>
          <a:xfrm>
            <a:off x="8087173" y="1492277"/>
            <a:ext cx="1503289" cy="1909"/>
          </a:xfrm>
          <a:custGeom>
            <a:avLst/>
            <a:gdLst/>
            <a:ahLst/>
            <a:cxnLst/>
            <a:rect l="l" t="t" r="r" b="b"/>
            <a:pathLst>
              <a:path w="1500504" h="1905">
                <a:moveTo>
                  <a:pt x="0" y="0"/>
                </a:moveTo>
                <a:lnTo>
                  <a:pt x="1500377" y="1523"/>
                </a:lnTo>
              </a:path>
            </a:pathLst>
          </a:custGeom>
          <a:ln w="19049">
            <a:solidFill>
              <a:srgbClr val="000000"/>
            </a:solidFill>
          </a:ln>
        </p:spPr>
        <p:txBody>
          <a:bodyPr wrap="square" lIns="0" tIns="0" rIns="0" bIns="0" rtlCol="0"/>
          <a:lstStyle/>
          <a:p>
            <a:endParaRPr sz="1803"/>
          </a:p>
        </p:txBody>
      </p:sp>
      <p:sp>
        <p:nvSpPr>
          <p:cNvPr id="48" name="object 48"/>
          <p:cNvSpPr txBox="1"/>
          <p:nvPr/>
        </p:nvSpPr>
        <p:spPr>
          <a:xfrm>
            <a:off x="5961332" y="4769306"/>
            <a:ext cx="762141" cy="308990"/>
          </a:xfrm>
          <a:prstGeom prst="rect">
            <a:avLst/>
          </a:prstGeom>
        </p:spPr>
        <p:txBody>
          <a:bodyPr vert="horz" wrap="square" lIns="0" tIns="0" rIns="0" bIns="0" rtlCol="0">
            <a:spAutoFit/>
          </a:bodyPr>
          <a:lstStyle/>
          <a:p>
            <a:pPr marL="12724"/>
            <a:r>
              <a:rPr sz="2004" spc="-15" dirty="0">
                <a:latin typeface="Arial"/>
                <a:cs typeface="Arial"/>
              </a:rPr>
              <a:t>MUXB</a:t>
            </a:r>
            <a:endParaRPr sz="2004">
              <a:latin typeface="Arial"/>
              <a:cs typeface="Arial"/>
            </a:endParaRPr>
          </a:p>
        </p:txBody>
      </p:sp>
      <p:sp>
        <p:nvSpPr>
          <p:cNvPr id="49" name="object 49"/>
          <p:cNvSpPr txBox="1"/>
          <p:nvPr/>
        </p:nvSpPr>
        <p:spPr>
          <a:xfrm>
            <a:off x="3759647" y="4846807"/>
            <a:ext cx="573196" cy="693782"/>
          </a:xfrm>
          <a:prstGeom prst="rect">
            <a:avLst/>
          </a:prstGeom>
        </p:spPr>
        <p:txBody>
          <a:bodyPr vert="horz" wrap="square" lIns="0" tIns="0" rIns="0" bIns="0" rtlCol="0">
            <a:spAutoFit/>
          </a:bodyPr>
          <a:lstStyle/>
          <a:p>
            <a:pPr marL="12724">
              <a:lnSpc>
                <a:spcPts val="2735"/>
              </a:lnSpc>
            </a:pPr>
            <a:r>
              <a:rPr sz="2405" dirty="0">
                <a:latin typeface="Calibri"/>
                <a:cs typeface="Calibri"/>
              </a:rPr>
              <a:t>OUT</a:t>
            </a:r>
            <a:endParaRPr sz="2405">
              <a:latin typeface="Calibri"/>
              <a:cs typeface="Calibri"/>
            </a:endParaRPr>
          </a:p>
          <a:p>
            <a:pPr marL="183864">
              <a:lnSpc>
                <a:spcPts val="2735"/>
              </a:lnSpc>
            </a:pPr>
            <a:r>
              <a:rPr sz="2405" spc="-10" dirty="0">
                <a:latin typeface="Calibri"/>
                <a:cs typeface="Calibri"/>
              </a:rPr>
              <a:t>clk</a:t>
            </a:r>
            <a:endParaRPr sz="2405">
              <a:latin typeface="Calibri"/>
              <a:cs typeface="Calibri"/>
            </a:endParaRPr>
          </a:p>
        </p:txBody>
      </p:sp>
      <p:sp>
        <p:nvSpPr>
          <p:cNvPr id="50" name="object 50"/>
          <p:cNvSpPr txBox="1"/>
          <p:nvPr/>
        </p:nvSpPr>
        <p:spPr>
          <a:xfrm>
            <a:off x="6522442" y="5002699"/>
            <a:ext cx="180675" cy="370788"/>
          </a:xfrm>
          <a:prstGeom prst="rect">
            <a:avLst/>
          </a:prstGeom>
        </p:spPr>
        <p:txBody>
          <a:bodyPr vert="horz" wrap="square" lIns="0" tIns="0" rIns="0" bIns="0" rtlCol="0">
            <a:spAutoFit/>
          </a:bodyPr>
          <a:lstStyle/>
          <a:p>
            <a:pPr marL="12724"/>
            <a:r>
              <a:rPr sz="2405" spc="-15" dirty="0">
                <a:latin typeface="Calibri"/>
                <a:cs typeface="Calibri"/>
              </a:rPr>
              <a:t>1</a:t>
            </a:r>
            <a:endParaRPr sz="2405">
              <a:latin typeface="Calibri"/>
              <a:cs typeface="Calibri"/>
            </a:endParaRPr>
          </a:p>
        </p:txBody>
      </p:sp>
      <p:sp>
        <p:nvSpPr>
          <p:cNvPr id="51" name="object 51"/>
          <p:cNvSpPr txBox="1"/>
          <p:nvPr/>
        </p:nvSpPr>
        <p:spPr>
          <a:xfrm>
            <a:off x="4855901" y="5012625"/>
            <a:ext cx="764686" cy="277963"/>
          </a:xfrm>
          <a:prstGeom prst="rect">
            <a:avLst/>
          </a:prstGeom>
        </p:spPr>
        <p:txBody>
          <a:bodyPr vert="horz" wrap="square" lIns="0" tIns="0" rIns="0" bIns="0" rtlCol="0">
            <a:spAutoFit/>
          </a:bodyPr>
          <a:lstStyle/>
          <a:p>
            <a:pPr marL="12724"/>
            <a:r>
              <a:rPr sz="1803" b="1" dirty="0">
                <a:latin typeface="Arial"/>
                <a:cs typeface="Arial"/>
              </a:rPr>
              <a:t>…0101</a:t>
            </a:r>
            <a:endParaRPr sz="1803">
              <a:latin typeface="Arial"/>
              <a:cs typeface="Arial"/>
            </a:endParaRPr>
          </a:p>
        </p:txBody>
      </p:sp>
      <p:sp>
        <p:nvSpPr>
          <p:cNvPr id="52" name="object 52"/>
          <p:cNvSpPr txBox="1"/>
          <p:nvPr/>
        </p:nvSpPr>
        <p:spPr>
          <a:xfrm>
            <a:off x="5949881" y="5013995"/>
            <a:ext cx="180675" cy="370788"/>
          </a:xfrm>
          <a:prstGeom prst="rect">
            <a:avLst/>
          </a:prstGeom>
        </p:spPr>
        <p:txBody>
          <a:bodyPr vert="horz" wrap="square" lIns="0" tIns="0" rIns="0" bIns="0" rtlCol="0">
            <a:spAutoFit/>
          </a:bodyPr>
          <a:lstStyle/>
          <a:p>
            <a:pPr marL="12724"/>
            <a:r>
              <a:rPr sz="2405" spc="-15" dirty="0">
                <a:latin typeface="Calibri"/>
                <a:cs typeface="Calibri"/>
              </a:rPr>
              <a:t>0</a:t>
            </a:r>
            <a:endParaRPr sz="2405">
              <a:latin typeface="Calibri"/>
              <a:cs typeface="Calibri"/>
            </a:endParaRPr>
          </a:p>
        </p:txBody>
      </p:sp>
      <p:sp>
        <p:nvSpPr>
          <p:cNvPr id="53" name="object 53"/>
          <p:cNvSpPr txBox="1"/>
          <p:nvPr/>
        </p:nvSpPr>
        <p:spPr>
          <a:xfrm>
            <a:off x="1889924" y="4910034"/>
            <a:ext cx="1425039" cy="926906"/>
          </a:xfrm>
          <a:prstGeom prst="rect">
            <a:avLst/>
          </a:prstGeom>
        </p:spPr>
        <p:txBody>
          <a:bodyPr vert="horz" wrap="square" lIns="0" tIns="0" rIns="0" bIns="0" rtlCol="0">
            <a:spAutoFit/>
          </a:bodyPr>
          <a:lstStyle/>
          <a:p>
            <a:pPr marR="5090" algn="r"/>
            <a:r>
              <a:rPr sz="3607" spc="-20" dirty="0">
                <a:latin typeface="Calibri"/>
                <a:cs typeface="Calibri"/>
              </a:rPr>
              <a:t>B</a:t>
            </a:r>
            <a:endParaRPr sz="3607" dirty="0">
              <a:latin typeface="Calibri"/>
              <a:cs typeface="Calibri"/>
            </a:endParaRPr>
          </a:p>
          <a:p>
            <a:pPr marL="12724"/>
            <a:r>
              <a:rPr sz="2405" spc="-20" dirty="0">
                <a:latin typeface="Calibri"/>
                <a:cs typeface="Calibri"/>
              </a:rPr>
              <a:t>1010…</a:t>
            </a:r>
            <a:r>
              <a:rPr sz="2405" spc="-35" dirty="0">
                <a:latin typeface="Times New Roman"/>
                <a:cs typeface="Times New Roman"/>
              </a:rPr>
              <a:t> </a:t>
            </a:r>
            <a:r>
              <a:rPr sz="3607" spc="-22" baseline="32407" dirty="0">
                <a:latin typeface="Calibri"/>
                <a:cs typeface="Calibri"/>
              </a:rPr>
              <a:t>I</a:t>
            </a:r>
            <a:r>
              <a:rPr lang="en-CA" sz="3607" spc="-22" baseline="32407" dirty="0">
                <a:latin typeface="Calibri"/>
                <a:cs typeface="Calibri"/>
              </a:rPr>
              <a:t>N</a:t>
            </a:r>
            <a:endParaRPr sz="3607" baseline="32407" dirty="0">
              <a:latin typeface="Calibri"/>
              <a:cs typeface="Calibri"/>
            </a:endParaRPr>
          </a:p>
        </p:txBody>
      </p:sp>
      <p:sp>
        <p:nvSpPr>
          <p:cNvPr id="54" name="object 54"/>
          <p:cNvSpPr txBox="1"/>
          <p:nvPr/>
        </p:nvSpPr>
        <p:spPr>
          <a:xfrm>
            <a:off x="5356999" y="5700716"/>
            <a:ext cx="1970244" cy="370788"/>
          </a:xfrm>
          <a:prstGeom prst="rect">
            <a:avLst/>
          </a:prstGeom>
        </p:spPr>
        <p:txBody>
          <a:bodyPr vert="horz" wrap="square" lIns="0" tIns="0" rIns="0" bIns="0" rtlCol="0">
            <a:spAutoFit/>
          </a:bodyPr>
          <a:lstStyle/>
          <a:p>
            <a:pPr marL="12724">
              <a:tabLst>
                <a:tab pos="1055467" algn="l"/>
              </a:tabLst>
            </a:pPr>
            <a:r>
              <a:rPr sz="2405" dirty="0">
                <a:latin typeface="Arial"/>
                <a:cs typeface="Arial"/>
              </a:rPr>
              <a:t>logic-</a:t>
            </a:r>
            <a:r>
              <a:rPr lang="en-CA" sz="2405" dirty="0">
                <a:latin typeface="Arial"/>
                <a:cs typeface="Arial"/>
              </a:rPr>
              <a:t>1</a:t>
            </a:r>
            <a:r>
              <a:rPr sz="2405" dirty="0">
                <a:latin typeface="Times New Roman"/>
                <a:cs typeface="Times New Roman"/>
              </a:rPr>
              <a:t>	</a:t>
            </a:r>
            <a:r>
              <a:rPr sz="2405" spc="5" dirty="0">
                <a:latin typeface="Arial"/>
                <a:cs typeface="Arial"/>
              </a:rPr>
              <a:t>l</a:t>
            </a:r>
            <a:r>
              <a:rPr sz="2405" dirty="0">
                <a:latin typeface="Arial"/>
                <a:cs typeface="Arial"/>
              </a:rPr>
              <a:t>ogic-</a:t>
            </a:r>
            <a:r>
              <a:rPr lang="en-CA" sz="2405" dirty="0">
                <a:latin typeface="Arial"/>
                <a:cs typeface="Arial"/>
              </a:rPr>
              <a:t>0</a:t>
            </a:r>
            <a:endParaRPr sz="2405" dirty="0">
              <a:latin typeface="Arial"/>
              <a:cs typeface="Arial"/>
            </a:endParaRPr>
          </a:p>
        </p:txBody>
      </p:sp>
      <p:cxnSp>
        <p:nvCxnSpPr>
          <p:cNvPr id="56" name="Straight Connector 55">
            <a:extLst>
              <a:ext uri="{FF2B5EF4-FFF2-40B4-BE49-F238E27FC236}">
                <a16:creationId xmlns:a16="http://schemas.microsoft.com/office/drawing/2014/main" id="{799DCE79-1676-4F57-A74E-3E9EA1C5A57C}"/>
              </a:ext>
            </a:extLst>
          </p:cNvPr>
          <p:cNvCxnSpPr/>
          <p:nvPr/>
        </p:nvCxnSpPr>
        <p:spPr>
          <a:xfrm flipV="1">
            <a:off x="6320316" y="1982036"/>
            <a:ext cx="1242964" cy="22722"/>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83414138-9964-445F-B5EE-65D086C3E90F}"/>
              </a:ext>
            </a:extLst>
          </p:cNvPr>
          <p:cNvCxnSpPr/>
          <p:nvPr/>
        </p:nvCxnSpPr>
        <p:spPr>
          <a:xfrm>
            <a:off x="7563280" y="1982036"/>
            <a:ext cx="0" cy="2053044"/>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1EEA9E72-01B3-4920-B056-0E0F3A2B054F}"/>
              </a:ext>
            </a:extLst>
          </p:cNvPr>
          <p:cNvCxnSpPr/>
          <p:nvPr/>
        </p:nvCxnSpPr>
        <p:spPr>
          <a:xfrm flipV="1">
            <a:off x="7563280" y="4001532"/>
            <a:ext cx="1305891" cy="33548"/>
          </a:xfrm>
          <a:prstGeom prst="line">
            <a:avLst/>
          </a:prstGeom>
          <a:ln w="12700"/>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58B560F2-F606-4C1A-A246-739369817FE5}"/>
              </a:ext>
            </a:extLst>
          </p:cNvPr>
          <p:cNvCxnSpPr>
            <a:cxnSpLocks/>
          </p:cNvCxnSpPr>
          <p:nvPr/>
        </p:nvCxnSpPr>
        <p:spPr>
          <a:xfrm flipV="1">
            <a:off x="8863283" y="3342792"/>
            <a:ext cx="5888" cy="64748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sp>
        <p:nvSpPr>
          <p:cNvPr id="43" name="Slide Number Placeholder 42">
            <a:extLst>
              <a:ext uri="{FF2B5EF4-FFF2-40B4-BE49-F238E27FC236}">
                <a16:creationId xmlns:a16="http://schemas.microsoft.com/office/drawing/2014/main" id="{CA2F1DED-780A-4F75-841F-B7DC0E19A2F2}"/>
              </a:ext>
            </a:extLst>
          </p:cNvPr>
          <p:cNvSpPr>
            <a:spLocks noGrp="1"/>
          </p:cNvSpPr>
          <p:nvPr>
            <p:ph type="sldNum" sz="quarter" idx="10"/>
          </p:nvPr>
        </p:nvSpPr>
        <p:spPr/>
        <p:txBody>
          <a:bodyPr/>
          <a:lstStyle/>
          <a:p>
            <a:pPr>
              <a:defRPr/>
            </a:pPr>
            <a:fld id="{1211343F-9201-41FF-8E50-EDA556A4E6D1}" type="slidenum">
              <a:rPr lang="en-CA" smtClean="0"/>
              <a:pPr>
                <a:defRPr/>
              </a:pPr>
              <a:t>20</a:t>
            </a:fld>
            <a:endParaRPr lang="en-CA" dirty="0"/>
          </a:p>
        </p:txBody>
      </p:sp>
    </p:spTree>
    <p:extLst>
      <p:ext uri="{BB962C8B-B14F-4D97-AF65-F5344CB8AC3E}">
        <p14:creationId xmlns:p14="http://schemas.microsoft.com/office/powerpoint/2010/main" val="89893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21</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dirty="0"/>
              <a:t>Experimental Evaluation &amp; Comparison of Anderson and Modified Anderson PUF</a:t>
            </a:r>
          </a:p>
        </p:txBody>
      </p:sp>
      <p:pic>
        <p:nvPicPr>
          <p:cNvPr id="3" name="Picture 2" descr="A desktop computer sitting on a table&#10;&#10;Description generated with very high confidence">
            <a:extLst>
              <a:ext uri="{FF2B5EF4-FFF2-40B4-BE49-F238E27FC236}">
                <a16:creationId xmlns:a16="http://schemas.microsoft.com/office/drawing/2014/main" id="{E8B2014C-4E86-4CD7-AEEC-81C45139F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1510748"/>
            <a:ext cx="5619750" cy="4280452"/>
          </a:xfrm>
          <a:prstGeom prst="rect">
            <a:avLst/>
          </a:prstGeom>
        </p:spPr>
      </p:pic>
    </p:spTree>
    <p:extLst>
      <p:ext uri="{BB962C8B-B14F-4D97-AF65-F5344CB8AC3E}">
        <p14:creationId xmlns:p14="http://schemas.microsoft.com/office/powerpoint/2010/main" val="4174601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9D17-38E3-43F5-A272-CAB3C7EBE72D}"/>
              </a:ext>
            </a:extLst>
          </p:cNvPr>
          <p:cNvSpPr>
            <a:spLocks noGrp="1"/>
          </p:cNvSpPr>
          <p:nvPr>
            <p:ph type="title"/>
          </p:nvPr>
        </p:nvSpPr>
        <p:spPr/>
        <p:txBody>
          <a:bodyPr/>
          <a:lstStyle/>
          <a:p>
            <a:r>
              <a:rPr lang="en-CA" dirty="0"/>
              <a:t>Experimental Evaluation</a:t>
            </a:r>
          </a:p>
        </p:txBody>
      </p:sp>
      <p:sp>
        <p:nvSpPr>
          <p:cNvPr id="5" name="Content Placeholder 4">
            <a:extLst>
              <a:ext uri="{FF2B5EF4-FFF2-40B4-BE49-F238E27FC236}">
                <a16:creationId xmlns:a16="http://schemas.microsoft.com/office/drawing/2014/main" id="{6AA04B3B-0044-48AB-977F-A3FF3D30CC10}"/>
              </a:ext>
            </a:extLst>
          </p:cNvPr>
          <p:cNvSpPr>
            <a:spLocks noGrp="1"/>
          </p:cNvSpPr>
          <p:nvPr>
            <p:ph idx="1"/>
          </p:nvPr>
        </p:nvSpPr>
        <p:spPr/>
        <p:txBody>
          <a:bodyPr/>
          <a:lstStyle/>
          <a:p>
            <a:r>
              <a:rPr lang="en-CA" dirty="0"/>
              <a:t>We tested the Anderson PUF and modified Anderson PUF for Xilinx FPGA in 4 regions and studied the variation of the responses in each region. </a:t>
            </a:r>
          </a:p>
          <a:p>
            <a:r>
              <a:rPr lang="en-CA" dirty="0"/>
              <a:t>Both PUFs were implemented as 90-bit PUFs</a:t>
            </a:r>
          </a:p>
          <a:p>
            <a:r>
              <a:rPr lang="en-CA" dirty="0"/>
              <a:t>The challenge and response width was 90 bits</a:t>
            </a:r>
          </a:p>
          <a:p>
            <a:pPr marL="0" indent="0">
              <a:buNone/>
            </a:pPr>
            <a:endParaRPr lang="en-CA"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22</a:t>
            </a:fld>
            <a:endParaRPr lang="en-CA" dirty="0"/>
          </a:p>
        </p:txBody>
      </p:sp>
    </p:spTree>
    <p:extLst>
      <p:ext uri="{BB962C8B-B14F-4D97-AF65-F5344CB8AC3E}">
        <p14:creationId xmlns:p14="http://schemas.microsoft.com/office/powerpoint/2010/main" val="1506516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23</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dirty="0" err="1"/>
              <a:t>Virtex</a:t>
            </a:r>
            <a:r>
              <a:rPr lang="en-CA" dirty="0"/>
              <a:t> -5 FPGA divided in to 4 regions</a:t>
            </a:r>
          </a:p>
        </p:txBody>
      </p:sp>
      <p:sp>
        <p:nvSpPr>
          <p:cNvPr id="2" name="Rectangle 1">
            <a:extLst>
              <a:ext uri="{FF2B5EF4-FFF2-40B4-BE49-F238E27FC236}">
                <a16:creationId xmlns:a16="http://schemas.microsoft.com/office/drawing/2014/main" id="{403CB829-6331-434F-8319-8E8C03AA7944}"/>
              </a:ext>
            </a:extLst>
          </p:cNvPr>
          <p:cNvSpPr/>
          <p:nvPr/>
        </p:nvSpPr>
        <p:spPr>
          <a:xfrm>
            <a:off x="798588" y="1913692"/>
            <a:ext cx="4651514" cy="2610678"/>
          </a:xfrm>
          <a:prstGeom prst="rect">
            <a:avLst/>
          </a:prstGeom>
          <a:noFill/>
          <a:ln>
            <a:solidFill>
              <a:schemeClr val="tx1"/>
            </a:solidFill>
          </a:ln>
          <a:effectLst>
            <a:outerShdw blurRad="40000" dist="23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5" name="Straight Connector 4">
            <a:extLst>
              <a:ext uri="{FF2B5EF4-FFF2-40B4-BE49-F238E27FC236}">
                <a16:creationId xmlns:a16="http://schemas.microsoft.com/office/drawing/2014/main" id="{CFE1FD07-7173-4A33-9586-A862BA2AB0DE}"/>
              </a:ext>
            </a:extLst>
          </p:cNvPr>
          <p:cNvCxnSpPr>
            <a:cxnSpLocks/>
            <a:stCxn id="2" idx="1"/>
            <a:endCxn id="2" idx="3"/>
          </p:cNvCxnSpPr>
          <p:nvPr/>
        </p:nvCxnSpPr>
        <p:spPr>
          <a:xfrm>
            <a:off x="798588" y="3219031"/>
            <a:ext cx="4651514"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CEEB23F-9B54-4A4E-A42E-6DC52C415D27}"/>
              </a:ext>
            </a:extLst>
          </p:cNvPr>
          <p:cNvCxnSpPr>
            <a:cxnSpLocks/>
            <a:stCxn id="2" idx="0"/>
            <a:endCxn id="2" idx="2"/>
          </p:cNvCxnSpPr>
          <p:nvPr/>
        </p:nvCxnSpPr>
        <p:spPr>
          <a:xfrm>
            <a:off x="3124345" y="1913692"/>
            <a:ext cx="0" cy="26106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F562F7B-4C49-4D27-9FB1-A82E3EC3DC0D}"/>
              </a:ext>
            </a:extLst>
          </p:cNvPr>
          <p:cNvSpPr txBox="1"/>
          <p:nvPr/>
        </p:nvSpPr>
        <p:spPr>
          <a:xfrm>
            <a:off x="1328143" y="2417006"/>
            <a:ext cx="1184940" cy="369332"/>
          </a:xfrm>
          <a:prstGeom prst="rect">
            <a:avLst/>
          </a:prstGeom>
          <a:noFill/>
        </p:spPr>
        <p:txBody>
          <a:bodyPr wrap="none" rtlCol="0">
            <a:spAutoFit/>
          </a:bodyPr>
          <a:lstStyle/>
          <a:p>
            <a:r>
              <a:rPr lang="en-CA" dirty="0"/>
              <a:t>Region -1</a:t>
            </a:r>
          </a:p>
        </p:txBody>
      </p:sp>
      <p:sp>
        <p:nvSpPr>
          <p:cNvPr id="10" name="TextBox 9">
            <a:extLst>
              <a:ext uri="{FF2B5EF4-FFF2-40B4-BE49-F238E27FC236}">
                <a16:creationId xmlns:a16="http://schemas.microsoft.com/office/drawing/2014/main" id="{5381B825-B143-4A9A-9101-944F181B79A5}"/>
              </a:ext>
            </a:extLst>
          </p:cNvPr>
          <p:cNvSpPr txBox="1"/>
          <p:nvPr/>
        </p:nvSpPr>
        <p:spPr>
          <a:xfrm>
            <a:off x="1328143" y="3715086"/>
            <a:ext cx="1184940" cy="369332"/>
          </a:xfrm>
          <a:prstGeom prst="rect">
            <a:avLst/>
          </a:prstGeom>
          <a:noFill/>
        </p:spPr>
        <p:txBody>
          <a:bodyPr wrap="none" rtlCol="0">
            <a:spAutoFit/>
          </a:bodyPr>
          <a:lstStyle/>
          <a:p>
            <a:r>
              <a:rPr lang="en-CA" dirty="0"/>
              <a:t>Region -3</a:t>
            </a:r>
          </a:p>
        </p:txBody>
      </p:sp>
      <p:sp>
        <p:nvSpPr>
          <p:cNvPr id="11" name="TextBox 10">
            <a:extLst>
              <a:ext uri="{FF2B5EF4-FFF2-40B4-BE49-F238E27FC236}">
                <a16:creationId xmlns:a16="http://schemas.microsoft.com/office/drawing/2014/main" id="{928AAA60-3394-4450-AE09-1C3C2ACAF2C4}"/>
              </a:ext>
            </a:extLst>
          </p:cNvPr>
          <p:cNvSpPr txBox="1"/>
          <p:nvPr/>
        </p:nvSpPr>
        <p:spPr>
          <a:xfrm>
            <a:off x="3735608" y="2417006"/>
            <a:ext cx="1184940" cy="369332"/>
          </a:xfrm>
          <a:prstGeom prst="rect">
            <a:avLst/>
          </a:prstGeom>
          <a:noFill/>
        </p:spPr>
        <p:txBody>
          <a:bodyPr wrap="none" rtlCol="0">
            <a:spAutoFit/>
          </a:bodyPr>
          <a:lstStyle/>
          <a:p>
            <a:r>
              <a:rPr lang="en-CA" dirty="0"/>
              <a:t>Region -2</a:t>
            </a:r>
          </a:p>
        </p:txBody>
      </p:sp>
      <p:sp>
        <p:nvSpPr>
          <p:cNvPr id="12" name="TextBox 11">
            <a:extLst>
              <a:ext uri="{FF2B5EF4-FFF2-40B4-BE49-F238E27FC236}">
                <a16:creationId xmlns:a16="http://schemas.microsoft.com/office/drawing/2014/main" id="{2A452F68-3E5A-4C59-89A0-969FF2F4AE91}"/>
              </a:ext>
            </a:extLst>
          </p:cNvPr>
          <p:cNvSpPr txBox="1"/>
          <p:nvPr/>
        </p:nvSpPr>
        <p:spPr>
          <a:xfrm>
            <a:off x="3735608" y="3715086"/>
            <a:ext cx="1184940" cy="369332"/>
          </a:xfrm>
          <a:prstGeom prst="rect">
            <a:avLst/>
          </a:prstGeom>
          <a:noFill/>
        </p:spPr>
        <p:txBody>
          <a:bodyPr wrap="none" rtlCol="0">
            <a:spAutoFit/>
          </a:bodyPr>
          <a:lstStyle/>
          <a:p>
            <a:r>
              <a:rPr lang="en-CA" dirty="0"/>
              <a:t>Region -4</a:t>
            </a:r>
          </a:p>
        </p:txBody>
      </p:sp>
      <p:sp>
        <p:nvSpPr>
          <p:cNvPr id="23" name="TextBox 22">
            <a:extLst>
              <a:ext uri="{FF2B5EF4-FFF2-40B4-BE49-F238E27FC236}">
                <a16:creationId xmlns:a16="http://schemas.microsoft.com/office/drawing/2014/main" id="{F76ACD0D-A917-47C7-BBD8-5C6CEDD8022E}"/>
              </a:ext>
            </a:extLst>
          </p:cNvPr>
          <p:cNvSpPr txBox="1"/>
          <p:nvPr/>
        </p:nvSpPr>
        <p:spPr>
          <a:xfrm>
            <a:off x="5531810" y="2047674"/>
            <a:ext cx="6554173" cy="3416320"/>
          </a:xfrm>
          <a:prstGeom prst="rect">
            <a:avLst/>
          </a:prstGeom>
          <a:noFill/>
        </p:spPr>
        <p:txBody>
          <a:bodyPr wrap="square" rtlCol="0">
            <a:spAutoFit/>
          </a:bodyPr>
          <a:lstStyle/>
          <a:p>
            <a:r>
              <a:rPr lang="en-CA" dirty="0"/>
              <a:t> Region 1 </a:t>
            </a:r>
          </a:p>
          <a:p>
            <a:r>
              <a:rPr lang="en-CA" dirty="0"/>
              <a:t>attribute </a:t>
            </a:r>
            <a:r>
              <a:rPr lang="en-CA" dirty="0" err="1"/>
              <a:t>rloc_range</a:t>
            </a:r>
            <a:r>
              <a:rPr lang="en-CA" dirty="0"/>
              <a:t> of SRL16E_inst: label is </a:t>
            </a:r>
          </a:p>
          <a:p>
            <a:r>
              <a:rPr lang="en-CA" dirty="0"/>
              <a:t>"X0y0:X28Y40";</a:t>
            </a:r>
          </a:p>
          <a:p>
            <a:r>
              <a:rPr lang="en-CA" dirty="0"/>
              <a:t>Region 2 </a:t>
            </a:r>
          </a:p>
          <a:p>
            <a:r>
              <a:rPr lang="en-CA" dirty="0"/>
              <a:t>  attribute </a:t>
            </a:r>
            <a:r>
              <a:rPr lang="en-CA" dirty="0" err="1"/>
              <a:t>rloc_range</a:t>
            </a:r>
            <a:r>
              <a:rPr lang="en-CA" dirty="0"/>
              <a:t> of SRL16E_inst: label is "X0y41:X28Y79"; </a:t>
            </a:r>
          </a:p>
          <a:p>
            <a:r>
              <a:rPr lang="en-CA" dirty="0"/>
              <a:t>Region 3 </a:t>
            </a:r>
          </a:p>
          <a:p>
            <a:r>
              <a:rPr lang="en-CA" dirty="0"/>
              <a:t> attribute </a:t>
            </a:r>
            <a:r>
              <a:rPr lang="en-CA" dirty="0" err="1"/>
              <a:t>rloc_range</a:t>
            </a:r>
            <a:r>
              <a:rPr lang="en-CA" dirty="0"/>
              <a:t> of SRL16E_inst: label is "X32Y0:X52Y40";</a:t>
            </a:r>
          </a:p>
          <a:p>
            <a:r>
              <a:rPr lang="en-CA" dirty="0"/>
              <a:t>Region 4 </a:t>
            </a:r>
          </a:p>
          <a:p>
            <a:r>
              <a:rPr lang="en-CA" dirty="0"/>
              <a:t> attribute </a:t>
            </a:r>
            <a:r>
              <a:rPr lang="en-CA" dirty="0" err="1"/>
              <a:t>rloc_range</a:t>
            </a:r>
            <a:r>
              <a:rPr lang="en-CA" dirty="0"/>
              <a:t> of SRL16E_inst: label is "X32Y41:X52Y79"; </a:t>
            </a:r>
          </a:p>
        </p:txBody>
      </p:sp>
      <p:sp>
        <p:nvSpPr>
          <p:cNvPr id="24" name="TextBox 23">
            <a:extLst>
              <a:ext uri="{FF2B5EF4-FFF2-40B4-BE49-F238E27FC236}">
                <a16:creationId xmlns:a16="http://schemas.microsoft.com/office/drawing/2014/main" id="{33685DA1-6288-4AA7-B499-6A2E42C18238}"/>
              </a:ext>
            </a:extLst>
          </p:cNvPr>
          <p:cNvSpPr txBox="1"/>
          <p:nvPr/>
        </p:nvSpPr>
        <p:spPr>
          <a:xfrm>
            <a:off x="1724891" y="5001255"/>
            <a:ext cx="2358736" cy="461665"/>
          </a:xfrm>
          <a:prstGeom prst="rect">
            <a:avLst/>
          </a:prstGeom>
          <a:noFill/>
        </p:spPr>
        <p:txBody>
          <a:bodyPr wrap="square" rtlCol="0">
            <a:spAutoFit/>
          </a:bodyPr>
          <a:lstStyle/>
          <a:p>
            <a:r>
              <a:rPr lang="en-CA" sz="2400" b="1" dirty="0"/>
              <a:t>xc5vlx30</a:t>
            </a:r>
          </a:p>
        </p:txBody>
      </p:sp>
    </p:spTree>
    <p:extLst>
      <p:ext uri="{BB962C8B-B14F-4D97-AF65-F5344CB8AC3E}">
        <p14:creationId xmlns:p14="http://schemas.microsoft.com/office/powerpoint/2010/main" val="1252965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24</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dirty="0"/>
              <a:t>Anderson PUF Results for Region 2</a:t>
            </a:r>
          </a:p>
        </p:txBody>
      </p:sp>
      <p:sp>
        <p:nvSpPr>
          <p:cNvPr id="2" name="Rectangle 1">
            <a:extLst>
              <a:ext uri="{FF2B5EF4-FFF2-40B4-BE49-F238E27FC236}">
                <a16:creationId xmlns:a16="http://schemas.microsoft.com/office/drawing/2014/main" id="{A6600C16-5361-4DD1-A02B-5568BCDC07E1}"/>
              </a:ext>
            </a:extLst>
          </p:cNvPr>
          <p:cNvSpPr/>
          <p:nvPr/>
        </p:nvSpPr>
        <p:spPr>
          <a:xfrm>
            <a:off x="4015408" y="2425148"/>
            <a:ext cx="2941983" cy="16697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4800" dirty="0">
                <a:solidFill>
                  <a:schemeClr val="tx1"/>
                </a:solidFill>
              </a:rPr>
              <a:t>PUF</a:t>
            </a:r>
          </a:p>
        </p:txBody>
      </p:sp>
      <p:cxnSp>
        <p:nvCxnSpPr>
          <p:cNvPr id="7" name="Straight Arrow Connector 6">
            <a:extLst>
              <a:ext uri="{FF2B5EF4-FFF2-40B4-BE49-F238E27FC236}">
                <a16:creationId xmlns:a16="http://schemas.microsoft.com/office/drawing/2014/main" id="{7362A462-D885-41A7-A9B7-31871071D11E}"/>
              </a:ext>
            </a:extLst>
          </p:cNvPr>
          <p:cNvCxnSpPr>
            <a:stCxn id="2" idx="3"/>
          </p:cNvCxnSpPr>
          <p:nvPr/>
        </p:nvCxnSpPr>
        <p:spPr>
          <a:xfrm>
            <a:off x="6957391" y="3260035"/>
            <a:ext cx="10071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9B6059F-F9B7-43F6-B8F7-5E843BCF9C55}"/>
              </a:ext>
            </a:extLst>
          </p:cNvPr>
          <p:cNvCxnSpPr>
            <a:endCxn id="2" idx="1"/>
          </p:cNvCxnSpPr>
          <p:nvPr/>
        </p:nvCxnSpPr>
        <p:spPr>
          <a:xfrm>
            <a:off x="2877671" y="3260035"/>
            <a:ext cx="113773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362A3E3-9160-4F37-AA3A-0204A028D3E5}"/>
              </a:ext>
            </a:extLst>
          </p:cNvPr>
          <p:cNvSpPr txBox="1"/>
          <p:nvPr/>
        </p:nvSpPr>
        <p:spPr>
          <a:xfrm>
            <a:off x="609600" y="2890703"/>
            <a:ext cx="3501792" cy="369332"/>
          </a:xfrm>
          <a:prstGeom prst="rect">
            <a:avLst/>
          </a:prstGeom>
          <a:noFill/>
        </p:spPr>
        <p:txBody>
          <a:bodyPr wrap="none" rtlCol="0">
            <a:spAutoFit/>
          </a:bodyPr>
          <a:lstStyle/>
          <a:p>
            <a:r>
              <a:rPr lang="en-CA" dirty="0"/>
              <a:t>x11FFFFFFFFFFFFFFFFFFFFF</a:t>
            </a:r>
          </a:p>
        </p:txBody>
      </p:sp>
      <p:sp>
        <p:nvSpPr>
          <p:cNvPr id="13" name="TextBox 12">
            <a:extLst>
              <a:ext uri="{FF2B5EF4-FFF2-40B4-BE49-F238E27FC236}">
                <a16:creationId xmlns:a16="http://schemas.microsoft.com/office/drawing/2014/main" id="{3FED4BC9-ADDA-41BC-9E2F-A3CF7F687126}"/>
              </a:ext>
            </a:extLst>
          </p:cNvPr>
          <p:cNvSpPr txBox="1"/>
          <p:nvPr/>
        </p:nvSpPr>
        <p:spPr>
          <a:xfrm>
            <a:off x="7460974" y="2890703"/>
            <a:ext cx="3249608" cy="369332"/>
          </a:xfrm>
          <a:prstGeom prst="rect">
            <a:avLst/>
          </a:prstGeom>
          <a:noFill/>
        </p:spPr>
        <p:txBody>
          <a:bodyPr wrap="none" rtlCol="0">
            <a:spAutoFit/>
          </a:bodyPr>
          <a:lstStyle/>
          <a:p>
            <a:r>
              <a:rPr lang="en-CA" dirty="0"/>
              <a:t>x1808b030695609040076321</a:t>
            </a:r>
          </a:p>
        </p:txBody>
      </p:sp>
    </p:spTree>
    <p:extLst>
      <p:ext uri="{BB962C8B-B14F-4D97-AF65-F5344CB8AC3E}">
        <p14:creationId xmlns:p14="http://schemas.microsoft.com/office/powerpoint/2010/main" val="2049687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25</a:t>
            </a:fld>
            <a:endParaRPr lang="en-CA" dirty="0"/>
          </a:p>
        </p:txBody>
      </p:sp>
      <p:pic>
        <p:nvPicPr>
          <p:cNvPr id="3" name="Picture 2" descr="A screenshot of a computer&#10;&#10;Description generated with very high confidence">
            <a:extLst>
              <a:ext uri="{FF2B5EF4-FFF2-40B4-BE49-F238E27FC236}">
                <a16:creationId xmlns:a16="http://schemas.microsoft.com/office/drawing/2014/main" id="{D14B8F03-A198-4184-BA82-D46BF2A5C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8" y="833718"/>
            <a:ext cx="11658600" cy="5217457"/>
          </a:xfrm>
          <a:prstGeom prst="rect">
            <a:avLst/>
          </a:prstGeom>
        </p:spPr>
      </p:pic>
      <p:sp>
        <p:nvSpPr>
          <p:cNvPr id="5" name="TextBox 4">
            <a:extLst>
              <a:ext uri="{FF2B5EF4-FFF2-40B4-BE49-F238E27FC236}">
                <a16:creationId xmlns:a16="http://schemas.microsoft.com/office/drawing/2014/main" id="{B4ED4E7B-8D75-456F-A51A-2EFE7393CDF5}"/>
              </a:ext>
            </a:extLst>
          </p:cNvPr>
          <p:cNvSpPr txBox="1"/>
          <p:nvPr/>
        </p:nvSpPr>
        <p:spPr>
          <a:xfrm>
            <a:off x="2420471" y="464386"/>
            <a:ext cx="4852675" cy="369332"/>
          </a:xfrm>
          <a:prstGeom prst="rect">
            <a:avLst/>
          </a:prstGeom>
          <a:noFill/>
        </p:spPr>
        <p:txBody>
          <a:bodyPr wrap="none" rtlCol="0">
            <a:spAutoFit/>
          </a:bodyPr>
          <a:lstStyle/>
          <a:p>
            <a:r>
              <a:rPr lang="en-CA" dirty="0"/>
              <a:t>Fig 1 : Response of Anderson PUF for 90 Bits</a:t>
            </a:r>
          </a:p>
        </p:txBody>
      </p:sp>
    </p:spTree>
    <p:extLst>
      <p:ext uri="{BB962C8B-B14F-4D97-AF65-F5344CB8AC3E}">
        <p14:creationId xmlns:p14="http://schemas.microsoft.com/office/powerpoint/2010/main" val="4025859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26</a:t>
            </a:fld>
            <a:endParaRPr lang="en-CA" dirty="0"/>
          </a:p>
        </p:txBody>
      </p:sp>
      <p:sp>
        <p:nvSpPr>
          <p:cNvPr id="6" name="Title 5">
            <a:extLst>
              <a:ext uri="{FF2B5EF4-FFF2-40B4-BE49-F238E27FC236}">
                <a16:creationId xmlns:a16="http://schemas.microsoft.com/office/drawing/2014/main" id="{14600109-6F35-4331-8686-3E8DF1878540}"/>
              </a:ext>
            </a:extLst>
          </p:cNvPr>
          <p:cNvSpPr>
            <a:spLocks noGrp="1"/>
          </p:cNvSpPr>
          <p:nvPr>
            <p:ph type="title"/>
          </p:nvPr>
        </p:nvSpPr>
        <p:spPr/>
        <p:txBody>
          <a:bodyPr/>
          <a:lstStyle/>
          <a:p>
            <a:r>
              <a:rPr lang="en-CA" sz="3600" dirty="0"/>
              <a:t>Modified Anderson PUF Results for Region 2</a:t>
            </a:r>
          </a:p>
        </p:txBody>
      </p:sp>
      <p:sp>
        <p:nvSpPr>
          <p:cNvPr id="2" name="Rectangle 1">
            <a:extLst>
              <a:ext uri="{FF2B5EF4-FFF2-40B4-BE49-F238E27FC236}">
                <a16:creationId xmlns:a16="http://schemas.microsoft.com/office/drawing/2014/main" id="{A6600C16-5361-4DD1-A02B-5568BCDC07E1}"/>
              </a:ext>
            </a:extLst>
          </p:cNvPr>
          <p:cNvSpPr/>
          <p:nvPr/>
        </p:nvSpPr>
        <p:spPr>
          <a:xfrm>
            <a:off x="4015408" y="2425148"/>
            <a:ext cx="2941983" cy="166977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4800" dirty="0">
                <a:solidFill>
                  <a:schemeClr val="tx1"/>
                </a:solidFill>
              </a:rPr>
              <a:t>PUF</a:t>
            </a:r>
          </a:p>
        </p:txBody>
      </p:sp>
      <p:cxnSp>
        <p:nvCxnSpPr>
          <p:cNvPr id="7" name="Straight Arrow Connector 6">
            <a:extLst>
              <a:ext uri="{FF2B5EF4-FFF2-40B4-BE49-F238E27FC236}">
                <a16:creationId xmlns:a16="http://schemas.microsoft.com/office/drawing/2014/main" id="{7362A462-D885-41A7-A9B7-31871071D11E}"/>
              </a:ext>
            </a:extLst>
          </p:cNvPr>
          <p:cNvCxnSpPr>
            <a:stCxn id="2" idx="3"/>
          </p:cNvCxnSpPr>
          <p:nvPr/>
        </p:nvCxnSpPr>
        <p:spPr>
          <a:xfrm>
            <a:off x="6957391" y="3260035"/>
            <a:ext cx="10071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9B6059F-F9B7-43F6-B8F7-5E843BCF9C55}"/>
              </a:ext>
            </a:extLst>
          </p:cNvPr>
          <p:cNvCxnSpPr>
            <a:endCxn id="2" idx="1"/>
          </p:cNvCxnSpPr>
          <p:nvPr/>
        </p:nvCxnSpPr>
        <p:spPr>
          <a:xfrm>
            <a:off x="2877671" y="3260035"/>
            <a:ext cx="113773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362A3E3-9160-4F37-AA3A-0204A028D3E5}"/>
              </a:ext>
            </a:extLst>
          </p:cNvPr>
          <p:cNvSpPr txBox="1"/>
          <p:nvPr/>
        </p:nvSpPr>
        <p:spPr>
          <a:xfrm>
            <a:off x="609600" y="2890703"/>
            <a:ext cx="3501792" cy="369332"/>
          </a:xfrm>
          <a:prstGeom prst="rect">
            <a:avLst/>
          </a:prstGeom>
          <a:noFill/>
        </p:spPr>
        <p:txBody>
          <a:bodyPr wrap="none" rtlCol="0">
            <a:spAutoFit/>
          </a:bodyPr>
          <a:lstStyle/>
          <a:p>
            <a:r>
              <a:rPr lang="en-CA" dirty="0"/>
              <a:t>x11FFFFFFFFFFFFFFFFFFFFF</a:t>
            </a:r>
          </a:p>
        </p:txBody>
      </p:sp>
      <p:sp>
        <p:nvSpPr>
          <p:cNvPr id="13" name="TextBox 12">
            <a:extLst>
              <a:ext uri="{FF2B5EF4-FFF2-40B4-BE49-F238E27FC236}">
                <a16:creationId xmlns:a16="http://schemas.microsoft.com/office/drawing/2014/main" id="{3FED4BC9-ADDA-41BC-9E2F-A3CF7F687126}"/>
              </a:ext>
            </a:extLst>
          </p:cNvPr>
          <p:cNvSpPr txBox="1"/>
          <p:nvPr/>
        </p:nvSpPr>
        <p:spPr>
          <a:xfrm>
            <a:off x="7460974" y="2890703"/>
            <a:ext cx="3236784" cy="369332"/>
          </a:xfrm>
          <a:prstGeom prst="rect">
            <a:avLst/>
          </a:prstGeom>
          <a:noFill/>
        </p:spPr>
        <p:txBody>
          <a:bodyPr wrap="none" rtlCol="0">
            <a:spAutoFit/>
          </a:bodyPr>
          <a:lstStyle/>
          <a:p>
            <a:r>
              <a:rPr lang="en-CA" dirty="0"/>
              <a:t>x3a164c549900d2d30821410</a:t>
            </a:r>
          </a:p>
        </p:txBody>
      </p:sp>
    </p:spTree>
    <p:extLst>
      <p:ext uri="{BB962C8B-B14F-4D97-AF65-F5344CB8AC3E}">
        <p14:creationId xmlns:p14="http://schemas.microsoft.com/office/powerpoint/2010/main" val="377763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27</a:t>
            </a:fld>
            <a:endParaRPr lang="en-CA" dirty="0"/>
          </a:p>
        </p:txBody>
      </p:sp>
      <p:sp>
        <p:nvSpPr>
          <p:cNvPr id="5" name="TextBox 4">
            <a:extLst>
              <a:ext uri="{FF2B5EF4-FFF2-40B4-BE49-F238E27FC236}">
                <a16:creationId xmlns:a16="http://schemas.microsoft.com/office/drawing/2014/main" id="{B4ED4E7B-8D75-456F-A51A-2EFE7393CDF5}"/>
              </a:ext>
            </a:extLst>
          </p:cNvPr>
          <p:cNvSpPr txBox="1"/>
          <p:nvPr/>
        </p:nvSpPr>
        <p:spPr>
          <a:xfrm>
            <a:off x="2420471" y="464386"/>
            <a:ext cx="5788829" cy="369332"/>
          </a:xfrm>
          <a:prstGeom prst="rect">
            <a:avLst/>
          </a:prstGeom>
          <a:noFill/>
        </p:spPr>
        <p:txBody>
          <a:bodyPr wrap="none" rtlCol="0">
            <a:spAutoFit/>
          </a:bodyPr>
          <a:lstStyle/>
          <a:p>
            <a:r>
              <a:rPr lang="en-CA" dirty="0"/>
              <a:t>Fig 2 : Response of Modified Anderson PUF for 90 Bits</a:t>
            </a:r>
          </a:p>
        </p:txBody>
      </p:sp>
      <p:pic>
        <p:nvPicPr>
          <p:cNvPr id="6" name="Picture 5" descr="A screenshot of a computer&#10;&#10;Description generated with very high confidence">
            <a:extLst>
              <a:ext uri="{FF2B5EF4-FFF2-40B4-BE49-F238E27FC236}">
                <a16:creationId xmlns:a16="http://schemas.microsoft.com/office/drawing/2014/main" id="{8111628B-3D80-4D56-9553-DE259891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6" y="833718"/>
            <a:ext cx="11631707" cy="5163670"/>
          </a:xfrm>
          <a:prstGeom prst="rect">
            <a:avLst/>
          </a:prstGeom>
        </p:spPr>
      </p:pic>
    </p:spTree>
    <p:extLst>
      <p:ext uri="{BB962C8B-B14F-4D97-AF65-F5344CB8AC3E}">
        <p14:creationId xmlns:p14="http://schemas.microsoft.com/office/powerpoint/2010/main" val="3517699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28</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73748" y="505095"/>
            <a:ext cx="9044503" cy="646331"/>
          </a:xfrm>
          <a:prstGeom prst="rect">
            <a:avLst/>
          </a:prstGeom>
          <a:noFill/>
        </p:spPr>
        <p:txBody>
          <a:bodyPr wrap="square" rtlCol="0">
            <a:spAutoFit/>
          </a:bodyPr>
          <a:lstStyle/>
          <a:p>
            <a:r>
              <a:rPr lang="en-CA" dirty="0"/>
              <a:t>Fig 3 : Error on Anderson PUF for 90 bits </a:t>
            </a:r>
          </a:p>
          <a:p>
            <a:endParaRPr lang="en-CA" dirty="0"/>
          </a:p>
        </p:txBody>
      </p:sp>
      <p:pic>
        <p:nvPicPr>
          <p:cNvPr id="7" name="Picture 6" descr="A screenshot of a social media post&#10;&#10;Description generated with very high confidence">
            <a:extLst>
              <a:ext uri="{FF2B5EF4-FFF2-40B4-BE49-F238E27FC236}">
                <a16:creationId xmlns:a16="http://schemas.microsoft.com/office/drawing/2014/main" id="{BA0DB473-23B8-4334-A093-3C7EA1B34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1021976"/>
            <a:ext cx="11688418" cy="5007763"/>
          </a:xfrm>
          <a:prstGeom prst="rect">
            <a:avLst/>
          </a:prstGeom>
        </p:spPr>
      </p:pic>
    </p:spTree>
    <p:extLst>
      <p:ext uri="{BB962C8B-B14F-4D97-AF65-F5344CB8AC3E}">
        <p14:creationId xmlns:p14="http://schemas.microsoft.com/office/powerpoint/2010/main" val="2338416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F2044CF-8812-4CF2-9056-04B4B109326E}"/>
              </a:ext>
            </a:extLst>
          </p:cNvPr>
          <p:cNvSpPr>
            <a:spLocks noGrp="1"/>
          </p:cNvSpPr>
          <p:nvPr>
            <p:ph idx="1"/>
          </p:nvPr>
        </p:nvSpPr>
        <p:spPr/>
        <p:txBody>
          <a:bodyPr/>
          <a:lstStyle/>
          <a:p>
            <a:r>
              <a:rPr lang="en-CA" dirty="0"/>
              <a:t>Fig 3 tells us that the value of response takes some time to settle as from[2].</a:t>
            </a:r>
          </a:p>
          <a:p>
            <a:endParaRPr lang="en-CA" dirty="0"/>
          </a:p>
          <a:p>
            <a:r>
              <a:rPr lang="en-CA" dirty="0"/>
              <a:t>This is because the glitch width is not enough to trigger the flip flop.</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29</a:t>
            </a:fld>
            <a:endParaRPr lang="en-CA" dirty="0"/>
          </a:p>
        </p:txBody>
      </p:sp>
    </p:spTree>
    <p:extLst>
      <p:ext uri="{BB962C8B-B14F-4D97-AF65-F5344CB8AC3E}">
        <p14:creationId xmlns:p14="http://schemas.microsoft.com/office/powerpoint/2010/main" val="395343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pPr fontAlgn="base">
              <a:spcBef>
                <a:spcPct val="0"/>
              </a:spcBef>
              <a:spcAft>
                <a:spcPct val="0"/>
              </a:spcAft>
              <a:defRPr/>
            </a:pPr>
            <a:fld id="{630E3872-BC8A-4CE7-AD2A-7B9FB89438B8}" type="slidenum">
              <a:rPr lang="en-CA">
                <a:solidFill>
                  <a:srgbClr val="FFFFFF">
                    <a:lumMod val="95000"/>
                  </a:srgbClr>
                </a:solidFill>
                <a:latin typeface="Arial" charset="0"/>
                <a:ea typeface="ＭＳ Ｐゴシック" pitchFamily="34" charset="-128"/>
              </a:rPr>
              <a:pPr fontAlgn="base">
                <a:spcBef>
                  <a:spcPct val="0"/>
                </a:spcBef>
                <a:spcAft>
                  <a:spcPct val="0"/>
                </a:spcAft>
                <a:defRPr/>
              </a:pPr>
              <a:t>3</a:t>
            </a:fld>
            <a:endParaRPr lang="en-CA" dirty="0">
              <a:solidFill>
                <a:srgbClr val="FFFFFF">
                  <a:lumMod val="95000"/>
                </a:srgbClr>
              </a:solidFill>
              <a:latin typeface="Arial" charset="0"/>
              <a:ea typeface="ＭＳ Ｐゴシック" pitchFamily="34" charset="-128"/>
            </a:endParaRPr>
          </a:p>
        </p:txBody>
      </p:sp>
      <p:sp>
        <p:nvSpPr>
          <p:cNvPr id="2" name="TextBox 1">
            <a:extLst>
              <a:ext uri="{FF2B5EF4-FFF2-40B4-BE49-F238E27FC236}">
                <a16:creationId xmlns:a16="http://schemas.microsoft.com/office/drawing/2014/main" id="{A4D2FFBA-4BE9-4675-B5D3-5657D213F316}"/>
              </a:ext>
            </a:extLst>
          </p:cNvPr>
          <p:cNvSpPr txBox="1"/>
          <p:nvPr/>
        </p:nvSpPr>
        <p:spPr>
          <a:xfrm>
            <a:off x="1491175" y="562708"/>
            <a:ext cx="9298745" cy="8309967"/>
          </a:xfrm>
          <a:prstGeom prst="rect">
            <a:avLst/>
          </a:prstGeom>
          <a:noFill/>
        </p:spPr>
        <p:txBody>
          <a:bodyPr wrap="square" rtlCol="0">
            <a:spAutoFit/>
          </a:bodyPr>
          <a:lstStyle/>
          <a:p>
            <a:r>
              <a:rPr lang="en-IN" sz="4000" dirty="0">
                <a:solidFill>
                  <a:srgbClr val="0070C0"/>
                </a:solidFill>
                <a:latin typeface="+mj-lt"/>
              </a:rPr>
              <a:t>INTRODUCTION:</a:t>
            </a:r>
          </a:p>
          <a:p>
            <a:pPr marL="571500" indent="-571500">
              <a:buFont typeface="Arial" panose="020B0604020202020204" pitchFamily="34" charset="0"/>
              <a:buChar char="•"/>
            </a:pPr>
            <a:r>
              <a:rPr lang="en-IN" sz="2400" dirty="0">
                <a:latin typeface="+mj-lt"/>
              </a:rPr>
              <a:t>Physical Unclonable Functions (PUFs) are digital circuits that produce unique signature bits based on process variations that occur in manufacturing process in an Integrated Circuit(IC)</a:t>
            </a:r>
          </a:p>
          <a:p>
            <a:pPr marL="571500" indent="-571500">
              <a:buFont typeface="Arial" panose="020B0604020202020204" pitchFamily="34" charset="0"/>
              <a:buChar char="•"/>
            </a:pPr>
            <a:endParaRPr lang="en-IN" sz="2400" dirty="0">
              <a:latin typeface="+mj-lt"/>
            </a:endParaRPr>
          </a:p>
          <a:p>
            <a:pPr marL="571500" indent="-571500">
              <a:buFont typeface="Arial" panose="020B0604020202020204" pitchFamily="34" charset="0"/>
              <a:buChar char="•"/>
            </a:pPr>
            <a:r>
              <a:rPr lang="en-IN" sz="2400" dirty="0"/>
              <a:t>PUF’s eliminate the need to utilize expensive cryptographic algorithms for security. Instead we can use small part of the hardware as a security device</a:t>
            </a:r>
          </a:p>
          <a:p>
            <a:pPr marL="571500" indent="-571500">
              <a:buFont typeface="Arial" panose="020B0604020202020204" pitchFamily="34" charset="0"/>
              <a:buChar char="•"/>
            </a:pPr>
            <a:endParaRPr lang="en-IN" sz="2400" dirty="0"/>
          </a:p>
          <a:p>
            <a:pPr marL="571500" indent="-571500">
              <a:buFont typeface="Arial" panose="020B0604020202020204" pitchFamily="34" charset="0"/>
              <a:buChar char="•"/>
            </a:pPr>
            <a:r>
              <a:rPr lang="en-IN" sz="2400" dirty="0"/>
              <a:t>No need to store the secret keys in digital memory such as SRAM and EEPROM which could be vulnerable to many attacks</a:t>
            </a:r>
          </a:p>
          <a:p>
            <a:pPr marL="571500" indent="-571500">
              <a:buFont typeface="Arial" panose="020B0604020202020204" pitchFamily="34" charset="0"/>
              <a:buChar char="•"/>
            </a:pPr>
            <a:endParaRPr lang="en-IN" sz="2800" dirty="0">
              <a:latin typeface="+mj-lt"/>
            </a:endParaRPr>
          </a:p>
          <a:p>
            <a:endParaRPr lang="en-IN" sz="4000" dirty="0">
              <a:solidFill>
                <a:srgbClr val="0070C0"/>
              </a:solidFill>
              <a:latin typeface="+mj-lt"/>
            </a:endParaRPr>
          </a:p>
          <a:p>
            <a:pPr marL="457200" indent="-457200">
              <a:buFont typeface="Arial" panose="020B0604020202020204" pitchFamily="34" charset="0"/>
              <a:buChar char="•"/>
            </a:pPr>
            <a:endParaRPr lang="en-IN" sz="2800" dirty="0">
              <a:latin typeface="+mj-lt"/>
            </a:endParaRPr>
          </a:p>
          <a:p>
            <a:endParaRPr lang="en-IN" sz="4000" dirty="0">
              <a:solidFill>
                <a:srgbClr val="0070C0"/>
              </a:solidFill>
              <a:latin typeface="+mj-lt"/>
            </a:endParaRPr>
          </a:p>
          <a:p>
            <a:endParaRPr lang="en-IN" sz="4000" dirty="0">
              <a:solidFill>
                <a:srgbClr val="0070C0"/>
              </a:solidFill>
              <a:latin typeface="+mj-lt"/>
            </a:endParaRPr>
          </a:p>
          <a:p>
            <a:endParaRPr lang="en-IN" dirty="0"/>
          </a:p>
          <a:p>
            <a:endParaRPr lang="en-IN" dirty="0"/>
          </a:p>
          <a:p>
            <a:endParaRPr lang="en-IN" dirty="0"/>
          </a:p>
        </p:txBody>
      </p:sp>
    </p:spTree>
    <p:extLst>
      <p:ext uri="{BB962C8B-B14F-4D97-AF65-F5344CB8AC3E}">
        <p14:creationId xmlns:p14="http://schemas.microsoft.com/office/powerpoint/2010/main" val="228640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30</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73748" y="505095"/>
            <a:ext cx="9044503" cy="646331"/>
          </a:xfrm>
          <a:prstGeom prst="rect">
            <a:avLst/>
          </a:prstGeom>
          <a:noFill/>
        </p:spPr>
        <p:txBody>
          <a:bodyPr wrap="square" rtlCol="0">
            <a:spAutoFit/>
          </a:bodyPr>
          <a:lstStyle/>
          <a:p>
            <a:r>
              <a:rPr lang="en-CA" dirty="0"/>
              <a:t>Fig 4 : Error reduced on Modified Anderson PUF for 90 bits </a:t>
            </a:r>
          </a:p>
          <a:p>
            <a:endParaRPr lang="en-CA" dirty="0"/>
          </a:p>
        </p:txBody>
      </p:sp>
      <p:pic>
        <p:nvPicPr>
          <p:cNvPr id="5" name="Picture 4" descr="A screenshot of a computer&#10;&#10;Description generated with very high confidence">
            <a:extLst>
              <a:ext uri="{FF2B5EF4-FFF2-40B4-BE49-F238E27FC236}">
                <a16:creationId xmlns:a16="http://schemas.microsoft.com/office/drawing/2014/main" id="{2598860B-7EEC-414A-92C7-B7A6844CC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17" y="936273"/>
            <a:ext cx="11362765" cy="4792174"/>
          </a:xfrm>
          <a:prstGeom prst="rect">
            <a:avLst/>
          </a:prstGeom>
        </p:spPr>
      </p:pic>
    </p:spTree>
    <p:extLst>
      <p:ext uri="{BB962C8B-B14F-4D97-AF65-F5344CB8AC3E}">
        <p14:creationId xmlns:p14="http://schemas.microsoft.com/office/powerpoint/2010/main" val="4191075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effectLst>
            <a:outerShdw blurRad="50800" dist="50800" dir="5400000" algn="ctr" rotWithShape="0">
              <a:schemeClr val="bg1"/>
            </a:outerShdw>
          </a:effectLst>
        </p:spPr>
        <p:txBody>
          <a:bodyPr/>
          <a:lstStyle/>
          <a:p>
            <a:r>
              <a:rPr lang="en-IN" sz="2400" dirty="0">
                <a:solidFill>
                  <a:schemeClr val="tx1"/>
                </a:solidFill>
              </a:rPr>
              <a:t>Plotting the graph For Hamming Distance vs density for both the PUFs</a:t>
            </a:r>
            <a:r>
              <a:rPr lang="en-IN" sz="2400" dirty="0">
                <a:solidFill>
                  <a:srgbClr val="00B0F0"/>
                </a:solidFill>
              </a:rPr>
              <a:t> </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31</a:t>
            </a:fld>
            <a:endParaRPr lang="en-CA" dirty="0"/>
          </a:p>
        </p:txBody>
      </p:sp>
      <p:sp>
        <p:nvSpPr>
          <p:cNvPr id="5" name="TextBox 4">
            <a:extLst>
              <a:ext uri="{FF2B5EF4-FFF2-40B4-BE49-F238E27FC236}">
                <a16:creationId xmlns:a16="http://schemas.microsoft.com/office/drawing/2014/main" id="{A7487B4E-2A22-4340-9F70-CF5130761D7E}"/>
              </a:ext>
            </a:extLst>
          </p:cNvPr>
          <p:cNvSpPr txBox="1"/>
          <p:nvPr/>
        </p:nvSpPr>
        <p:spPr>
          <a:xfrm>
            <a:off x="768626" y="1696278"/>
            <a:ext cx="10813774" cy="3416320"/>
          </a:xfrm>
          <a:prstGeom prst="rect">
            <a:avLst/>
          </a:prstGeom>
          <a:noFill/>
        </p:spPr>
        <p:txBody>
          <a:bodyPr wrap="square" rtlCol="0">
            <a:spAutoFit/>
          </a:bodyPr>
          <a:lstStyle/>
          <a:p>
            <a:pPr marL="285750" indent="-285750">
              <a:buFont typeface="Arial" panose="020B0604020202020204" pitchFamily="34" charset="0"/>
              <a:buChar char="•"/>
            </a:pPr>
            <a:r>
              <a:rPr lang="en-CA" b="1" dirty="0"/>
              <a:t>TERMINOLOGIES</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r>
              <a:rPr lang="en-CA" b="1" dirty="0"/>
              <a:t>Hamming Distance:</a:t>
            </a:r>
          </a:p>
          <a:p>
            <a:pPr marL="285750" indent="-285750">
              <a:buFont typeface="Arial" panose="020B0604020202020204" pitchFamily="34" charset="0"/>
              <a:buChar char="•"/>
            </a:pPr>
            <a:endParaRPr lang="en-CA" b="1" dirty="0"/>
          </a:p>
          <a:p>
            <a:r>
              <a:rPr lang="en-CA" dirty="0"/>
              <a:t>	The </a:t>
            </a:r>
            <a:r>
              <a:rPr lang="en-CA" b="1" dirty="0"/>
              <a:t>Hamming Distance</a:t>
            </a:r>
            <a:r>
              <a:rPr lang="en-CA" dirty="0"/>
              <a:t> between a pair of 90 bit signatures is the number of bit positions in which the two signatures differ from one another.</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r>
              <a:rPr lang="en-CA" b="1" dirty="0"/>
              <a:t>Density:</a:t>
            </a:r>
          </a:p>
          <a:p>
            <a:pPr marL="285750" indent="-285750">
              <a:buFont typeface="Arial" panose="020B0604020202020204" pitchFamily="34" charset="0"/>
              <a:buChar char="•"/>
            </a:pPr>
            <a:endParaRPr lang="en-CA" b="1" dirty="0"/>
          </a:p>
          <a:p>
            <a:r>
              <a:rPr lang="en-CA" dirty="0"/>
              <a:t>	It’s defined as the fraction of PUF pairs that have hamming distance values in a specific range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975911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effectLst>
            <a:outerShdw blurRad="50800" dist="50800" dir="5400000" algn="ctr" rotWithShape="0">
              <a:schemeClr val="bg1"/>
            </a:outerShdw>
          </a:effectLst>
        </p:spPr>
        <p:txBody>
          <a:bodyPr/>
          <a:lstStyle/>
          <a:p>
            <a:r>
              <a:rPr lang="en-IN" sz="2400" dirty="0">
                <a:solidFill>
                  <a:schemeClr val="tx1"/>
                </a:solidFill>
              </a:rPr>
              <a:t>Plotting the graph with responses vs density for both the PUF</a:t>
            </a:r>
            <a:r>
              <a:rPr lang="en-IN" sz="2400" dirty="0">
                <a:solidFill>
                  <a:srgbClr val="00B0F0"/>
                </a:solidFill>
              </a:rPr>
              <a:t> </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32</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61514" y="1370014"/>
            <a:ext cx="9044503" cy="646331"/>
          </a:xfrm>
          <a:prstGeom prst="rect">
            <a:avLst/>
          </a:prstGeom>
          <a:noFill/>
        </p:spPr>
        <p:txBody>
          <a:bodyPr wrap="square" rtlCol="0">
            <a:spAutoFit/>
          </a:bodyPr>
          <a:lstStyle/>
          <a:p>
            <a:r>
              <a:rPr lang="en-CA" dirty="0"/>
              <a:t>Fig 5 : Intra-distance metrics for a 90-bit Anderson PUF </a:t>
            </a:r>
          </a:p>
          <a:p>
            <a:endParaRPr lang="en-CA" dirty="0"/>
          </a:p>
        </p:txBody>
      </p:sp>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668729423"/>
              </p:ext>
            </p:extLst>
          </p:nvPr>
        </p:nvGraphicFramePr>
        <p:xfrm>
          <a:off x="1585984" y="1858168"/>
          <a:ext cx="7719381" cy="3629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2659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33</a:t>
            </a:fld>
            <a:endParaRPr lang="en-CA" dirty="0"/>
          </a:p>
        </p:txBody>
      </p:sp>
      <p:sp>
        <p:nvSpPr>
          <p:cNvPr id="13" name="TextBox 12">
            <a:extLst>
              <a:ext uri="{FF2B5EF4-FFF2-40B4-BE49-F238E27FC236}">
                <a16:creationId xmlns:a16="http://schemas.microsoft.com/office/drawing/2014/main" id="{A478249E-C8B3-4268-AC87-543C91E60362}"/>
              </a:ext>
            </a:extLst>
          </p:cNvPr>
          <p:cNvSpPr txBox="1"/>
          <p:nvPr/>
        </p:nvSpPr>
        <p:spPr>
          <a:xfrm>
            <a:off x="1398494" y="746774"/>
            <a:ext cx="3788281" cy="369332"/>
          </a:xfrm>
          <a:prstGeom prst="rect">
            <a:avLst/>
          </a:prstGeom>
          <a:noFill/>
        </p:spPr>
        <p:txBody>
          <a:bodyPr wrap="none" rtlCol="0">
            <a:spAutoFit/>
          </a:bodyPr>
          <a:lstStyle/>
          <a:p>
            <a:r>
              <a:rPr lang="en-CA" dirty="0"/>
              <a:t>Fig 6 : Evaluation of Anderson PUF</a:t>
            </a:r>
          </a:p>
        </p:txBody>
      </p:sp>
      <p:pic>
        <p:nvPicPr>
          <p:cNvPr id="5" name="Picture 4" descr="A screenshot of a cell phone&#10;&#10;Description generated with very high confidence">
            <a:extLst>
              <a:ext uri="{FF2B5EF4-FFF2-40B4-BE49-F238E27FC236}">
                <a16:creationId xmlns:a16="http://schemas.microsoft.com/office/drawing/2014/main" id="{CC5A28A4-60E4-4E89-AFB5-2B4944480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32451"/>
            <a:ext cx="11370365" cy="4647801"/>
          </a:xfrm>
          <a:prstGeom prst="rect">
            <a:avLst/>
          </a:prstGeom>
        </p:spPr>
      </p:pic>
    </p:spTree>
    <p:extLst>
      <p:ext uri="{BB962C8B-B14F-4D97-AF65-F5344CB8AC3E}">
        <p14:creationId xmlns:p14="http://schemas.microsoft.com/office/powerpoint/2010/main" val="2554199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sz="2400" dirty="0"/>
              <a:t>Experimental Results</a:t>
            </a:r>
            <a:endParaRPr lang="en-IN" sz="2400" dirty="0">
              <a:solidFill>
                <a:srgbClr val="00B0F0"/>
              </a:solidFill>
            </a:endParaRP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34</a:t>
            </a:fld>
            <a:endParaRPr lang="en-CA" dirty="0"/>
          </a:p>
        </p:txBody>
      </p:sp>
      <p:sp>
        <p:nvSpPr>
          <p:cNvPr id="3" name="TextBox 2">
            <a:extLst>
              <a:ext uri="{FF2B5EF4-FFF2-40B4-BE49-F238E27FC236}">
                <a16:creationId xmlns:a16="http://schemas.microsoft.com/office/drawing/2014/main" id="{A60BEFB2-0A15-4A58-B183-350FB88DFE8E}"/>
              </a:ext>
            </a:extLst>
          </p:cNvPr>
          <p:cNvSpPr txBox="1"/>
          <p:nvPr/>
        </p:nvSpPr>
        <p:spPr>
          <a:xfrm>
            <a:off x="1561514" y="1370014"/>
            <a:ext cx="9044503" cy="646331"/>
          </a:xfrm>
          <a:prstGeom prst="rect">
            <a:avLst/>
          </a:prstGeom>
          <a:noFill/>
        </p:spPr>
        <p:txBody>
          <a:bodyPr wrap="square" rtlCol="0">
            <a:spAutoFit/>
          </a:bodyPr>
          <a:lstStyle/>
          <a:p>
            <a:r>
              <a:rPr lang="en-CA" dirty="0"/>
              <a:t>Fig 7 : Intra-distance metrics for a 90-bit  Modified Anderson PUF </a:t>
            </a:r>
          </a:p>
          <a:p>
            <a:endParaRPr lang="en-CA" dirty="0"/>
          </a:p>
        </p:txBody>
      </p:sp>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150350946"/>
              </p:ext>
            </p:extLst>
          </p:nvPr>
        </p:nvGraphicFramePr>
        <p:xfrm>
          <a:off x="1561514" y="1858168"/>
          <a:ext cx="7622827" cy="3629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8990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35</a:t>
            </a:fld>
            <a:endParaRPr lang="en-CA" dirty="0"/>
          </a:p>
        </p:txBody>
      </p:sp>
      <p:sp>
        <p:nvSpPr>
          <p:cNvPr id="13" name="TextBox 12">
            <a:extLst>
              <a:ext uri="{FF2B5EF4-FFF2-40B4-BE49-F238E27FC236}">
                <a16:creationId xmlns:a16="http://schemas.microsoft.com/office/drawing/2014/main" id="{A478249E-C8B3-4268-AC87-543C91E60362}"/>
              </a:ext>
            </a:extLst>
          </p:cNvPr>
          <p:cNvSpPr txBox="1"/>
          <p:nvPr/>
        </p:nvSpPr>
        <p:spPr>
          <a:xfrm>
            <a:off x="1398494" y="746774"/>
            <a:ext cx="4724435" cy="369332"/>
          </a:xfrm>
          <a:prstGeom prst="rect">
            <a:avLst/>
          </a:prstGeom>
          <a:noFill/>
        </p:spPr>
        <p:txBody>
          <a:bodyPr wrap="none" rtlCol="0">
            <a:spAutoFit/>
          </a:bodyPr>
          <a:lstStyle/>
          <a:p>
            <a:r>
              <a:rPr lang="en-CA" dirty="0"/>
              <a:t>Fig 8 : Evaluation of Modified Anderson PUF</a:t>
            </a:r>
          </a:p>
        </p:txBody>
      </p:sp>
      <p:pic>
        <p:nvPicPr>
          <p:cNvPr id="3" name="Picture 2" descr="A screenshot of a cell phone&#10;&#10;Description generated with very high confidence">
            <a:extLst>
              <a:ext uri="{FF2B5EF4-FFF2-40B4-BE49-F238E27FC236}">
                <a16:creationId xmlns:a16="http://schemas.microsoft.com/office/drawing/2014/main" id="{EB566317-F25E-4756-92AB-D7214138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 y="1187959"/>
            <a:ext cx="11794435" cy="4482082"/>
          </a:xfrm>
          <a:prstGeom prst="rect">
            <a:avLst/>
          </a:prstGeom>
        </p:spPr>
      </p:pic>
    </p:spTree>
    <p:extLst>
      <p:ext uri="{BB962C8B-B14F-4D97-AF65-F5344CB8AC3E}">
        <p14:creationId xmlns:p14="http://schemas.microsoft.com/office/powerpoint/2010/main" val="3592050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A39E-9FE1-42B5-888C-DA506D49FED8}"/>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4AF673FA-A35B-473D-AD2E-FB03B93B979A}"/>
              </a:ext>
            </a:extLst>
          </p:cNvPr>
          <p:cNvSpPr>
            <a:spLocks noGrp="1"/>
          </p:cNvSpPr>
          <p:nvPr>
            <p:ph idx="1"/>
          </p:nvPr>
        </p:nvSpPr>
        <p:spPr/>
        <p:txBody>
          <a:bodyPr/>
          <a:lstStyle/>
          <a:p>
            <a:r>
              <a:rPr lang="en-CA" dirty="0"/>
              <a:t>Thus the modified PUF can give the responses without any transitions</a:t>
            </a:r>
          </a:p>
          <a:p>
            <a:r>
              <a:rPr lang="en-CA" dirty="0"/>
              <a:t>We also proved that it generated different signatures for different regions inside the FPGA</a:t>
            </a:r>
          </a:p>
          <a:p>
            <a:r>
              <a:rPr lang="en-CA" dirty="0"/>
              <a:t>We can say that the error has been reduced and it can be reliably used for security authentications </a:t>
            </a:r>
          </a:p>
        </p:txBody>
      </p:sp>
      <p:sp>
        <p:nvSpPr>
          <p:cNvPr id="4" name="Slide Number Placeholder 3">
            <a:extLst>
              <a:ext uri="{FF2B5EF4-FFF2-40B4-BE49-F238E27FC236}">
                <a16:creationId xmlns:a16="http://schemas.microsoft.com/office/drawing/2014/main" id="{F3302BB5-2F62-4F0E-AE84-D5C7A1200936}"/>
              </a:ext>
            </a:extLst>
          </p:cNvPr>
          <p:cNvSpPr>
            <a:spLocks noGrp="1"/>
          </p:cNvSpPr>
          <p:nvPr>
            <p:ph type="sldNum" sz="quarter" idx="10"/>
          </p:nvPr>
        </p:nvSpPr>
        <p:spPr/>
        <p:txBody>
          <a:bodyPr/>
          <a:lstStyle/>
          <a:p>
            <a:pPr>
              <a:defRPr/>
            </a:pPr>
            <a:r>
              <a:rPr lang="en-CA"/>
              <a:t>10</a:t>
            </a:r>
            <a:endParaRPr lang="en-CA" dirty="0"/>
          </a:p>
        </p:txBody>
      </p:sp>
    </p:spTree>
    <p:extLst>
      <p:ext uri="{BB962C8B-B14F-4D97-AF65-F5344CB8AC3E}">
        <p14:creationId xmlns:p14="http://schemas.microsoft.com/office/powerpoint/2010/main" val="3285349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solidFill>
                  <a:srgbClr val="00B0F0"/>
                </a:solidFill>
              </a:rPr>
              <a:t>Hardware Trojans for Secure licensing applications</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IP Providers sell VHDL and Verilog IP cores to many unknown customers</a:t>
            </a:r>
          </a:p>
          <a:p>
            <a:r>
              <a:rPr lang="en-IN" sz="2400" dirty="0"/>
              <a:t>Many industries try to trace the IP and make their own pirated designs</a:t>
            </a:r>
          </a:p>
          <a:p>
            <a:r>
              <a:rPr lang="en-IN" sz="2400" dirty="0"/>
              <a:t>We can use </a:t>
            </a:r>
            <a:r>
              <a:rPr lang="en-IN" sz="2400" b="1" dirty="0"/>
              <a:t>Hardware Trojan</a:t>
            </a:r>
            <a:r>
              <a:rPr lang="en-IN" sz="2400" dirty="0"/>
              <a:t> (HT) to stop IP piracy</a:t>
            </a:r>
          </a:p>
          <a:p>
            <a:r>
              <a:rPr lang="en-IN" sz="2400" dirty="0"/>
              <a:t>HT is a malicious modification of the digital circuitry of an integrated circuit. HT is completely characterized by its physical representation and its behaviour</a:t>
            </a:r>
          </a:p>
          <a:p>
            <a:r>
              <a:rPr lang="en-IN" sz="2400" dirty="0"/>
              <a:t>We use FSM based securing algorithm for protecting the IP cores [6]</a:t>
            </a:r>
          </a:p>
          <a:p>
            <a:r>
              <a:rPr lang="en-US" sz="2400" dirty="0"/>
              <a:t>This </a:t>
            </a:r>
            <a:r>
              <a:rPr lang="en-US" sz="2400" b="1" dirty="0"/>
              <a:t>FSM</a:t>
            </a:r>
            <a:r>
              <a:rPr lang="en-US" sz="2400" dirty="0"/>
              <a:t> needs to be hidden from attackers. Obfuscation technique will be used during this research based on re-simulating the FSM of the IP core with the added FSM to gather a flattened netlist.</a:t>
            </a:r>
          </a:p>
          <a:p>
            <a:endParaRPr lang="en-IN" sz="28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37</a:t>
            </a:fld>
            <a:endParaRPr lang="en-CA" dirty="0"/>
          </a:p>
        </p:txBody>
      </p:sp>
    </p:spTree>
    <p:extLst>
      <p:ext uri="{BB962C8B-B14F-4D97-AF65-F5344CB8AC3E}">
        <p14:creationId xmlns:p14="http://schemas.microsoft.com/office/powerpoint/2010/main" val="642633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1200" y="381000"/>
            <a:ext cx="8305800" cy="61722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sz="2800" dirty="0">
                <a:solidFill>
                  <a:schemeClr val="tx1">
                    <a:lumMod val="95000"/>
                    <a:lumOff val="5000"/>
                  </a:schemeClr>
                </a:solidFill>
              </a:rPr>
              <a:t>The binding FSM structure. The original states are shown in dark and the added states are shown in white on the STG of the added FSM. [3]</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9636" y="956603"/>
            <a:ext cx="4867421" cy="2990556"/>
          </a:xfrm>
          <a:prstGeom prst="rect">
            <a:avLst/>
          </a:prstGeom>
          <a:noFill/>
          <a:ln>
            <a:noFill/>
          </a:ln>
        </p:spPr>
      </p:pic>
      <p:sp>
        <p:nvSpPr>
          <p:cNvPr id="2" name="TextBox 1">
            <a:extLst>
              <a:ext uri="{FF2B5EF4-FFF2-40B4-BE49-F238E27FC236}">
                <a16:creationId xmlns:a16="http://schemas.microsoft.com/office/drawing/2014/main" id="{21DC710E-3AE0-4FCB-B2A0-0BB73CD83382}"/>
              </a:ext>
            </a:extLst>
          </p:cNvPr>
          <p:cNvSpPr txBox="1"/>
          <p:nvPr/>
        </p:nvSpPr>
        <p:spPr>
          <a:xfrm>
            <a:off x="4492487" y="622852"/>
            <a:ext cx="2518703" cy="369332"/>
          </a:xfrm>
          <a:prstGeom prst="rect">
            <a:avLst/>
          </a:prstGeom>
          <a:noFill/>
        </p:spPr>
        <p:txBody>
          <a:bodyPr wrap="none" rtlCol="0">
            <a:spAutoFit/>
          </a:bodyPr>
          <a:lstStyle/>
          <a:p>
            <a:r>
              <a:rPr lang="en-CA" dirty="0"/>
              <a:t>FSM Model of a Trojan</a:t>
            </a:r>
          </a:p>
        </p:txBody>
      </p:sp>
      <p:sp>
        <p:nvSpPr>
          <p:cNvPr id="5" name="Slide Number Placeholder 4">
            <a:extLst>
              <a:ext uri="{FF2B5EF4-FFF2-40B4-BE49-F238E27FC236}">
                <a16:creationId xmlns:a16="http://schemas.microsoft.com/office/drawing/2014/main" id="{43B0A6D7-6896-40C5-8475-C3F9D96E71D4}"/>
              </a:ext>
            </a:extLst>
          </p:cNvPr>
          <p:cNvSpPr>
            <a:spLocks noGrp="1"/>
          </p:cNvSpPr>
          <p:nvPr>
            <p:ph type="sldNum" sz="quarter" idx="10"/>
          </p:nvPr>
        </p:nvSpPr>
        <p:spPr/>
        <p:txBody>
          <a:bodyPr/>
          <a:lstStyle/>
          <a:p>
            <a:pPr>
              <a:defRPr/>
            </a:pPr>
            <a:fld id="{076EB574-A103-4F94-8B82-4744ADC53466}" type="slidenum">
              <a:rPr lang="en-CA" smtClean="0"/>
              <a:pPr>
                <a:defRPr/>
              </a:pPr>
              <a:t>38</a:t>
            </a:fld>
            <a:endParaRPr lang="en-CA" dirty="0"/>
          </a:p>
        </p:txBody>
      </p:sp>
    </p:spTree>
    <p:extLst>
      <p:ext uri="{BB962C8B-B14F-4D97-AF65-F5344CB8AC3E}">
        <p14:creationId xmlns:p14="http://schemas.microsoft.com/office/powerpoint/2010/main" val="3233577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F767B4-E0DB-4FE9-82D0-56E8EFB560AA}"/>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6" name="Rectangle 5" descr="fgfg" title="fghfh">
            <a:extLst>
              <a:ext uri="{FF2B5EF4-FFF2-40B4-BE49-F238E27FC236}">
                <a16:creationId xmlns:a16="http://schemas.microsoft.com/office/drawing/2014/main" id="{682D6940-8778-4237-A83F-C6F1F52CA82C}"/>
              </a:ext>
            </a:extLst>
          </p:cNvPr>
          <p:cNvSpPr/>
          <p:nvPr/>
        </p:nvSpPr>
        <p:spPr>
          <a:xfrm>
            <a:off x="3538330" y="833158"/>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71F62F6-39A8-4D8D-A6CA-35AD3FED4D72}"/>
              </a:ext>
            </a:extLst>
          </p:cNvPr>
          <p:cNvSpPr txBox="1"/>
          <p:nvPr/>
        </p:nvSpPr>
        <p:spPr>
          <a:xfrm>
            <a:off x="3638398" y="906459"/>
            <a:ext cx="1390124" cy="369332"/>
          </a:xfrm>
          <a:prstGeom prst="rect">
            <a:avLst/>
          </a:prstGeom>
          <a:noFill/>
        </p:spPr>
        <p:txBody>
          <a:bodyPr wrap="none" rtlCol="0">
            <a:spAutoFit/>
          </a:bodyPr>
          <a:lstStyle/>
          <a:p>
            <a:r>
              <a:rPr lang="en-CA" dirty="0"/>
              <a:t>Clk_Count0</a:t>
            </a:r>
          </a:p>
        </p:txBody>
      </p:sp>
      <p:cxnSp>
        <p:nvCxnSpPr>
          <p:cNvPr id="10" name="Straight Arrow Connector 9">
            <a:extLst>
              <a:ext uri="{FF2B5EF4-FFF2-40B4-BE49-F238E27FC236}">
                <a16:creationId xmlns:a16="http://schemas.microsoft.com/office/drawing/2014/main" id="{5EF6141F-2B00-4F2B-AC7D-BB336EC7AA12}"/>
              </a:ext>
            </a:extLst>
          </p:cNvPr>
          <p:cNvCxnSpPr>
            <a:stCxn id="6" idx="2"/>
          </p:cNvCxnSpPr>
          <p:nvPr/>
        </p:nvCxnSpPr>
        <p:spPr>
          <a:xfrm flipH="1">
            <a:off x="4333460" y="1456010"/>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Flowchart: Decision 10">
            <a:extLst>
              <a:ext uri="{FF2B5EF4-FFF2-40B4-BE49-F238E27FC236}">
                <a16:creationId xmlns:a16="http://schemas.microsoft.com/office/drawing/2014/main" id="{87A1AAC0-B92C-4B36-8491-56D31412114B}"/>
              </a:ext>
            </a:extLst>
          </p:cNvPr>
          <p:cNvSpPr/>
          <p:nvPr/>
        </p:nvSpPr>
        <p:spPr>
          <a:xfrm>
            <a:off x="3630028" y="1777765"/>
            <a:ext cx="1398494" cy="13447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r>
              <a:rPr lang="en-CA" dirty="0"/>
              <a:t>Clk_Count0=250000</a:t>
            </a:r>
          </a:p>
        </p:txBody>
      </p:sp>
      <p:cxnSp>
        <p:nvCxnSpPr>
          <p:cNvPr id="13" name="Straight Arrow Connector 12">
            <a:extLst>
              <a:ext uri="{FF2B5EF4-FFF2-40B4-BE49-F238E27FC236}">
                <a16:creationId xmlns:a16="http://schemas.microsoft.com/office/drawing/2014/main" id="{88B690C6-4D93-4910-81F7-CF968E8DD1D6}"/>
              </a:ext>
            </a:extLst>
          </p:cNvPr>
          <p:cNvCxnSpPr>
            <a:stCxn id="11" idx="1"/>
          </p:cNvCxnSpPr>
          <p:nvPr/>
        </p:nvCxnSpPr>
        <p:spPr>
          <a:xfrm flipH="1">
            <a:off x="2554941" y="2450118"/>
            <a:ext cx="1075087"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4ED9A60-2370-41B6-B0B4-AB9003E01E21}"/>
              </a:ext>
            </a:extLst>
          </p:cNvPr>
          <p:cNvSpPr/>
          <p:nvPr/>
        </p:nvSpPr>
        <p:spPr>
          <a:xfrm>
            <a:off x="1102659" y="2019812"/>
            <a:ext cx="1398494" cy="860612"/>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85000" lnSpcReduction="10000"/>
          </a:bodyPr>
          <a:lstStyle/>
          <a:p>
            <a:pPr algn="ctr"/>
            <a:r>
              <a:rPr lang="en-CA" dirty="0"/>
              <a:t>Clk_Count0=</a:t>
            </a:r>
          </a:p>
          <a:p>
            <a:pPr algn="ctr"/>
            <a:r>
              <a:rPr lang="en-CA" dirty="0"/>
              <a:t>Clk_Count0+1</a:t>
            </a:r>
          </a:p>
        </p:txBody>
      </p:sp>
      <p:cxnSp>
        <p:nvCxnSpPr>
          <p:cNvPr id="16" name="Straight Connector 15">
            <a:extLst>
              <a:ext uri="{FF2B5EF4-FFF2-40B4-BE49-F238E27FC236}">
                <a16:creationId xmlns:a16="http://schemas.microsoft.com/office/drawing/2014/main" id="{5109364B-8AF4-4977-A3FA-A33B89C33932}"/>
              </a:ext>
            </a:extLst>
          </p:cNvPr>
          <p:cNvCxnSpPr>
            <a:stCxn id="14" idx="0"/>
          </p:cNvCxnSpPr>
          <p:nvPr/>
        </p:nvCxnSpPr>
        <p:spPr>
          <a:xfrm flipV="1">
            <a:off x="1801906" y="1091125"/>
            <a:ext cx="0" cy="92868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ED4516-BA90-4535-97C3-8C42F12E1A04}"/>
              </a:ext>
            </a:extLst>
          </p:cNvPr>
          <p:cNvCxnSpPr>
            <a:cxnSpLocks/>
          </p:cNvCxnSpPr>
          <p:nvPr/>
        </p:nvCxnSpPr>
        <p:spPr>
          <a:xfrm>
            <a:off x="1801906" y="1089956"/>
            <a:ext cx="173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18E6A68F-A316-46D3-B98E-9FBF6FB04A3B}"/>
              </a:ext>
            </a:extLst>
          </p:cNvPr>
          <p:cNvCxnSpPr>
            <a:stCxn id="11" idx="3"/>
          </p:cNvCxnSpPr>
          <p:nvPr/>
        </p:nvCxnSpPr>
        <p:spPr>
          <a:xfrm>
            <a:off x="5028522" y="2450118"/>
            <a:ext cx="122436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4CA6CD-62FC-4045-B9FC-308101ABB2AA}"/>
              </a:ext>
            </a:extLst>
          </p:cNvPr>
          <p:cNvCxnSpPr/>
          <p:nvPr/>
        </p:nvCxnSpPr>
        <p:spPr>
          <a:xfrm>
            <a:off x="6252882" y="2450118"/>
            <a:ext cx="0" cy="1237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ctangle 22" descr="fgfg" title="fghfh">
            <a:extLst>
              <a:ext uri="{FF2B5EF4-FFF2-40B4-BE49-F238E27FC236}">
                <a16:creationId xmlns:a16="http://schemas.microsoft.com/office/drawing/2014/main" id="{6BB7029A-B4CF-4299-A8D5-B5402AC36D74}"/>
              </a:ext>
            </a:extLst>
          </p:cNvPr>
          <p:cNvSpPr/>
          <p:nvPr/>
        </p:nvSpPr>
        <p:spPr>
          <a:xfrm>
            <a:off x="5461937" y="3687247"/>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9B300172-0A85-42F1-B22A-7C0FF2FBE198}"/>
              </a:ext>
            </a:extLst>
          </p:cNvPr>
          <p:cNvSpPr txBox="1"/>
          <p:nvPr/>
        </p:nvSpPr>
        <p:spPr>
          <a:xfrm>
            <a:off x="5562005" y="3760548"/>
            <a:ext cx="1390124" cy="369332"/>
          </a:xfrm>
          <a:prstGeom prst="rect">
            <a:avLst/>
          </a:prstGeom>
          <a:noFill/>
        </p:spPr>
        <p:txBody>
          <a:bodyPr wrap="none" rtlCol="0">
            <a:spAutoFit/>
          </a:bodyPr>
          <a:lstStyle/>
          <a:p>
            <a:r>
              <a:rPr lang="en-CA" dirty="0"/>
              <a:t>Clk_Count1</a:t>
            </a:r>
          </a:p>
        </p:txBody>
      </p:sp>
      <p:cxnSp>
        <p:nvCxnSpPr>
          <p:cNvPr id="25" name="Straight Arrow Connector 24">
            <a:extLst>
              <a:ext uri="{FF2B5EF4-FFF2-40B4-BE49-F238E27FC236}">
                <a16:creationId xmlns:a16="http://schemas.microsoft.com/office/drawing/2014/main" id="{70393171-9239-427C-B898-873A5F1D441E}"/>
              </a:ext>
            </a:extLst>
          </p:cNvPr>
          <p:cNvCxnSpPr>
            <a:stCxn id="23" idx="2"/>
          </p:cNvCxnSpPr>
          <p:nvPr/>
        </p:nvCxnSpPr>
        <p:spPr>
          <a:xfrm flipH="1">
            <a:off x="6257067" y="4310099"/>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Flowchart: Decision 25">
            <a:extLst>
              <a:ext uri="{FF2B5EF4-FFF2-40B4-BE49-F238E27FC236}">
                <a16:creationId xmlns:a16="http://schemas.microsoft.com/office/drawing/2014/main" id="{028AAC64-DC39-4D1F-AF3B-7A8D15C83739}"/>
              </a:ext>
            </a:extLst>
          </p:cNvPr>
          <p:cNvSpPr/>
          <p:nvPr/>
        </p:nvSpPr>
        <p:spPr>
          <a:xfrm>
            <a:off x="5553635" y="4631854"/>
            <a:ext cx="1398494" cy="13447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r>
              <a:rPr lang="en-CA" dirty="0"/>
              <a:t>Clk_Count1=250000</a:t>
            </a:r>
          </a:p>
        </p:txBody>
      </p:sp>
      <p:cxnSp>
        <p:nvCxnSpPr>
          <p:cNvPr id="27" name="Straight Arrow Connector 26">
            <a:extLst>
              <a:ext uri="{FF2B5EF4-FFF2-40B4-BE49-F238E27FC236}">
                <a16:creationId xmlns:a16="http://schemas.microsoft.com/office/drawing/2014/main" id="{A7675DF0-6990-4D14-9A7B-6BAAF49CFA69}"/>
              </a:ext>
            </a:extLst>
          </p:cNvPr>
          <p:cNvCxnSpPr>
            <a:stCxn id="26" idx="1"/>
          </p:cNvCxnSpPr>
          <p:nvPr/>
        </p:nvCxnSpPr>
        <p:spPr>
          <a:xfrm flipH="1">
            <a:off x="4478548" y="5304207"/>
            <a:ext cx="1075087"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51DDF03-0F06-4FD2-9693-4A17CE8F7B74}"/>
              </a:ext>
            </a:extLst>
          </p:cNvPr>
          <p:cNvSpPr/>
          <p:nvPr/>
        </p:nvSpPr>
        <p:spPr>
          <a:xfrm>
            <a:off x="3026266" y="4873901"/>
            <a:ext cx="1398494" cy="860612"/>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85000" lnSpcReduction="10000"/>
          </a:bodyPr>
          <a:lstStyle/>
          <a:p>
            <a:pPr algn="ctr"/>
            <a:r>
              <a:rPr lang="en-CA" dirty="0"/>
              <a:t>Clk_Count1=</a:t>
            </a:r>
          </a:p>
          <a:p>
            <a:pPr algn="ctr"/>
            <a:r>
              <a:rPr lang="en-CA" dirty="0"/>
              <a:t>Clk_Count1+1</a:t>
            </a:r>
          </a:p>
        </p:txBody>
      </p:sp>
      <p:cxnSp>
        <p:nvCxnSpPr>
          <p:cNvPr id="29" name="Straight Connector 28">
            <a:extLst>
              <a:ext uri="{FF2B5EF4-FFF2-40B4-BE49-F238E27FC236}">
                <a16:creationId xmlns:a16="http://schemas.microsoft.com/office/drawing/2014/main" id="{FDEA3A09-B714-45E7-8CB7-4EB54CCF2DA4}"/>
              </a:ext>
            </a:extLst>
          </p:cNvPr>
          <p:cNvCxnSpPr>
            <a:stCxn id="28" idx="0"/>
          </p:cNvCxnSpPr>
          <p:nvPr/>
        </p:nvCxnSpPr>
        <p:spPr>
          <a:xfrm flipV="1">
            <a:off x="3725513" y="3945214"/>
            <a:ext cx="0" cy="92868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CDAFA21-5489-4C8D-8706-87D67B571596}"/>
              </a:ext>
            </a:extLst>
          </p:cNvPr>
          <p:cNvCxnSpPr>
            <a:cxnSpLocks/>
          </p:cNvCxnSpPr>
          <p:nvPr/>
        </p:nvCxnSpPr>
        <p:spPr>
          <a:xfrm>
            <a:off x="3725513" y="3944045"/>
            <a:ext cx="173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033ABF5D-665D-4CD6-BDE9-0D68FD5726A0}"/>
              </a:ext>
            </a:extLst>
          </p:cNvPr>
          <p:cNvCxnSpPr>
            <a:stCxn id="26" idx="3"/>
          </p:cNvCxnSpPr>
          <p:nvPr/>
        </p:nvCxnSpPr>
        <p:spPr>
          <a:xfrm>
            <a:off x="6952129" y="5304207"/>
            <a:ext cx="1224360"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59EBA1F-830B-4436-8C22-01D377E149E9}"/>
              </a:ext>
            </a:extLst>
          </p:cNvPr>
          <p:cNvCxnSpPr/>
          <p:nvPr/>
        </p:nvCxnSpPr>
        <p:spPr>
          <a:xfrm>
            <a:off x="8176489" y="5304207"/>
            <a:ext cx="0" cy="4303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E36036F0-5CA7-4A9E-8B06-98049BBA7834}"/>
              </a:ext>
            </a:extLst>
          </p:cNvPr>
          <p:cNvSpPr txBox="1"/>
          <p:nvPr/>
        </p:nvSpPr>
        <p:spPr>
          <a:xfrm>
            <a:off x="5274753" y="970247"/>
            <a:ext cx="466794" cy="369332"/>
          </a:xfrm>
          <a:prstGeom prst="rect">
            <a:avLst/>
          </a:prstGeom>
          <a:noFill/>
        </p:spPr>
        <p:txBody>
          <a:bodyPr wrap="none" rtlCol="0">
            <a:spAutoFit/>
          </a:bodyPr>
          <a:lstStyle/>
          <a:p>
            <a:r>
              <a:rPr lang="en-CA" dirty="0"/>
              <a:t>S4</a:t>
            </a:r>
          </a:p>
        </p:txBody>
      </p:sp>
      <p:sp>
        <p:nvSpPr>
          <p:cNvPr id="36" name="TextBox 35">
            <a:extLst>
              <a:ext uri="{FF2B5EF4-FFF2-40B4-BE49-F238E27FC236}">
                <a16:creationId xmlns:a16="http://schemas.microsoft.com/office/drawing/2014/main" id="{E7BD14CF-C392-4798-86B5-5B32C9CF7027}"/>
              </a:ext>
            </a:extLst>
          </p:cNvPr>
          <p:cNvSpPr txBox="1"/>
          <p:nvPr/>
        </p:nvSpPr>
        <p:spPr>
          <a:xfrm>
            <a:off x="7198360" y="3760548"/>
            <a:ext cx="466794" cy="369332"/>
          </a:xfrm>
          <a:prstGeom prst="rect">
            <a:avLst/>
          </a:prstGeom>
          <a:noFill/>
        </p:spPr>
        <p:txBody>
          <a:bodyPr wrap="none" rtlCol="0">
            <a:spAutoFit/>
          </a:bodyPr>
          <a:lstStyle/>
          <a:p>
            <a:r>
              <a:rPr lang="en-CA" dirty="0"/>
              <a:t>S5</a:t>
            </a:r>
          </a:p>
        </p:txBody>
      </p:sp>
      <p:sp>
        <p:nvSpPr>
          <p:cNvPr id="37" name="TextBox 36">
            <a:extLst>
              <a:ext uri="{FF2B5EF4-FFF2-40B4-BE49-F238E27FC236}">
                <a16:creationId xmlns:a16="http://schemas.microsoft.com/office/drawing/2014/main" id="{8716C660-27FB-4285-9080-2E6E9C1DC655}"/>
              </a:ext>
            </a:extLst>
          </p:cNvPr>
          <p:cNvSpPr txBox="1"/>
          <p:nvPr/>
        </p:nvSpPr>
        <p:spPr>
          <a:xfrm>
            <a:off x="8176489" y="5604099"/>
            <a:ext cx="466794" cy="369332"/>
          </a:xfrm>
          <a:prstGeom prst="rect">
            <a:avLst/>
          </a:prstGeom>
          <a:noFill/>
        </p:spPr>
        <p:txBody>
          <a:bodyPr wrap="none" rtlCol="0">
            <a:spAutoFit/>
          </a:bodyPr>
          <a:lstStyle/>
          <a:p>
            <a:r>
              <a:rPr lang="en-CA" dirty="0"/>
              <a:t>S6</a:t>
            </a:r>
          </a:p>
        </p:txBody>
      </p:sp>
      <p:sp>
        <p:nvSpPr>
          <p:cNvPr id="38" name="TextBox 37">
            <a:extLst>
              <a:ext uri="{FF2B5EF4-FFF2-40B4-BE49-F238E27FC236}">
                <a16:creationId xmlns:a16="http://schemas.microsoft.com/office/drawing/2014/main" id="{19902E76-BB64-45E6-B435-C0DBBBDF4751}"/>
              </a:ext>
            </a:extLst>
          </p:cNvPr>
          <p:cNvSpPr txBox="1"/>
          <p:nvPr/>
        </p:nvSpPr>
        <p:spPr>
          <a:xfrm>
            <a:off x="5182868" y="2019812"/>
            <a:ext cx="650563" cy="369332"/>
          </a:xfrm>
          <a:prstGeom prst="rect">
            <a:avLst/>
          </a:prstGeom>
          <a:noFill/>
        </p:spPr>
        <p:txBody>
          <a:bodyPr wrap="none" rtlCol="0">
            <a:spAutoFit/>
          </a:bodyPr>
          <a:lstStyle/>
          <a:p>
            <a:r>
              <a:rPr lang="en-CA" dirty="0"/>
              <a:t>True</a:t>
            </a:r>
          </a:p>
        </p:txBody>
      </p:sp>
      <p:sp>
        <p:nvSpPr>
          <p:cNvPr id="39" name="TextBox 38">
            <a:extLst>
              <a:ext uri="{FF2B5EF4-FFF2-40B4-BE49-F238E27FC236}">
                <a16:creationId xmlns:a16="http://schemas.microsoft.com/office/drawing/2014/main" id="{8BE18B62-F447-4E0F-9B98-EECDE8EB50CD}"/>
              </a:ext>
            </a:extLst>
          </p:cNvPr>
          <p:cNvSpPr txBox="1"/>
          <p:nvPr/>
        </p:nvSpPr>
        <p:spPr>
          <a:xfrm>
            <a:off x="7195767" y="4873901"/>
            <a:ext cx="650563" cy="369332"/>
          </a:xfrm>
          <a:prstGeom prst="rect">
            <a:avLst/>
          </a:prstGeom>
          <a:noFill/>
        </p:spPr>
        <p:txBody>
          <a:bodyPr wrap="none" rtlCol="0">
            <a:spAutoFit/>
          </a:bodyPr>
          <a:lstStyle/>
          <a:p>
            <a:r>
              <a:rPr lang="en-CA" dirty="0"/>
              <a:t>True</a:t>
            </a:r>
          </a:p>
        </p:txBody>
      </p:sp>
      <p:sp>
        <p:nvSpPr>
          <p:cNvPr id="40" name="TextBox 39">
            <a:extLst>
              <a:ext uri="{FF2B5EF4-FFF2-40B4-BE49-F238E27FC236}">
                <a16:creationId xmlns:a16="http://schemas.microsoft.com/office/drawing/2014/main" id="{1563C060-4041-4156-82B6-A1931FFC4EA8}"/>
              </a:ext>
            </a:extLst>
          </p:cNvPr>
          <p:cNvSpPr txBox="1"/>
          <p:nvPr/>
        </p:nvSpPr>
        <p:spPr>
          <a:xfrm>
            <a:off x="2825938" y="2036193"/>
            <a:ext cx="748923" cy="369332"/>
          </a:xfrm>
          <a:prstGeom prst="rect">
            <a:avLst/>
          </a:prstGeom>
          <a:noFill/>
        </p:spPr>
        <p:txBody>
          <a:bodyPr wrap="none" rtlCol="0">
            <a:spAutoFit/>
          </a:bodyPr>
          <a:lstStyle/>
          <a:p>
            <a:r>
              <a:rPr lang="en-CA" dirty="0"/>
              <a:t>False</a:t>
            </a:r>
          </a:p>
        </p:txBody>
      </p:sp>
      <p:sp>
        <p:nvSpPr>
          <p:cNvPr id="41" name="TextBox 40">
            <a:extLst>
              <a:ext uri="{FF2B5EF4-FFF2-40B4-BE49-F238E27FC236}">
                <a16:creationId xmlns:a16="http://schemas.microsoft.com/office/drawing/2014/main" id="{6D7A7834-757F-4D66-BF1A-43AADA1CB701}"/>
              </a:ext>
            </a:extLst>
          </p:cNvPr>
          <p:cNvSpPr txBox="1"/>
          <p:nvPr/>
        </p:nvSpPr>
        <p:spPr>
          <a:xfrm>
            <a:off x="4677516" y="4873901"/>
            <a:ext cx="748923" cy="369332"/>
          </a:xfrm>
          <a:prstGeom prst="rect">
            <a:avLst/>
          </a:prstGeom>
          <a:noFill/>
        </p:spPr>
        <p:txBody>
          <a:bodyPr wrap="none" rtlCol="0">
            <a:spAutoFit/>
          </a:bodyPr>
          <a:lstStyle/>
          <a:p>
            <a:r>
              <a:rPr lang="en-CA" dirty="0"/>
              <a:t>False</a:t>
            </a:r>
          </a:p>
        </p:txBody>
      </p:sp>
      <p:sp>
        <p:nvSpPr>
          <p:cNvPr id="43" name="TextBox 42">
            <a:extLst>
              <a:ext uri="{FF2B5EF4-FFF2-40B4-BE49-F238E27FC236}">
                <a16:creationId xmlns:a16="http://schemas.microsoft.com/office/drawing/2014/main" id="{FCE3AC33-CCE3-4461-B2B0-357DD16B514E}"/>
              </a:ext>
            </a:extLst>
          </p:cNvPr>
          <p:cNvSpPr txBox="1"/>
          <p:nvPr/>
        </p:nvSpPr>
        <p:spPr>
          <a:xfrm>
            <a:off x="7846330" y="2895463"/>
            <a:ext cx="3916457" cy="646331"/>
          </a:xfrm>
          <a:prstGeom prst="rect">
            <a:avLst/>
          </a:prstGeom>
          <a:noFill/>
        </p:spPr>
        <p:txBody>
          <a:bodyPr wrap="none" rtlCol="0">
            <a:spAutoFit/>
          </a:bodyPr>
          <a:lstStyle/>
          <a:p>
            <a:r>
              <a:rPr lang="en-CA" dirty="0"/>
              <a:t>They are counters that run on Clock </a:t>
            </a:r>
          </a:p>
          <a:p>
            <a:r>
              <a:rPr lang="en-CA" dirty="0"/>
              <a:t>to check for the evaluation time</a:t>
            </a:r>
          </a:p>
        </p:txBody>
      </p:sp>
      <p:sp>
        <p:nvSpPr>
          <p:cNvPr id="2" name="Slide Number Placeholder 1">
            <a:extLst>
              <a:ext uri="{FF2B5EF4-FFF2-40B4-BE49-F238E27FC236}">
                <a16:creationId xmlns:a16="http://schemas.microsoft.com/office/drawing/2014/main" id="{CD621FAA-B9CE-45E8-8AF3-FD53F6F77C3E}"/>
              </a:ext>
            </a:extLst>
          </p:cNvPr>
          <p:cNvSpPr>
            <a:spLocks noGrp="1"/>
          </p:cNvSpPr>
          <p:nvPr>
            <p:ph type="sldNum" sz="quarter" idx="10"/>
          </p:nvPr>
        </p:nvSpPr>
        <p:spPr/>
        <p:txBody>
          <a:bodyPr/>
          <a:lstStyle/>
          <a:p>
            <a:pPr>
              <a:defRPr/>
            </a:pPr>
            <a:fld id="{40924556-B8B5-423A-9AF9-7124FC68D9FB}" type="slidenum">
              <a:rPr lang="en-CA" smtClean="0"/>
              <a:pPr>
                <a:defRPr/>
              </a:pPr>
              <a:t>39</a:t>
            </a:fld>
            <a:endParaRPr lang="en-CA" dirty="0"/>
          </a:p>
        </p:txBody>
      </p:sp>
    </p:spTree>
    <p:extLst>
      <p:ext uri="{BB962C8B-B14F-4D97-AF65-F5344CB8AC3E}">
        <p14:creationId xmlns:p14="http://schemas.microsoft.com/office/powerpoint/2010/main" val="224358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How does </a:t>
            </a:r>
            <a:r>
              <a:rPr lang="en-IN" dirty="0">
                <a:solidFill>
                  <a:srgbClr val="00B0F0"/>
                </a:solidFill>
              </a:rPr>
              <a:t>PUF</a:t>
            </a:r>
            <a:r>
              <a:rPr lang="en-IN" dirty="0"/>
              <a:t> work ??</a:t>
            </a:r>
          </a:p>
        </p:txBody>
      </p:sp>
      <p:pic>
        <p:nvPicPr>
          <p:cNvPr id="6" name="Content Placeholder 5" descr="A picture containing object&#10;&#10;Description generated with high confidence">
            <a:extLst>
              <a:ext uri="{FF2B5EF4-FFF2-40B4-BE49-F238E27FC236}">
                <a16:creationId xmlns:a16="http://schemas.microsoft.com/office/drawing/2014/main" id="{5D6E8A1F-29A1-4AA5-80B1-4E7CF9370D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5058" y="1367253"/>
            <a:ext cx="4481952" cy="2519741"/>
          </a:xfrm>
        </p:spPr>
      </p:pic>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a:t>
            </a:fld>
            <a:endParaRPr lang="en-CA" dirty="0"/>
          </a:p>
        </p:txBody>
      </p:sp>
      <p:sp>
        <p:nvSpPr>
          <p:cNvPr id="7" name="TextBox 6">
            <a:extLst>
              <a:ext uri="{FF2B5EF4-FFF2-40B4-BE49-F238E27FC236}">
                <a16:creationId xmlns:a16="http://schemas.microsoft.com/office/drawing/2014/main" id="{37AE77FD-B02B-4658-BDDA-7E54345E0908}"/>
              </a:ext>
            </a:extLst>
          </p:cNvPr>
          <p:cNvSpPr txBox="1"/>
          <p:nvPr/>
        </p:nvSpPr>
        <p:spPr>
          <a:xfrm>
            <a:off x="489208" y="3995224"/>
            <a:ext cx="11213583" cy="1661993"/>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mj-lt"/>
                <a:cs typeface="Arial" pitchFamily="34" charset="0"/>
              </a:rPr>
              <a:t>A PUF is passed an input challenge C, and returns a response R</a:t>
            </a:r>
          </a:p>
          <a:p>
            <a:pPr marL="285750" indent="-285750">
              <a:buFont typeface="Arial" panose="020B0604020202020204" pitchFamily="34" charset="0"/>
              <a:buChar char="•"/>
            </a:pPr>
            <a:endParaRPr lang="en-US" sz="2800" dirty="0">
              <a:latin typeface="+mj-lt"/>
              <a:cs typeface="Arial" pitchFamily="34" charset="0"/>
            </a:endParaRPr>
          </a:p>
          <a:p>
            <a:pPr marL="285750" indent="-285750">
              <a:buFont typeface="Arial" panose="020B0604020202020204" pitchFamily="34" charset="0"/>
              <a:buChar char="•"/>
            </a:pPr>
            <a:r>
              <a:rPr lang="en-US" sz="2800" dirty="0">
                <a:latin typeface="+mj-lt"/>
                <a:cs typeface="Arial" pitchFamily="34" charset="0"/>
              </a:rPr>
              <a:t>R = f (C)</a:t>
            </a:r>
            <a:r>
              <a:rPr lang="en-US" sz="2800" b="1" dirty="0">
                <a:latin typeface="+mj-lt"/>
                <a:cs typeface="Arial" pitchFamily="34" charset="0"/>
              </a:rPr>
              <a:t>, </a:t>
            </a:r>
            <a:r>
              <a:rPr lang="en-US" sz="2800" dirty="0">
                <a:latin typeface="+mj-lt"/>
                <a:cs typeface="Arial" pitchFamily="34" charset="0"/>
              </a:rPr>
              <a:t>where f (.) describes the input/output relations of the PUF</a:t>
            </a:r>
          </a:p>
          <a:p>
            <a:endParaRPr lang="en-IN" dirty="0"/>
          </a:p>
        </p:txBody>
      </p:sp>
    </p:spTree>
    <p:extLst>
      <p:ext uri="{BB962C8B-B14F-4D97-AF65-F5344CB8AC3E}">
        <p14:creationId xmlns:p14="http://schemas.microsoft.com/office/powerpoint/2010/main" val="2753469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F767B4-E0DB-4FE9-82D0-56E8EFB560AA}"/>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6" name="Rectangle 5" descr="fgfg" title="fghfh">
            <a:extLst>
              <a:ext uri="{FF2B5EF4-FFF2-40B4-BE49-F238E27FC236}">
                <a16:creationId xmlns:a16="http://schemas.microsoft.com/office/drawing/2014/main" id="{682D6940-8778-4237-A83F-C6F1F52CA82C}"/>
              </a:ext>
            </a:extLst>
          </p:cNvPr>
          <p:cNvSpPr/>
          <p:nvPr/>
        </p:nvSpPr>
        <p:spPr>
          <a:xfrm>
            <a:off x="3538330" y="833158"/>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71F62F6-39A8-4D8D-A6CA-35AD3FED4D72}"/>
              </a:ext>
            </a:extLst>
          </p:cNvPr>
          <p:cNvSpPr txBox="1"/>
          <p:nvPr/>
        </p:nvSpPr>
        <p:spPr>
          <a:xfrm>
            <a:off x="3638398" y="906459"/>
            <a:ext cx="1390124" cy="369332"/>
          </a:xfrm>
          <a:prstGeom prst="rect">
            <a:avLst/>
          </a:prstGeom>
          <a:noFill/>
        </p:spPr>
        <p:txBody>
          <a:bodyPr wrap="none" rtlCol="0">
            <a:spAutoFit/>
          </a:bodyPr>
          <a:lstStyle/>
          <a:p>
            <a:r>
              <a:rPr lang="en-CA" dirty="0"/>
              <a:t>Clk_Count2</a:t>
            </a:r>
          </a:p>
        </p:txBody>
      </p:sp>
      <p:cxnSp>
        <p:nvCxnSpPr>
          <p:cNvPr id="10" name="Straight Arrow Connector 9">
            <a:extLst>
              <a:ext uri="{FF2B5EF4-FFF2-40B4-BE49-F238E27FC236}">
                <a16:creationId xmlns:a16="http://schemas.microsoft.com/office/drawing/2014/main" id="{5EF6141F-2B00-4F2B-AC7D-BB336EC7AA12}"/>
              </a:ext>
            </a:extLst>
          </p:cNvPr>
          <p:cNvCxnSpPr>
            <a:stCxn id="6" idx="2"/>
          </p:cNvCxnSpPr>
          <p:nvPr/>
        </p:nvCxnSpPr>
        <p:spPr>
          <a:xfrm flipH="1">
            <a:off x="4333460" y="1456010"/>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Flowchart: Decision 10">
            <a:extLst>
              <a:ext uri="{FF2B5EF4-FFF2-40B4-BE49-F238E27FC236}">
                <a16:creationId xmlns:a16="http://schemas.microsoft.com/office/drawing/2014/main" id="{87A1AAC0-B92C-4B36-8491-56D31412114B}"/>
              </a:ext>
            </a:extLst>
          </p:cNvPr>
          <p:cNvSpPr/>
          <p:nvPr/>
        </p:nvSpPr>
        <p:spPr>
          <a:xfrm>
            <a:off x="3630028" y="1777765"/>
            <a:ext cx="1398494" cy="13447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r>
              <a:rPr lang="en-CA" dirty="0"/>
              <a:t>Clk_Count2=250000</a:t>
            </a:r>
          </a:p>
        </p:txBody>
      </p:sp>
      <p:cxnSp>
        <p:nvCxnSpPr>
          <p:cNvPr id="13" name="Straight Arrow Connector 12">
            <a:extLst>
              <a:ext uri="{FF2B5EF4-FFF2-40B4-BE49-F238E27FC236}">
                <a16:creationId xmlns:a16="http://schemas.microsoft.com/office/drawing/2014/main" id="{88B690C6-4D93-4910-81F7-CF968E8DD1D6}"/>
              </a:ext>
            </a:extLst>
          </p:cNvPr>
          <p:cNvCxnSpPr>
            <a:stCxn id="11" idx="1"/>
          </p:cNvCxnSpPr>
          <p:nvPr/>
        </p:nvCxnSpPr>
        <p:spPr>
          <a:xfrm flipH="1">
            <a:off x="2554941" y="2450118"/>
            <a:ext cx="1075087"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4ED9A60-2370-41B6-B0B4-AB9003E01E21}"/>
              </a:ext>
            </a:extLst>
          </p:cNvPr>
          <p:cNvSpPr/>
          <p:nvPr/>
        </p:nvSpPr>
        <p:spPr>
          <a:xfrm>
            <a:off x="1102659" y="2019812"/>
            <a:ext cx="1398494" cy="860612"/>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85000" lnSpcReduction="10000"/>
          </a:bodyPr>
          <a:lstStyle/>
          <a:p>
            <a:pPr algn="ctr"/>
            <a:r>
              <a:rPr lang="en-CA" dirty="0"/>
              <a:t>Clk_Count2=</a:t>
            </a:r>
          </a:p>
          <a:p>
            <a:pPr algn="ctr"/>
            <a:r>
              <a:rPr lang="en-CA" dirty="0"/>
              <a:t>Clk_Count2+1</a:t>
            </a:r>
          </a:p>
        </p:txBody>
      </p:sp>
      <p:cxnSp>
        <p:nvCxnSpPr>
          <p:cNvPr id="16" name="Straight Connector 15">
            <a:extLst>
              <a:ext uri="{FF2B5EF4-FFF2-40B4-BE49-F238E27FC236}">
                <a16:creationId xmlns:a16="http://schemas.microsoft.com/office/drawing/2014/main" id="{5109364B-8AF4-4977-A3FA-A33B89C33932}"/>
              </a:ext>
            </a:extLst>
          </p:cNvPr>
          <p:cNvCxnSpPr>
            <a:stCxn id="14" idx="0"/>
          </p:cNvCxnSpPr>
          <p:nvPr/>
        </p:nvCxnSpPr>
        <p:spPr>
          <a:xfrm flipV="1">
            <a:off x="1801906" y="1091125"/>
            <a:ext cx="0" cy="92868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ED4516-BA90-4535-97C3-8C42F12E1A04}"/>
              </a:ext>
            </a:extLst>
          </p:cNvPr>
          <p:cNvCxnSpPr>
            <a:cxnSpLocks/>
          </p:cNvCxnSpPr>
          <p:nvPr/>
        </p:nvCxnSpPr>
        <p:spPr>
          <a:xfrm>
            <a:off x="1801906" y="1089956"/>
            <a:ext cx="173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18E6A68F-A316-46D3-B98E-9FBF6FB04A3B}"/>
              </a:ext>
            </a:extLst>
          </p:cNvPr>
          <p:cNvCxnSpPr>
            <a:stCxn id="11" idx="3"/>
          </p:cNvCxnSpPr>
          <p:nvPr/>
        </p:nvCxnSpPr>
        <p:spPr>
          <a:xfrm>
            <a:off x="5028522" y="2450118"/>
            <a:ext cx="122436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4CA6CD-62FC-4045-B9FC-308101ABB2AA}"/>
              </a:ext>
            </a:extLst>
          </p:cNvPr>
          <p:cNvCxnSpPr/>
          <p:nvPr/>
        </p:nvCxnSpPr>
        <p:spPr>
          <a:xfrm>
            <a:off x="6252882" y="2450118"/>
            <a:ext cx="0" cy="1237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ctangle 22" descr="fgfg" title="fghfh">
            <a:extLst>
              <a:ext uri="{FF2B5EF4-FFF2-40B4-BE49-F238E27FC236}">
                <a16:creationId xmlns:a16="http://schemas.microsoft.com/office/drawing/2014/main" id="{6BB7029A-B4CF-4299-A8D5-B5402AC36D74}"/>
              </a:ext>
            </a:extLst>
          </p:cNvPr>
          <p:cNvSpPr/>
          <p:nvPr/>
        </p:nvSpPr>
        <p:spPr>
          <a:xfrm>
            <a:off x="5461937" y="3687247"/>
            <a:ext cx="1590261" cy="622852"/>
          </a:xfrm>
          <a:prstGeom prst="rect">
            <a:avLst/>
          </a:prstGeom>
          <a:noFill/>
          <a:ln>
            <a:solidFill>
              <a:schemeClr val="tx1"/>
            </a:solidFill>
          </a:ln>
          <a:effectLst>
            <a:outerShdw blurRad="4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9B300172-0A85-42F1-B22A-7C0FF2FBE198}"/>
              </a:ext>
            </a:extLst>
          </p:cNvPr>
          <p:cNvSpPr txBox="1"/>
          <p:nvPr/>
        </p:nvSpPr>
        <p:spPr>
          <a:xfrm>
            <a:off x="5948952" y="3760548"/>
            <a:ext cx="896399" cy="369332"/>
          </a:xfrm>
          <a:prstGeom prst="rect">
            <a:avLst/>
          </a:prstGeom>
          <a:noFill/>
        </p:spPr>
        <p:txBody>
          <a:bodyPr wrap="none" rtlCol="0">
            <a:spAutoFit/>
          </a:bodyPr>
          <a:lstStyle/>
          <a:p>
            <a:r>
              <a:rPr lang="en-CA" dirty="0"/>
              <a:t>Eval=1</a:t>
            </a:r>
          </a:p>
        </p:txBody>
      </p:sp>
      <p:cxnSp>
        <p:nvCxnSpPr>
          <p:cNvPr id="25" name="Straight Arrow Connector 24">
            <a:extLst>
              <a:ext uri="{FF2B5EF4-FFF2-40B4-BE49-F238E27FC236}">
                <a16:creationId xmlns:a16="http://schemas.microsoft.com/office/drawing/2014/main" id="{70393171-9239-427C-B898-873A5F1D441E}"/>
              </a:ext>
            </a:extLst>
          </p:cNvPr>
          <p:cNvCxnSpPr>
            <a:stCxn id="23" idx="2"/>
          </p:cNvCxnSpPr>
          <p:nvPr/>
        </p:nvCxnSpPr>
        <p:spPr>
          <a:xfrm flipH="1">
            <a:off x="6257067" y="4310099"/>
            <a:ext cx="1" cy="3217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36036F0-5CA7-4A9E-8B06-98049BBA7834}"/>
              </a:ext>
            </a:extLst>
          </p:cNvPr>
          <p:cNvSpPr txBox="1"/>
          <p:nvPr/>
        </p:nvSpPr>
        <p:spPr>
          <a:xfrm>
            <a:off x="5274753" y="970247"/>
            <a:ext cx="466794" cy="369332"/>
          </a:xfrm>
          <a:prstGeom prst="rect">
            <a:avLst/>
          </a:prstGeom>
          <a:noFill/>
        </p:spPr>
        <p:txBody>
          <a:bodyPr wrap="none" rtlCol="0">
            <a:spAutoFit/>
          </a:bodyPr>
          <a:lstStyle/>
          <a:p>
            <a:r>
              <a:rPr lang="en-CA" dirty="0"/>
              <a:t>S6</a:t>
            </a:r>
          </a:p>
        </p:txBody>
      </p:sp>
      <p:sp>
        <p:nvSpPr>
          <p:cNvPr id="36" name="TextBox 35">
            <a:extLst>
              <a:ext uri="{FF2B5EF4-FFF2-40B4-BE49-F238E27FC236}">
                <a16:creationId xmlns:a16="http://schemas.microsoft.com/office/drawing/2014/main" id="{E7BD14CF-C392-4798-86B5-5B32C9CF7027}"/>
              </a:ext>
            </a:extLst>
          </p:cNvPr>
          <p:cNvSpPr txBox="1"/>
          <p:nvPr/>
        </p:nvSpPr>
        <p:spPr>
          <a:xfrm>
            <a:off x="7198360" y="3760548"/>
            <a:ext cx="466794" cy="369332"/>
          </a:xfrm>
          <a:prstGeom prst="rect">
            <a:avLst/>
          </a:prstGeom>
          <a:noFill/>
        </p:spPr>
        <p:txBody>
          <a:bodyPr wrap="none" rtlCol="0">
            <a:spAutoFit/>
          </a:bodyPr>
          <a:lstStyle/>
          <a:p>
            <a:r>
              <a:rPr lang="en-CA" dirty="0"/>
              <a:t>S8</a:t>
            </a:r>
          </a:p>
        </p:txBody>
      </p:sp>
      <p:sp>
        <p:nvSpPr>
          <p:cNvPr id="2" name="Flowchart: Decision 1">
            <a:extLst>
              <a:ext uri="{FF2B5EF4-FFF2-40B4-BE49-F238E27FC236}">
                <a16:creationId xmlns:a16="http://schemas.microsoft.com/office/drawing/2014/main" id="{E9F52568-3933-4664-8301-3FC197A39C88}"/>
              </a:ext>
            </a:extLst>
          </p:cNvPr>
          <p:cNvSpPr/>
          <p:nvPr/>
        </p:nvSpPr>
        <p:spPr>
          <a:xfrm>
            <a:off x="5274753" y="4628760"/>
            <a:ext cx="1917574" cy="1204170"/>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Eval=1</a:t>
            </a:r>
          </a:p>
        </p:txBody>
      </p:sp>
      <p:cxnSp>
        <p:nvCxnSpPr>
          <p:cNvPr id="4" name="Straight Connector 3">
            <a:extLst>
              <a:ext uri="{FF2B5EF4-FFF2-40B4-BE49-F238E27FC236}">
                <a16:creationId xmlns:a16="http://schemas.microsoft.com/office/drawing/2014/main" id="{F3F52DD5-84D3-4652-B9D0-66E4B15E1EDB}"/>
              </a:ext>
            </a:extLst>
          </p:cNvPr>
          <p:cNvCxnSpPr>
            <a:stCxn id="2" idx="3"/>
          </p:cNvCxnSpPr>
          <p:nvPr/>
        </p:nvCxnSpPr>
        <p:spPr>
          <a:xfrm>
            <a:off x="7192327" y="5230845"/>
            <a:ext cx="1023826" cy="61"/>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5630FBE-9411-41E7-95B6-552DBDD334E1}"/>
              </a:ext>
            </a:extLst>
          </p:cNvPr>
          <p:cNvSpPr txBox="1"/>
          <p:nvPr/>
        </p:nvSpPr>
        <p:spPr>
          <a:xfrm>
            <a:off x="7339872" y="4861513"/>
            <a:ext cx="650563" cy="369332"/>
          </a:xfrm>
          <a:prstGeom prst="rect">
            <a:avLst/>
          </a:prstGeom>
          <a:noFill/>
        </p:spPr>
        <p:txBody>
          <a:bodyPr wrap="none" rtlCol="0">
            <a:spAutoFit/>
          </a:bodyPr>
          <a:lstStyle/>
          <a:p>
            <a:r>
              <a:rPr lang="en-CA" dirty="0"/>
              <a:t>True</a:t>
            </a:r>
          </a:p>
        </p:txBody>
      </p:sp>
      <p:sp>
        <p:nvSpPr>
          <p:cNvPr id="33" name="TextBox 32">
            <a:extLst>
              <a:ext uri="{FF2B5EF4-FFF2-40B4-BE49-F238E27FC236}">
                <a16:creationId xmlns:a16="http://schemas.microsoft.com/office/drawing/2014/main" id="{6E407726-F676-480F-B3D0-2AD903530EF0}"/>
              </a:ext>
            </a:extLst>
          </p:cNvPr>
          <p:cNvSpPr txBox="1"/>
          <p:nvPr/>
        </p:nvSpPr>
        <p:spPr>
          <a:xfrm>
            <a:off x="5099634" y="2027911"/>
            <a:ext cx="650563" cy="369332"/>
          </a:xfrm>
          <a:prstGeom prst="rect">
            <a:avLst/>
          </a:prstGeom>
          <a:noFill/>
        </p:spPr>
        <p:txBody>
          <a:bodyPr wrap="none" rtlCol="0">
            <a:spAutoFit/>
          </a:bodyPr>
          <a:lstStyle/>
          <a:p>
            <a:r>
              <a:rPr lang="en-CA" dirty="0"/>
              <a:t>True</a:t>
            </a:r>
          </a:p>
        </p:txBody>
      </p:sp>
      <p:sp>
        <p:nvSpPr>
          <p:cNvPr id="39" name="TextBox 38">
            <a:extLst>
              <a:ext uri="{FF2B5EF4-FFF2-40B4-BE49-F238E27FC236}">
                <a16:creationId xmlns:a16="http://schemas.microsoft.com/office/drawing/2014/main" id="{ACF36584-BC80-4DC4-B79E-8CACDCA534EB}"/>
              </a:ext>
            </a:extLst>
          </p:cNvPr>
          <p:cNvSpPr txBox="1"/>
          <p:nvPr/>
        </p:nvSpPr>
        <p:spPr>
          <a:xfrm>
            <a:off x="2881105" y="2027911"/>
            <a:ext cx="748923" cy="369332"/>
          </a:xfrm>
          <a:prstGeom prst="rect">
            <a:avLst/>
          </a:prstGeom>
          <a:noFill/>
        </p:spPr>
        <p:txBody>
          <a:bodyPr wrap="none" rtlCol="0">
            <a:spAutoFit/>
          </a:bodyPr>
          <a:lstStyle/>
          <a:p>
            <a:r>
              <a:rPr lang="en-CA" dirty="0"/>
              <a:t>False</a:t>
            </a:r>
          </a:p>
        </p:txBody>
      </p:sp>
      <p:cxnSp>
        <p:nvCxnSpPr>
          <p:cNvPr id="19" name="Straight Arrow Connector 18">
            <a:extLst>
              <a:ext uri="{FF2B5EF4-FFF2-40B4-BE49-F238E27FC236}">
                <a16:creationId xmlns:a16="http://schemas.microsoft.com/office/drawing/2014/main" id="{E5EE7059-7E5A-49D0-B987-6956C4A83F70}"/>
              </a:ext>
            </a:extLst>
          </p:cNvPr>
          <p:cNvCxnSpPr>
            <a:stCxn id="2" idx="1"/>
          </p:cNvCxnSpPr>
          <p:nvPr/>
        </p:nvCxnSpPr>
        <p:spPr>
          <a:xfrm flipH="1">
            <a:off x="3818965" y="5230845"/>
            <a:ext cx="1455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5601106-5FE3-4D47-B892-C65A8DD2C94D}"/>
              </a:ext>
            </a:extLst>
          </p:cNvPr>
          <p:cNvSpPr txBox="1"/>
          <p:nvPr/>
        </p:nvSpPr>
        <p:spPr>
          <a:xfrm>
            <a:off x="3278399" y="5059687"/>
            <a:ext cx="466794" cy="369332"/>
          </a:xfrm>
          <a:prstGeom prst="rect">
            <a:avLst/>
          </a:prstGeom>
          <a:noFill/>
        </p:spPr>
        <p:txBody>
          <a:bodyPr wrap="none" rtlCol="0">
            <a:spAutoFit/>
          </a:bodyPr>
          <a:lstStyle/>
          <a:p>
            <a:r>
              <a:rPr lang="en-CA" dirty="0"/>
              <a:t>S0</a:t>
            </a:r>
          </a:p>
        </p:txBody>
      </p:sp>
      <p:sp>
        <p:nvSpPr>
          <p:cNvPr id="32" name="Rectangle 31">
            <a:extLst>
              <a:ext uri="{FF2B5EF4-FFF2-40B4-BE49-F238E27FC236}">
                <a16:creationId xmlns:a16="http://schemas.microsoft.com/office/drawing/2014/main" id="{27AC29D1-8F41-4D7B-8EAE-A101F31FF8DF}"/>
              </a:ext>
            </a:extLst>
          </p:cNvPr>
          <p:cNvSpPr/>
          <p:nvPr/>
        </p:nvSpPr>
        <p:spPr>
          <a:xfrm>
            <a:off x="7785847" y="5429019"/>
            <a:ext cx="1331259" cy="533093"/>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92500" lnSpcReduction="20000"/>
          </a:bodyPr>
          <a:lstStyle/>
          <a:p>
            <a:pPr algn="ctr"/>
            <a:r>
              <a:rPr lang="en-CA" dirty="0"/>
              <a:t>Q</a:t>
            </a:r>
            <a:r>
              <a:rPr lang="en-CA" dirty="0">
                <a:sym typeface="Wingdings" panose="05000000000000000000" pitchFamily="2" charset="2"/>
              </a:rPr>
              <a:t> 0</a:t>
            </a:r>
          </a:p>
          <a:p>
            <a:pPr algn="ctr"/>
            <a:r>
              <a:rPr lang="en-CA" dirty="0">
                <a:sym typeface="Wingdings" panose="05000000000000000000" pitchFamily="2" charset="2"/>
              </a:rPr>
              <a:t>R  0</a:t>
            </a:r>
            <a:endParaRPr lang="en-CA" dirty="0"/>
          </a:p>
        </p:txBody>
      </p:sp>
      <p:cxnSp>
        <p:nvCxnSpPr>
          <p:cNvPr id="41" name="Straight Arrow Connector 40">
            <a:extLst>
              <a:ext uri="{FF2B5EF4-FFF2-40B4-BE49-F238E27FC236}">
                <a16:creationId xmlns:a16="http://schemas.microsoft.com/office/drawing/2014/main" id="{A055E719-3398-4588-8A2B-D24514551C72}"/>
              </a:ext>
            </a:extLst>
          </p:cNvPr>
          <p:cNvCxnSpPr/>
          <p:nvPr/>
        </p:nvCxnSpPr>
        <p:spPr>
          <a:xfrm>
            <a:off x="8216153" y="5230845"/>
            <a:ext cx="0" cy="198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0EDAA942-F2C6-4917-BA8D-FD4B3DD8B063}"/>
              </a:ext>
            </a:extLst>
          </p:cNvPr>
          <p:cNvSpPr txBox="1"/>
          <p:nvPr/>
        </p:nvSpPr>
        <p:spPr>
          <a:xfrm>
            <a:off x="8721887" y="4782688"/>
            <a:ext cx="3429144" cy="646331"/>
          </a:xfrm>
          <a:prstGeom prst="rect">
            <a:avLst/>
          </a:prstGeom>
          <a:noFill/>
        </p:spPr>
        <p:txBody>
          <a:bodyPr wrap="none" rtlCol="0">
            <a:spAutoFit/>
          </a:bodyPr>
          <a:lstStyle/>
          <a:p>
            <a:r>
              <a:rPr lang="en-CA" dirty="0"/>
              <a:t>By Setting these values to zero </a:t>
            </a:r>
          </a:p>
          <a:p>
            <a:r>
              <a:rPr lang="en-CA" dirty="0"/>
              <a:t>we disrupt the functionality</a:t>
            </a:r>
          </a:p>
        </p:txBody>
      </p:sp>
      <p:sp>
        <p:nvSpPr>
          <p:cNvPr id="43" name="TextBox 42">
            <a:extLst>
              <a:ext uri="{FF2B5EF4-FFF2-40B4-BE49-F238E27FC236}">
                <a16:creationId xmlns:a16="http://schemas.microsoft.com/office/drawing/2014/main" id="{92A0FC1D-34A4-4164-8990-B6F559E8A780}"/>
              </a:ext>
            </a:extLst>
          </p:cNvPr>
          <p:cNvSpPr txBox="1"/>
          <p:nvPr/>
        </p:nvSpPr>
        <p:spPr>
          <a:xfrm>
            <a:off x="4288477" y="4861513"/>
            <a:ext cx="748923" cy="369332"/>
          </a:xfrm>
          <a:prstGeom prst="rect">
            <a:avLst/>
          </a:prstGeom>
          <a:noFill/>
        </p:spPr>
        <p:txBody>
          <a:bodyPr wrap="none" rtlCol="0">
            <a:spAutoFit/>
          </a:bodyPr>
          <a:lstStyle/>
          <a:p>
            <a:r>
              <a:rPr lang="en-CA" dirty="0"/>
              <a:t>False</a:t>
            </a:r>
          </a:p>
        </p:txBody>
      </p:sp>
      <p:sp>
        <p:nvSpPr>
          <p:cNvPr id="44" name="TextBox 43">
            <a:extLst>
              <a:ext uri="{FF2B5EF4-FFF2-40B4-BE49-F238E27FC236}">
                <a16:creationId xmlns:a16="http://schemas.microsoft.com/office/drawing/2014/main" id="{2659D1F0-F968-4E77-B75B-1B7D133E6698}"/>
              </a:ext>
            </a:extLst>
          </p:cNvPr>
          <p:cNvSpPr txBox="1"/>
          <p:nvPr/>
        </p:nvSpPr>
        <p:spPr>
          <a:xfrm>
            <a:off x="451920" y="4785598"/>
            <a:ext cx="2890600" cy="646331"/>
          </a:xfrm>
          <a:prstGeom prst="rect">
            <a:avLst/>
          </a:prstGeom>
          <a:noFill/>
        </p:spPr>
        <p:txBody>
          <a:bodyPr wrap="none" rtlCol="0">
            <a:spAutoFit/>
          </a:bodyPr>
          <a:lstStyle/>
          <a:p>
            <a:r>
              <a:rPr lang="en-CA" dirty="0"/>
              <a:t>Normal Division Algorithm </a:t>
            </a:r>
          </a:p>
          <a:p>
            <a:r>
              <a:rPr lang="en-CA" dirty="0"/>
              <a:t>will be performed</a:t>
            </a:r>
          </a:p>
        </p:txBody>
      </p:sp>
      <p:sp>
        <p:nvSpPr>
          <p:cNvPr id="3" name="Slide Number Placeholder 2">
            <a:extLst>
              <a:ext uri="{FF2B5EF4-FFF2-40B4-BE49-F238E27FC236}">
                <a16:creationId xmlns:a16="http://schemas.microsoft.com/office/drawing/2014/main" id="{FCDB8F8D-1BC7-4B69-A774-958418850050}"/>
              </a:ext>
            </a:extLst>
          </p:cNvPr>
          <p:cNvSpPr>
            <a:spLocks noGrp="1"/>
          </p:cNvSpPr>
          <p:nvPr>
            <p:ph type="sldNum" sz="quarter" idx="10"/>
          </p:nvPr>
        </p:nvSpPr>
        <p:spPr/>
        <p:txBody>
          <a:bodyPr/>
          <a:lstStyle/>
          <a:p>
            <a:pPr>
              <a:defRPr/>
            </a:pPr>
            <a:fld id="{40924556-B8B5-423A-9AF9-7124FC68D9FB}" type="slidenum">
              <a:rPr lang="en-CA" smtClean="0"/>
              <a:pPr>
                <a:defRPr/>
              </a:pPr>
              <a:t>40</a:t>
            </a:fld>
            <a:endParaRPr lang="en-CA" dirty="0"/>
          </a:p>
        </p:txBody>
      </p:sp>
    </p:spTree>
    <p:extLst>
      <p:ext uri="{BB962C8B-B14F-4D97-AF65-F5344CB8AC3E}">
        <p14:creationId xmlns:p14="http://schemas.microsoft.com/office/powerpoint/2010/main" val="2362255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AB2E58-58AD-475B-B929-CAA96EA4A04C}"/>
              </a:ext>
            </a:extLst>
          </p:cNvPr>
          <p:cNvSpPr>
            <a:spLocks noGrp="1"/>
          </p:cNvSpPr>
          <p:nvPr>
            <p:ph type="sldNum" sz="quarter" idx="10"/>
          </p:nvPr>
        </p:nvSpPr>
        <p:spPr/>
        <p:txBody>
          <a:bodyPr/>
          <a:lstStyle/>
          <a:p>
            <a:pPr>
              <a:defRPr/>
            </a:pPr>
            <a:fld id="{40924556-B8B5-423A-9AF9-7124FC68D9FB}" type="slidenum">
              <a:rPr lang="en-CA" smtClean="0"/>
              <a:pPr>
                <a:defRPr/>
              </a:pPr>
              <a:t>41</a:t>
            </a:fld>
            <a:endParaRPr lang="en-CA" dirty="0"/>
          </a:p>
        </p:txBody>
      </p:sp>
      <p:sp>
        <p:nvSpPr>
          <p:cNvPr id="3" name="TextBox 2">
            <a:extLst>
              <a:ext uri="{FF2B5EF4-FFF2-40B4-BE49-F238E27FC236}">
                <a16:creationId xmlns:a16="http://schemas.microsoft.com/office/drawing/2014/main" id="{AC105725-5736-440E-9C9A-72F691B1F891}"/>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4" name="Rectangle 3">
            <a:extLst>
              <a:ext uri="{FF2B5EF4-FFF2-40B4-BE49-F238E27FC236}">
                <a16:creationId xmlns:a16="http://schemas.microsoft.com/office/drawing/2014/main" id="{FCBC5CF3-6E0C-43BC-8C94-4C58945FE8BB}"/>
              </a:ext>
            </a:extLst>
          </p:cNvPr>
          <p:cNvSpPr/>
          <p:nvPr/>
        </p:nvSpPr>
        <p:spPr>
          <a:xfrm>
            <a:off x="887506" y="833158"/>
            <a:ext cx="1358153" cy="47120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err="1"/>
              <a:t>Fm</a:t>
            </a:r>
            <a:r>
              <a:rPr lang="en-CA" dirty="0"/>
              <a:t>=0001</a:t>
            </a:r>
          </a:p>
        </p:txBody>
      </p:sp>
      <p:cxnSp>
        <p:nvCxnSpPr>
          <p:cNvPr id="6" name="Straight Connector 5">
            <a:extLst>
              <a:ext uri="{FF2B5EF4-FFF2-40B4-BE49-F238E27FC236}">
                <a16:creationId xmlns:a16="http://schemas.microsoft.com/office/drawing/2014/main" id="{138BE2E2-0D7E-40D8-867E-DE2B71664948}"/>
              </a:ext>
            </a:extLst>
          </p:cNvPr>
          <p:cNvCxnSpPr>
            <a:stCxn id="4" idx="2"/>
          </p:cNvCxnSpPr>
          <p:nvPr/>
        </p:nvCxnSpPr>
        <p:spPr>
          <a:xfrm>
            <a:off x="1566583" y="1304365"/>
            <a:ext cx="6723" cy="712694"/>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201F232-54D5-4F1A-B4B5-DE8888614E3C}"/>
              </a:ext>
            </a:extLst>
          </p:cNvPr>
          <p:cNvCxnSpPr/>
          <p:nvPr/>
        </p:nvCxnSpPr>
        <p:spPr>
          <a:xfrm>
            <a:off x="1566583" y="2017059"/>
            <a:ext cx="1536578"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D81089C5-20BC-4485-96F9-F99F35DB17A7}"/>
              </a:ext>
            </a:extLst>
          </p:cNvPr>
          <p:cNvCxnSpPr/>
          <p:nvPr/>
        </p:nvCxnSpPr>
        <p:spPr>
          <a:xfrm>
            <a:off x="3103161" y="2017059"/>
            <a:ext cx="0" cy="510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6A7876B1-91FA-471D-AFA7-55ED530144CE}"/>
              </a:ext>
            </a:extLst>
          </p:cNvPr>
          <p:cNvSpPr/>
          <p:nvPr/>
        </p:nvSpPr>
        <p:spPr>
          <a:xfrm>
            <a:off x="2729753" y="2528047"/>
            <a:ext cx="2070835" cy="79337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RR</a:t>
            </a:r>
            <a:r>
              <a:rPr lang="en-CA" dirty="0">
                <a:sym typeface="Wingdings" panose="05000000000000000000" pitchFamily="2" charset="2"/>
              </a:rPr>
              <a:t> 0</a:t>
            </a:r>
          </a:p>
          <a:p>
            <a:pPr algn="ctr"/>
            <a:r>
              <a:rPr lang="en-CA" dirty="0">
                <a:sym typeface="Wingdings" panose="05000000000000000000" pitchFamily="2" charset="2"/>
              </a:rPr>
              <a:t>C 3</a:t>
            </a:r>
            <a:endParaRPr lang="en-CA" dirty="0"/>
          </a:p>
        </p:txBody>
      </p:sp>
      <p:sp>
        <p:nvSpPr>
          <p:cNvPr id="14" name="TextBox 13">
            <a:extLst>
              <a:ext uri="{FF2B5EF4-FFF2-40B4-BE49-F238E27FC236}">
                <a16:creationId xmlns:a16="http://schemas.microsoft.com/office/drawing/2014/main" id="{369EF3AB-08EC-47C3-AB51-E459116606A6}"/>
              </a:ext>
            </a:extLst>
          </p:cNvPr>
          <p:cNvSpPr txBox="1"/>
          <p:nvPr/>
        </p:nvSpPr>
        <p:spPr>
          <a:xfrm>
            <a:off x="2101475" y="2729754"/>
            <a:ext cx="466794" cy="369332"/>
          </a:xfrm>
          <a:prstGeom prst="rect">
            <a:avLst/>
          </a:prstGeom>
          <a:noFill/>
        </p:spPr>
        <p:txBody>
          <a:bodyPr wrap="none" rtlCol="0">
            <a:spAutoFit/>
          </a:bodyPr>
          <a:lstStyle/>
          <a:p>
            <a:r>
              <a:rPr lang="en-CA" dirty="0"/>
              <a:t>S0</a:t>
            </a:r>
          </a:p>
        </p:txBody>
      </p:sp>
      <p:sp>
        <p:nvSpPr>
          <p:cNvPr id="15" name="TextBox 14">
            <a:extLst>
              <a:ext uri="{FF2B5EF4-FFF2-40B4-BE49-F238E27FC236}">
                <a16:creationId xmlns:a16="http://schemas.microsoft.com/office/drawing/2014/main" id="{CC68FB5D-10F1-421A-AE13-4F7FF6191C7B}"/>
              </a:ext>
            </a:extLst>
          </p:cNvPr>
          <p:cNvSpPr txBox="1"/>
          <p:nvPr/>
        </p:nvSpPr>
        <p:spPr>
          <a:xfrm>
            <a:off x="4013193" y="1344145"/>
            <a:ext cx="787395" cy="369332"/>
          </a:xfrm>
          <a:prstGeom prst="rect">
            <a:avLst/>
          </a:prstGeom>
          <a:noFill/>
        </p:spPr>
        <p:txBody>
          <a:bodyPr wrap="none" rtlCol="0">
            <a:spAutoFit/>
          </a:bodyPr>
          <a:lstStyle/>
          <a:p>
            <a:r>
              <a:rPr lang="en-CA" dirty="0"/>
              <a:t>Reset</a:t>
            </a:r>
          </a:p>
        </p:txBody>
      </p:sp>
      <p:cxnSp>
        <p:nvCxnSpPr>
          <p:cNvPr id="19" name="Straight Arrow Connector 18">
            <a:extLst>
              <a:ext uri="{FF2B5EF4-FFF2-40B4-BE49-F238E27FC236}">
                <a16:creationId xmlns:a16="http://schemas.microsoft.com/office/drawing/2014/main" id="{89E0A644-D1FE-4ED9-835F-AF89997E416E}"/>
              </a:ext>
            </a:extLst>
          </p:cNvPr>
          <p:cNvCxnSpPr>
            <a:stCxn id="15" idx="2"/>
          </p:cNvCxnSpPr>
          <p:nvPr/>
        </p:nvCxnSpPr>
        <p:spPr>
          <a:xfrm>
            <a:off x="4406891" y="1713477"/>
            <a:ext cx="3744" cy="8145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1ACA32E-D0E2-4297-8311-C89EE57551D0}"/>
              </a:ext>
            </a:extLst>
          </p:cNvPr>
          <p:cNvCxnSpPr>
            <a:stCxn id="13" idx="2"/>
          </p:cNvCxnSpPr>
          <p:nvPr/>
        </p:nvCxnSpPr>
        <p:spPr>
          <a:xfrm flipH="1">
            <a:off x="3751729" y="3321417"/>
            <a:ext cx="13442" cy="5513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Decision 21">
            <a:extLst>
              <a:ext uri="{FF2B5EF4-FFF2-40B4-BE49-F238E27FC236}">
                <a16:creationId xmlns:a16="http://schemas.microsoft.com/office/drawing/2014/main" id="{AB7C545A-4E81-48E9-8B56-046E2925A68B}"/>
              </a:ext>
            </a:extLst>
          </p:cNvPr>
          <p:cNvSpPr/>
          <p:nvPr/>
        </p:nvSpPr>
        <p:spPr>
          <a:xfrm>
            <a:off x="2559423" y="3852118"/>
            <a:ext cx="2384612" cy="1177641"/>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Start</a:t>
            </a:r>
          </a:p>
        </p:txBody>
      </p:sp>
      <p:cxnSp>
        <p:nvCxnSpPr>
          <p:cNvPr id="24" name="Straight Arrow Connector 23">
            <a:extLst>
              <a:ext uri="{FF2B5EF4-FFF2-40B4-BE49-F238E27FC236}">
                <a16:creationId xmlns:a16="http://schemas.microsoft.com/office/drawing/2014/main" id="{89B4272C-33DC-46D3-B06D-2751775D00B9}"/>
              </a:ext>
            </a:extLst>
          </p:cNvPr>
          <p:cNvCxnSpPr>
            <a:stCxn id="22" idx="1"/>
          </p:cNvCxnSpPr>
          <p:nvPr/>
        </p:nvCxnSpPr>
        <p:spPr>
          <a:xfrm flipH="1">
            <a:off x="2101475" y="4440939"/>
            <a:ext cx="457948" cy="234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553CC579-00EE-49ED-BC61-BE7BC44424DD}"/>
              </a:ext>
            </a:extLst>
          </p:cNvPr>
          <p:cNvSpPr/>
          <p:nvPr/>
        </p:nvSpPr>
        <p:spPr>
          <a:xfrm>
            <a:off x="564897" y="3980074"/>
            <a:ext cx="1536578" cy="968699"/>
          </a:xfrm>
          <a:prstGeom prst="rect">
            <a:avLst/>
          </a:prstGeom>
        </p:spPr>
        <p:style>
          <a:lnRef idx="2">
            <a:schemeClr val="accent4"/>
          </a:lnRef>
          <a:fillRef idx="1">
            <a:schemeClr val="lt1"/>
          </a:fillRef>
          <a:effectRef idx="0">
            <a:schemeClr val="accent4"/>
          </a:effectRef>
          <a:fontRef idx="minor">
            <a:schemeClr val="dk1"/>
          </a:fontRef>
        </p:style>
        <p:txBody>
          <a:bodyPr rtlCol="0" anchor="ctr">
            <a:normAutofit fontScale="92500"/>
          </a:bodyPr>
          <a:lstStyle/>
          <a:p>
            <a:pPr algn="ctr"/>
            <a:r>
              <a:rPr lang="en-CA" dirty="0"/>
              <a:t>RA</a:t>
            </a:r>
            <a:r>
              <a:rPr lang="en-CA" dirty="0">
                <a:sym typeface="Wingdings" panose="05000000000000000000" pitchFamily="2" charset="2"/>
              </a:rPr>
              <a:t> Dividend</a:t>
            </a:r>
          </a:p>
          <a:p>
            <a:pPr algn="ctr"/>
            <a:r>
              <a:rPr lang="en-CA" dirty="0">
                <a:sym typeface="Wingdings" panose="05000000000000000000" pitchFamily="2" charset="2"/>
              </a:rPr>
              <a:t>RB  Divisor</a:t>
            </a:r>
            <a:endParaRPr lang="en-CA" dirty="0"/>
          </a:p>
        </p:txBody>
      </p:sp>
      <p:sp>
        <p:nvSpPr>
          <p:cNvPr id="26" name="TextBox 25">
            <a:extLst>
              <a:ext uri="{FF2B5EF4-FFF2-40B4-BE49-F238E27FC236}">
                <a16:creationId xmlns:a16="http://schemas.microsoft.com/office/drawing/2014/main" id="{813D1C4C-3150-4558-8B45-6A57F0885D79}"/>
              </a:ext>
            </a:extLst>
          </p:cNvPr>
          <p:cNvSpPr txBox="1"/>
          <p:nvPr/>
        </p:nvSpPr>
        <p:spPr>
          <a:xfrm>
            <a:off x="2246517" y="4039848"/>
            <a:ext cx="312906" cy="369332"/>
          </a:xfrm>
          <a:prstGeom prst="rect">
            <a:avLst/>
          </a:prstGeom>
          <a:noFill/>
        </p:spPr>
        <p:txBody>
          <a:bodyPr wrap="none" rtlCol="0">
            <a:spAutoFit/>
          </a:bodyPr>
          <a:lstStyle/>
          <a:p>
            <a:r>
              <a:rPr lang="en-CA" dirty="0"/>
              <a:t>0</a:t>
            </a:r>
          </a:p>
        </p:txBody>
      </p:sp>
      <p:sp>
        <p:nvSpPr>
          <p:cNvPr id="27" name="TextBox 26">
            <a:extLst>
              <a:ext uri="{FF2B5EF4-FFF2-40B4-BE49-F238E27FC236}">
                <a16:creationId xmlns:a16="http://schemas.microsoft.com/office/drawing/2014/main" id="{429173F3-3733-487B-896B-149EC91B5E57}"/>
              </a:ext>
            </a:extLst>
          </p:cNvPr>
          <p:cNvSpPr txBox="1"/>
          <p:nvPr/>
        </p:nvSpPr>
        <p:spPr>
          <a:xfrm>
            <a:off x="3272976" y="5090726"/>
            <a:ext cx="312906" cy="369332"/>
          </a:xfrm>
          <a:prstGeom prst="rect">
            <a:avLst/>
          </a:prstGeom>
          <a:noFill/>
        </p:spPr>
        <p:txBody>
          <a:bodyPr wrap="none" rtlCol="0">
            <a:spAutoFit/>
          </a:bodyPr>
          <a:lstStyle/>
          <a:p>
            <a:r>
              <a:rPr lang="en-CA" dirty="0"/>
              <a:t>1</a:t>
            </a:r>
          </a:p>
        </p:txBody>
      </p:sp>
      <p:cxnSp>
        <p:nvCxnSpPr>
          <p:cNvPr id="29" name="Straight Arrow Connector 28">
            <a:extLst>
              <a:ext uri="{FF2B5EF4-FFF2-40B4-BE49-F238E27FC236}">
                <a16:creationId xmlns:a16="http://schemas.microsoft.com/office/drawing/2014/main" id="{13EEBEC6-FC20-4B89-86D3-E92F3E31BFC7}"/>
              </a:ext>
            </a:extLst>
          </p:cNvPr>
          <p:cNvCxnSpPr>
            <a:stCxn id="22" idx="2"/>
          </p:cNvCxnSpPr>
          <p:nvPr/>
        </p:nvCxnSpPr>
        <p:spPr>
          <a:xfrm>
            <a:off x="3751729" y="5029759"/>
            <a:ext cx="0" cy="550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D9A2880F-1F6F-4D10-A97C-10D1CC2CB9C7}"/>
              </a:ext>
            </a:extLst>
          </p:cNvPr>
          <p:cNvSpPr txBox="1"/>
          <p:nvPr/>
        </p:nvSpPr>
        <p:spPr>
          <a:xfrm>
            <a:off x="3546399" y="5641496"/>
            <a:ext cx="466794" cy="369332"/>
          </a:xfrm>
          <a:prstGeom prst="rect">
            <a:avLst/>
          </a:prstGeom>
          <a:noFill/>
        </p:spPr>
        <p:txBody>
          <a:bodyPr wrap="none" rtlCol="0">
            <a:spAutoFit/>
          </a:bodyPr>
          <a:lstStyle/>
          <a:p>
            <a:r>
              <a:rPr lang="en-CA" dirty="0"/>
              <a:t>S1</a:t>
            </a:r>
          </a:p>
        </p:txBody>
      </p:sp>
    </p:spTree>
    <p:extLst>
      <p:ext uri="{BB962C8B-B14F-4D97-AF65-F5344CB8AC3E}">
        <p14:creationId xmlns:p14="http://schemas.microsoft.com/office/powerpoint/2010/main" val="360681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5EF0BF-4B4E-4865-8F8C-EFA1C12D793B}"/>
              </a:ext>
            </a:extLst>
          </p:cNvPr>
          <p:cNvSpPr>
            <a:spLocks noGrp="1"/>
          </p:cNvSpPr>
          <p:nvPr>
            <p:ph type="sldNum" sz="quarter" idx="10"/>
          </p:nvPr>
        </p:nvSpPr>
        <p:spPr/>
        <p:txBody>
          <a:bodyPr/>
          <a:lstStyle/>
          <a:p>
            <a:pPr>
              <a:defRPr/>
            </a:pPr>
            <a:fld id="{40924556-B8B5-423A-9AF9-7124FC68D9FB}" type="slidenum">
              <a:rPr lang="en-CA" smtClean="0"/>
              <a:pPr>
                <a:defRPr/>
              </a:pPr>
              <a:t>42</a:t>
            </a:fld>
            <a:endParaRPr lang="en-CA" dirty="0"/>
          </a:p>
        </p:txBody>
      </p:sp>
      <p:sp>
        <p:nvSpPr>
          <p:cNvPr id="3" name="TextBox 2">
            <a:extLst>
              <a:ext uri="{FF2B5EF4-FFF2-40B4-BE49-F238E27FC236}">
                <a16:creationId xmlns:a16="http://schemas.microsoft.com/office/drawing/2014/main" id="{9BD561B9-704C-40E7-9617-DB2FA642B3E2}"/>
              </a:ext>
            </a:extLst>
          </p:cNvPr>
          <p:cNvSpPr txBox="1"/>
          <p:nvPr/>
        </p:nvSpPr>
        <p:spPr>
          <a:xfrm>
            <a:off x="3103161" y="463826"/>
            <a:ext cx="7708264" cy="369332"/>
          </a:xfrm>
          <a:prstGeom prst="rect">
            <a:avLst/>
          </a:prstGeom>
          <a:noFill/>
        </p:spPr>
        <p:txBody>
          <a:bodyPr wrap="none" rtlCol="0">
            <a:spAutoFit/>
          </a:bodyPr>
          <a:lstStyle/>
          <a:p>
            <a:r>
              <a:rPr lang="en-CA" b="1" dirty="0"/>
              <a:t>ASM For FSM Based Trojan for 4 Bit Divider IP consisting of 3 States</a:t>
            </a:r>
          </a:p>
        </p:txBody>
      </p:sp>
      <p:sp>
        <p:nvSpPr>
          <p:cNvPr id="4" name="Rectangle 3">
            <a:extLst>
              <a:ext uri="{FF2B5EF4-FFF2-40B4-BE49-F238E27FC236}">
                <a16:creationId xmlns:a16="http://schemas.microsoft.com/office/drawing/2014/main" id="{1F52CDA7-613B-4C05-A2AA-40D5F462BA11}"/>
              </a:ext>
            </a:extLst>
          </p:cNvPr>
          <p:cNvSpPr/>
          <p:nvPr/>
        </p:nvSpPr>
        <p:spPr>
          <a:xfrm>
            <a:off x="4074459" y="1237129"/>
            <a:ext cx="3590365" cy="55133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RR||RA </a:t>
            </a:r>
            <a:r>
              <a:rPr lang="en-CA" dirty="0">
                <a:sym typeface="Wingdings" panose="05000000000000000000" pitchFamily="2" charset="2"/>
              </a:rPr>
              <a:t> </a:t>
            </a:r>
            <a:r>
              <a:rPr lang="en-CA" dirty="0" err="1">
                <a:sym typeface="Wingdings" panose="05000000000000000000" pitchFamily="2" charset="2"/>
              </a:rPr>
              <a:t>Shl</a:t>
            </a:r>
            <a:r>
              <a:rPr lang="en-CA" dirty="0">
                <a:sym typeface="Wingdings" panose="05000000000000000000" pitchFamily="2" charset="2"/>
              </a:rPr>
              <a:t> RR || RA</a:t>
            </a:r>
            <a:endParaRPr lang="en-CA" dirty="0"/>
          </a:p>
        </p:txBody>
      </p:sp>
      <p:sp>
        <p:nvSpPr>
          <p:cNvPr id="5" name="TextBox 4">
            <a:extLst>
              <a:ext uri="{FF2B5EF4-FFF2-40B4-BE49-F238E27FC236}">
                <a16:creationId xmlns:a16="http://schemas.microsoft.com/office/drawing/2014/main" id="{B94DF3C6-33FB-464E-BC2C-768B814BAACB}"/>
              </a:ext>
            </a:extLst>
          </p:cNvPr>
          <p:cNvSpPr txBox="1"/>
          <p:nvPr/>
        </p:nvSpPr>
        <p:spPr>
          <a:xfrm>
            <a:off x="3224185" y="1328128"/>
            <a:ext cx="466794" cy="369332"/>
          </a:xfrm>
          <a:prstGeom prst="rect">
            <a:avLst/>
          </a:prstGeom>
          <a:noFill/>
        </p:spPr>
        <p:txBody>
          <a:bodyPr wrap="none" rtlCol="0">
            <a:spAutoFit/>
          </a:bodyPr>
          <a:lstStyle/>
          <a:p>
            <a:r>
              <a:rPr lang="en-CA" dirty="0"/>
              <a:t>S1</a:t>
            </a:r>
          </a:p>
        </p:txBody>
      </p:sp>
      <p:cxnSp>
        <p:nvCxnSpPr>
          <p:cNvPr id="7" name="Straight Arrow Connector 6">
            <a:extLst>
              <a:ext uri="{FF2B5EF4-FFF2-40B4-BE49-F238E27FC236}">
                <a16:creationId xmlns:a16="http://schemas.microsoft.com/office/drawing/2014/main" id="{6C4B44C5-FD9E-4BD4-BF74-1144AB88ED69}"/>
              </a:ext>
            </a:extLst>
          </p:cNvPr>
          <p:cNvCxnSpPr>
            <a:stCxn id="4" idx="2"/>
          </p:cNvCxnSpPr>
          <p:nvPr/>
        </p:nvCxnSpPr>
        <p:spPr>
          <a:xfrm flipH="1">
            <a:off x="5869641" y="1788459"/>
            <a:ext cx="1" cy="6051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B2EA0B3-2AC7-4241-AD19-2BC4F54FC081}"/>
              </a:ext>
            </a:extLst>
          </p:cNvPr>
          <p:cNvSpPr/>
          <p:nvPr/>
        </p:nvSpPr>
        <p:spPr>
          <a:xfrm>
            <a:off x="4740088" y="2407023"/>
            <a:ext cx="2259106" cy="4034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C </a:t>
            </a:r>
            <a:r>
              <a:rPr lang="en-CA" dirty="0">
                <a:sym typeface="Wingdings" panose="05000000000000000000" pitchFamily="2" charset="2"/>
              </a:rPr>
              <a:t> C - 1</a:t>
            </a:r>
            <a:endParaRPr lang="en-CA" dirty="0"/>
          </a:p>
        </p:txBody>
      </p:sp>
      <p:cxnSp>
        <p:nvCxnSpPr>
          <p:cNvPr id="10" name="Straight Arrow Connector 9">
            <a:extLst>
              <a:ext uri="{FF2B5EF4-FFF2-40B4-BE49-F238E27FC236}">
                <a16:creationId xmlns:a16="http://schemas.microsoft.com/office/drawing/2014/main" id="{8782E6AE-946E-4430-B0EA-261B4ACC2A8D}"/>
              </a:ext>
            </a:extLst>
          </p:cNvPr>
          <p:cNvCxnSpPr>
            <a:stCxn id="8" idx="2"/>
          </p:cNvCxnSpPr>
          <p:nvPr/>
        </p:nvCxnSpPr>
        <p:spPr>
          <a:xfrm>
            <a:off x="5869641" y="2810435"/>
            <a:ext cx="0" cy="6185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Flowchart: Decision 10">
            <a:extLst>
              <a:ext uri="{FF2B5EF4-FFF2-40B4-BE49-F238E27FC236}">
                <a16:creationId xmlns:a16="http://schemas.microsoft.com/office/drawing/2014/main" id="{018C6851-0D84-4CF4-8363-4F0E9AEDCBAF}"/>
              </a:ext>
            </a:extLst>
          </p:cNvPr>
          <p:cNvSpPr/>
          <p:nvPr/>
        </p:nvSpPr>
        <p:spPr>
          <a:xfrm>
            <a:off x="5086349" y="3429000"/>
            <a:ext cx="1566583" cy="954741"/>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RR &gt;= RB</a:t>
            </a:r>
          </a:p>
        </p:txBody>
      </p:sp>
      <p:cxnSp>
        <p:nvCxnSpPr>
          <p:cNvPr id="13" name="Straight Connector 12">
            <a:extLst>
              <a:ext uri="{FF2B5EF4-FFF2-40B4-BE49-F238E27FC236}">
                <a16:creationId xmlns:a16="http://schemas.microsoft.com/office/drawing/2014/main" id="{CA2E84C6-1251-4BD7-9599-3321076922CA}"/>
              </a:ext>
            </a:extLst>
          </p:cNvPr>
          <p:cNvCxnSpPr>
            <a:stCxn id="11" idx="3"/>
          </p:cNvCxnSpPr>
          <p:nvPr/>
        </p:nvCxnSpPr>
        <p:spPr>
          <a:xfrm flipV="1">
            <a:off x="6652932" y="3832412"/>
            <a:ext cx="2084668" cy="73959"/>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A3C223A1-3811-435D-A66D-F38EB620D9FE}"/>
              </a:ext>
            </a:extLst>
          </p:cNvPr>
          <p:cNvCxnSpPr/>
          <p:nvPr/>
        </p:nvCxnSpPr>
        <p:spPr>
          <a:xfrm>
            <a:off x="8721165" y="3832412"/>
            <a:ext cx="0" cy="9480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42E3F9F-00CE-4AC6-9E71-16C7972185B2}"/>
              </a:ext>
            </a:extLst>
          </p:cNvPr>
          <p:cNvCxnSpPr>
            <a:stCxn id="11" idx="1"/>
          </p:cNvCxnSpPr>
          <p:nvPr/>
        </p:nvCxnSpPr>
        <p:spPr>
          <a:xfrm flipH="1" flipV="1">
            <a:off x="3690979" y="3906370"/>
            <a:ext cx="1395370" cy="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5F1DEAF-4FDE-4C33-8242-213FEE97B2FD}"/>
              </a:ext>
            </a:extLst>
          </p:cNvPr>
          <p:cNvCxnSpPr/>
          <p:nvPr/>
        </p:nvCxnSpPr>
        <p:spPr>
          <a:xfrm>
            <a:off x="3690979" y="3869391"/>
            <a:ext cx="0" cy="9849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DF974093-9B1D-4D83-B70E-2B7D9CD55496}"/>
              </a:ext>
            </a:extLst>
          </p:cNvPr>
          <p:cNvSpPr txBox="1"/>
          <p:nvPr/>
        </p:nvSpPr>
        <p:spPr>
          <a:xfrm>
            <a:off x="4089594" y="2393576"/>
            <a:ext cx="466794" cy="369332"/>
          </a:xfrm>
          <a:prstGeom prst="rect">
            <a:avLst/>
          </a:prstGeom>
          <a:noFill/>
        </p:spPr>
        <p:txBody>
          <a:bodyPr wrap="none" rtlCol="0">
            <a:spAutoFit/>
          </a:bodyPr>
          <a:lstStyle/>
          <a:p>
            <a:r>
              <a:rPr lang="en-CA" dirty="0"/>
              <a:t>S2</a:t>
            </a:r>
          </a:p>
        </p:txBody>
      </p:sp>
      <p:sp>
        <p:nvSpPr>
          <p:cNvPr id="21" name="Rectangle 20">
            <a:extLst>
              <a:ext uri="{FF2B5EF4-FFF2-40B4-BE49-F238E27FC236}">
                <a16:creationId xmlns:a16="http://schemas.microsoft.com/office/drawing/2014/main" id="{43830439-16A6-4B13-B674-90B3AEC5A19F}"/>
              </a:ext>
            </a:extLst>
          </p:cNvPr>
          <p:cNvSpPr/>
          <p:nvPr/>
        </p:nvSpPr>
        <p:spPr>
          <a:xfrm>
            <a:off x="2719429" y="4834219"/>
            <a:ext cx="1943099" cy="5512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RQ </a:t>
            </a:r>
            <a:r>
              <a:rPr lang="en-CA" dirty="0">
                <a:sym typeface="Wingdings" panose="05000000000000000000" pitchFamily="2" charset="2"/>
              </a:rPr>
              <a:t> </a:t>
            </a:r>
            <a:r>
              <a:rPr lang="en-CA" dirty="0" err="1">
                <a:sym typeface="Wingdings" panose="05000000000000000000" pitchFamily="2" charset="2"/>
              </a:rPr>
              <a:t>Shl</a:t>
            </a:r>
            <a:r>
              <a:rPr lang="en-CA" dirty="0">
                <a:sym typeface="Wingdings" panose="05000000000000000000" pitchFamily="2" charset="2"/>
              </a:rPr>
              <a:t> RQ|| 0</a:t>
            </a:r>
            <a:endParaRPr lang="en-CA" dirty="0"/>
          </a:p>
        </p:txBody>
      </p:sp>
      <p:sp>
        <p:nvSpPr>
          <p:cNvPr id="23" name="Rectangle 22">
            <a:extLst>
              <a:ext uri="{FF2B5EF4-FFF2-40B4-BE49-F238E27FC236}">
                <a16:creationId xmlns:a16="http://schemas.microsoft.com/office/drawing/2014/main" id="{169FE377-4907-4636-99C3-886AD8B56179}"/>
              </a:ext>
            </a:extLst>
          </p:cNvPr>
          <p:cNvSpPr/>
          <p:nvPr/>
        </p:nvSpPr>
        <p:spPr>
          <a:xfrm>
            <a:off x="7542588" y="4780430"/>
            <a:ext cx="2390023" cy="75616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RQ </a:t>
            </a:r>
            <a:r>
              <a:rPr lang="en-CA" dirty="0">
                <a:sym typeface="Wingdings" panose="05000000000000000000" pitchFamily="2" charset="2"/>
              </a:rPr>
              <a:t> </a:t>
            </a:r>
            <a:r>
              <a:rPr lang="en-CA" dirty="0" err="1">
                <a:sym typeface="Wingdings" panose="05000000000000000000" pitchFamily="2" charset="2"/>
              </a:rPr>
              <a:t>Shl</a:t>
            </a:r>
            <a:r>
              <a:rPr lang="en-CA" dirty="0">
                <a:sym typeface="Wingdings" panose="05000000000000000000" pitchFamily="2" charset="2"/>
              </a:rPr>
              <a:t> RQ|| 1</a:t>
            </a:r>
          </a:p>
          <a:p>
            <a:pPr algn="ctr"/>
            <a:r>
              <a:rPr lang="en-CA" dirty="0">
                <a:sym typeface="Wingdings" panose="05000000000000000000" pitchFamily="2" charset="2"/>
              </a:rPr>
              <a:t>RR  RR - RB</a:t>
            </a:r>
            <a:endParaRPr lang="en-CA" dirty="0"/>
          </a:p>
        </p:txBody>
      </p:sp>
      <p:sp>
        <p:nvSpPr>
          <p:cNvPr id="24" name="TextBox 23">
            <a:extLst>
              <a:ext uri="{FF2B5EF4-FFF2-40B4-BE49-F238E27FC236}">
                <a16:creationId xmlns:a16="http://schemas.microsoft.com/office/drawing/2014/main" id="{0F1CC404-7459-4484-85F0-1D1F31C5A402}"/>
              </a:ext>
            </a:extLst>
          </p:cNvPr>
          <p:cNvSpPr txBox="1"/>
          <p:nvPr/>
        </p:nvSpPr>
        <p:spPr>
          <a:xfrm>
            <a:off x="4074459" y="3439547"/>
            <a:ext cx="748923" cy="369332"/>
          </a:xfrm>
          <a:prstGeom prst="rect">
            <a:avLst/>
          </a:prstGeom>
          <a:noFill/>
        </p:spPr>
        <p:txBody>
          <a:bodyPr wrap="none" rtlCol="0">
            <a:spAutoFit/>
          </a:bodyPr>
          <a:lstStyle/>
          <a:p>
            <a:r>
              <a:rPr lang="en-CA" dirty="0"/>
              <a:t>False</a:t>
            </a:r>
          </a:p>
        </p:txBody>
      </p:sp>
      <p:sp>
        <p:nvSpPr>
          <p:cNvPr id="25" name="TextBox 24">
            <a:extLst>
              <a:ext uri="{FF2B5EF4-FFF2-40B4-BE49-F238E27FC236}">
                <a16:creationId xmlns:a16="http://schemas.microsoft.com/office/drawing/2014/main" id="{EBA2E615-9E8C-42C6-AB2B-A1C90B77C43A}"/>
              </a:ext>
            </a:extLst>
          </p:cNvPr>
          <p:cNvSpPr txBox="1"/>
          <p:nvPr/>
        </p:nvSpPr>
        <p:spPr>
          <a:xfrm>
            <a:off x="6782648" y="3379497"/>
            <a:ext cx="650563" cy="369332"/>
          </a:xfrm>
          <a:prstGeom prst="rect">
            <a:avLst/>
          </a:prstGeom>
          <a:noFill/>
        </p:spPr>
        <p:txBody>
          <a:bodyPr wrap="none" rtlCol="0">
            <a:spAutoFit/>
          </a:bodyPr>
          <a:lstStyle/>
          <a:p>
            <a:r>
              <a:rPr lang="en-CA" dirty="0"/>
              <a:t>True</a:t>
            </a:r>
          </a:p>
        </p:txBody>
      </p:sp>
      <p:cxnSp>
        <p:nvCxnSpPr>
          <p:cNvPr id="29" name="Straight Connector 28">
            <a:extLst>
              <a:ext uri="{FF2B5EF4-FFF2-40B4-BE49-F238E27FC236}">
                <a16:creationId xmlns:a16="http://schemas.microsoft.com/office/drawing/2014/main" id="{58AA8CAD-B647-4613-BA33-E03C60F354CA}"/>
              </a:ext>
            </a:extLst>
          </p:cNvPr>
          <p:cNvCxnSpPr/>
          <p:nvPr/>
        </p:nvCxnSpPr>
        <p:spPr>
          <a:xfrm>
            <a:off x="3690978" y="5698521"/>
            <a:ext cx="5046621"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2D2DADA-A34B-4761-9151-8F10F3625A22}"/>
              </a:ext>
            </a:extLst>
          </p:cNvPr>
          <p:cNvCxnSpPr>
            <a:stCxn id="21" idx="2"/>
          </p:cNvCxnSpPr>
          <p:nvPr/>
        </p:nvCxnSpPr>
        <p:spPr>
          <a:xfrm flipH="1">
            <a:off x="3690978" y="5385516"/>
            <a:ext cx="1" cy="313005"/>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11D7D95E-3048-46DD-BD25-20BD67848EBB}"/>
              </a:ext>
            </a:extLst>
          </p:cNvPr>
          <p:cNvCxnSpPr>
            <a:stCxn id="23" idx="2"/>
          </p:cNvCxnSpPr>
          <p:nvPr/>
        </p:nvCxnSpPr>
        <p:spPr>
          <a:xfrm flipH="1">
            <a:off x="8737599" y="5536596"/>
            <a:ext cx="1" cy="161925"/>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84D2EE7-64C1-465C-8059-814349ED54D2}"/>
              </a:ext>
            </a:extLst>
          </p:cNvPr>
          <p:cNvCxnSpPr/>
          <p:nvPr/>
        </p:nvCxnSpPr>
        <p:spPr>
          <a:xfrm>
            <a:off x="5869640" y="5698521"/>
            <a:ext cx="0" cy="245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2758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0A7564-C9FB-4993-A69D-0FED9CF186D5}"/>
              </a:ext>
            </a:extLst>
          </p:cNvPr>
          <p:cNvSpPr>
            <a:spLocks noGrp="1"/>
          </p:cNvSpPr>
          <p:nvPr>
            <p:ph type="sldNum" sz="quarter" idx="10"/>
          </p:nvPr>
        </p:nvSpPr>
        <p:spPr/>
        <p:txBody>
          <a:bodyPr/>
          <a:lstStyle/>
          <a:p>
            <a:pPr>
              <a:defRPr/>
            </a:pPr>
            <a:fld id="{40924556-B8B5-423A-9AF9-7124FC68D9FB}" type="slidenum">
              <a:rPr lang="en-CA" smtClean="0"/>
              <a:pPr>
                <a:defRPr/>
              </a:pPr>
              <a:t>43</a:t>
            </a:fld>
            <a:endParaRPr lang="en-CA" dirty="0"/>
          </a:p>
        </p:txBody>
      </p:sp>
      <p:sp>
        <p:nvSpPr>
          <p:cNvPr id="3" name="Flowchart: Decision 2">
            <a:extLst>
              <a:ext uri="{FF2B5EF4-FFF2-40B4-BE49-F238E27FC236}">
                <a16:creationId xmlns:a16="http://schemas.microsoft.com/office/drawing/2014/main" id="{436D0379-18D2-4DA0-87EE-A94F2661553B}"/>
              </a:ext>
            </a:extLst>
          </p:cNvPr>
          <p:cNvSpPr/>
          <p:nvPr/>
        </p:nvSpPr>
        <p:spPr>
          <a:xfrm>
            <a:off x="4760259" y="1492624"/>
            <a:ext cx="2380130" cy="1640541"/>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C = 0</a:t>
            </a:r>
          </a:p>
        </p:txBody>
      </p:sp>
      <p:cxnSp>
        <p:nvCxnSpPr>
          <p:cNvPr id="5" name="Straight Arrow Connector 4">
            <a:extLst>
              <a:ext uri="{FF2B5EF4-FFF2-40B4-BE49-F238E27FC236}">
                <a16:creationId xmlns:a16="http://schemas.microsoft.com/office/drawing/2014/main" id="{90F1C19F-EED6-485F-B4A7-E8BE1F5CC37F}"/>
              </a:ext>
            </a:extLst>
          </p:cNvPr>
          <p:cNvCxnSpPr>
            <a:stCxn id="3" idx="3"/>
          </p:cNvCxnSpPr>
          <p:nvPr/>
        </p:nvCxnSpPr>
        <p:spPr>
          <a:xfrm flipV="1">
            <a:off x="7140389" y="2312894"/>
            <a:ext cx="150607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C022073D-B664-49FA-A0E8-AB2D79F1DCD4}"/>
              </a:ext>
            </a:extLst>
          </p:cNvPr>
          <p:cNvSpPr txBox="1"/>
          <p:nvPr/>
        </p:nvSpPr>
        <p:spPr>
          <a:xfrm>
            <a:off x="8845177" y="2128228"/>
            <a:ext cx="466794" cy="369332"/>
          </a:xfrm>
          <a:prstGeom prst="rect">
            <a:avLst/>
          </a:prstGeom>
          <a:noFill/>
        </p:spPr>
        <p:txBody>
          <a:bodyPr wrap="none" rtlCol="0">
            <a:spAutoFit/>
          </a:bodyPr>
          <a:lstStyle/>
          <a:p>
            <a:r>
              <a:rPr lang="en-CA" dirty="0"/>
              <a:t>S1</a:t>
            </a:r>
          </a:p>
        </p:txBody>
      </p:sp>
      <p:sp>
        <p:nvSpPr>
          <p:cNvPr id="7" name="TextBox 6">
            <a:extLst>
              <a:ext uri="{FF2B5EF4-FFF2-40B4-BE49-F238E27FC236}">
                <a16:creationId xmlns:a16="http://schemas.microsoft.com/office/drawing/2014/main" id="{D2EC1CFE-3891-4D1B-92FD-2B1C13578F0C}"/>
              </a:ext>
            </a:extLst>
          </p:cNvPr>
          <p:cNvSpPr txBox="1"/>
          <p:nvPr/>
        </p:nvSpPr>
        <p:spPr>
          <a:xfrm>
            <a:off x="7525989" y="1799237"/>
            <a:ext cx="748923" cy="369332"/>
          </a:xfrm>
          <a:prstGeom prst="rect">
            <a:avLst/>
          </a:prstGeom>
          <a:noFill/>
        </p:spPr>
        <p:txBody>
          <a:bodyPr wrap="none" rtlCol="0">
            <a:spAutoFit/>
          </a:bodyPr>
          <a:lstStyle/>
          <a:p>
            <a:r>
              <a:rPr lang="en-CA" dirty="0"/>
              <a:t>False</a:t>
            </a:r>
          </a:p>
        </p:txBody>
      </p:sp>
      <p:cxnSp>
        <p:nvCxnSpPr>
          <p:cNvPr id="9" name="Straight Connector 8">
            <a:extLst>
              <a:ext uri="{FF2B5EF4-FFF2-40B4-BE49-F238E27FC236}">
                <a16:creationId xmlns:a16="http://schemas.microsoft.com/office/drawing/2014/main" id="{455AB17C-1801-4F83-A4B5-9D5B137A9467}"/>
              </a:ext>
            </a:extLst>
          </p:cNvPr>
          <p:cNvCxnSpPr>
            <a:stCxn id="3" idx="1"/>
          </p:cNvCxnSpPr>
          <p:nvPr/>
        </p:nvCxnSpPr>
        <p:spPr>
          <a:xfrm flipH="1" flipV="1">
            <a:off x="3576918" y="2312894"/>
            <a:ext cx="1183341"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61D91F76-5758-4EBB-8345-7E5C81E80D7B}"/>
              </a:ext>
            </a:extLst>
          </p:cNvPr>
          <p:cNvCxnSpPr/>
          <p:nvPr/>
        </p:nvCxnSpPr>
        <p:spPr>
          <a:xfrm>
            <a:off x="3563471" y="2312894"/>
            <a:ext cx="0" cy="820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626ED763-86FD-4C03-B3D8-5EF119389693}"/>
              </a:ext>
            </a:extLst>
          </p:cNvPr>
          <p:cNvSpPr/>
          <p:nvPr/>
        </p:nvSpPr>
        <p:spPr>
          <a:xfrm>
            <a:off x="2155895" y="3133164"/>
            <a:ext cx="2904564" cy="10085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a:t>Done </a:t>
            </a:r>
          </a:p>
          <a:p>
            <a:pPr algn="ctr"/>
            <a:r>
              <a:rPr lang="en-CA" dirty="0"/>
              <a:t>Q </a:t>
            </a:r>
            <a:r>
              <a:rPr lang="en-CA" dirty="0">
                <a:sym typeface="Wingdings" panose="05000000000000000000" pitchFamily="2" charset="2"/>
              </a:rPr>
              <a:t> RQ</a:t>
            </a:r>
          </a:p>
          <a:p>
            <a:pPr algn="ctr"/>
            <a:r>
              <a:rPr lang="en-CA" dirty="0">
                <a:sym typeface="Wingdings" panose="05000000000000000000" pitchFamily="2" charset="2"/>
              </a:rPr>
              <a:t>R  RR</a:t>
            </a:r>
            <a:endParaRPr lang="en-CA" dirty="0"/>
          </a:p>
        </p:txBody>
      </p:sp>
      <p:sp>
        <p:nvSpPr>
          <p:cNvPr id="13" name="TextBox 12">
            <a:extLst>
              <a:ext uri="{FF2B5EF4-FFF2-40B4-BE49-F238E27FC236}">
                <a16:creationId xmlns:a16="http://schemas.microsoft.com/office/drawing/2014/main" id="{2398F5F6-6422-442A-88FB-925B9C1A34FA}"/>
              </a:ext>
            </a:extLst>
          </p:cNvPr>
          <p:cNvSpPr txBox="1"/>
          <p:nvPr/>
        </p:nvSpPr>
        <p:spPr>
          <a:xfrm>
            <a:off x="1344706" y="3684494"/>
            <a:ext cx="466794" cy="369332"/>
          </a:xfrm>
          <a:prstGeom prst="rect">
            <a:avLst/>
          </a:prstGeom>
          <a:noFill/>
        </p:spPr>
        <p:txBody>
          <a:bodyPr wrap="none" rtlCol="0">
            <a:spAutoFit/>
          </a:bodyPr>
          <a:lstStyle/>
          <a:p>
            <a:r>
              <a:rPr lang="en-CA" dirty="0"/>
              <a:t>S3</a:t>
            </a:r>
          </a:p>
        </p:txBody>
      </p:sp>
      <p:cxnSp>
        <p:nvCxnSpPr>
          <p:cNvPr id="15" name="Straight Arrow Connector 14">
            <a:extLst>
              <a:ext uri="{FF2B5EF4-FFF2-40B4-BE49-F238E27FC236}">
                <a16:creationId xmlns:a16="http://schemas.microsoft.com/office/drawing/2014/main" id="{E24E7A1E-2076-467F-87C7-ED2C3282FD54}"/>
              </a:ext>
            </a:extLst>
          </p:cNvPr>
          <p:cNvCxnSpPr>
            <a:stCxn id="12" idx="2"/>
          </p:cNvCxnSpPr>
          <p:nvPr/>
        </p:nvCxnSpPr>
        <p:spPr>
          <a:xfrm>
            <a:off x="3608177" y="4141685"/>
            <a:ext cx="0" cy="874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28331057-DE52-4AAF-8046-75CF0527C011}"/>
              </a:ext>
            </a:extLst>
          </p:cNvPr>
          <p:cNvSpPr txBox="1"/>
          <p:nvPr/>
        </p:nvSpPr>
        <p:spPr>
          <a:xfrm>
            <a:off x="3374780" y="5015753"/>
            <a:ext cx="466794" cy="369332"/>
          </a:xfrm>
          <a:prstGeom prst="rect">
            <a:avLst/>
          </a:prstGeom>
          <a:noFill/>
        </p:spPr>
        <p:txBody>
          <a:bodyPr wrap="none" rtlCol="0">
            <a:spAutoFit/>
          </a:bodyPr>
          <a:lstStyle/>
          <a:p>
            <a:r>
              <a:rPr lang="en-CA" dirty="0"/>
              <a:t>S0</a:t>
            </a:r>
          </a:p>
        </p:txBody>
      </p:sp>
      <p:sp>
        <p:nvSpPr>
          <p:cNvPr id="17" name="TextBox 16">
            <a:extLst>
              <a:ext uri="{FF2B5EF4-FFF2-40B4-BE49-F238E27FC236}">
                <a16:creationId xmlns:a16="http://schemas.microsoft.com/office/drawing/2014/main" id="{FC6855A2-361D-4EEF-9D08-D343A9B61026}"/>
              </a:ext>
            </a:extLst>
          </p:cNvPr>
          <p:cNvSpPr txBox="1"/>
          <p:nvPr/>
        </p:nvSpPr>
        <p:spPr>
          <a:xfrm>
            <a:off x="2241868" y="377437"/>
            <a:ext cx="7708264" cy="369332"/>
          </a:xfrm>
          <a:prstGeom prst="rect">
            <a:avLst/>
          </a:prstGeom>
          <a:noFill/>
        </p:spPr>
        <p:txBody>
          <a:bodyPr wrap="none" rtlCol="0">
            <a:spAutoFit/>
          </a:bodyPr>
          <a:lstStyle/>
          <a:p>
            <a:r>
              <a:rPr lang="en-CA" b="1" dirty="0"/>
              <a:t>ASM For FSM Based Trojan for 4 Bit Divider IP consisting of 3 States</a:t>
            </a:r>
          </a:p>
        </p:txBody>
      </p:sp>
      <p:cxnSp>
        <p:nvCxnSpPr>
          <p:cNvPr id="21" name="Straight Arrow Connector 20">
            <a:extLst>
              <a:ext uri="{FF2B5EF4-FFF2-40B4-BE49-F238E27FC236}">
                <a16:creationId xmlns:a16="http://schemas.microsoft.com/office/drawing/2014/main" id="{4E039119-2399-4702-A7DC-4229B9DE688D}"/>
              </a:ext>
            </a:extLst>
          </p:cNvPr>
          <p:cNvCxnSpPr>
            <a:endCxn id="3" idx="0"/>
          </p:cNvCxnSpPr>
          <p:nvPr/>
        </p:nvCxnSpPr>
        <p:spPr>
          <a:xfrm>
            <a:off x="5916706" y="1129553"/>
            <a:ext cx="33618" cy="3630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9443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6603" y="381000"/>
            <a:ext cx="10789920" cy="5383696"/>
          </a:xfrm>
        </p:spPr>
        <p:txBody>
          <a:bodyPr/>
          <a:lstStyle/>
          <a:p>
            <a:pPr algn="l"/>
            <a:r>
              <a:rPr lang="en-US" b="1" dirty="0">
                <a:solidFill>
                  <a:srgbClr val="00B0F0"/>
                </a:solidFill>
              </a:rPr>
              <a:t>Expected Implementation and Results: </a:t>
            </a:r>
          </a:p>
          <a:p>
            <a:pPr algn="l"/>
            <a:r>
              <a:rPr lang="en-US" b="1" dirty="0">
                <a:solidFill>
                  <a:srgbClr val="00B0F0"/>
                </a:solidFill>
              </a:rPr>
              <a:t> </a:t>
            </a:r>
          </a:p>
          <a:p>
            <a:pPr algn="just">
              <a:buFont typeface="Arial" pitchFamily="34" charset="0"/>
              <a:buChar char="•"/>
            </a:pPr>
            <a:r>
              <a:rPr lang="en-US" sz="2800" dirty="0">
                <a:solidFill>
                  <a:schemeClr val="tx1">
                    <a:lumMod val="95000"/>
                    <a:lumOff val="5000"/>
                  </a:schemeClr>
                </a:solidFill>
              </a:rPr>
              <a:t>The proposed PUF and the binding FSM IP protection method will be implemented on Xilinx FPGA Tools.</a:t>
            </a:r>
          </a:p>
          <a:p>
            <a:pPr algn="just">
              <a:buFont typeface="Arial" pitchFamily="34" charset="0"/>
              <a:buChar char="•"/>
            </a:pPr>
            <a:r>
              <a:rPr lang="en-US" sz="2800" dirty="0">
                <a:solidFill>
                  <a:schemeClr val="tx1">
                    <a:lumMod val="95000"/>
                    <a:lumOff val="5000"/>
                  </a:schemeClr>
                </a:solidFill>
              </a:rPr>
              <a:t> </a:t>
            </a:r>
            <a:r>
              <a:rPr lang="en-US" sz="2800" dirty="0"/>
              <a:t>ISE is used for Virtex-5 and lower devices and </a:t>
            </a:r>
            <a:r>
              <a:rPr lang="en-US" sz="2800" dirty="0" err="1"/>
              <a:t>Vivado</a:t>
            </a:r>
            <a:r>
              <a:rPr lang="en-US" sz="2800" dirty="0"/>
              <a:t> is used for recent devices higher than Virtex-7.</a:t>
            </a:r>
            <a:endParaRPr lang="en-US" sz="2800" dirty="0">
              <a:solidFill>
                <a:srgbClr val="00B0F0"/>
              </a:solidFill>
            </a:endParaRPr>
          </a:p>
          <a:p>
            <a:pPr algn="just">
              <a:buFont typeface="Arial" pitchFamily="34" charset="0"/>
              <a:buChar char="•"/>
            </a:pPr>
            <a:r>
              <a:rPr lang="en-US" sz="2800" dirty="0">
                <a:solidFill>
                  <a:schemeClr val="tx1">
                    <a:lumMod val="95000"/>
                    <a:lumOff val="5000"/>
                  </a:schemeClr>
                </a:solidFill>
              </a:rPr>
              <a:t> To evaluate the </a:t>
            </a:r>
            <a:r>
              <a:rPr lang="en-US" sz="2800" dirty="0"/>
              <a:t>effectiveness</a:t>
            </a:r>
            <a:r>
              <a:rPr lang="en-US" sz="2800" dirty="0">
                <a:solidFill>
                  <a:schemeClr val="tx1">
                    <a:lumMod val="95000"/>
                    <a:lumOff val="5000"/>
                  </a:schemeClr>
                </a:solidFill>
              </a:rPr>
              <a:t> of the proposed binding method using the Md(Obfuscated Metric)[6].</a:t>
            </a:r>
            <a:endParaRPr lang="en-US" sz="2800" dirty="0">
              <a:solidFill>
                <a:srgbClr val="00B0F0"/>
              </a:solidFill>
            </a:endParaRPr>
          </a:p>
          <a:p>
            <a:pPr algn="just">
              <a:buFont typeface="Arial" pitchFamily="34" charset="0"/>
              <a:buChar char="•"/>
            </a:pPr>
            <a:r>
              <a:rPr lang="en-US" sz="2800" dirty="0">
                <a:solidFill>
                  <a:schemeClr val="tx1">
                    <a:lumMod val="95000"/>
                    <a:lumOff val="5000"/>
                  </a:schemeClr>
                </a:solidFill>
              </a:rPr>
              <a:t> The area, timing and power overhead will be studied.</a:t>
            </a:r>
            <a:endParaRPr lang="en-US" sz="2800" b="1"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id="{2085B1CA-C05D-4FE7-97CC-F251F79B90E5}"/>
              </a:ext>
            </a:extLst>
          </p:cNvPr>
          <p:cNvSpPr>
            <a:spLocks noGrp="1"/>
          </p:cNvSpPr>
          <p:nvPr>
            <p:ph type="sldNum" sz="quarter" idx="10"/>
          </p:nvPr>
        </p:nvSpPr>
        <p:spPr/>
        <p:txBody>
          <a:bodyPr/>
          <a:lstStyle/>
          <a:p>
            <a:pPr>
              <a:defRPr/>
            </a:pPr>
            <a:fld id="{076EB574-A103-4F94-8B82-4744ADC53466}" type="slidenum">
              <a:rPr lang="en-CA" smtClean="0"/>
              <a:pPr>
                <a:defRPr/>
              </a:pPr>
              <a:t>44</a:t>
            </a:fld>
            <a:endParaRPr lang="en-CA" dirty="0"/>
          </a:p>
        </p:txBody>
      </p:sp>
    </p:spTree>
    <p:extLst>
      <p:ext uri="{BB962C8B-B14F-4D97-AF65-F5344CB8AC3E}">
        <p14:creationId xmlns:p14="http://schemas.microsoft.com/office/powerpoint/2010/main" val="1228684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FA3F-8D4C-41DE-AA53-07A8C9FA880C}"/>
              </a:ext>
            </a:extLst>
          </p:cNvPr>
          <p:cNvSpPr>
            <a:spLocks noGrp="1"/>
          </p:cNvSpPr>
          <p:nvPr>
            <p:ph type="title"/>
          </p:nvPr>
        </p:nvSpPr>
        <p:spPr/>
        <p:txBody>
          <a:bodyPr/>
          <a:lstStyle/>
          <a:p>
            <a:pPr algn="l"/>
            <a:r>
              <a:rPr lang="en-CA" dirty="0">
                <a:solidFill>
                  <a:srgbClr val="0070C0"/>
                </a:solidFill>
              </a:rPr>
              <a:t>CURRENT RESEARCH STATUS </a:t>
            </a:r>
          </a:p>
        </p:txBody>
      </p:sp>
      <p:sp>
        <p:nvSpPr>
          <p:cNvPr id="3" name="Content Placeholder 2">
            <a:extLst>
              <a:ext uri="{FF2B5EF4-FFF2-40B4-BE49-F238E27FC236}">
                <a16:creationId xmlns:a16="http://schemas.microsoft.com/office/drawing/2014/main" id="{0187398C-B652-401B-9A00-F0ADF7FE837C}"/>
              </a:ext>
            </a:extLst>
          </p:cNvPr>
          <p:cNvSpPr>
            <a:spLocks noGrp="1"/>
          </p:cNvSpPr>
          <p:nvPr>
            <p:ph idx="1"/>
          </p:nvPr>
        </p:nvSpPr>
        <p:spPr/>
        <p:txBody>
          <a:bodyPr/>
          <a:lstStyle/>
          <a:p>
            <a:endParaRPr lang="en-CA" sz="2400" dirty="0"/>
          </a:p>
          <a:p>
            <a:r>
              <a:rPr lang="en-CA" sz="2400" dirty="0"/>
              <a:t>Obtained results for the proposed PUF with a change in glitch value .</a:t>
            </a:r>
            <a:endParaRPr lang="en-CA" sz="2400" dirty="0">
              <a:solidFill>
                <a:srgbClr val="00B0F0"/>
              </a:solidFill>
            </a:endParaRPr>
          </a:p>
          <a:p>
            <a:endParaRPr lang="en-CA" sz="2400" dirty="0">
              <a:solidFill>
                <a:srgbClr val="00B0F0"/>
              </a:solidFill>
            </a:endParaRPr>
          </a:p>
          <a:p>
            <a:r>
              <a:rPr lang="en-CA" sz="2400" dirty="0"/>
              <a:t>Designed FSM based model for a simple divider IP.</a:t>
            </a:r>
          </a:p>
          <a:p>
            <a:endParaRPr lang="en-CA" sz="2400" dirty="0"/>
          </a:p>
          <a:p>
            <a:r>
              <a:rPr lang="en-CA" sz="2400" dirty="0"/>
              <a:t> Results for Re-Design of the Proposed PUF has been shown.  </a:t>
            </a:r>
          </a:p>
          <a:p>
            <a:endParaRPr lang="en-CA" dirty="0"/>
          </a:p>
        </p:txBody>
      </p:sp>
      <p:sp>
        <p:nvSpPr>
          <p:cNvPr id="4" name="Slide Number Placeholder 3">
            <a:extLst>
              <a:ext uri="{FF2B5EF4-FFF2-40B4-BE49-F238E27FC236}">
                <a16:creationId xmlns:a16="http://schemas.microsoft.com/office/drawing/2014/main" id="{D90D008D-1E28-4646-A146-CD73E758E7E5}"/>
              </a:ext>
            </a:extLst>
          </p:cNvPr>
          <p:cNvSpPr>
            <a:spLocks noGrp="1"/>
          </p:cNvSpPr>
          <p:nvPr>
            <p:ph type="sldNum" sz="quarter" idx="10"/>
          </p:nvPr>
        </p:nvSpPr>
        <p:spPr/>
        <p:txBody>
          <a:bodyPr/>
          <a:lstStyle/>
          <a:p>
            <a:pPr>
              <a:defRPr/>
            </a:pPr>
            <a:fld id="{10741398-61A6-42F4-901D-052FCB77C32A}" type="slidenum">
              <a:rPr lang="en-CA" smtClean="0"/>
              <a:pPr>
                <a:defRPr/>
              </a:pPr>
              <a:t>45</a:t>
            </a:fld>
            <a:endParaRPr lang="en-CA" dirty="0"/>
          </a:p>
        </p:txBody>
      </p:sp>
    </p:spTree>
    <p:extLst>
      <p:ext uri="{BB962C8B-B14F-4D97-AF65-F5344CB8AC3E}">
        <p14:creationId xmlns:p14="http://schemas.microsoft.com/office/powerpoint/2010/main" val="70094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SUMMARY:</a:t>
            </a:r>
            <a:br>
              <a:rPr lang="en-IN" sz="3200" dirty="0">
                <a:solidFill>
                  <a:srgbClr val="0070C0"/>
                </a:solidFill>
              </a:rPr>
            </a:br>
            <a:endParaRPr lang="en-IN" sz="3200" dirty="0">
              <a:solidFill>
                <a:srgbClr val="0070C0"/>
              </a:solidFill>
            </a:endParaRP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dirty="0"/>
              <a:t>Thus PUFs can act as a good low cost Hardware Protection for FPGA Devices</a:t>
            </a:r>
          </a:p>
          <a:p>
            <a:endParaRPr lang="en-IN" sz="2400" dirty="0"/>
          </a:p>
          <a:p>
            <a:r>
              <a:rPr lang="en-IN" sz="2400" dirty="0"/>
              <a:t>They can be used for Anti - Counterfeiting, Anti-Cloning, Trusted Storage, Secure Payments, Machine to Machine and Device to </a:t>
            </a:r>
            <a:r>
              <a:rPr lang="en-IN" sz="2400"/>
              <a:t>Cloud Authentication</a:t>
            </a:r>
          </a:p>
          <a:p>
            <a:endParaRPr lang="en-IN" sz="2400" dirty="0"/>
          </a:p>
          <a:p>
            <a:r>
              <a:rPr lang="en-IN" sz="2400" dirty="0"/>
              <a:t>It can be designed to make it as an evaluation version and later can be made in such a way that the users will pay for it when they are using the IP</a:t>
            </a:r>
          </a:p>
          <a:p>
            <a:endParaRPr lang="en-IN" sz="2800" dirty="0"/>
          </a:p>
          <a:p>
            <a:endParaRPr lang="en-IN" sz="2800" dirty="0"/>
          </a:p>
          <a:p>
            <a:pPr marL="0" indent="0">
              <a:buNone/>
            </a:pPr>
            <a:endParaRPr lang="en-IN" sz="28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46</a:t>
            </a:fld>
            <a:endParaRPr lang="en-CA" dirty="0"/>
          </a:p>
        </p:txBody>
      </p:sp>
    </p:spTree>
    <p:extLst>
      <p:ext uri="{BB962C8B-B14F-4D97-AF65-F5344CB8AC3E}">
        <p14:creationId xmlns:p14="http://schemas.microsoft.com/office/powerpoint/2010/main" val="3010664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FUTURE RECOMMENDATIONS:</a:t>
            </a:r>
            <a:br>
              <a:rPr lang="en-IN" sz="3200" dirty="0">
                <a:solidFill>
                  <a:srgbClr val="0070C0"/>
                </a:solidFill>
              </a:rPr>
            </a:br>
            <a:endParaRPr lang="en-IN" sz="3200" dirty="0">
              <a:solidFill>
                <a:srgbClr val="0070C0"/>
              </a:solidFill>
            </a:endParaRP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800" dirty="0"/>
              <a:t>Investigation of whether the saturation effect itself is an intrinsic property of an FPGA device</a:t>
            </a:r>
          </a:p>
          <a:p>
            <a:endParaRPr lang="en-IN" sz="2800" dirty="0"/>
          </a:p>
          <a:p>
            <a:r>
              <a:rPr lang="en-IN" sz="2800" dirty="0"/>
              <a:t>Analysing protection and detection techniques on ASIC’s instead of FPGAs</a:t>
            </a:r>
          </a:p>
          <a:p>
            <a:endParaRPr lang="en-IN" sz="2800" dirty="0"/>
          </a:p>
          <a:p>
            <a:r>
              <a:rPr lang="en-IN" sz="2800" dirty="0"/>
              <a:t>Comparing the security strength of the proposed designs </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47</a:t>
            </a:fld>
            <a:endParaRPr lang="en-CA" dirty="0"/>
          </a:p>
        </p:txBody>
      </p:sp>
    </p:spTree>
    <p:extLst>
      <p:ext uri="{BB962C8B-B14F-4D97-AF65-F5344CB8AC3E}">
        <p14:creationId xmlns:p14="http://schemas.microsoft.com/office/powerpoint/2010/main" val="3653172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REFERENCES</a:t>
            </a:r>
            <a:r>
              <a:rPr lang="en-IN" sz="3200" b="1" dirty="0"/>
              <a:t>:</a:t>
            </a:r>
            <a:br>
              <a:rPr lang="en-IN" sz="3200" dirty="0"/>
            </a:br>
            <a:endParaRPr lang="en-IN" sz="3200" dirty="0"/>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a:xfrm>
            <a:off x="609600" y="756987"/>
            <a:ext cx="10972800" cy="5344026"/>
          </a:xfrm>
        </p:spPr>
        <p:txBody>
          <a:bodyPr/>
          <a:lstStyle/>
          <a:p>
            <a:r>
              <a:rPr lang="en-IN" sz="2000" dirty="0"/>
              <a:t>[1] J.H Anderson. A PUF design for secure FPGA-based embedded systems. In ASP-DAC, pages 1-6, 2010.</a:t>
            </a:r>
          </a:p>
          <a:p>
            <a:r>
              <a:rPr lang="en-IN" sz="2000" dirty="0"/>
              <a:t>[2] P. </a:t>
            </a:r>
            <a:r>
              <a:rPr lang="en-IN" sz="2000" dirty="0" err="1"/>
              <a:t>Grabher</a:t>
            </a:r>
            <a:r>
              <a:rPr lang="en-IN" sz="2000" dirty="0"/>
              <a:t>, D. Page and M. Wojcik. On the (re) design of an FPGA-based PUF,</a:t>
            </a:r>
            <a:r>
              <a:rPr lang="en-CA" dirty="0"/>
              <a:t> </a:t>
            </a:r>
            <a:r>
              <a:rPr lang="en-CA" sz="2000" dirty="0"/>
              <a:t>International Association for Cryptologic Research, 2013</a:t>
            </a:r>
            <a:r>
              <a:rPr lang="en-IN" sz="2000" dirty="0"/>
              <a:t>.</a:t>
            </a:r>
          </a:p>
          <a:p>
            <a:r>
              <a:rPr lang="en-IN" sz="2000" dirty="0"/>
              <a:t>[3] </a:t>
            </a:r>
            <a:r>
              <a:rPr lang="en-CA" sz="2000" dirty="0"/>
              <a:t>A. Al-Anwar, Y. </a:t>
            </a:r>
            <a:r>
              <a:rPr lang="en-CA" sz="2000" dirty="0" err="1"/>
              <a:t>Alkabani</a:t>
            </a:r>
            <a:r>
              <a:rPr lang="en-CA" sz="2000" dirty="0"/>
              <a:t>, M. W. El-</a:t>
            </a:r>
            <a:r>
              <a:rPr lang="en-CA" sz="2000" dirty="0" err="1"/>
              <a:t>Kharashi</a:t>
            </a:r>
            <a:r>
              <a:rPr lang="en-CA" sz="2000" dirty="0"/>
              <a:t> and H. </a:t>
            </a:r>
            <a:r>
              <a:rPr lang="en-CA" sz="2000" dirty="0" err="1"/>
              <a:t>Bedour</a:t>
            </a:r>
            <a:r>
              <a:rPr lang="en-CA" sz="2000" dirty="0"/>
              <a:t>, "Hardware Trojan detection methodology for FPGA," </a:t>
            </a:r>
            <a:r>
              <a:rPr lang="en-CA" sz="2000" i="1" dirty="0"/>
              <a:t>2013 IEEE Pacific Rim Conference on Communications, Computers and Signal Processing (PACRIM)</a:t>
            </a:r>
            <a:r>
              <a:rPr lang="en-CA" sz="2000" dirty="0"/>
              <a:t>, Victoria, BC, 2013, pp. 177-182.</a:t>
            </a:r>
          </a:p>
          <a:p>
            <a:r>
              <a:rPr lang="en-IN" sz="2000" dirty="0"/>
              <a:t>[4] </a:t>
            </a:r>
            <a:r>
              <a:rPr lang="en-CA" sz="2000" dirty="0"/>
              <a:t>M. </a:t>
            </a:r>
            <a:r>
              <a:rPr lang="en-CA" sz="2000" dirty="0" err="1"/>
              <a:t>Rostami</a:t>
            </a:r>
            <a:r>
              <a:rPr lang="en-CA" sz="2000" dirty="0"/>
              <a:t>, F. </a:t>
            </a:r>
            <a:r>
              <a:rPr lang="en-CA" sz="2000" dirty="0" err="1"/>
              <a:t>Koushanfar</a:t>
            </a:r>
            <a:r>
              <a:rPr lang="en-CA" sz="2000" dirty="0"/>
              <a:t> and R. Karri, "A Primer on Hardware Security: Models, Methods, and Metrics," in </a:t>
            </a:r>
            <a:r>
              <a:rPr lang="en-CA" sz="2000" i="1" dirty="0"/>
              <a:t>Proceedings of the IEEE</a:t>
            </a:r>
            <a:r>
              <a:rPr lang="en-CA" sz="2000" dirty="0"/>
              <a:t>, vol. 102, no. 8, pp. 1283-1295, Aug. 2014.</a:t>
            </a:r>
          </a:p>
          <a:p>
            <a:r>
              <a:rPr lang="en-CA" sz="2000" dirty="0"/>
              <a:t>[5] </a:t>
            </a:r>
            <a:r>
              <a:rPr lang="en-CA" sz="2000" i="1" dirty="0"/>
              <a:t>Virtex-5 FPGA Data Sheet</a:t>
            </a:r>
            <a:r>
              <a:rPr lang="en-CA" sz="2000" dirty="0"/>
              <a:t>, Xilinx, Inc., San Jose, CA, 2007.</a:t>
            </a:r>
          </a:p>
          <a:p>
            <a:r>
              <a:rPr lang="en-CA" sz="2000" dirty="0"/>
              <a:t>[6] M. </a:t>
            </a:r>
            <a:r>
              <a:rPr lang="en-CA" sz="2000" dirty="0" err="1"/>
              <a:t>Majzoobi</a:t>
            </a:r>
            <a:r>
              <a:rPr lang="en-CA" sz="2000" dirty="0"/>
              <a:t>, F. </a:t>
            </a:r>
            <a:r>
              <a:rPr lang="en-CA" sz="2000" dirty="0" err="1"/>
              <a:t>Koushanfar</a:t>
            </a:r>
            <a:r>
              <a:rPr lang="en-CA" sz="2000" dirty="0"/>
              <a:t>, and M. </a:t>
            </a:r>
            <a:r>
              <a:rPr lang="en-CA" sz="2000" dirty="0" err="1"/>
              <a:t>Potkonjak</a:t>
            </a:r>
            <a:r>
              <a:rPr lang="en-CA" sz="2000" dirty="0"/>
              <a:t>, “Techniques for design and implementation of secure reconfigurable </a:t>
            </a:r>
            <a:r>
              <a:rPr lang="en-CA" sz="2000" dirty="0" err="1"/>
              <a:t>PUFs,”</a:t>
            </a:r>
            <a:r>
              <a:rPr lang="en-CA" sz="2000" i="1" dirty="0" err="1"/>
              <a:t>ACM</a:t>
            </a:r>
            <a:r>
              <a:rPr lang="en-CA" sz="2000" i="1" dirty="0"/>
              <a:t> Trans. on Reconfigurable Technology and Systems</a:t>
            </a:r>
            <a:r>
              <a:rPr lang="en-CA" sz="2000" dirty="0"/>
              <a:t>, vol. 2,no. 1, pp. 1–33, 2009.</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48</a:t>
            </a:fld>
            <a:endParaRPr lang="en-CA" dirty="0"/>
          </a:p>
        </p:txBody>
      </p:sp>
    </p:spTree>
    <p:extLst>
      <p:ext uri="{BB962C8B-B14F-4D97-AF65-F5344CB8AC3E}">
        <p14:creationId xmlns:p14="http://schemas.microsoft.com/office/powerpoint/2010/main" val="3115493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sz="3200" b="1" dirty="0">
                <a:solidFill>
                  <a:srgbClr val="0070C0"/>
                </a:solidFill>
              </a:rPr>
              <a:t>REFERENCES</a:t>
            </a:r>
            <a:r>
              <a:rPr lang="en-IN" sz="3200" b="1" dirty="0"/>
              <a:t>:</a:t>
            </a:r>
            <a:br>
              <a:rPr lang="en-IN" sz="3200" dirty="0"/>
            </a:br>
            <a:endParaRPr lang="en-IN" sz="3200" dirty="0"/>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a:xfrm>
            <a:off x="609600" y="846138"/>
            <a:ext cx="10972800" cy="5344026"/>
          </a:xfrm>
        </p:spPr>
        <p:txBody>
          <a:bodyPr/>
          <a:lstStyle/>
          <a:p>
            <a:r>
              <a:rPr lang="en-CA" sz="2000" dirty="0"/>
              <a:t>[7] Jeroen </a:t>
            </a:r>
            <a:r>
              <a:rPr lang="en-CA" sz="2000" dirty="0" err="1"/>
              <a:t>Leijten</a:t>
            </a:r>
            <a:r>
              <a:rPr lang="en-CA" sz="2000" dirty="0"/>
              <a:t>, </a:t>
            </a:r>
            <a:r>
              <a:rPr lang="en-CA" sz="2000" dirty="0" err="1"/>
              <a:t>Jef</a:t>
            </a:r>
            <a:r>
              <a:rPr lang="en-CA" sz="2000" dirty="0"/>
              <a:t> van </a:t>
            </a:r>
            <a:r>
              <a:rPr lang="en-CA" sz="2000" dirty="0" err="1"/>
              <a:t>Meerbergen</a:t>
            </a:r>
            <a:r>
              <a:rPr lang="en-CA" sz="2000" dirty="0"/>
              <a:t> and </a:t>
            </a:r>
            <a:r>
              <a:rPr lang="en-CA" sz="2000" dirty="0" err="1"/>
              <a:t>Jochen</a:t>
            </a:r>
            <a:r>
              <a:rPr lang="en-CA" sz="2000" dirty="0"/>
              <a:t> </a:t>
            </a:r>
            <a:r>
              <a:rPr lang="en-CA" sz="2000" dirty="0" err="1"/>
              <a:t>Jess,“Analysis</a:t>
            </a:r>
            <a:r>
              <a:rPr lang="en-CA" sz="2000" dirty="0"/>
              <a:t> and Reduction of Glitches in Synchronous Networks”, Department of Electrical Engineering, Eindhoven University of Technology, The Netherlands.</a:t>
            </a:r>
            <a:r>
              <a:rPr lang="en-IN" sz="2000" dirty="0"/>
              <a:t>  </a:t>
            </a:r>
          </a:p>
          <a:p>
            <a:r>
              <a:rPr lang="en-CA" sz="2000" dirty="0"/>
              <a:t>[8] R. </a:t>
            </a:r>
            <a:r>
              <a:rPr lang="en-CA" sz="2000" dirty="0" err="1"/>
              <a:t>Brodersen</a:t>
            </a:r>
            <a:r>
              <a:rPr lang="en-CA" sz="2000" dirty="0"/>
              <a:t>, A. </a:t>
            </a:r>
            <a:r>
              <a:rPr lang="en-CA" sz="2000" dirty="0" err="1"/>
              <a:t>Chandrakasan</a:t>
            </a:r>
            <a:r>
              <a:rPr lang="en-CA" sz="2000" dirty="0"/>
              <a:t> and S. Sheng, “Low-Power Signal Processing Systems”, 5th IEEE Workshop on VLSI Signal Processing, California, USA, October 1992.</a:t>
            </a:r>
          </a:p>
          <a:p>
            <a:r>
              <a:rPr lang="en-CA" sz="2000" dirty="0"/>
              <a:t>[9] C. Herder, M. D. Yu, F. </a:t>
            </a:r>
            <a:r>
              <a:rPr lang="en-CA" sz="2000" dirty="0" err="1"/>
              <a:t>Koushanfar</a:t>
            </a:r>
            <a:r>
              <a:rPr lang="en-CA" sz="2000" dirty="0"/>
              <a:t> and S. </a:t>
            </a:r>
            <a:r>
              <a:rPr lang="en-CA" sz="2000" dirty="0" err="1"/>
              <a:t>Devadas</a:t>
            </a:r>
            <a:r>
              <a:rPr lang="en-CA" sz="2000" dirty="0"/>
              <a:t>, "Physical Unclonable Functions and Applications: A Tutorial," in </a:t>
            </a:r>
            <a:r>
              <a:rPr lang="en-CA" sz="2000" i="1" dirty="0"/>
              <a:t>Proceedings of the IEEE</a:t>
            </a:r>
            <a:r>
              <a:rPr lang="en-CA" sz="2000" dirty="0"/>
              <a:t>, vol. 102, no. 8, pp. 1126-1141, Aug. 2014.</a:t>
            </a:r>
          </a:p>
          <a:p>
            <a:pPr marL="0" indent="0">
              <a:buNone/>
            </a:pPr>
            <a:endParaRPr lang="en-CA" sz="2000" dirty="0"/>
          </a:p>
          <a:p>
            <a:endParaRPr lang="en-IN" sz="2000" dirty="0"/>
          </a:p>
          <a:p>
            <a:pPr marL="0" indent="0">
              <a:buNone/>
            </a:pPr>
            <a:r>
              <a:rPr lang="en-IN" sz="2000" dirty="0"/>
              <a:t>  </a:t>
            </a:r>
          </a:p>
          <a:p>
            <a:endParaRPr lang="en-IN" sz="20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49</a:t>
            </a:fld>
            <a:endParaRPr lang="en-CA" dirty="0"/>
          </a:p>
        </p:txBody>
      </p:sp>
    </p:spTree>
    <p:extLst>
      <p:ext uri="{BB962C8B-B14F-4D97-AF65-F5344CB8AC3E}">
        <p14:creationId xmlns:p14="http://schemas.microsoft.com/office/powerpoint/2010/main" val="126019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US" dirty="0">
                <a:solidFill>
                  <a:schemeClr val="tx1"/>
                </a:solidFill>
                <a:latin typeface="Arial" pitchFamily="34" charset="0"/>
                <a:cs typeface="Arial" pitchFamily="34" charset="0"/>
              </a:rPr>
              <a:t>Why PUFs are important ?</a:t>
            </a:r>
            <a:endParaRPr lang="en-IN" dirty="0">
              <a:solidFill>
                <a:schemeClr val="tx1"/>
              </a:solidFill>
            </a:endParaRP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US" sz="2800" dirty="0">
                <a:latin typeface="Arial" pitchFamily="34" charset="0"/>
                <a:cs typeface="Arial" pitchFamily="34" charset="0"/>
              </a:rPr>
              <a:t>PUF hardware uses simple digital circuits that are easy to</a:t>
            </a:r>
          </a:p>
          <a:p>
            <a:pPr>
              <a:buNone/>
            </a:pPr>
            <a:r>
              <a:rPr lang="en-US" sz="2800" dirty="0">
                <a:latin typeface="Arial" pitchFamily="34" charset="0"/>
                <a:cs typeface="Arial" pitchFamily="34" charset="0"/>
              </a:rPr>
              <a:t>   fabricate or can use built in structures in </a:t>
            </a:r>
            <a:r>
              <a:rPr lang="en-US" sz="2800" dirty="0" err="1">
                <a:latin typeface="Arial" pitchFamily="34" charset="0"/>
                <a:cs typeface="Arial" pitchFamily="34" charset="0"/>
              </a:rPr>
              <a:t>Ics</a:t>
            </a:r>
            <a:endParaRPr lang="en-US" sz="2800" dirty="0">
              <a:latin typeface="Arial" pitchFamily="34" charset="0"/>
              <a:cs typeface="Arial" pitchFamily="34" charset="0"/>
            </a:endParaRPr>
          </a:p>
          <a:p>
            <a:pPr>
              <a:buNone/>
            </a:pPr>
            <a:endParaRPr lang="en-US" sz="2800" dirty="0">
              <a:latin typeface="Arial" pitchFamily="34" charset="0"/>
              <a:cs typeface="Arial" pitchFamily="34" charset="0"/>
            </a:endParaRPr>
          </a:p>
          <a:p>
            <a:r>
              <a:rPr lang="en-US" sz="2800" dirty="0">
                <a:latin typeface="Arial" pitchFamily="34" charset="0"/>
                <a:cs typeface="Arial" pitchFamily="34" charset="0"/>
              </a:rPr>
              <a:t>Consumes less power and area than EEPROM/RAM based security solutions</a:t>
            </a:r>
          </a:p>
          <a:p>
            <a:endParaRPr lang="en-US" sz="2800" dirty="0">
              <a:latin typeface="Arial" pitchFamily="34" charset="0"/>
              <a:cs typeface="Arial" pitchFamily="34" charset="0"/>
            </a:endParaRPr>
          </a:p>
          <a:p>
            <a:r>
              <a:rPr lang="en-US" sz="2800" dirty="0">
                <a:latin typeface="Arial" pitchFamily="34" charset="0"/>
                <a:cs typeface="Arial" pitchFamily="34" charset="0"/>
              </a:rPr>
              <a:t>Nonvolatile memory is more expensive to manufacture. EEPROMs require additional mask layers, and RAMs require an external always-on power source</a:t>
            </a:r>
            <a:endParaRPr lang="en-US" sz="2800" dirty="0">
              <a:solidFill>
                <a:schemeClr val="tx1">
                  <a:lumMod val="95000"/>
                  <a:lumOff val="5000"/>
                </a:schemeClr>
              </a:solidFill>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endParaRPr lang="en-IN"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5</a:t>
            </a:fld>
            <a:endParaRPr lang="en-CA" dirty="0"/>
          </a:p>
        </p:txBody>
      </p:sp>
    </p:spTree>
    <p:extLst>
      <p:ext uri="{BB962C8B-B14F-4D97-AF65-F5344CB8AC3E}">
        <p14:creationId xmlns:p14="http://schemas.microsoft.com/office/powerpoint/2010/main" val="3331378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xfrm>
            <a:off x="412653" y="2567672"/>
            <a:ext cx="10972800" cy="1143000"/>
          </a:xfrm>
        </p:spPr>
        <p:txBody>
          <a:bodyPr/>
          <a:lstStyle/>
          <a:p>
            <a:r>
              <a:rPr lang="en-IN" dirty="0"/>
              <a:t>QUESTIONS</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50</a:t>
            </a:fld>
            <a:endParaRPr lang="en-CA" dirty="0"/>
          </a:p>
        </p:txBody>
      </p:sp>
      <p:pic>
        <p:nvPicPr>
          <p:cNvPr id="6" name="Picture 5">
            <a:extLst>
              <a:ext uri="{FF2B5EF4-FFF2-40B4-BE49-F238E27FC236}">
                <a16:creationId xmlns:a16="http://schemas.microsoft.com/office/drawing/2014/main" id="{0C4813BA-8F56-4CBA-9EF6-3DF5EE0946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921" y="1503218"/>
            <a:ext cx="2398776" cy="3048000"/>
          </a:xfrm>
          <a:prstGeom prst="rect">
            <a:avLst/>
          </a:prstGeom>
        </p:spPr>
      </p:pic>
    </p:spTree>
    <p:extLst>
      <p:ext uri="{BB962C8B-B14F-4D97-AF65-F5344CB8AC3E}">
        <p14:creationId xmlns:p14="http://schemas.microsoft.com/office/powerpoint/2010/main" val="1983366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a:xfrm>
            <a:off x="412653" y="2567672"/>
            <a:ext cx="10972800" cy="1143000"/>
          </a:xfrm>
        </p:spPr>
        <p:txBody>
          <a:bodyPr/>
          <a:lstStyle/>
          <a:p>
            <a:r>
              <a:rPr lang="en-IN" dirty="0"/>
              <a:t>THANK YOU</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51</a:t>
            </a:fld>
            <a:endParaRPr lang="en-CA" dirty="0"/>
          </a:p>
        </p:txBody>
      </p:sp>
    </p:spTree>
    <p:extLst>
      <p:ext uri="{BB962C8B-B14F-4D97-AF65-F5344CB8AC3E}">
        <p14:creationId xmlns:p14="http://schemas.microsoft.com/office/powerpoint/2010/main" val="39602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b="1" dirty="0"/>
              <a:t>Classification of PUF</a:t>
            </a:r>
            <a:r>
              <a:rPr lang="en-IN" dirty="0"/>
              <a:t>:</a:t>
            </a:r>
            <a:br>
              <a:rPr lang="en-IN" dirty="0"/>
            </a:br>
            <a:endParaRPr lang="en-IN" dirty="0"/>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400" b="1" dirty="0"/>
              <a:t>Weak PUF</a:t>
            </a:r>
            <a:r>
              <a:rPr lang="en-IN" sz="2400" dirty="0"/>
              <a:t>: Used For key storage. A weak PUF (also called as Physically Obfuscated PUF) has a very small range such that it can have collisions with one or other challenges that give the same response.</a:t>
            </a:r>
          </a:p>
          <a:p>
            <a:endParaRPr lang="en-IN" sz="2400" dirty="0"/>
          </a:p>
          <a:p>
            <a:r>
              <a:rPr lang="en-IN" sz="2400" b="1" dirty="0"/>
              <a:t>Strong PUF</a:t>
            </a:r>
            <a:r>
              <a:rPr lang="en-IN" sz="2400" dirty="0"/>
              <a:t>: Commonly used for authentication. Strong PUFs have a large domain and support a lot of Challenge Response Pairs (CRPs) that means they can be used effectively and securely.</a:t>
            </a:r>
          </a:p>
          <a:p>
            <a:endParaRPr lang="en-IN"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6</a:t>
            </a:fld>
            <a:endParaRPr lang="en-CA" dirty="0"/>
          </a:p>
        </p:txBody>
      </p:sp>
    </p:spTree>
    <p:extLst>
      <p:ext uri="{BB962C8B-B14F-4D97-AF65-F5344CB8AC3E}">
        <p14:creationId xmlns:p14="http://schemas.microsoft.com/office/powerpoint/2010/main" val="139250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r>
              <a:rPr lang="en-IN" dirty="0"/>
              <a:t>Properties of PUF</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US" sz="2800" b="1" dirty="0"/>
              <a:t>Intra-Distance PUF Variation</a:t>
            </a:r>
            <a:r>
              <a:rPr lang="en-US" sz="2800" dirty="0"/>
              <a:t>:</a:t>
            </a:r>
            <a:endParaRPr lang="en-IN" sz="2800" dirty="0"/>
          </a:p>
          <a:p>
            <a:pPr marL="0" indent="0">
              <a:buNone/>
            </a:pPr>
            <a:r>
              <a:rPr lang="en-US" sz="2400" dirty="0"/>
              <a:t>Its defined as the number of bits in a PUF response that change when the same challenge input is given to the PUF implemented at different locations on the same IC. Usually, this  happens due to environmental variation and statistical noise</a:t>
            </a:r>
            <a:endParaRPr lang="en-IN" sz="2400" dirty="0"/>
          </a:p>
          <a:p>
            <a:r>
              <a:rPr lang="en-US" sz="2800" b="1" dirty="0"/>
              <a:t>Inter-Distance PUF Variation</a:t>
            </a:r>
            <a:r>
              <a:rPr lang="en-US" sz="2800" dirty="0"/>
              <a:t>:</a:t>
            </a:r>
            <a:endParaRPr lang="en-IN" sz="2400" dirty="0"/>
          </a:p>
          <a:p>
            <a:pPr marL="0" indent="0">
              <a:buNone/>
            </a:pPr>
            <a:r>
              <a:rPr lang="en-US" sz="2400" dirty="0"/>
              <a:t>Its defined as the number of bits in a PUF response that vary between different devices for the same challenges. This is due to differences in IC Fabrication. It’s the measure of the uniqueness</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7</a:t>
            </a:fld>
            <a:endParaRPr lang="en-CA" dirty="0"/>
          </a:p>
        </p:txBody>
      </p:sp>
    </p:spTree>
    <p:extLst>
      <p:ext uri="{BB962C8B-B14F-4D97-AF65-F5344CB8AC3E}">
        <p14:creationId xmlns:p14="http://schemas.microsoft.com/office/powerpoint/2010/main" val="67699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119-5C06-4A05-AC29-EA0C44441CBA}"/>
              </a:ext>
            </a:extLst>
          </p:cNvPr>
          <p:cNvSpPr>
            <a:spLocks noGrp="1"/>
          </p:cNvSpPr>
          <p:nvPr>
            <p:ph type="title"/>
          </p:nvPr>
        </p:nvSpPr>
        <p:spPr/>
        <p:txBody>
          <a:bodyPr/>
          <a:lstStyle/>
          <a:p>
            <a:pPr algn="l"/>
            <a:r>
              <a:rPr lang="en-IN" dirty="0">
                <a:solidFill>
                  <a:srgbClr val="0070C0"/>
                </a:solidFill>
              </a:rPr>
              <a:t>RELATED WORKS:</a:t>
            </a:r>
          </a:p>
        </p:txBody>
      </p:sp>
      <p:sp>
        <p:nvSpPr>
          <p:cNvPr id="3" name="Content Placeholder 2">
            <a:extLst>
              <a:ext uri="{FF2B5EF4-FFF2-40B4-BE49-F238E27FC236}">
                <a16:creationId xmlns:a16="http://schemas.microsoft.com/office/drawing/2014/main" id="{2A5E8146-0D86-4F77-8CA8-7837AD0D500B}"/>
              </a:ext>
            </a:extLst>
          </p:cNvPr>
          <p:cNvSpPr>
            <a:spLocks noGrp="1"/>
          </p:cNvSpPr>
          <p:nvPr>
            <p:ph idx="1"/>
          </p:nvPr>
        </p:nvSpPr>
        <p:spPr/>
        <p:txBody>
          <a:bodyPr/>
          <a:lstStyle/>
          <a:p>
            <a:r>
              <a:rPr lang="en-IN" sz="2800" b="1" dirty="0"/>
              <a:t>Anderson’s PUF:</a:t>
            </a:r>
            <a:endParaRPr lang="en-IN" sz="2800" b="1" dirty="0">
              <a:solidFill>
                <a:srgbClr val="00B0F0"/>
              </a:solidFill>
            </a:endParaRPr>
          </a:p>
          <a:p>
            <a:pPr algn="just">
              <a:buFont typeface="Wingdings" pitchFamily="2" charset="2"/>
              <a:buChar char="§"/>
            </a:pPr>
            <a:r>
              <a:rPr lang="en-US" sz="2800" dirty="0">
                <a:latin typeface="Arial" pitchFamily="34" charset="0"/>
                <a:cs typeface="Arial" pitchFamily="34" charset="0"/>
              </a:rPr>
              <a:t>a PUF circuit was designed using 2 LUTs, 2 carry chains and one F/F </a:t>
            </a:r>
            <a:r>
              <a:rPr lang="en-US" sz="2800" dirty="0">
                <a:solidFill>
                  <a:schemeClr val="tx1">
                    <a:lumMod val="95000"/>
                    <a:lumOff val="5000"/>
                  </a:schemeClr>
                </a:solidFill>
                <a:latin typeface="Arial" pitchFamily="34" charset="0"/>
                <a:cs typeface="Arial" pitchFamily="34" charset="0"/>
              </a:rPr>
              <a:t>of  the underlying architecture of 65nmVirtex 5 Xilinx FPGA.[5]</a:t>
            </a:r>
          </a:p>
          <a:p>
            <a:pPr algn="just">
              <a:buFont typeface="Wingdings" pitchFamily="2" charset="2"/>
              <a:buChar char="§"/>
            </a:pPr>
            <a:r>
              <a:rPr lang="en-GB" sz="2800" dirty="0">
                <a:latin typeface="Arial" pitchFamily="34" charset="0"/>
                <a:cs typeface="Arial" pitchFamily="34" charset="0"/>
              </a:rPr>
              <a:t>The PUF circuit consumes very little area (</a:t>
            </a:r>
            <a:r>
              <a:rPr lang="en-GB" sz="2800" dirty="0" err="1">
                <a:latin typeface="Arial" pitchFamily="34" charset="0"/>
                <a:cs typeface="Arial" pitchFamily="34" charset="0"/>
              </a:rPr>
              <a:t>i.e</a:t>
            </a:r>
            <a:r>
              <a:rPr lang="en-GB" sz="2800" dirty="0">
                <a:latin typeface="Arial" pitchFamily="34" charset="0"/>
                <a:cs typeface="Arial" pitchFamily="34" charset="0"/>
              </a:rPr>
              <a:t>) 2 slices so we can have less hardware overhead.</a:t>
            </a:r>
            <a:endParaRPr lang="en-GB" sz="2800" dirty="0">
              <a:solidFill>
                <a:srgbClr val="00B0F0"/>
              </a:solidFill>
              <a:latin typeface="Arial" pitchFamily="34" charset="0"/>
              <a:cs typeface="Arial" pitchFamily="34" charset="0"/>
            </a:endParaRPr>
          </a:p>
          <a:p>
            <a:pPr algn="just">
              <a:buFont typeface="Wingdings" pitchFamily="2" charset="2"/>
              <a:buChar char="§"/>
            </a:pPr>
            <a:endParaRPr lang="en-IN" sz="2800" dirty="0"/>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8</a:t>
            </a:fld>
            <a:endParaRPr lang="en-CA" dirty="0"/>
          </a:p>
        </p:txBody>
      </p:sp>
    </p:spTree>
    <p:extLst>
      <p:ext uri="{BB962C8B-B14F-4D97-AF65-F5344CB8AC3E}">
        <p14:creationId xmlns:p14="http://schemas.microsoft.com/office/powerpoint/2010/main" val="404350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08D137-A77F-4BED-900D-B6162D5CB3A2}"/>
              </a:ext>
            </a:extLst>
          </p:cNvPr>
          <p:cNvSpPr>
            <a:spLocks noGrp="1"/>
          </p:cNvSpPr>
          <p:nvPr>
            <p:ph type="title"/>
          </p:nvPr>
        </p:nvSpPr>
        <p:spPr/>
        <p:txBody>
          <a:bodyPr/>
          <a:lstStyle/>
          <a:p>
            <a:r>
              <a:rPr lang="en-CA" dirty="0"/>
              <a:t>One Bit Anderson PUF</a:t>
            </a:r>
          </a:p>
        </p:txBody>
      </p:sp>
      <p:sp>
        <p:nvSpPr>
          <p:cNvPr id="4" name="Slide Number Placeholder 3">
            <a:extLst>
              <a:ext uri="{FF2B5EF4-FFF2-40B4-BE49-F238E27FC236}">
                <a16:creationId xmlns:a16="http://schemas.microsoft.com/office/drawing/2014/main" id="{C9DA7B11-CBC4-40BE-B00C-03195B085F45}"/>
              </a:ext>
            </a:extLst>
          </p:cNvPr>
          <p:cNvSpPr>
            <a:spLocks noGrp="1"/>
          </p:cNvSpPr>
          <p:nvPr>
            <p:ph type="sldNum" sz="quarter" idx="10"/>
          </p:nvPr>
        </p:nvSpPr>
        <p:spPr/>
        <p:txBody>
          <a:bodyPr/>
          <a:lstStyle/>
          <a:p>
            <a:pPr>
              <a:defRPr/>
            </a:pPr>
            <a:fld id="{10741398-61A6-42F4-901D-052FCB77C32A}" type="slidenum">
              <a:rPr lang="en-CA" smtClean="0"/>
              <a:pPr>
                <a:defRPr/>
              </a:pPr>
              <a:t>9</a:t>
            </a:fld>
            <a:endParaRPr lang="en-CA" dirty="0"/>
          </a:p>
        </p:txBody>
      </p:sp>
      <p:pic>
        <p:nvPicPr>
          <p:cNvPr id="10" name="Picture 9" descr="A close up of a logo&#10;&#10;Description generated with high confidence">
            <a:extLst>
              <a:ext uri="{FF2B5EF4-FFF2-40B4-BE49-F238E27FC236}">
                <a16:creationId xmlns:a16="http://schemas.microsoft.com/office/drawing/2014/main" id="{D9CABD59-36DD-4257-9350-0C00DD598406}"/>
              </a:ext>
            </a:extLst>
          </p:cNvPr>
          <p:cNvPicPr>
            <a:picLocks noChangeAspect="1"/>
          </p:cNvPicPr>
          <p:nvPr/>
        </p:nvPicPr>
        <p:blipFill rotWithShape="1">
          <a:blip r:embed="rId2">
            <a:extLst>
              <a:ext uri="{28A0092B-C50C-407E-A947-70E740481C1C}">
                <a14:useLocalDpi xmlns:a14="http://schemas.microsoft.com/office/drawing/2010/main" val="0"/>
              </a:ext>
            </a:extLst>
          </a:blip>
          <a:srcRect r="54565" b="44474"/>
          <a:stretch/>
        </p:blipFill>
        <p:spPr>
          <a:xfrm>
            <a:off x="2252869" y="1050062"/>
            <a:ext cx="8653670" cy="4757875"/>
          </a:xfrm>
          <a:prstGeom prst="rect">
            <a:avLst/>
          </a:prstGeom>
        </p:spPr>
      </p:pic>
      <p:sp>
        <p:nvSpPr>
          <p:cNvPr id="11" name="TextBox 10">
            <a:extLst>
              <a:ext uri="{FF2B5EF4-FFF2-40B4-BE49-F238E27FC236}">
                <a16:creationId xmlns:a16="http://schemas.microsoft.com/office/drawing/2014/main" id="{4D63250D-D4F6-4DB8-A079-3FC92C06E045}"/>
              </a:ext>
            </a:extLst>
          </p:cNvPr>
          <p:cNvSpPr txBox="1"/>
          <p:nvPr/>
        </p:nvSpPr>
        <p:spPr>
          <a:xfrm>
            <a:off x="2001078" y="3332996"/>
            <a:ext cx="954107" cy="369332"/>
          </a:xfrm>
          <a:prstGeom prst="rect">
            <a:avLst/>
          </a:prstGeom>
          <a:noFill/>
        </p:spPr>
        <p:txBody>
          <a:bodyPr wrap="none" rtlCol="0">
            <a:spAutoFit/>
          </a:bodyPr>
          <a:lstStyle/>
          <a:p>
            <a:r>
              <a:rPr lang="en-CA" dirty="0" err="1"/>
              <a:t>Shift_in</a:t>
            </a:r>
            <a:endParaRPr lang="en-CA" dirty="0"/>
          </a:p>
        </p:txBody>
      </p:sp>
    </p:spTree>
    <p:extLst>
      <p:ext uri="{BB962C8B-B14F-4D97-AF65-F5344CB8AC3E}">
        <p14:creationId xmlns:p14="http://schemas.microsoft.com/office/powerpoint/2010/main" val="1981437097"/>
      </p:ext>
    </p:extLst>
  </p:cSld>
  <p:clrMapOvr>
    <a:masterClrMapping/>
  </p:clrMapOvr>
</p:sld>
</file>

<file path=ppt/theme/theme1.xml><?xml version="1.0" encoding="utf-8"?>
<a:theme xmlns:a="http://schemas.openxmlformats.org/drawingml/2006/main" name="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70991</TotalTime>
  <Words>2121</Words>
  <Application>Microsoft Office PowerPoint</Application>
  <PresentationFormat>Widescreen</PresentationFormat>
  <Paragraphs>484</Paragraphs>
  <Slides>51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ＭＳ Ｐゴシック</vt:lpstr>
      <vt:lpstr>Arial</vt:lpstr>
      <vt:lpstr>Calibri</vt:lpstr>
      <vt:lpstr>Symbol</vt:lpstr>
      <vt:lpstr>Times New Roman</vt:lpstr>
      <vt:lpstr>Wingdings</vt:lpstr>
      <vt:lpstr>UWindsorTemplate</vt:lpstr>
      <vt:lpstr>An Improved Public Unclonable Function Design for Xilinx FPGAs for Hardware Security Applications  1st M.A.Sc Seminar</vt:lpstr>
      <vt:lpstr>Seminar Outline</vt:lpstr>
      <vt:lpstr>PowerPoint Presentation</vt:lpstr>
      <vt:lpstr>How does PUF work ??</vt:lpstr>
      <vt:lpstr>Why PUFs are important ?</vt:lpstr>
      <vt:lpstr>Classification of PUF: </vt:lpstr>
      <vt:lpstr>Properties of PUF</vt:lpstr>
      <vt:lpstr>RELATED WORKS:</vt:lpstr>
      <vt:lpstr>One Bit Anderson PUF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GOALS AND STRATEGY</vt:lpstr>
      <vt:lpstr>Re-Design of Anderson PUF </vt:lpstr>
      <vt:lpstr> One-shot approach:</vt:lpstr>
      <vt:lpstr>PowerPoint Presentation</vt:lpstr>
      <vt:lpstr>Experimental Evaluation &amp; Comparison of Anderson and Modified Anderson PUF</vt:lpstr>
      <vt:lpstr>Experimental Evaluation</vt:lpstr>
      <vt:lpstr>Virtex -5 FPGA divided in to 4 regions</vt:lpstr>
      <vt:lpstr>Anderson PUF Results for Region 2</vt:lpstr>
      <vt:lpstr>PowerPoint Presentation</vt:lpstr>
      <vt:lpstr>Modified Anderson PUF Results for Region 2</vt:lpstr>
      <vt:lpstr>PowerPoint Presentation</vt:lpstr>
      <vt:lpstr>PowerPoint Presentation</vt:lpstr>
      <vt:lpstr>PowerPoint Presentation</vt:lpstr>
      <vt:lpstr>PowerPoint Presentation</vt:lpstr>
      <vt:lpstr>Plotting the graph For Hamming Distance vs density for both the PUFs </vt:lpstr>
      <vt:lpstr>Plotting the graph with responses vs density for both the PUF </vt:lpstr>
      <vt:lpstr>PowerPoint Presentation</vt:lpstr>
      <vt:lpstr>Experimental Results</vt:lpstr>
      <vt:lpstr>PowerPoint Presentation</vt:lpstr>
      <vt:lpstr>SUMMARY</vt:lpstr>
      <vt:lpstr>Hardware Trojans for Secure licensing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RESEARCH STATUS </vt:lpstr>
      <vt:lpstr>SUMMARY: </vt:lpstr>
      <vt:lpstr>FUTURE RECOMMENDATIONS: </vt:lpstr>
      <vt:lpstr>REFERENCES: </vt:lpstr>
      <vt:lpstr>REFERENCES: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Improvisation of Anderson’s PUF</dc:title>
  <dc:creator>Siva Balasubramanian</dc:creator>
  <cp:lastModifiedBy>ravi akshay</cp:lastModifiedBy>
  <cp:revision>207</cp:revision>
  <dcterms:created xsi:type="dcterms:W3CDTF">2018-02-04T18:23:47Z</dcterms:created>
  <dcterms:modified xsi:type="dcterms:W3CDTF">2018-06-20T13:58:02Z</dcterms:modified>
</cp:coreProperties>
</file>