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9" r:id="rId2"/>
    <p:sldId id="261" r:id="rId3"/>
    <p:sldId id="260" r:id="rId4"/>
    <p:sldId id="264" r:id="rId5"/>
    <p:sldId id="267" r:id="rId6"/>
    <p:sldId id="265" r:id="rId7"/>
    <p:sldId id="268" r:id="rId8"/>
    <p:sldId id="262" r:id="rId9"/>
    <p:sldId id="263" r:id="rId10"/>
    <p:sldId id="286" r:id="rId11"/>
    <p:sldId id="287" r:id="rId12"/>
    <p:sldId id="288" r:id="rId13"/>
    <p:sldId id="289" r:id="rId14"/>
    <p:sldId id="290" r:id="rId15"/>
    <p:sldId id="291" r:id="rId16"/>
    <p:sldId id="281" r:id="rId17"/>
    <p:sldId id="266" r:id="rId18"/>
    <p:sldId id="269" r:id="rId19"/>
    <p:sldId id="270" r:id="rId20"/>
    <p:sldId id="292" r:id="rId21"/>
    <p:sldId id="294" r:id="rId22"/>
    <p:sldId id="273" r:id="rId23"/>
    <p:sldId id="296" r:id="rId24"/>
    <p:sldId id="295" r:id="rId25"/>
    <p:sldId id="275" r:id="rId26"/>
    <p:sldId id="277" r:id="rId27"/>
    <p:sldId id="298" r:id="rId28"/>
    <p:sldId id="299" r:id="rId29"/>
    <p:sldId id="279" r:id="rId30"/>
    <p:sldId id="282" r:id="rId31"/>
    <p:sldId id="272" r:id="rId32"/>
    <p:sldId id="284" r:id="rId33"/>
    <p:sldId id="280" r:id="rId34"/>
    <p:sldId id="297" r:id="rId35"/>
    <p:sldId id="271" r:id="rId36"/>
    <p:sldId id="28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21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2D68E-EA00-40DE-AEDA-3796996158C4}" type="datetimeFigureOut">
              <a:rPr lang="en-IN" smtClean="0"/>
              <a:t>22-05-2018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E48C9-CDE0-4667-821D-FDD2FB554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895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5705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6764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1603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583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2975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6845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6576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9715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5547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133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477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EB574-A103-4F94-8B82-4744ADC53466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943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98807-23F0-4961-98E5-3B5AAC96345F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555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41398-61A6-42F4-901D-052FCB77C32A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917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61001-5898-482A-BAD9-788802F0D96F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126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8EF85-7A98-45B4-9C0F-5D543FC549FD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540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1343F-9201-41FF-8E50-EDA556A4E6D1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312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A45A3-4490-4EB2-8129-0A06E5018CA4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067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A7577-51D3-41D7-9431-BB1494569521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202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24556-B8B5-423A-9AF9-7124FC68D9FB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923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FCE7E-6A66-42CA-869E-FFAE46B873F4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098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UWindsor powerpoint bottom1.jp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0776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5" descr="UW_Logo_1L_horz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1" y="6269038"/>
            <a:ext cx="3069167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C311714A-C476-4274-94D9-070ADC9FAC6C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53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50900"/>
            <a:ext cx="8229600" cy="2217738"/>
          </a:xfrm>
        </p:spPr>
        <p:txBody>
          <a:bodyPr/>
          <a:lstStyle/>
          <a:p>
            <a:pPr eaLnBrk="1" hangingPunct="1"/>
            <a:r>
              <a:rPr lang="en-IN" sz="2800" dirty="0">
                <a:solidFill>
                  <a:srgbClr val="00B0F0"/>
                </a:solidFill>
              </a:rPr>
              <a:t>An Improved Public Unclonable Function Design for Xilinx FPGAs for Hardware Security Applications</a:t>
            </a:r>
            <a:br>
              <a:rPr lang="en-US" sz="2800" b="1" dirty="0">
                <a:solidFill>
                  <a:srgbClr val="00B0F0"/>
                </a:solidFill>
                <a:ea typeface="ＭＳ Ｐゴシック" pitchFamily="34" charset="-128"/>
              </a:rPr>
            </a:br>
            <a:br>
              <a:rPr lang="en-US" sz="2800" b="1" dirty="0">
                <a:solidFill>
                  <a:schemeClr val="tx1"/>
                </a:solidFill>
                <a:ea typeface="ＭＳ Ｐゴシック" pitchFamily="34" charset="-128"/>
              </a:rPr>
            </a:br>
            <a:r>
              <a:rPr lang="en-US" sz="2800" dirty="0">
                <a:solidFill>
                  <a:schemeClr val="tx1"/>
                </a:solidFill>
                <a:ea typeface="ＭＳ Ｐゴシック" pitchFamily="34" charset="-128"/>
              </a:rPr>
              <a:t>1</a:t>
            </a:r>
            <a:r>
              <a:rPr lang="en-US" sz="2800" baseline="30000" dirty="0">
                <a:solidFill>
                  <a:schemeClr val="tx1"/>
                </a:solidFill>
                <a:ea typeface="ＭＳ Ｐゴシック" pitchFamily="34" charset="-128"/>
              </a:rPr>
              <a:t>st</a:t>
            </a:r>
            <a:r>
              <a:rPr lang="en-US" sz="2800" dirty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sz="2800" dirty="0" err="1">
                <a:solidFill>
                  <a:schemeClr val="tx1"/>
                </a:solidFill>
                <a:ea typeface="ＭＳ Ｐゴシック" pitchFamily="34" charset="-128"/>
              </a:rPr>
              <a:t>M.A.Sc</a:t>
            </a:r>
            <a:r>
              <a:rPr lang="en-US" sz="2800" dirty="0">
                <a:solidFill>
                  <a:schemeClr val="tx1"/>
                </a:solidFill>
                <a:ea typeface="ＭＳ Ｐゴシック" pitchFamily="34" charset="-128"/>
              </a:rPr>
              <a:t> Seminar</a:t>
            </a:r>
            <a:endParaRPr lang="en-US" sz="2800" b="1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2351087" y="3189000"/>
            <a:ext cx="74898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Presenter:  Siva Prashanth B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Supervisor: Dr. Mohammed A. S. Khalid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       Dr. </a:t>
            </a:r>
            <a:r>
              <a:rPr lang="en-US" sz="2400" dirty="0" err="1">
                <a:solidFill>
                  <a:srgbClr val="000000"/>
                </a:solidFill>
              </a:rPr>
              <a:t>Mitra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Mirhasanni</a:t>
            </a:r>
            <a:endParaRPr lang="en-US" sz="2400" dirty="0">
              <a:solidFill>
                <a:srgbClr val="000000"/>
              </a:solidFill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Date:       , 2018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000000"/>
              </a:solidFill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000000"/>
              </a:solidFill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University of Windsor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Department of Electrical and Computer Engineering</a:t>
            </a: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0E3872-BC8A-4CE7-AD2A-7B9FB89438B8}" type="slidenum">
              <a:rPr lang="en-CA">
                <a:solidFill>
                  <a:srgbClr val="FFFFFF">
                    <a:lumMod val="95000"/>
                  </a:srgbClr>
                </a:solidFill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 dirty="0">
              <a:solidFill>
                <a:srgbClr val="FFFFFF">
                  <a:lumMod val="95000"/>
                </a:srgbClr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21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7610" y="403219"/>
            <a:ext cx="6815376" cy="617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4008" spc="-5" dirty="0">
                <a:solidFill>
                  <a:srgbClr val="000099"/>
                </a:solidFill>
                <a:latin typeface="Arial"/>
                <a:cs typeface="Arial"/>
              </a:rPr>
              <a:t>Ho</a:t>
            </a:r>
            <a:r>
              <a:rPr sz="4008" dirty="0">
                <a:solidFill>
                  <a:srgbClr val="000099"/>
                </a:solidFill>
                <a:latin typeface="Arial"/>
                <a:cs typeface="Arial"/>
              </a:rPr>
              <a:t>w</a:t>
            </a:r>
            <a:r>
              <a:rPr sz="4008" spc="1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CA" sz="4008" spc="110" dirty="0">
                <a:solidFill>
                  <a:srgbClr val="000099"/>
                </a:solidFill>
                <a:latin typeface="+mj-lt"/>
                <a:cs typeface="Times New Roman"/>
              </a:rPr>
              <a:t>the PUF works </a:t>
            </a:r>
            <a:r>
              <a:rPr sz="4008" spc="-5" dirty="0">
                <a:solidFill>
                  <a:srgbClr val="000099"/>
                </a:solidFill>
                <a:latin typeface="Arial"/>
                <a:cs typeface="Arial"/>
              </a:rPr>
              <a:t>?</a:t>
            </a:r>
            <a:endParaRPr sz="4008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32535" y="2522582"/>
            <a:ext cx="1574541" cy="1360149"/>
          </a:xfrm>
          <a:custGeom>
            <a:avLst/>
            <a:gdLst/>
            <a:ahLst/>
            <a:cxnLst/>
            <a:rect l="l" t="t" r="r" b="b"/>
            <a:pathLst>
              <a:path w="1571625" h="1357629">
                <a:moveTo>
                  <a:pt x="0" y="1357121"/>
                </a:moveTo>
                <a:lnTo>
                  <a:pt x="1571243" y="1357121"/>
                </a:lnTo>
                <a:lnTo>
                  <a:pt x="1571243" y="0"/>
                </a:lnTo>
                <a:lnTo>
                  <a:pt x="0" y="0"/>
                </a:lnTo>
                <a:lnTo>
                  <a:pt x="0" y="135712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" name="object 4"/>
          <p:cNvSpPr/>
          <p:nvPr/>
        </p:nvSpPr>
        <p:spPr>
          <a:xfrm>
            <a:off x="2732535" y="2521820"/>
            <a:ext cx="1574541" cy="1360785"/>
          </a:xfrm>
          <a:custGeom>
            <a:avLst/>
            <a:gdLst/>
            <a:ahLst/>
            <a:cxnLst/>
            <a:rect l="l" t="t" r="r" b="b"/>
            <a:pathLst>
              <a:path w="1571625" h="1358264">
                <a:moveTo>
                  <a:pt x="0" y="1357883"/>
                </a:moveTo>
                <a:lnTo>
                  <a:pt x="1571243" y="1357883"/>
                </a:lnTo>
                <a:lnTo>
                  <a:pt x="1571243" y="0"/>
                </a:lnTo>
                <a:lnTo>
                  <a:pt x="0" y="0"/>
                </a:lnTo>
                <a:lnTo>
                  <a:pt x="0" y="135788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5" name="object 5"/>
          <p:cNvSpPr/>
          <p:nvPr/>
        </p:nvSpPr>
        <p:spPr>
          <a:xfrm>
            <a:off x="2732535" y="4454776"/>
            <a:ext cx="1574541" cy="1360149"/>
          </a:xfrm>
          <a:custGeom>
            <a:avLst/>
            <a:gdLst/>
            <a:ahLst/>
            <a:cxnLst/>
            <a:rect l="l" t="t" r="r" b="b"/>
            <a:pathLst>
              <a:path w="1571625" h="1357629">
                <a:moveTo>
                  <a:pt x="0" y="1357121"/>
                </a:moveTo>
                <a:lnTo>
                  <a:pt x="1571243" y="1357121"/>
                </a:lnTo>
                <a:lnTo>
                  <a:pt x="1571243" y="0"/>
                </a:lnTo>
                <a:lnTo>
                  <a:pt x="0" y="0"/>
                </a:lnTo>
                <a:lnTo>
                  <a:pt x="0" y="135712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6" name="object 6"/>
          <p:cNvSpPr/>
          <p:nvPr/>
        </p:nvSpPr>
        <p:spPr>
          <a:xfrm>
            <a:off x="2732535" y="4454776"/>
            <a:ext cx="1574541" cy="1360149"/>
          </a:xfrm>
          <a:custGeom>
            <a:avLst/>
            <a:gdLst/>
            <a:ahLst/>
            <a:cxnLst/>
            <a:rect l="l" t="t" r="r" b="b"/>
            <a:pathLst>
              <a:path w="1571625" h="1357629">
                <a:moveTo>
                  <a:pt x="0" y="1357121"/>
                </a:moveTo>
                <a:lnTo>
                  <a:pt x="1571243" y="1357121"/>
                </a:lnTo>
                <a:lnTo>
                  <a:pt x="1571243" y="0"/>
                </a:lnTo>
                <a:lnTo>
                  <a:pt x="0" y="0"/>
                </a:lnTo>
                <a:lnTo>
                  <a:pt x="0" y="1357121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7" name="object 7"/>
          <p:cNvSpPr/>
          <p:nvPr/>
        </p:nvSpPr>
        <p:spPr>
          <a:xfrm>
            <a:off x="4663205" y="1448460"/>
            <a:ext cx="1909" cy="3938579"/>
          </a:xfrm>
          <a:custGeom>
            <a:avLst/>
            <a:gdLst/>
            <a:ahLst/>
            <a:cxnLst/>
            <a:rect l="l" t="t" r="r" b="b"/>
            <a:pathLst>
              <a:path w="1905" h="3931285">
                <a:moveTo>
                  <a:pt x="1523" y="0"/>
                </a:moveTo>
                <a:lnTo>
                  <a:pt x="0" y="393115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8" name="object 8"/>
          <p:cNvSpPr/>
          <p:nvPr/>
        </p:nvSpPr>
        <p:spPr>
          <a:xfrm>
            <a:off x="4306689" y="5347207"/>
            <a:ext cx="362622" cy="76341"/>
          </a:xfrm>
          <a:custGeom>
            <a:avLst/>
            <a:gdLst/>
            <a:ahLst/>
            <a:cxnLst/>
            <a:rect l="l" t="t" r="r" b="b"/>
            <a:pathLst>
              <a:path w="361950" h="76200">
                <a:moveTo>
                  <a:pt x="76199" y="0"/>
                </a:moveTo>
                <a:lnTo>
                  <a:pt x="0" y="37337"/>
                </a:lnTo>
                <a:lnTo>
                  <a:pt x="76199" y="76199"/>
                </a:lnTo>
                <a:lnTo>
                  <a:pt x="76199" y="42735"/>
                </a:lnTo>
                <a:lnTo>
                  <a:pt x="64007" y="42671"/>
                </a:lnTo>
                <a:lnTo>
                  <a:pt x="60197" y="41147"/>
                </a:lnTo>
                <a:lnTo>
                  <a:pt x="58673" y="38099"/>
                </a:lnTo>
                <a:lnTo>
                  <a:pt x="60197" y="34289"/>
                </a:lnTo>
                <a:lnTo>
                  <a:pt x="64007" y="33527"/>
                </a:lnTo>
                <a:lnTo>
                  <a:pt x="76199" y="33527"/>
                </a:lnTo>
                <a:lnTo>
                  <a:pt x="76199" y="0"/>
                </a:lnTo>
                <a:close/>
              </a:path>
              <a:path w="361950" h="76200">
                <a:moveTo>
                  <a:pt x="76199" y="33559"/>
                </a:moveTo>
                <a:lnTo>
                  <a:pt x="76199" y="42735"/>
                </a:lnTo>
                <a:lnTo>
                  <a:pt x="357377" y="44195"/>
                </a:lnTo>
                <a:lnTo>
                  <a:pt x="360425" y="42671"/>
                </a:lnTo>
                <a:lnTo>
                  <a:pt x="361949" y="39623"/>
                </a:lnTo>
                <a:lnTo>
                  <a:pt x="360425" y="35813"/>
                </a:lnTo>
                <a:lnTo>
                  <a:pt x="357377" y="34289"/>
                </a:lnTo>
                <a:lnTo>
                  <a:pt x="76199" y="33559"/>
                </a:lnTo>
                <a:close/>
              </a:path>
              <a:path w="361950" h="76200">
                <a:moveTo>
                  <a:pt x="64007" y="33527"/>
                </a:moveTo>
                <a:lnTo>
                  <a:pt x="60197" y="34289"/>
                </a:lnTo>
                <a:lnTo>
                  <a:pt x="58673" y="38099"/>
                </a:lnTo>
                <a:lnTo>
                  <a:pt x="60197" y="41147"/>
                </a:lnTo>
                <a:lnTo>
                  <a:pt x="64007" y="42671"/>
                </a:lnTo>
                <a:lnTo>
                  <a:pt x="76199" y="42735"/>
                </a:lnTo>
                <a:lnTo>
                  <a:pt x="76199" y="33559"/>
                </a:lnTo>
                <a:lnTo>
                  <a:pt x="64007" y="33527"/>
                </a:lnTo>
                <a:close/>
              </a:path>
              <a:path w="361950" h="76200">
                <a:moveTo>
                  <a:pt x="76199" y="33527"/>
                </a:moveTo>
                <a:lnTo>
                  <a:pt x="64007" y="33527"/>
                </a:lnTo>
                <a:lnTo>
                  <a:pt x="76199" y="33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9" name="object 9"/>
          <p:cNvSpPr/>
          <p:nvPr/>
        </p:nvSpPr>
        <p:spPr>
          <a:xfrm>
            <a:off x="4306689" y="3413487"/>
            <a:ext cx="362622" cy="76341"/>
          </a:xfrm>
          <a:custGeom>
            <a:avLst/>
            <a:gdLst/>
            <a:ahLst/>
            <a:cxnLst/>
            <a:rect l="l" t="t" r="r" b="b"/>
            <a:pathLst>
              <a:path w="361950" h="76200">
                <a:moveTo>
                  <a:pt x="76199" y="0"/>
                </a:moveTo>
                <a:lnTo>
                  <a:pt x="0" y="37337"/>
                </a:lnTo>
                <a:lnTo>
                  <a:pt x="76199" y="76199"/>
                </a:lnTo>
                <a:lnTo>
                  <a:pt x="76199" y="42703"/>
                </a:lnTo>
                <a:lnTo>
                  <a:pt x="64007" y="42671"/>
                </a:lnTo>
                <a:lnTo>
                  <a:pt x="60197" y="41147"/>
                </a:lnTo>
                <a:lnTo>
                  <a:pt x="58673" y="38099"/>
                </a:lnTo>
                <a:lnTo>
                  <a:pt x="60197" y="34289"/>
                </a:lnTo>
                <a:lnTo>
                  <a:pt x="64007" y="32765"/>
                </a:lnTo>
                <a:lnTo>
                  <a:pt x="76199" y="32765"/>
                </a:lnTo>
                <a:lnTo>
                  <a:pt x="76199" y="0"/>
                </a:lnTo>
                <a:close/>
              </a:path>
              <a:path w="361950" h="76200">
                <a:moveTo>
                  <a:pt x="76199" y="32829"/>
                </a:moveTo>
                <a:lnTo>
                  <a:pt x="76199" y="42703"/>
                </a:lnTo>
                <a:lnTo>
                  <a:pt x="357377" y="43433"/>
                </a:lnTo>
                <a:lnTo>
                  <a:pt x="360425" y="42671"/>
                </a:lnTo>
                <a:lnTo>
                  <a:pt x="361949" y="38861"/>
                </a:lnTo>
                <a:lnTo>
                  <a:pt x="360425" y="35813"/>
                </a:lnTo>
                <a:lnTo>
                  <a:pt x="357377" y="34289"/>
                </a:lnTo>
                <a:lnTo>
                  <a:pt x="76199" y="32829"/>
                </a:lnTo>
                <a:close/>
              </a:path>
              <a:path w="361950" h="76200">
                <a:moveTo>
                  <a:pt x="64007" y="32765"/>
                </a:moveTo>
                <a:lnTo>
                  <a:pt x="60197" y="34289"/>
                </a:lnTo>
                <a:lnTo>
                  <a:pt x="58673" y="38099"/>
                </a:lnTo>
                <a:lnTo>
                  <a:pt x="60197" y="41147"/>
                </a:lnTo>
                <a:lnTo>
                  <a:pt x="64007" y="42671"/>
                </a:lnTo>
                <a:lnTo>
                  <a:pt x="76199" y="42703"/>
                </a:lnTo>
                <a:lnTo>
                  <a:pt x="76199" y="32829"/>
                </a:lnTo>
                <a:lnTo>
                  <a:pt x="64007" y="32765"/>
                </a:lnTo>
                <a:close/>
              </a:path>
              <a:path w="361950" h="76200">
                <a:moveTo>
                  <a:pt x="76199" y="32765"/>
                </a:moveTo>
                <a:lnTo>
                  <a:pt x="64007" y="32765"/>
                </a:lnTo>
                <a:lnTo>
                  <a:pt x="76199" y="328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0" name="object 10"/>
          <p:cNvSpPr txBox="1"/>
          <p:nvPr/>
        </p:nvSpPr>
        <p:spPr>
          <a:xfrm>
            <a:off x="3719891" y="3061795"/>
            <a:ext cx="573196" cy="668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>
              <a:lnSpc>
                <a:spcPts val="2635"/>
              </a:lnSpc>
            </a:pPr>
            <a:r>
              <a:rPr sz="2405" dirty="0">
                <a:latin typeface="Calibri"/>
                <a:cs typeface="Calibri"/>
              </a:rPr>
              <a:t>OUT</a:t>
            </a:r>
            <a:endParaRPr sz="2405">
              <a:latin typeface="Calibri"/>
              <a:cs typeface="Calibri"/>
            </a:endParaRPr>
          </a:p>
          <a:p>
            <a:pPr marL="200405">
              <a:lnSpc>
                <a:spcPts val="2635"/>
              </a:lnSpc>
            </a:pPr>
            <a:r>
              <a:rPr sz="2405" spc="-10" dirty="0">
                <a:latin typeface="Calibri"/>
                <a:cs typeface="Calibri"/>
              </a:rPr>
              <a:t>clk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6709" y="4993843"/>
            <a:ext cx="1266631" cy="748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5553">
              <a:lnSpc>
                <a:spcPts val="2164"/>
              </a:lnSpc>
            </a:pPr>
            <a:r>
              <a:rPr sz="2405" dirty="0">
                <a:latin typeface="Calibri"/>
                <a:cs typeface="Calibri"/>
              </a:rPr>
              <a:t>OUT</a:t>
            </a:r>
            <a:endParaRPr sz="2405">
              <a:latin typeface="Calibri"/>
              <a:cs typeface="Calibri"/>
            </a:endParaRPr>
          </a:p>
          <a:p>
            <a:pPr marL="12724">
              <a:lnSpc>
                <a:spcPts val="3607"/>
              </a:lnSpc>
              <a:tabLst>
                <a:tab pos="877329" algn="l"/>
              </a:tabLst>
            </a:pPr>
            <a:r>
              <a:rPr sz="3607" spc="-20" dirty="0">
                <a:latin typeface="Calibri"/>
                <a:cs typeface="Calibri"/>
              </a:rPr>
              <a:t>B</a:t>
            </a:r>
            <a:r>
              <a:rPr sz="3607" spc="-20" dirty="0">
                <a:latin typeface="Times New Roman"/>
                <a:cs typeface="Times New Roman"/>
              </a:rPr>
              <a:t>	</a:t>
            </a:r>
            <a:r>
              <a:rPr sz="3607" spc="-15" baseline="1157" dirty="0">
                <a:latin typeface="Calibri"/>
                <a:cs typeface="Calibri"/>
              </a:rPr>
              <a:t>clk</a:t>
            </a:r>
            <a:endParaRPr sz="3607" baseline="1157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77229" y="3214477"/>
            <a:ext cx="540115" cy="813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117">
              <a:lnSpc>
                <a:spcPts val="3886"/>
              </a:lnSpc>
            </a:pPr>
            <a:r>
              <a:rPr sz="3607" spc="-25" dirty="0">
                <a:latin typeface="Calibri"/>
                <a:cs typeface="Calibri"/>
              </a:rPr>
              <a:t>A</a:t>
            </a:r>
            <a:endParaRPr sz="3607">
              <a:latin typeface="Calibri"/>
              <a:cs typeface="Calibri"/>
            </a:endParaRPr>
          </a:p>
          <a:p>
            <a:pPr marL="12724">
              <a:lnSpc>
                <a:spcPts val="2445"/>
              </a:lnSpc>
            </a:pPr>
            <a:r>
              <a:rPr sz="2405" spc="-15" dirty="0">
                <a:latin typeface="Calibri"/>
                <a:cs typeface="Calibri"/>
              </a:rPr>
              <a:t>IN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81602" y="1428085"/>
            <a:ext cx="2524355" cy="111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 marR="5090" indent="2160557">
              <a:lnSpc>
                <a:spcPct val="102200"/>
              </a:lnSpc>
            </a:pPr>
            <a:r>
              <a:rPr sz="2405" spc="-10" dirty="0">
                <a:latin typeface="Calibri"/>
                <a:cs typeface="Calibri"/>
              </a:rPr>
              <a:t>clk</a:t>
            </a:r>
            <a:r>
              <a:rPr sz="2405" spc="-10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Calibri"/>
                <a:cs typeface="Calibri"/>
              </a:rPr>
              <a:t>LUT</a:t>
            </a:r>
            <a:r>
              <a:rPr sz="2405" dirty="0">
                <a:latin typeface="Calibri"/>
                <a:cs typeface="Calibri"/>
              </a:rPr>
              <a:t>s</a:t>
            </a:r>
            <a:r>
              <a:rPr sz="2405" spc="-60" dirty="0">
                <a:latin typeface="Times New Roman"/>
                <a:cs typeface="Times New Roman"/>
              </a:rPr>
              <a:t> </a:t>
            </a:r>
            <a:r>
              <a:rPr sz="2405" spc="-15" dirty="0">
                <a:latin typeface="Calibri"/>
                <a:cs typeface="Calibri"/>
              </a:rPr>
              <a:t>A,B</a:t>
            </a:r>
            <a:r>
              <a:rPr sz="2405" spc="-65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Calibri"/>
                <a:cs typeface="Calibri"/>
              </a:rPr>
              <a:t>i</a:t>
            </a:r>
            <a:r>
              <a:rPr sz="2405" dirty="0">
                <a:latin typeface="Calibri"/>
                <a:cs typeface="Calibri"/>
              </a:rPr>
              <a:t>n</a:t>
            </a:r>
            <a:r>
              <a:rPr sz="2405" spc="-60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Calibri"/>
                <a:cs typeface="Calibri"/>
              </a:rPr>
              <a:t>shift</a:t>
            </a:r>
            <a:r>
              <a:rPr sz="2405" spc="-5" dirty="0">
                <a:latin typeface="Times New Roman"/>
                <a:cs typeface="Times New Roman"/>
              </a:rPr>
              <a:t> </a:t>
            </a:r>
            <a:r>
              <a:rPr sz="2405" spc="-10" dirty="0">
                <a:latin typeface="Calibri"/>
                <a:cs typeface="Calibri"/>
              </a:rPr>
              <a:t>register</a:t>
            </a:r>
            <a:r>
              <a:rPr sz="2405" spc="-75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Calibri"/>
                <a:cs typeface="Calibri"/>
              </a:rPr>
              <a:t>mode</a:t>
            </a:r>
            <a:endParaRPr sz="2405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77228" y="5545636"/>
            <a:ext cx="300276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15" dirty="0">
                <a:latin typeface="Calibri"/>
                <a:cs typeface="Calibri"/>
              </a:rPr>
              <a:t>IN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30971" y="3682972"/>
            <a:ext cx="494947" cy="110694"/>
          </a:xfrm>
          <a:custGeom>
            <a:avLst/>
            <a:gdLst/>
            <a:ahLst/>
            <a:cxnLst/>
            <a:rect l="l" t="t" r="r" b="b"/>
            <a:pathLst>
              <a:path w="494030" h="110489">
                <a:moveTo>
                  <a:pt x="438821" y="65416"/>
                </a:moveTo>
                <a:lnTo>
                  <a:pt x="393953" y="91439"/>
                </a:lnTo>
                <a:lnTo>
                  <a:pt x="389381" y="94487"/>
                </a:lnTo>
                <a:lnTo>
                  <a:pt x="387857" y="99821"/>
                </a:lnTo>
                <a:lnTo>
                  <a:pt x="390143" y="104393"/>
                </a:lnTo>
                <a:lnTo>
                  <a:pt x="393191" y="108965"/>
                </a:lnTo>
                <a:lnTo>
                  <a:pt x="398525" y="110489"/>
                </a:lnTo>
                <a:lnTo>
                  <a:pt x="403097" y="108203"/>
                </a:lnTo>
                <a:lnTo>
                  <a:pt x="476691" y="65531"/>
                </a:lnTo>
                <a:lnTo>
                  <a:pt x="474725" y="65531"/>
                </a:lnTo>
                <a:lnTo>
                  <a:pt x="438821" y="65416"/>
                </a:lnTo>
                <a:close/>
              </a:path>
              <a:path w="494030" h="110489">
                <a:moveTo>
                  <a:pt x="455825" y="55554"/>
                </a:moveTo>
                <a:lnTo>
                  <a:pt x="438821" y="65416"/>
                </a:lnTo>
                <a:lnTo>
                  <a:pt x="474725" y="65531"/>
                </a:lnTo>
                <a:lnTo>
                  <a:pt x="474725" y="64007"/>
                </a:lnTo>
                <a:lnTo>
                  <a:pt x="470153" y="64007"/>
                </a:lnTo>
                <a:lnTo>
                  <a:pt x="455825" y="55554"/>
                </a:lnTo>
                <a:close/>
              </a:path>
              <a:path w="494030" h="110489">
                <a:moveTo>
                  <a:pt x="399287" y="0"/>
                </a:moveTo>
                <a:lnTo>
                  <a:pt x="393191" y="1523"/>
                </a:lnTo>
                <a:lnTo>
                  <a:pt x="390905" y="6095"/>
                </a:lnTo>
                <a:lnTo>
                  <a:pt x="387857" y="10667"/>
                </a:lnTo>
                <a:lnTo>
                  <a:pt x="389381" y="16763"/>
                </a:lnTo>
                <a:lnTo>
                  <a:pt x="393953" y="19049"/>
                </a:lnTo>
                <a:lnTo>
                  <a:pt x="440261" y="46371"/>
                </a:lnTo>
                <a:lnTo>
                  <a:pt x="474725" y="46481"/>
                </a:lnTo>
                <a:lnTo>
                  <a:pt x="474725" y="65531"/>
                </a:lnTo>
                <a:lnTo>
                  <a:pt x="476691" y="65531"/>
                </a:lnTo>
                <a:lnTo>
                  <a:pt x="493775" y="55625"/>
                </a:lnTo>
                <a:lnTo>
                  <a:pt x="403859" y="3047"/>
                </a:lnTo>
                <a:lnTo>
                  <a:pt x="399287" y="0"/>
                </a:lnTo>
                <a:close/>
              </a:path>
              <a:path w="494030" h="110489">
                <a:moveTo>
                  <a:pt x="761" y="44957"/>
                </a:moveTo>
                <a:lnTo>
                  <a:pt x="0" y="64007"/>
                </a:lnTo>
                <a:lnTo>
                  <a:pt x="438821" y="65416"/>
                </a:lnTo>
                <a:lnTo>
                  <a:pt x="455825" y="55554"/>
                </a:lnTo>
                <a:lnTo>
                  <a:pt x="440261" y="46371"/>
                </a:lnTo>
                <a:lnTo>
                  <a:pt x="761" y="44957"/>
                </a:lnTo>
                <a:close/>
              </a:path>
              <a:path w="494030" h="110489">
                <a:moveTo>
                  <a:pt x="470153" y="47243"/>
                </a:moveTo>
                <a:lnTo>
                  <a:pt x="455825" y="55554"/>
                </a:lnTo>
                <a:lnTo>
                  <a:pt x="470153" y="64007"/>
                </a:lnTo>
                <a:lnTo>
                  <a:pt x="470153" y="47243"/>
                </a:lnTo>
                <a:close/>
              </a:path>
              <a:path w="494030" h="110489">
                <a:moveTo>
                  <a:pt x="474725" y="47243"/>
                </a:moveTo>
                <a:lnTo>
                  <a:pt x="470153" y="47243"/>
                </a:lnTo>
                <a:lnTo>
                  <a:pt x="470153" y="64007"/>
                </a:lnTo>
                <a:lnTo>
                  <a:pt x="474725" y="64007"/>
                </a:lnTo>
                <a:lnTo>
                  <a:pt x="474725" y="47243"/>
                </a:lnTo>
                <a:close/>
              </a:path>
              <a:path w="494030" h="110489">
                <a:moveTo>
                  <a:pt x="440261" y="46371"/>
                </a:moveTo>
                <a:lnTo>
                  <a:pt x="455825" y="55554"/>
                </a:lnTo>
                <a:lnTo>
                  <a:pt x="470153" y="47243"/>
                </a:lnTo>
                <a:lnTo>
                  <a:pt x="474725" y="47243"/>
                </a:lnTo>
                <a:lnTo>
                  <a:pt x="474725" y="46481"/>
                </a:lnTo>
                <a:lnTo>
                  <a:pt x="440261" y="46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6" name="object 16"/>
          <p:cNvSpPr/>
          <p:nvPr/>
        </p:nvSpPr>
        <p:spPr>
          <a:xfrm>
            <a:off x="2230971" y="5617456"/>
            <a:ext cx="494947" cy="110694"/>
          </a:xfrm>
          <a:custGeom>
            <a:avLst/>
            <a:gdLst/>
            <a:ahLst/>
            <a:cxnLst/>
            <a:rect l="l" t="t" r="r" b="b"/>
            <a:pathLst>
              <a:path w="494030" h="110489">
                <a:moveTo>
                  <a:pt x="440128" y="64658"/>
                </a:moveTo>
                <a:lnTo>
                  <a:pt x="393953" y="91439"/>
                </a:lnTo>
                <a:lnTo>
                  <a:pt x="389381" y="93725"/>
                </a:lnTo>
                <a:lnTo>
                  <a:pt x="387857" y="99821"/>
                </a:lnTo>
                <a:lnTo>
                  <a:pt x="390143" y="104393"/>
                </a:lnTo>
                <a:lnTo>
                  <a:pt x="393191" y="108965"/>
                </a:lnTo>
                <a:lnTo>
                  <a:pt x="398525" y="110489"/>
                </a:lnTo>
                <a:lnTo>
                  <a:pt x="403097" y="107441"/>
                </a:lnTo>
                <a:lnTo>
                  <a:pt x="477773" y="64769"/>
                </a:lnTo>
                <a:lnTo>
                  <a:pt x="474725" y="64769"/>
                </a:lnTo>
                <a:lnTo>
                  <a:pt x="440128" y="64658"/>
                </a:lnTo>
                <a:close/>
              </a:path>
              <a:path w="494030" h="110489">
                <a:moveTo>
                  <a:pt x="456359" y="55244"/>
                </a:moveTo>
                <a:lnTo>
                  <a:pt x="440128" y="64658"/>
                </a:lnTo>
                <a:lnTo>
                  <a:pt x="474725" y="64769"/>
                </a:lnTo>
                <a:lnTo>
                  <a:pt x="474725" y="63245"/>
                </a:lnTo>
                <a:lnTo>
                  <a:pt x="470153" y="63245"/>
                </a:lnTo>
                <a:lnTo>
                  <a:pt x="456359" y="55244"/>
                </a:lnTo>
                <a:close/>
              </a:path>
              <a:path w="494030" h="110489">
                <a:moveTo>
                  <a:pt x="399287" y="0"/>
                </a:moveTo>
                <a:lnTo>
                  <a:pt x="393191" y="1523"/>
                </a:lnTo>
                <a:lnTo>
                  <a:pt x="390905" y="5333"/>
                </a:lnTo>
                <a:lnTo>
                  <a:pt x="387857" y="9905"/>
                </a:lnTo>
                <a:lnTo>
                  <a:pt x="389381" y="16001"/>
                </a:lnTo>
                <a:lnTo>
                  <a:pt x="393953" y="19049"/>
                </a:lnTo>
                <a:lnTo>
                  <a:pt x="439742" y="45607"/>
                </a:lnTo>
                <a:lnTo>
                  <a:pt x="474725" y="45719"/>
                </a:lnTo>
                <a:lnTo>
                  <a:pt x="474725" y="64769"/>
                </a:lnTo>
                <a:lnTo>
                  <a:pt x="477773" y="64769"/>
                </a:lnTo>
                <a:lnTo>
                  <a:pt x="493775" y="55625"/>
                </a:lnTo>
                <a:lnTo>
                  <a:pt x="403859" y="2285"/>
                </a:lnTo>
                <a:lnTo>
                  <a:pt x="399287" y="0"/>
                </a:lnTo>
                <a:close/>
              </a:path>
              <a:path w="494030" h="110489">
                <a:moveTo>
                  <a:pt x="761" y="44195"/>
                </a:moveTo>
                <a:lnTo>
                  <a:pt x="0" y="63245"/>
                </a:lnTo>
                <a:lnTo>
                  <a:pt x="440128" y="64658"/>
                </a:lnTo>
                <a:lnTo>
                  <a:pt x="456359" y="55244"/>
                </a:lnTo>
                <a:lnTo>
                  <a:pt x="439742" y="45607"/>
                </a:lnTo>
                <a:lnTo>
                  <a:pt x="761" y="44195"/>
                </a:lnTo>
                <a:close/>
              </a:path>
              <a:path w="494030" h="110489">
                <a:moveTo>
                  <a:pt x="470153" y="47243"/>
                </a:moveTo>
                <a:lnTo>
                  <a:pt x="456359" y="55244"/>
                </a:lnTo>
                <a:lnTo>
                  <a:pt x="470153" y="63245"/>
                </a:lnTo>
                <a:lnTo>
                  <a:pt x="470153" y="47243"/>
                </a:lnTo>
                <a:close/>
              </a:path>
              <a:path w="494030" h="110489">
                <a:moveTo>
                  <a:pt x="474725" y="47243"/>
                </a:moveTo>
                <a:lnTo>
                  <a:pt x="470153" y="47243"/>
                </a:lnTo>
                <a:lnTo>
                  <a:pt x="470153" y="63245"/>
                </a:lnTo>
                <a:lnTo>
                  <a:pt x="474725" y="63245"/>
                </a:lnTo>
                <a:lnTo>
                  <a:pt x="474725" y="47243"/>
                </a:lnTo>
                <a:close/>
              </a:path>
              <a:path w="494030" h="110489">
                <a:moveTo>
                  <a:pt x="439742" y="45607"/>
                </a:moveTo>
                <a:lnTo>
                  <a:pt x="456359" y="55244"/>
                </a:lnTo>
                <a:lnTo>
                  <a:pt x="470153" y="47243"/>
                </a:lnTo>
                <a:lnTo>
                  <a:pt x="474725" y="47243"/>
                </a:lnTo>
                <a:lnTo>
                  <a:pt x="474725" y="45719"/>
                </a:lnTo>
                <a:lnTo>
                  <a:pt x="439742" y="45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7" name="object 17"/>
          <p:cNvSpPr txBox="1"/>
          <p:nvPr/>
        </p:nvSpPr>
        <p:spPr>
          <a:xfrm>
            <a:off x="1889217" y="3819864"/>
            <a:ext cx="853115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20" dirty="0">
                <a:latin typeface="Calibri"/>
                <a:cs typeface="Calibri"/>
              </a:rPr>
              <a:t>0101…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89217" y="5752830"/>
            <a:ext cx="853115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20" dirty="0">
                <a:latin typeface="Calibri"/>
                <a:cs typeface="Calibri"/>
              </a:rPr>
              <a:t>1010…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16147" y="3236543"/>
            <a:ext cx="764686" cy="277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1803" b="1" dirty="0">
                <a:latin typeface="Arial"/>
                <a:cs typeface="Arial"/>
              </a:rPr>
              <a:t>…1010</a:t>
            </a:r>
            <a:endParaRPr sz="1803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16147" y="5159661"/>
            <a:ext cx="764686" cy="277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1803" b="1" dirty="0">
                <a:latin typeface="Arial"/>
                <a:cs typeface="Arial"/>
              </a:rPr>
              <a:t>…0101</a:t>
            </a:r>
            <a:endParaRPr sz="1803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02109" y="3174538"/>
            <a:ext cx="1502017" cy="76341"/>
          </a:xfrm>
          <a:custGeom>
            <a:avLst/>
            <a:gdLst/>
            <a:ahLst/>
            <a:cxnLst/>
            <a:rect l="l" t="t" r="r" b="b"/>
            <a:pathLst>
              <a:path w="1499235" h="76200">
                <a:moveTo>
                  <a:pt x="1422653" y="0"/>
                </a:moveTo>
                <a:lnTo>
                  <a:pt x="1422653" y="76199"/>
                </a:lnTo>
                <a:lnTo>
                  <a:pt x="1480565" y="47243"/>
                </a:lnTo>
                <a:lnTo>
                  <a:pt x="1434845" y="47243"/>
                </a:lnTo>
                <a:lnTo>
                  <a:pt x="1434845" y="28193"/>
                </a:lnTo>
                <a:lnTo>
                  <a:pt x="1479041" y="28193"/>
                </a:lnTo>
                <a:lnTo>
                  <a:pt x="1422653" y="0"/>
                </a:lnTo>
                <a:close/>
              </a:path>
              <a:path w="1499235" h="76200">
                <a:moveTo>
                  <a:pt x="1422653" y="28193"/>
                </a:moveTo>
                <a:lnTo>
                  <a:pt x="0" y="28193"/>
                </a:lnTo>
                <a:lnTo>
                  <a:pt x="0" y="47243"/>
                </a:lnTo>
                <a:lnTo>
                  <a:pt x="1422653" y="47243"/>
                </a:lnTo>
                <a:lnTo>
                  <a:pt x="1422653" y="28193"/>
                </a:lnTo>
                <a:close/>
              </a:path>
              <a:path w="1499235" h="76200">
                <a:moveTo>
                  <a:pt x="1479041" y="28193"/>
                </a:moveTo>
                <a:lnTo>
                  <a:pt x="1434845" y="28193"/>
                </a:lnTo>
                <a:lnTo>
                  <a:pt x="1434845" y="47243"/>
                </a:lnTo>
                <a:lnTo>
                  <a:pt x="1480565" y="47243"/>
                </a:lnTo>
                <a:lnTo>
                  <a:pt x="1498853" y="38099"/>
                </a:lnTo>
                <a:lnTo>
                  <a:pt x="1479041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2" name="object 22"/>
          <p:cNvSpPr/>
          <p:nvPr/>
        </p:nvSpPr>
        <p:spPr>
          <a:xfrm>
            <a:off x="4315088" y="5095281"/>
            <a:ext cx="1501380" cy="76341"/>
          </a:xfrm>
          <a:custGeom>
            <a:avLst/>
            <a:gdLst/>
            <a:ahLst/>
            <a:cxnLst/>
            <a:rect l="l" t="t" r="r" b="b"/>
            <a:pathLst>
              <a:path w="1498600" h="76200">
                <a:moveTo>
                  <a:pt x="1421891" y="0"/>
                </a:moveTo>
                <a:lnTo>
                  <a:pt x="1421891" y="76199"/>
                </a:lnTo>
                <a:lnTo>
                  <a:pt x="1478279" y="48005"/>
                </a:lnTo>
                <a:lnTo>
                  <a:pt x="1434845" y="48005"/>
                </a:lnTo>
                <a:lnTo>
                  <a:pt x="1434845" y="28955"/>
                </a:lnTo>
                <a:lnTo>
                  <a:pt x="1479803" y="28955"/>
                </a:lnTo>
                <a:lnTo>
                  <a:pt x="1421891" y="0"/>
                </a:lnTo>
                <a:close/>
              </a:path>
              <a:path w="1498600" h="76200">
                <a:moveTo>
                  <a:pt x="1421891" y="28955"/>
                </a:moveTo>
                <a:lnTo>
                  <a:pt x="0" y="28955"/>
                </a:lnTo>
                <a:lnTo>
                  <a:pt x="0" y="48005"/>
                </a:lnTo>
                <a:lnTo>
                  <a:pt x="1421891" y="48005"/>
                </a:lnTo>
                <a:lnTo>
                  <a:pt x="1421891" y="28955"/>
                </a:lnTo>
                <a:close/>
              </a:path>
              <a:path w="1498600" h="76200">
                <a:moveTo>
                  <a:pt x="1479803" y="28955"/>
                </a:moveTo>
                <a:lnTo>
                  <a:pt x="1434845" y="28955"/>
                </a:lnTo>
                <a:lnTo>
                  <a:pt x="1434845" y="48005"/>
                </a:lnTo>
                <a:lnTo>
                  <a:pt x="1478279" y="48005"/>
                </a:lnTo>
                <a:lnTo>
                  <a:pt x="1498091" y="38099"/>
                </a:lnTo>
                <a:lnTo>
                  <a:pt x="1479803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</p:spTree>
    <p:extLst>
      <p:ext uri="{BB962C8B-B14F-4D97-AF65-F5344CB8AC3E}">
        <p14:creationId xmlns:p14="http://schemas.microsoft.com/office/powerpoint/2010/main" val="3660962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7610" y="403219"/>
            <a:ext cx="6815376" cy="617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4008" spc="-5" dirty="0">
                <a:solidFill>
                  <a:srgbClr val="000099"/>
                </a:solidFill>
                <a:latin typeface="Arial"/>
                <a:cs typeface="Arial"/>
              </a:rPr>
              <a:t>Ho</a:t>
            </a:r>
            <a:r>
              <a:rPr sz="4008" dirty="0">
                <a:solidFill>
                  <a:srgbClr val="000099"/>
                </a:solidFill>
                <a:latin typeface="Arial"/>
                <a:cs typeface="Arial"/>
              </a:rPr>
              <a:t>w</a:t>
            </a:r>
            <a:r>
              <a:rPr sz="4008" spc="1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CA" sz="4008" spc="110" dirty="0">
                <a:solidFill>
                  <a:srgbClr val="000099"/>
                </a:solidFill>
                <a:cs typeface="Times New Roman"/>
              </a:rPr>
              <a:t>the PUF works </a:t>
            </a:r>
            <a:r>
              <a:rPr sz="4008" spc="-5" dirty="0">
                <a:solidFill>
                  <a:srgbClr val="000099"/>
                </a:solidFill>
                <a:latin typeface="Arial"/>
                <a:cs typeface="Arial"/>
              </a:rPr>
              <a:t>?</a:t>
            </a:r>
            <a:endParaRPr sz="4008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32535" y="2284043"/>
            <a:ext cx="1574541" cy="1360149"/>
          </a:xfrm>
          <a:custGeom>
            <a:avLst/>
            <a:gdLst/>
            <a:ahLst/>
            <a:cxnLst/>
            <a:rect l="l" t="t" r="r" b="b"/>
            <a:pathLst>
              <a:path w="1571625" h="1357629">
                <a:moveTo>
                  <a:pt x="0" y="1357121"/>
                </a:moveTo>
                <a:lnTo>
                  <a:pt x="1571243" y="1357121"/>
                </a:lnTo>
                <a:lnTo>
                  <a:pt x="1571243" y="0"/>
                </a:lnTo>
                <a:lnTo>
                  <a:pt x="0" y="0"/>
                </a:lnTo>
                <a:lnTo>
                  <a:pt x="0" y="135712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" name="object 4"/>
          <p:cNvSpPr/>
          <p:nvPr/>
        </p:nvSpPr>
        <p:spPr>
          <a:xfrm>
            <a:off x="2732535" y="2283281"/>
            <a:ext cx="1574541" cy="1360785"/>
          </a:xfrm>
          <a:custGeom>
            <a:avLst/>
            <a:gdLst/>
            <a:ahLst/>
            <a:cxnLst/>
            <a:rect l="l" t="t" r="r" b="b"/>
            <a:pathLst>
              <a:path w="1571625" h="1358264">
                <a:moveTo>
                  <a:pt x="0" y="1357883"/>
                </a:moveTo>
                <a:lnTo>
                  <a:pt x="1571243" y="1357883"/>
                </a:lnTo>
                <a:lnTo>
                  <a:pt x="1571243" y="0"/>
                </a:lnTo>
                <a:lnTo>
                  <a:pt x="0" y="0"/>
                </a:lnTo>
                <a:lnTo>
                  <a:pt x="0" y="135788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5" name="object 5"/>
          <p:cNvSpPr/>
          <p:nvPr/>
        </p:nvSpPr>
        <p:spPr>
          <a:xfrm>
            <a:off x="2732535" y="4216237"/>
            <a:ext cx="1574541" cy="1360149"/>
          </a:xfrm>
          <a:custGeom>
            <a:avLst/>
            <a:gdLst/>
            <a:ahLst/>
            <a:cxnLst/>
            <a:rect l="l" t="t" r="r" b="b"/>
            <a:pathLst>
              <a:path w="1571625" h="1357629">
                <a:moveTo>
                  <a:pt x="0" y="1357121"/>
                </a:moveTo>
                <a:lnTo>
                  <a:pt x="1571243" y="1357121"/>
                </a:lnTo>
                <a:lnTo>
                  <a:pt x="1571243" y="0"/>
                </a:lnTo>
                <a:lnTo>
                  <a:pt x="0" y="0"/>
                </a:lnTo>
                <a:lnTo>
                  <a:pt x="0" y="135712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6" name="object 6"/>
          <p:cNvSpPr/>
          <p:nvPr/>
        </p:nvSpPr>
        <p:spPr>
          <a:xfrm>
            <a:off x="2732535" y="4216237"/>
            <a:ext cx="1574541" cy="1360149"/>
          </a:xfrm>
          <a:custGeom>
            <a:avLst/>
            <a:gdLst/>
            <a:ahLst/>
            <a:cxnLst/>
            <a:rect l="l" t="t" r="r" b="b"/>
            <a:pathLst>
              <a:path w="1571625" h="1357629">
                <a:moveTo>
                  <a:pt x="0" y="1357121"/>
                </a:moveTo>
                <a:lnTo>
                  <a:pt x="1571243" y="1357121"/>
                </a:lnTo>
                <a:lnTo>
                  <a:pt x="1571243" y="0"/>
                </a:lnTo>
                <a:lnTo>
                  <a:pt x="0" y="0"/>
                </a:lnTo>
                <a:lnTo>
                  <a:pt x="0" y="1357121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7" name="object 7"/>
          <p:cNvSpPr/>
          <p:nvPr/>
        </p:nvSpPr>
        <p:spPr>
          <a:xfrm>
            <a:off x="4663205" y="1209921"/>
            <a:ext cx="1909" cy="3938579"/>
          </a:xfrm>
          <a:custGeom>
            <a:avLst/>
            <a:gdLst/>
            <a:ahLst/>
            <a:cxnLst/>
            <a:rect l="l" t="t" r="r" b="b"/>
            <a:pathLst>
              <a:path w="1905" h="3931285">
                <a:moveTo>
                  <a:pt x="1523" y="0"/>
                </a:moveTo>
                <a:lnTo>
                  <a:pt x="0" y="393115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8" name="object 8"/>
          <p:cNvSpPr/>
          <p:nvPr/>
        </p:nvSpPr>
        <p:spPr>
          <a:xfrm>
            <a:off x="4306689" y="5108668"/>
            <a:ext cx="362622" cy="76341"/>
          </a:xfrm>
          <a:custGeom>
            <a:avLst/>
            <a:gdLst/>
            <a:ahLst/>
            <a:cxnLst/>
            <a:rect l="l" t="t" r="r" b="b"/>
            <a:pathLst>
              <a:path w="361950" h="76200">
                <a:moveTo>
                  <a:pt x="76199" y="0"/>
                </a:moveTo>
                <a:lnTo>
                  <a:pt x="0" y="37337"/>
                </a:lnTo>
                <a:lnTo>
                  <a:pt x="76199" y="76199"/>
                </a:lnTo>
                <a:lnTo>
                  <a:pt x="76199" y="42735"/>
                </a:lnTo>
                <a:lnTo>
                  <a:pt x="64007" y="42671"/>
                </a:lnTo>
                <a:lnTo>
                  <a:pt x="60197" y="41147"/>
                </a:lnTo>
                <a:lnTo>
                  <a:pt x="58673" y="38099"/>
                </a:lnTo>
                <a:lnTo>
                  <a:pt x="60197" y="34289"/>
                </a:lnTo>
                <a:lnTo>
                  <a:pt x="64007" y="33527"/>
                </a:lnTo>
                <a:lnTo>
                  <a:pt x="76199" y="33527"/>
                </a:lnTo>
                <a:lnTo>
                  <a:pt x="76199" y="0"/>
                </a:lnTo>
                <a:close/>
              </a:path>
              <a:path w="361950" h="76200">
                <a:moveTo>
                  <a:pt x="76199" y="33559"/>
                </a:moveTo>
                <a:lnTo>
                  <a:pt x="76199" y="42735"/>
                </a:lnTo>
                <a:lnTo>
                  <a:pt x="357377" y="44195"/>
                </a:lnTo>
                <a:lnTo>
                  <a:pt x="360425" y="42671"/>
                </a:lnTo>
                <a:lnTo>
                  <a:pt x="361949" y="39623"/>
                </a:lnTo>
                <a:lnTo>
                  <a:pt x="360425" y="35813"/>
                </a:lnTo>
                <a:lnTo>
                  <a:pt x="357377" y="34289"/>
                </a:lnTo>
                <a:lnTo>
                  <a:pt x="76199" y="33559"/>
                </a:lnTo>
                <a:close/>
              </a:path>
              <a:path w="361950" h="76200">
                <a:moveTo>
                  <a:pt x="64007" y="33527"/>
                </a:moveTo>
                <a:lnTo>
                  <a:pt x="60197" y="34289"/>
                </a:lnTo>
                <a:lnTo>
                  <a:pt x="58673" y="38099"/>
                </a:lnTo>
                <a:lnTo>
                  <a:pt x="60197" y="41147"/>
                </a:lnTo>
                <a:lnTo>
                  <a:pt x="64007" y="42671"/>
                </a:lnTo>
                <a:lnTo>
                  <a:pt x="76199" y="42735"/>
                </a:lnTo>
                <a:lnTo>
                  <a:pt x="76199" y="33559"/>
                </a:lnTo>
                <a:lnTo>
                  <a:pt x="64007" y="33527"/>
                </a:lnTo>
                <a:close/>
              </a:path>
              <a:path w="361950" h="76200">
                <a:moveTo>
                  <a:pt x="76199" y="33527"/>
                </a:moveTo>
                <a:lnTo>
                  <a:pt x="64007" y="33527"/>
                </a:lnTo>
                <a:lnTo>
                  <a:pt x="76199" y="33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9" name="object 9"/>
          <p:cNvSpPr/>
          <p:nvPr/>
        </p:nvSpPr>
        <p:spPr>
          <a:xfrm>
            <a:off x="4306689" y="3174948"/>
            <a:ext cx="362622" cy="76341"/>
          </a:xfrm>
          <a:custGeom>
            <a:avLst/>
            <a:gdLst/>
            <a:ahLst/>
            <a:cxnLst/>
            <a:rect l="l" t="t" r="r" b="b"/>
            <a:pathLst>
              <a:path w="361950" h="76200">
                <a:moveTo>
                  <a:pt x="76199" y="0"/>
                </a:moveTo>
                <a:lnTo>
                  <a:pt x="0" y="37337"/>
                </a:lnTo>
                <a:lnTo>
                  <a:pt x="76199" y="76199"/>
                </a:lnTo>
                <a:lnTo>
                  <a:pt x="76199" y="42703"/>
                </a:lnTo>
                <a:lnTo>
                  <a:pt x="64007" y="42671"/>
                </a:lnTo>
                <a:lnTo>
                  <a:pt x="60197" y="41147"/>
                </a:lnTo>
                <a:lnTo>
                  <a:pt x="58673" y="38099"/>
                </a:lnTo>
                <a:lnTo>
                  <a:pt x="60197" y="34289"/>
                </a:lnTo>
                <a:lnTo>
                  <a:pt x="64007" y="32765"/>
                </a:lnTo>
                <a:lnTo>
                  <a:pt x="76199" y="32765"/>
                </a:lnTo>
                <a:lnTo>
                  <a:pt x="76199" y="0"/>
                </a:lnTo>
                <a:close/>
              </a:path>
              <a:path w="361950" h="76200">
                <a:moveTo>
                  <a:pt x="76199" y="32829"/>
                </a:moveTo>
                <a:lnTo>
                  <a:pt x="76199" y="42703"/>
                </a:lnTo>
                <a:lnTo>
                  <a:pt x="357377" y="43433"/>
                </a:lnTo>
                <a:lnTo>
                  <a:pt x="360425" y="42671"/>
                </a:lnTo>
                <a:lnTo>
                  <a:pt x="361949" y="38861"/>
                </a:lnTo>
                <a:lnTo>
                  <a:pt x="360425" y="35813"/>
                </a:lnTo>
                <a:lnTo>
                  <a:pt x="357377" y="34289"/>
                </a:lnTo>
                <a:lnTo>
                  <a:pt x="76199" y="32829"/>
                </a:lnTo>
                <a:close/>
              </a:path>
              <a:path w="361950" h="76200">
                <a:moveTo>
                  <a:pt x="64007" y="32765"/>
                </a:moveTo>
                <a:lnTo>
                  <a:pt x="60197" y="34289"/>
                </a:lnTo>
                <a:lnTo>
                  <a:pt x="58673" y="38099"/>
                </a:lnTo>
                <a:lnTo>
                  <a:pt x="60197" y="41147"/>
                </a:lnTo>
                <a:lnTo>
                  <a:pt x="64007" y="42671"/>
                </a:lnTo>
                <a:lnTo>
                  <a:pt x="76199" y="42703"/>
                </a:lnTo>
                <a:lnTo>
                  <a:pt x="76199" y="32829"/>
                </a:lnTo>
                <a:lnTo>
                  <a:pt x="64007" y="32765"/>
                </a:lnTo>
                <a:close/>
              </a:path>
              <a:path w="361950" h="76200">
                <a:moveTo>
                  <a:pt x="76199" y="32765"/>
                </a:moveTo>
                <a:lnTo>
                  <a:pt x="64007" y="32765"/>
                </a:lnTo>
                <a:lnTo>
                  <a:pt x="76199" y="328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0" name="object 10"/>
          <p:cNvSpPr txBox="1"/>
          <p:nvPr/>
        </p:nvSpPr>
        <p:spPr>
          <a:xfrm>
            <a:off x="3719891" y="2823256"/>
            <a:ext cx="573196" cy="668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>
              <a:lnSpc>
                <a:spcPts val="2635"/>
              </a:lnSpc>
            </a:pPr>
            <a:r>
              <a:rPr sz="2405" dirty="0">
                <a:latin typeface="Calibri"/>
                <a:cs typeface="Calibri"/>
              </a:rPr>
              <a:t>OUT</a:t>
            </a:r>
            <a:endParaRPr sz="2405">
              <a:latin typeface="Calibri"/>
              <a:cs typeface="Calibri"/>
            </a:endParaRPr>
          </a:p>
          <a:p>
            <a:pPr marL="200405">
              <a:lnSpc>
                <a:spcPts val="2635"/>
              </a:lnSpc>
            </a:pPr>
            <a:r>
              <a:rPr sz="2405" spc="-10" dirty="0">
                <a:latin typeface="Calibri"/>
                <a:cs typeface="Calibri"/>
              </a:rPr>
              <a:t>clk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6710" y="2975938"/>
            <a:ext cx="290733" cy="556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3607" spc="-25" dirty="0">
                <a:latin typeface="Calibri"/>
                <a:cs typeface="Calibri"/>
              </a:rPr>
              <a:t>A</a:t>
            </a:r>
            <a:endParaRPr sz="3607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81603" y="1572783"/>
            <a:ext cx="2019228" cy="74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 marR="5090"/>
            <a:r>
              <a:rPr sz="2405" spc="-5" dirty="0">
                <a:latin typeface="Calibri"/>
                <a:cs typeface="Calibri"/>
              </a:rPr>
              <a:t>LUT</a:t>
            </a:r>
            <a:r>
              <a:rPr sz="2405" dirty="0">
                <a:latin typeface="Calibri"/>
                <a:cs typeface="Calibri"/>
              </a:rPr>
              <a:t>s</a:t>
            </a:r>
            <a:r>
              <a:rPr sz="2405" spc="-60" dirty="0">
                <a:latin typeface="Times New Roman"/>
                <a:cs typeface="Times New Roman"/>
              </a:rPr>
              <a:t> </a:t>
            </a:r>
            <a:r>
              <a:rPr sz="2405" spc="-15" dirty="0">
                <a:latin typeface="Calibri"/>
                <a:cs typeface="Calibri"/>
              </a:rPr>
              <a:t>A,B</a:t>
            </a:r>
            <a:r>
              <a:rPr sz="2405" spc="-65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Calibri"/>
                <a:cs typeface="Calibri"/>
              </a:rPr>
              <a:t>i</a:t>
            </a:r>
            <a:r>
              <a:rPr sz="2405" dirty="0">
                <a:latin typeface="Calibri"/>
                <a:cs typeface="Calibri"/>
              </a:rPr>
              <a:t>n</a:t>
            </a:r>
            <a:r>
              <a:rPr sz="2405" spc="-60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Calibri"/>
                <a:cs typeface="Calibri"/>
              </a:rPr>
              <a:t>shift</a:t>
            </a:r>
            <a:r>
              <a:rPr sz="2405" spc="-5" dirty="0">
                <a:latin typeface="Times New Roman"/>
                <a:cs typeface="Times New Roman"/>
              </a:rPr>
              <a:t> </a:t>
            </a:r>
            <a:r>
              <a:rPr sz="2405" spc="-10" dirty="0">
                <a:latin typeface="Calibri"/>
                <a:cs typeface="Calibri"/>
              </a:rPr>
              <a:t>register</a:t>
            </a:r>
            <a:r>
              <a:rPr sz="2405" spc="-75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Calibri"/>
                <a:cs typeface="Calibri"/>
              </a:rPr>
              <a:t>mode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30971" y="3444433"/>
            <a:ext cx="494947" cy="110694"/>
          </a:xfrm>
          <a:custGeom>
            <a:avLst/>
            <a:gdLst/>
            <a:ahLst/>
            <a:cxnLst/>
            <a:rect l="l" t="t" r="r" b="b"/>
            <a:pathLst>
              <a:path w="494030" h="110489">
                <a:moveTo>
                  <a:pt x="438821" y="65416"/>
                </a:moveTo>
                <a:lnTo>
                  <a:pt x="393953" y="91439"/>
                </a:lnTo>
                <a:lnTo>
                  <a:pt x="389381" y="94487"/>
                </a:lnTo>
                <a:lnTo>
                  <a:pt x="387857" y="99821"/>
                </a:lnTo>
                <a:lnTo>
                  <a:pt x="390143" y="104393"/>
                </a:lnTo>
                <a:lnTo>
                  <a:pt x="393191" y="108965"/>
                </a:lnTo>
                <a:lnTo>
                  <a:pt x="398525" y="110489"/>
                </a:lnTo>
                <a:lnTo>
                  <a:pt x="403097" y="108203"/>
                </a:lnTo>
                <a:lnTo>
                  <a:pt x="476691" y="65531"/>
                </a:lnTo>
                <a:lnTo>
                  <a:pt x="474725" y="65531"/>
                </a:lnTo>
                <a:lnTo>
                  <a:pt x="438821" y="65416"/>
                </a:lnTo>
                <a:close/>
              </a:path>
              <a:path w="494030" h="110489">
                <a:moveTo>
                  <a:pt x="455825" y="55554"/>
                </a:moveTo>
                <a:lnTo>
                  <a:pt x="438821" y="65416"/>
                </a:lnTo>
                <a:lnTo>
                  <a:pt x="474725" y="65531"/>
                </a:lnTo>
                <a:lnTo>
                  <a:pt x="474725" y="64007"/>
                </a:lnTo>
                <a:lnTo>
                  <a:pt x="470153" y="64007"/>
                </a:lnTo>
                <a:lnTo>
                  <a:pt x="455825" y="55554"/>
                </a:lnTo>
                <a:close/>
              </a:path>
              <a:path w="494030" h="110489">
                <a:moveTo>
                  <a:pt x="399287" y="0"/>
                </a:moveTo>
                <a:lnTo>
                  <a:pt x="393191" y="1523"/>
                </a:lnTo>
                <a:lnTo>
                  <a:pt x="390905" y="6095"/>
                </a:lnTo>
                <a:lnTo>
                  <a:pt x="387857" y="10667"/>
                </a:lnTo>
                <a:lnTo>
                  <a:pt x="389381" y="16763"/>
                </a:lnTo>
                <a:lnTo>
                  <a:pt x="393953" y="19049"/>
                </a:lnTo>
                <a:lnTo>
                  <a:pt x="440261" y="46371"/>
                </a:lnTo>
                <a:lnTo>
                  <a:pt x="474725" y="46481"/>
                </a:lnTo>
                <a:lnTo>
                  <a:pt x="474725" y="65531"/>
                </a:lnTo>
                <a:lnTo>
                  <a:pt x="476691" y="65531"/>
                </a:lnTo>
                <a:lnTo>
                  <a:pt x="493775" y="55625"/>
                </a:lnTo>
                <a:lnTo>
                  <a:pt x="403859" y="3047"/>
                </a:lnTo>
                <a:lnTo>
                  <a:pt x="399287" y="0"/>
                </a:lnTo>
                <a:close/>
              </a:path>
              <a:path w="494030" h="110489">
                <a:moveTo>
                  <a:pt x="761" y="44957"/>
                </a:moveTo>
                <a:lnTo>
                  <a:pt x="0" y="64007"/>
                </a:lnTo>
                <a:lnTo>
                  <a:pt x="438821" y="65416"/>
                </a:lnTo>
                <a:lnTo>
                  <a:pt x="455825" y="55554"/>
                </a:lnTo>
                <a:lnTo>
                  <a:pt x="440261" y="46371"/>
                </a:lnTo>
                <a:lnTo>
                  <a:pt x="761" y="44957"/>
                </a:lnTo>
                <a:close/>
              </a:path>
              <a:path w="494030" h="110489">
                <a:moveTo>
                  <a:pt x="470153" y="47243"/>
                </a:moveTo>
                <a:lnTo>
                  <a:pt x="455825" y="55554"/>
                </a:lnTo>
                <a:lnTo>
                  <a:pt x="470153" y="64007"/>
                </a:lnTo>
                <a:lnTo>
                  <a:pt x="470153" y="47243"/>
                </a:lnTo>
                <a:close/>
              </a:path>
              <a:path w="494030" h="110489">
                <a:moveTo>
                  <a:pt x="474725" y="47243"/>
                </a:moveTo>
                <a:lnTo>
                  <a:pt x="470153" y="47243"/>
                </a:lnTo>
                <a:lnTo>
                  <a:pt x="470153" y="64007"/>
                </a:lnTo>
                <a:lnTo>
                  <a:pt x="474725" y="64007"/>
                </a:lnTo>
                <a:lnTo>
                  <a:pt x="474725" y="47243"/>
                </a:lnTo>
                <a:close/>
              </a:path>
              <a:path w="494030" h="110489">
                <a:moveTo>
                  <a:pt x="440261" y="46371"/>
                </a:moveTo>
                <a:lnTo>
                  <a:pt x="455825" y="55554"/>
                </a:lnTo>
                <a:lnTo>
                  <a:pt x="470153" y="47243"/>
                </a:lnTo>
                <a:lnTo>
                  <a:pt x="474725" y="47243"/>
                </a:lnTo>
                <a:lnTo>
                  <a:pt x="474725" y="46481"/>
                </a:lnTo>
                <a:lnTo>
                  <a:pt x="440261" y="46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4" name="object 14"/>
          <p:cNvSpPr/>
          <p:nvPr/>
        </p:nvSpPr>
        <p:spPr>
          <a:xfrm>
            <a:off x="2230971" y="5378917"/>
            <a:ext cx="494947" cy="110694"/>
          </a:xfrm>
          <a:custGeom>
            <a:avLst/>
            <a:gdLst/>
            <a:ahLst/>
            <a:cxnLst/>
            <a:rect l="l" t="t" r="r" b="b"/>
            <a:pathLst>
              <a:path w="494030" h="110489">
                <a:moveTo>
                  <a:pt x="440128" y="64658"/>
                </a:moveTo>
                <a:lnTo>
                  <a:pt x="393953" y="91439"/>
                </a:lnTo>
                <a:lnTo>
                  <a:pt x="389381" y="93725"/>
                </a:lnTo>
                <a:lnTo>
                  <a:pt x="387857" y="99821"/>
                </a:lnTo>
                <a:lnTo>
                  <a:pt x="390143" y="104393"/>
                </a:lnTo>
                <a:lnTo>
                  <a:pt x="393191" y="108965"/>
                </a:lnTo>
                <a:lnTo>
                  <a:pt x="398525" y="110489"/>
                </a:lnTo>
                <a:lnTo>
                  <a:pt x="403097" y="107441"/>
                </a:lnTo>
                <a:lnTo>
                  <a:pt x="477773" y="64769"/>
                </a:lnTo>
                <a:lnTo>
                  <a:pt x="474725" y="64769"/>
                </a:lnTo>
                <a:lnTo>
                  <a:pt x="440128" y="64658"/>
                </a:lnTo>
                <a:close/>
              </a:path>
              <a:path w="494030" h="110489">
                <a:moveTo>
                  <a:pt x="456359" y="55244"/>
                </a:moveTo>
                <a:lnTo>
                  <a:pt x="440128" y="64658"/>
                </a:lnTo>
                <a:lnTo>
                  <a:pt x="474725" y="64769"/>
                </a:lnTo>
                <a:lnTo>
                  <a:pt x="474725" y="63245"/>
                </a:lnTo>
                <a:lnTo>
                  <a:pt x="470153" y="63245"/>
                </a:lnTo>
                <a:lnTo>
                  <a:pt x="456359" y="55244"/>
                </a:lnTo>
                <a:close/>
              </a:path>
              <a:path w="494030" h="110489">
                <a:moveTo>
                  <a:pt x="399287" y="0"/>
                </a:moveTo>
                <a:lnTo>
                  <a:pt x="393191" y="1523"/>
                </a:lnTo>
                <a:lnTo>
                  <a:pt x="390905" y="5333"/>
                </a:lnTo>
                <a:lnTo>
                  <a:pt x="387857" y="9905"/>
                </a:lnTo>
                <a:lnTo>
                  <a:pt x="389381" y="16001"/>
                </a:lnTo>
                <a:lnTo>
                  <a:pt x="393953" y="19049"/>
                </a:lnTo>
                <a:lnTo>
                  <a:pt x="439742" y="45607"/>
                </a:lnTo>
                <a:lnTo>
                  <a:pt x="474725" y="45719"/>
                </a:lnTo>
                <a:lnTo>
                  <a:pt x="474725" y="64769"/>
                </a:lnTo>
                <a:lnTo>
                  <a:pt x="477773" y="64769"/>
                </a:lnTo>
                <a:lnTo>
                  <a:pt x="493775" y="55625"/>
                </a:lnTo>
                <a:lnTo>
                  <a:pt x="403859" y="2285"/>
                </a:lnTo>
                <a:lnTo>
                  <a:pt x="399287" y="0"/>
                </a:lnTo>
                <a:close/>
              </a:path>
              <a:path w="494030" h="110489">
                <a:moveTo>
                  <a:pt x="761" y="44195"/>
                </a:moveTo>
                <a:lnTo>
                  <a:pt x="0" y="63245"/>
                </a:lnTo>
                <a:lnTo>
                  <a:pt x="440128" y="64658"/>
                </a:lnTo>
                <a:lnTo>
                  <a:pt x="456359" y="55244"/>
                </a:lnTo>
                <a:lnTo>
                  <a:pt x="439742" y="45607"/>
                </a:lnTo>
                <a:lnTo>
                  <a:pt x="761" y="44195"/>
                </a:lnTo>
                <a:close/>
              </a:path>
              <a:path w="494030" h="110489">
                <a:moveTo>
                  <a:pt x="470153" y="47243"/>
                </a:moveTo>
                <a:lnTo>
                  <a:pt x="456359" y="55244"/>
                </a:lnTo>
                <a:lnTo>
                  <a:pt x="470153" y="63245"/>
                </a:lnTo>
                <a:lnTo>
                  <a:pt x="470153" y="47243"/>
                </a:lnTo>
                <a:close/>
              </a:path>
              <a:path w="494030" h="110489">
                <a:moveTo>
                  <a:pt x="474725" y="47243"/>
                </a:moveTo>
                <a:lnTo>
                  <a:pt x="470153" y="47243"/>
                </a:lnTo>
                <a:lnTo>
                  <a:pt x="470153" y="63245"/>
                </a:lnTo>
                <a:lnTo>
                  <a:pt x="474725" y="63245"/>
                </a:lnTo>
                <a:lnTo>
                  <a:pt x="474725" y="47243"/>
                </a:lnTo>
                <a:close/>
              </a:path>
              <a:path w="494030" h="110489">
                <a:moveTo>
                  <a:pt x="439742" y="45607"/>
                </a:moveTo>
                <a:lnTo>
                  <a:pt x="456359" y="55244"/>
                </a:lnTo>
                <a:lnTo>
                  <a:pt x="470153" y="47243"/>
                </a:lnTo>
                <a:lnTo>
                  <a:pt x="474725" y="47243"/>
                </a:lnTo>
                <a:lnTo>
                  <a:pt x="474725" y="45719"/>
                </a:lnTo>
                <a:lnTo>
                  <a:pt x="439742" y="45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5" name="object 15"/>
          <p:cNvSpPr txBox="1"/>
          <p:nvPr/>
        </p:nvSpPr>
        <p:spPr>
          <a:xfrm>
            <a:off x="1902195" y="3375048"/>
            <a:ext cx="1175021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20" dirty="0">
                <a:latin typeface="Calibri"/>
                <a:cs typeface="Calibri"/>
              </a:rPr>
              <a:t>0101…</a:t>
            </a:r>
            <a:r>
              <a:rPr sz="2405" spc="-229" dirty="0">
                <a:latin typeface="Times New Roman"/>
                <a:cs typeface="Times New Roman"/>
              </a:rPr>
              <a:t> </a:t>
            </a:r>
            <a:r>
              <a:rPr sz="3607" spc="-22" baseline="32407" dirty="0">
                <a:latin typeface="Calibri"/>
                <a:cs typeface="Calibri"/>
              </a:rPr>
              <a:t>IN</a:t>
            </a:r>
            <a:endParaRPr sz="3607" baseline="32407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42068" y="1189546"/>
            <a:ext cx="363894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10" dirty="0">
                <a:latin typeface="Calibri"/>
                <a:cs typeface="Calibri"/>
              </a:rPr>
              <a:t>clk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16145" y="2998004"/>
            <a:ext cx="764686" cy="277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1803" b="1" dirty="0">
                <a:latin typeface="Arial"/>
                <a:cs typeface="Arial"/>
              </a:rPr>
              <a:t>…1010</a:t>
            </a:r>
            <a:endParaRPr sz="1803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02109" y="2935999"/>
            <a:ext cx="1502017" cy="76341"/>
          </a:xfrm>
          <a:custGeom>
            <a:avLst/>
            <a:gdLst/>
            <a:ahLst/>
            <a:cxnLst/>
            <a:rect l="l" t="t" r="r" b="b"/>
            <a:pathLst>
              <a:path w="1499235" h="76200">
                <a:moveTo>
                  <a:pt x="1422653" y="0"/>
                </a:moveTo>
                <a:lnTo>
                  <a:pt x="1422653" y="76199"/>
                </a:lnTo>
                <a:lnTo>
                  <a:pt x="1480565" y="47243"/>
                </a:lnTo>
                <a:lnTo>
                  <a:pt x="1434845" y="47243"/>
                </a:lnTo>
                <a:lnTo>
                  <a:pt x="1434845" y="28193"/>
                </a:lnTo>
                <a:lnTo>
                  <a:pt x="1479041" y="28193"/>
                </a:lnTo>
                <a:lnTo>
                  <a:pt x="1422653" y="0"/>
                </a:lnTo>
                <a:close/>
              </a:path>
              <a:path w="1499235" h="76200">
                <a:moveTo>
                  <a:pt x="1422653" y="28193"/>
                </a:moveTo>
                <a:lnTo>
                  <a:pt x="0" y="28193"/>
                </a:lnTo>
                <a:lnTo>
                  <a:pt x="0" y="47243"/>
                </a:lnTo>
                <a:lnTo>
                  <a:pt x="1422653" y="47243"/>
                </a:lnTo>
                <a:lnTo>
                  <a:pt x="1422653" y="28193"/>
                </a:lnTo>
                <a:close/>
              </a:path>
              <a:path w="1499235" h="76200">
                <a:moveTo>
                  <a:pt x="1479041" y="28193"/>
                </a:moveTo>
                <a:lnTo>
                  <a:pt x="1434845" y="28193"/>
                </a:lnTo>
                <a:lnTo>
                  <a:pt x="1434845" y="47243"/>
                </a:lnTo>
                <a:lnTo>
                  <a:pt x="1480565" y="47243"/>
                </a:lnTo>
                <a:lnTo>
                  <a:pt x="1498853" y="38099"/>
                </a:lnTo>
                <a:lnTo>
                  <a:pt x="1479041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9" name="object 19"/>
          <p:cNvSpPr/>
          <p:nvPr/>
        </p:nvSpPr>
        <p:spPr>
          <a:xfrm>
            <a:off x="4315088" y="4856742"/>
            <a:ext cx="1501380" cy="76341"/>
          </a:xfrm>
          <a:custGeom>
            <a:avLst/>
            <a:gdLst/>
            <a:ahLst/>
            <a:cxnLst/>
            <a:rect l="l" t="t" r="r" b="b"/>
            <a:pathLst>
              <a:path w="1498600" h="76200">
                <a:moveTo>
                  <a:pt x="1421891" y="0"/>
                </a:moveTo>
                <a:lnTo>
                  <a:pt x="1421891" y="76199"/>
                </a:lnTo>
                <a:lnTo>
                  <a:pt x="1478279" y="48005"/>
                </a:lnTo>
                <a:lnTo>
                  <a:pt x="1434845" y="48005"/>
                </a:lnTo>
                <a:lnTo>
                  <a:pt x="1434845" y="28955"/>
                </a:lnTo>
                <a:lnTo>
                  <a:pt x="1479803" y="28955"/>
                </a:lnTo>
                <a:lnTo>
                  <a:pt x="1421891" y="0"/>
                </a:lnTo>
                <a:close/>
              </a:path>
              <a:path w="1498600" h="76200">
                <a:moveTo>
                  <a:pt x="1421891" y="28955"/>
                </a:moveTo>
                <a:lnTo>
                  <a:pt x="0" y="28955"/>
                </a:lnTo>
                <a:lnTo>
                  <a:pt x="0" y="48005"/>
                </a:lnTo>
                <a:lnTo>
                  <a:pt x="1421891" y="48005"/>
                </a:lnTo>
                <a:lnTo>
                  <a:pt x="1421891" y="28955"/>
                </a:lnTo>
                <a:close/>
              </a:path>
              <a:path w="1498600" h="76200">
                <a:moveTo>
                  <a:pt x="1479803" y="28955"/>
                </a:moveTo>
                <a:lnTo>
                  <a:pt x="1434845" y="28955"/>
                </a:lnTo>
                <a:lnTo>
                  <a:pt x="1434845" y="48005"/>
                </a:lnTo>
                <a:lnTo>
                  <a:pt x="1478279" y="48005"/>
                </a:lnTo>
                <a:lnTo>
                  <a:pt x="1498091" y="38099"/>
                </a:lnTo>
                <a:lnTo>
                  <a:pt x="1479803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0" name="object 20"/>
          <p:cNvSpPr/>
          <p:nvPr/>
        </p:nvSpPr>
        <p:spPr>
          <a:xfrm>
            <a:off x="5758703" y="2690943"/>
            <a:ext cx="1074505" cy="572560"/>
          </a:xfrm>
          <a:custGeom>
            <a:avLst/>
            <a:gdLst/>
            <a:ahLst/>
            <a:cxnLst/>
            <a:rect l="l" t="t" r="r" b="b"/>
            <a:pathLst>
              <a:path w="1072514" h="571500">
                <a:moveTo>
                  <a:pt x="928877" y="0"/>
                </a:moveTo>
                <a:lnTo>
                  <a:pt x="143255" y="0"/>
                </a:lnTo>
                <a:lnTo>
                  <a:pt x="0" y="571499"/>
                </a:lnTo>
                <a:lnTo>
                  <a:pt x="1072133" y="571499"/>
                </a:lnTo>
                <a:lnTo>
                  <a:pt x="928877" y="0"/>
                </a:lnTo>
                <a:close/>
              </a:path>
            </a:pathLst>
          </a:custGeom>
          <a:solidFill>
            <a:srgbClr val="6F6FFF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1" name="object 21"/>
          <p:cNvSpPr/>
          <p:nvPr/>
        </p:nvSpPr>
        <p:spPr>
          <a:xfrm>
            <a:off x="5758703" y="2690943"/>
            <a:ext cx="1074505" cy="572560"/>
          </a:xfrm>
          <a:custGeom>
            <a:avLst/>
            <a:gdLst/>
            <a:ahLst/>
            <a:cxnLst/>
            <a:rect l="l" t="t" r="r" b="b"/>
            <a:pathLst>
              <a:path w="1072514" h="571500">
                <a:moveTo>
                  <a:pt x="0" y="571499"/>
                </a:moveTo>
                <a:lnTo>
                  <a:pt x="143255" y="0"/>
                </a:lnTo>
                <a:lnTo>
                  <a:pt x="928877" y="0"/>
                </a:lnTo>
                <a:lnTo>
                  <a:pt x="1072133" y="571499"/>
                </a:lnTo>
                <a:lnTo>
                  <a:pt x="0" y="5714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2" name="object 22"/>
          <p:cNvSpPr/>
          <p:nvPr/>
        </p:nvSpPr>
        <p:spPr>
          <a:xfrm>
            <a:off x="5758703" y="4623137"/>
            <a:ext cx="1074505" cy="572560"/>
          </a:xfrm>
          <a:custGeom>
            <a:avLst/>
            <a:gdLst/>
            <a:ahLst/>
            <a:cxnLst/>
            <a:rect l="l" t="t" r="r" b="b"/>
            <a:pathLst>
              <a:path w="1072514" h="571500">
                <a:moveTo>
                  <a:pt x="928877" y="0"/>
                </a:moveTo>
                <a:lnTo>
                  <a:pt x="143255" y="0"/>
                </a:lnTo>
                <a:lnTo>
                  <a:pt x="0" y="571499"/>
                </a:lnTo>
                <a:lnTo>
                  <a:pt x="1072133" y="571499"/>
                </a:lnTo>
                <a:lnTo>
                  <a:pt x="928877" y="0"/>
                </a:lnTo>
                <a:close/>
              </a:path>
            </a:pathLst>
          </a:custGeom>
          <a:solidFill>
            <a:srgbClr val="6F6FFF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3" name="object 23"/>
          <p:cNvSpPr/>
          <p:nvPr/>
        </p:nvSpPr>
        <p:spPr>
          <a:xfrm>
            <a:off x="5758703" y="4623137"/>
            <a:ext cx="1074505" cy="572560"/>
          </a:xfrm>
          <a:custGeom>
            <a:avLst/>
            <a:gdLst/>
            <a:ahLst/>
            <a:cxnLst/>
            <a:rect l="l" t="t" r="r" b="b"/>
            <a:pathLst>
              <a:path w="1072514" h="571500">
                <a:moveTo>
                  <a:pt x="0" y="571499"/>
                </a:moveTo>
                <a:lnTo>
                  <a:pt x="143255" y="0"/>
                </a:lnTo>
                <a:lnTo>
                  <a:pt x="928877" y="0"/>
                </a:lnTo>
                <a:lnTo>
                  <a:pt x="1072133" y="571499"/>
                </a:lnTo>
                <a:lnTo>
                  <a:pt x="0" y="5714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4" name="object 24"/>
          <p:cNvSpPr/>
          <p:nvPr/>
        </p:nvSpPr>
        <p:spPr>
          <a:xfrm>
            <a:off x="5971695" y="3263503"/>
            <a:ext cx="2545" cy="501308"/>
          </a:xfrm>
          <a:custGeom>
            <a:avLst/>
            <a:gdLst/>
            <a:ahLst/>
            <a:cxnLst/>
            <a:rect l="l" t="t" r="r" b="b"/>
            <a:pathLst>
              <a:path w="2539" h="500379">
                <a:moveTo>
                  <a:pt x="2285" y="0"/>
                </a:moveTo>
                <a:lnTo>
                  <a:pt x="0" y="49987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5" name="object 25"/>
          <p:cNvSpPr/>
          <p:nvPr/>
        </p:nvSpPr>
        <p:spPr>
          <a:xfrm>
            <a:off x="6294619" y="3263503"/>
            <a:ext cx="251927" cy="1360149"/>
          </a:xfrm>
          <a:custGeom>
            <a:avLst/>
            <a:gdLst/>
            <a:ahLst/>
            <a:cxnLst/>
            <a:rect l="l" t="t" r="r" b="b"/>
            <a:pathLst>
              <a:path w="251460" h="1357629">
                <a:moveTo>
                  <a:pt x="0" y="1357115"/>
                </a:moveTo>
                <a:lnTo>
                  <a:pt x="0" y="678173"/>
                </a:lnTo>
                <a:lnTo>
                  <a:pt x="251459" y="678173"/>
                </a:lnTo>
                <a:lnTo>
                  <a:pt x="25145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6" name="object 26"/>
          <p:cNvSpPr txBox="1"/>
          <p:nvPr/>
        </p:nvSpPr>
        <p:spPr>
          <a:xfrm>
            <a:off x="5924475" y="4098923"/>
            <a:ext cx="377890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15" dirty="0">
                <a:latin typeface="Calibri"/>
                <a:cs typeface="Calibri"/>
              </a:rPr>
              <a:t>N1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15275" y="3345953"/>
            <a:ext cx="208665" cy="208665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13368" y="13582"/>
                </a:moveTo>
                <a:lnTo>
                  <a:pt x="15938" y="23508"/>
                </a:lnTo>
                <a:lnTo>
                  <a:pt x="199643" y="206501"/>
                </a:lnTo>
                <a:lnTo>
                  <a:pt x="203453" y="208025"/>
                </a:lnTo>
                <a:lnTo>
                  <a:pt x="206501" y="206501"/>
                </a:lnTo>
                <a:lnTo>
                  <a:pt x="208025" y="203453"/>
                </a:lnTo>
                <a:lnTo>
                  <a:pt x="206501" y="199643"/>
                </a:lnTo>
                <a:lnTo>
                  <a:pt x="22050" y="15907"/>
                </a:lnTo>
                <a:lnTo>
                  <a:pt x="13368" y="13582"/>
                </a:lnTo>
                <a:close/>
              </a:path>
              <a:path w="208279" h="208279">
                <a:moveTo>
                  <a:pt x="0" y="0"/>
                </a:moveTo>
                <a:lnTo>
                  <a:pt x="24383" y="93725"/>
                </a:lnTo>
                <a:lnTo>
                  <a:pt x="26669" y="96773"/>
                </a:lnTo>
                <a:lnTo>
                  <a:pt x="30479" y="96773"/>
                </a:lnTo>
                <a:lnTo>
                  <a:pt x="33527" y="94487"/>
                </a:lnTo>
                <a:lnTo>
                  <a:pt x="33527" y="91439"/>
                </a:lnTo>
                <a:lnTo>
                  <a:pt x="15938" y="23508"/>
                </a:lnTo>
                <a:lnTo>
                  <a:pt x="3047" y="10667"/>
                </a:lnTo>
                <a:lnTo>
                  <a:pt x="2285" y="6857"/>
                </a:lnTo>
                <a:lnTo>
                  <a:pt x="3047" y="3809"/>
                </a:lnTo>
                <a:lnTo>
                  <a:pt x="6857" y="2285"/>
                </a:lnTo>
                <a:lnTo>
                  <a:pt x="8451" y="2285"/>
                </a:lnTo>
                <a:lnTo>
                  <a:pt x="0" y="0"/>
                </a:lnTo>
                <a:close/>
              </a:path>
              <a:path w="208279" h="208279">
                <a:moveTo>
                  <a:pt x="8451" y="2285"/>
                </a:moveTo>
                <a:lnTo>
                  <a:pt x="6857" y="2285"/>
                </a:lnTo>
                <a:lnTo>
                  <a:pt x="9905" y="3809"/>
                </a:lnTo>
                <a:lnTo>
                  <a:pt x="22050" y="15907"/>
                </a:lnTo>
                <a:lnTo>
                  <a:pt x="90677" y="34289"/>
                </a:lnTo>
                <a:lnTo>
                  <a:pt x="94487" y="33527"/>
                </a:lnTo>
                <a:lnTo>
                  <a:pt x="96773" y="30479"/>
                </a:lnTo>
                <a:lnTo>
                  <a:pt x="96011" y="26669"/>
                </a:lnTo>
                <a:lnTo>
                  <a:pt x="92963" y="25145"/>
                </a:lnTo>
                <a:lnTo>
                  <a:pt x="8451" y="2285"/>
                </a:lnTo>
                <a:close/>
              </a:path>
              <a:path w="208279" h="208279">
                <a:moveTo>
                  <a:pt x="6857" y="2285"/>
                </a:moveTo>
                <a:lnTo>
                  <a:pt x="3047" y="3809"/>
                </a:lnTo>
                <a:lnTo>
                  <a:pt x="2285" y="6857"/>
                </a:lnTo>
                <a:lnTo>
                  <a:pt x="3047" y="10667"/>
                </a:lnTo>
                <a:lnTo>
                  <a:pt x="15938" y="23508"/>
                </a:lnTo>
                <a:lnTo>
                  <a:pt x="13368" y="13582"/>
                </a:lnTo>
                <a:lnTo>
                  <a:pt x="5333" y="11429"/>
                </a:lnTo>
                <a:lnTo>
                  <a:pt x="11429" y="6095"/>
                </a:lnTo>
                <a:lnTo>
                  <a:pt x="12200" y="6095"/>
                </a:lnTo>
                <a:lnTo>
                  <a:pt x="9905" y="3809"/>
                </a:lnTo>
                <a:lnTo>
                  <a:pt x="6857" y="2285"/>
                </a:lnTo>
                <a:close/>
              </a:path>
              <a:path w="208279" h="208279">
                <a:moveTo>
                  <a:pt x="12200" y="6095"/>
                </a:moveTo>
                <a:lnTo>
                  <a:pt x="11429" y="6095"/>
                </a:lnTo>
                <a:lnTo>
                  <a:pt x="13368" y="13582"/>
                </a:lnTo>
                <a:lnTo>
                  <a:pt x="22050" y="15907"/>
                </a:lnTo>
                <a:lnTo>
                  <a:pt x="12200" y="6095"/>
                </a:lnTo>
                <a:close/>
              </a:path>
              <a:path w="208279" h="208279">
                <a:moveTo>
                  <a:pt x="11429" y="6095"/>
                </a:moveTo>
                <a:lnTo>
                  <a:pt x="5333" y="11429"/>
                </a:lnTo>
                <a:lnTo>
                  <a:pt x="13368" y="13582"/>
                </a:lnTo>
                <a:lnTo>
                  <a:pt x="1142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8" name="object 28"/>
          <p:cNvSpPr/>
          <p:nvPr/>
        </p:nvSpPr>
        <p:spPr>
          <a:xfrm>
            <a:off x="6915275" y="4475036"/>
            <a:ext cx="208665" cy="208665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30479" y="111251"/>
                </a:moveTo>
                <a:lnTo>
                  <a:pt x="26669" y="112013"/>
                </a:lnTo>
                <a:lnTo>
                  <a:pt x="24383" y="115061"/>
                </a:lnTo>
                <a:lnTo>
                  <a:pt x="0" y="208025"/>
                </a:lnTo>
                <a:lnTo>
                  <a:pt x="6443" y="206336"/>
                </a:lnTo>
                <a:lnTo>
                  <a:pt x="3047" y="204977"/>
                </a:lnTo>
                <a:lnTo>
                  <a:pt x="2285" y="201167"/>
                </a:lnTo>
                <a:lnTo>
                  <a:pt x="3047" y="198119"/>
                </a:lnTo>
                <a:lnTo>
                  <a:pt x="15956" y="185211"/>
                </a:lnTo>
                <a:lnTo>
                  <a:pt x="33527" y="117347"/>
                </a:lnTo>
                <a:lnTo>
                  <a:pt x="33527" y="113537"/>
                </a:lnTo>
                <a:lnTo>
                  <a:pt x="30479" y="111251"/>
                </a:lnTo>
                <a:close/>
              </a:path>
              <a:path w="208279" h="208279">
                <a:moveTo>
                  <a:pt x="8014" y="205923"/>
                </a:moveTo>
                <a:lnTo>
                  <a:pt x="6443" y="206336"/>
                </a:lnTo>
                <a:lnTo>
                  <a:pt x="6857" y="206501"/>
                </a:lnTo>
                <a:lnTo>
                  <a:pt x="8014" y="205923"/>
                </a:lnTo>
                <a:close/>
              </a:path>
              <a:path w="208279" h="208279">
                <a:moveTo>
                  <a:pt x="15956" y="185211"/>
                </a:moveTo>
                <a:lnTo>
                  <a:pt x="3047" y="198119"/>
                </a:lnTo>
                <a:lnTo>
                  <a:pt x="2285" y="201167"/>
                </a:lnTo>
                <a:lnTo>
                  <a:pt x="3047" y="204977"/>
                </a:lnTo>
                <a:lnTo>
                  <a:pt x="6443" y="206336"/>
                </a:lnTo>
                <a:lnTo>
                  <a:pt x="8014" y="205923"/>
                </a:lnTo>
                <a:lnTo>
                  <a:pt x="9905" y="204977"/>
                </a:lnTo>
                <a:lnTo>
                  <a:pt x="12191" y="202691"/>
                </a:lnTo>
                <a:lnTo>
                  <a:pt x="11429" y="202691"/>
                </a:lnTo>
                <a:lnTo>
                  <a:pt x="5333" y="196595"/>
                </a:lnTo>
                <a:lnTo>
                  <a:pt x="13559" y="194466"/>
                </a:lnTo>
                <a:lnTo>
                  <a:pt x="15956" y="185211"/>
                </a:lnTo>
                <a:close/>
              </a:path>
              <a:path w="208279" h="208279">
                <a:moveTo>
                  <a:pt x="94487" y="174497"/>
                </a:moveTo>
                <a:lnTo>
                  <a:pt x="90677" y="174497"/>
                </a:lnTo>
                <a:lnTo>
                  <a:pt x="22814" y="192069"/>
                </a:lnTo>
                <a:lnTo>
                  <a:pt x="9905" y="204977"/>
                </a:lnTo>
                <a:lnTo>
                  <a:pt x="8014" y="205923"/>
                </a:lnTo>
                <a:lnTo>
                  <a:pt x="92963" y="183641"/>
                </a:lnTo>
                <a:lnTo>
                  <a:pt x="96011" y="181355"/>
                </a:lnTo>
                <a:lnTo>
                  <a:pt x="96773" y="177545"/>
                </a:lnTo>
                <a:lnTo>
                  <a:pt x="94487" y="174497"/>
                </a:lnTo>
                <a:close/>
              </a:path>
              <a:path w="208279" h="208279">
                <a:moveTo>
                  <a:pt x="13559" y="194466"/>
                </a:moveTo>
                <a:lnTo>
                  <a:pt x="5333" y="196595"/>
                </a:lnTo>
                <a:lnTo>
                  <a:pt x="11429" y="202691"/>
                </a:lnTo>
                <a:lnTo>
                  <a:pt x="13559" y="194466"/>
                </a:lnTo>
                <a:close/>
              </a:path>
              <a:path w="208279" h="208279">
                <a:moveTo>
                  <a:pt x="22814" y="192069"/>
                </a:moveTo>
                <a:lnTo>
                  <a:pt x="13559" y="194466"/>
                </a:lnTo>
                <a:lnTo>
                  <a:pt x="11429" y="202691"/>
                </a:lnTo>
                <a:lnTo>
                  <a:pt x="12191" y="202691"/>
                </a:lnTo>
                <a:lnTo>
                  <a:pt x="22814" y="192069"/>
                </a:lnTo>
                <a:close/>
              </a:path>
              <a:path w="208279" h="208279">
                <a:moveTo>
                  <a:pt x="203453" y="0"/>
                </a:moveTo>
                <a:lnTo>
                  <a:pt x="199643" y="1523"/>
                </a:lnTo>
                <a:lnTo>
                  <a:pt x="15956" y="185211"/>
                </a:lnTo>
                <a:lnTo>
                  <a:pt x="13559" y="194466"/>
                </a:lnTo>
                <a:lnTo>
                  <a:pt x="22814" y="192069"/>
                </a:lnTo>
                <a:lnTo>
                  <a:pt x="206501" y="8381"/>
                </a:lnTo>
                <a:lnTo>
                  <a:pt x="208025" y="5333"/>
                </a:lnTo>
                <a:lnTo>
                  <a:pt x="206501" y="1523"/>
                </a:lnTo>
                <a:lnTo>
                  <a:pt x="203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9" name="object 29"/>
          <p:cNvSpPr txBox="1"/>
          <p:nvPr/>
        </p:nvSpPr>
        <p:spPr>
          <a:xfrm>
            <a:off x="6902564" y="3682097"/>
            <a:ext cx="1566907" cy="74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 marR="5090"/>
            <a:r>
              <a:rPr sz="2405" spc="-20" dirty="0">
                <a:latin typeface="Calibri"/>
                <a:cs typeface="Calibri"/>
              </a:rPr>
              <a:t>Carr</a:t>
            </a:r>
            <a:r>
              <a:rPr sz="2405" spc="-15" dirty="0">
                <a:latin typeface="Calibri"/>
                <a:cs typeface="Calibri"/>
              </a:rPr>
              <a:t>y</a:t>
            </a:r>
            <a:r>
              <a:rPr sz="2405" spc="-55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Calibri"/>
                <a:cs typeface="Calibri"/>
              </a:rPr>
              <a:t>chain</a:t>
            </a:r>
            <a:r>
              <a:rPr sz="2405" spc="-5" dirty="0">
                <a:latin typeface="Times New Roman"/>
                <a:cs typeface="Times New Roman"/>
              </a:rPr>
              <a:t> </a:t>
            </a:r>
            <a:r>
              <a:rPr sz="2405" dirty="0">
                <a:latin typeface="Calibri"/>
                <a:cs typeface="Calibri"/>
              </a:rPr>
              <a:t>multiplexers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97651" y="5184246"/>
            <a:ext cx="1909" cy="501945"/>
          </a:xfrm>
          <a:custGeom>
            <a:avLst/>
            <a:gdLst/>
            <a:ahLst/>
            <a:cxnLst/>
            <a:rect l="l" t="t" r="r" b="b"/>
            <a:pathLst>
              <a:path w="1904" h="501014">
                <a:moveTo>
                  <a:pt x="1523" y="0"/>
                </a:moveTo>
                <a:lnTo>
                  <a:pt x="0" y="50063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1" name="object 31"/>
          <p:cNvSpPr/>
          <p:nvPr/>
        </p:nvSpPr>
        <p:spPr>
          <a:xfrm>
            <a:off x="6570211" y="5197224"/>
            <a:ext cx="1909" cy="501308"/>
          </a:xfrm>
          <a:custGeom>
            <a:avLst/>
            <a:gdLst/>
            <a:ahLst/>
            <a:cxnLst/>
            <a:rect l="l" t="t" r="r" b="b"/>
            <a:pathLst>
              <a:path w="1904" h="500379">
                <a:moveTo>
                  <a:pt x="1523" y="0"/>
                </a:moveTo>
                <a:lnTo>
                  <a:pt x="0" y="49987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2" name="object 32"/>
          <p:cNvSpPr txBox="1"/>
          <p:nvPr/>
        </p:nvSpPr>
        <p:spPr>
          <a:xfrm>
            <a:off x="5043649" y="3539241"/>
            <a:ext cx="926911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dirty="0">
                <a:latin typeface="Arial"/>
                <a:cs typeface="Arial"/>
              </a:rPr>
              <a:t>logic-0</a:t>
            </a:r>
            <a:endParaRPr sz="2405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232020" y="1580940"/>
            <a:ext cx="111967" cy="1110131"/>
          </a:xfrm>
          <a:custGeom>
            <a:avLst/>
            <a:gdLst/>
            <a:ahLst/>
            <a:cxnLst/>
            <a:rect l="l" t="t" r="r" b="b"/>
            <a:pathLst>
              <a:path w="111760" h="1108075">
                <a:moveTo>
                  <a:pt x="55382" y="37416"/>
                </a:moveTo>
                <a:lnTo>
                  <a:pt x="46012" y="53856"/>
                </a:lnTo>
                <a:lnTo>
                  <a:pt x="54863" y="1107947"/>
                </a:lnTo>
                <a:lnTo>
                  <a:pt x="73913" y="1107947"/>
                </a:lnTo>
                <a:lnTo>
                  <a:pt x="65061" y="53821"/>
                </a:lnTo>
                <a:lnTo>
                  <a:pt x="55382" y="37416"/>
                </a:lnTo>
                <a:close/>
              </a:path>
              <a:path w="111760" h="1108075">
                <a:moveTo>
                  <a:pt x="54863" y="0"/>
                </a:moveTo>
                <a:lnTo>
                  <a:pt x="3047" y="90677"/>
                </a:lnTo>
                <a:lnTo>
                  <a:pt x="0" y="95249"/>
                </a:lnTo>
                <a:lnTo>
                  <a:pt x="2285" y="101345"/>
                </a:lnTo>
                <a:lnTo>
                  <a:pt x="11429" y="105917"/>
                </a:lnTo>
                <a:lnTo>
                  <a:pt x="16763" y="104393"/>
                </a:lnTo>
                <a:lnTo>
                  <a:pt x="19811" y="99821"/>
                </a:lnTo>
                <a:lnTo>
                  <a:pt x="46012" y="53856"/>
                </a:lnTo>
                <a:lnTo>
                  <a:pt x="45719" y="19049"/>
                </a:lnTo>
                <a:lnTo>
                  <a:pt x="66164" y="19049"/>
                </a:lnTo>
                <a:lnTo>
                  <a:pt x="54863" y="0"/>
                </a:lnTo>
                <a:close/>
              </a:path>
              <a:path w="111760" h="1108075">
                <a:moveTo>
                  <a:pt x="66164" y="19049"/>
                </a:moveTo>
                <a:lnTo>
                  <a:pt x="64769" y="19049"/>
                </a:lnTo>
                <a:lnTo>
                  <a:pt x="65061" y="53821"/>
                </a:lnTo>
                <a:lnTo>
                  <a:pt x="92201" y="99821"/>
                </a:lnTo>
                <a:lnTo>
                  <a:pt x="94487" y="103631"/>
                </a:lnTo>
                <a:lnTo>
                  <a:pt x="100583" y="105155"/>
                </a:lnTo>
                <a:lnTo>
                  <a:pt x="105155" y="102869"/>
                </a:lnTo>
                <a:lnTo>
                  <a:pt x="109727" y="99821"/>
                </a:lnTo>
                <a:lnTo>
                  <a:pt x="111251" y="94487"/>
                </a:lnTo>
                <a:lnTo>
                  <a:pt x="108203" y="89915"/>
                </a:lnTo>
                <a:lnTo>
                  <a:pt x="66164" y="19049"/>
                </a:lnTo>
                <a:close/>
              </a:path>
              <a:path w="111760" h="1108075">
                <a:moveTo>
                  <a:pt x="64769" y="19049"/>
                </a:moveTo>
                <a:lnTo>
                  <a:pt x="45719" y="19049"/>
                </a:lnTo>
                <a:lnTo>
                  <a:pt x="46012" y="53856"/>
                </a:lnTo>
                <a:lnTo>
                  <a:pt x="55382" y="37416"/>
                </a:lnTo>
                <a:lnTo>
                  <a:pt x="47243" y="23621"/>
                </a:lnTo>
                <a:lnTo>
                  <a:pt x="64808" y="23621"/>
                </a:lnTo>
                <a:lnTo>
                  <a:pt x="64769" y="19049"/>
                </a:lnTo>
                <a:close/>
              </a:path>
              <a:path w="111760" h="1108075">
                <a:moveTo>
                  <a:pt x="64808" y="23621"/>
                </a:moveTo>
                <a:lnTo>
                  <a:pt x="63245" y="23621"/>
                </a:lnTo>
                <a:lnTo>
                  <a:pt x="55382" y="37416"/>
                </a:lnTo>
                <a:lnTo>
                  <a:pt x="65061" y="53821"/>
                </a:lnTo>
                <a:lnTo>
                  <a:pt x="64808" y="23621"/>
                </a:lnTo>
                <a:close/>
              </a:path>
              <a:path w="111760" h="1108075">
                <a:moveTo>
                  <a:pt x="63245" y="23621"/>
                </a:moveTo>
                <a:lnTo>
                  <a:pt x="47243" y="23621"/>
                </a:lnTo>
                <a:lnTo>
                  <a:pt x="55382" y="37416"/>
                </a:lnTo>
                <a:lnTo>
                  <a:pt x="63245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4" name="object 34"/>
          <p:cNvSpPr txBox="1"/>
          <p:nvPr/>
        </p:nvSpPr>
        <p:spPr>
          <a:xfrm>
            <a:off x="5910125" y="2743987"/>
            <a:ext cx="773593" cy="603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76">
              <a:lnSpc>
                <a:spcPts val="2109"/>
              </a:lnSpc>
            </a:pPr>
            <a:r>
              <a:rPr sz="2004" spc="-15" dirty="0">
                <a:latin typeface="Arial"/>
                <a:cs typeface="Arial"/>
              </a:rPr>
              <a:t>MUXA</a:t>
            </a:r>
            <a:endParaRPr sz="2004">
              <a:latin typeface="Arial"/>
              <a:cs typeface="Arial"/>
            </a:endParaRPr>
          </a:p>
          <a:p>
            <a:pPr marL="12724">
              <a:lnSpc>
                <a:spcPts val="2590"/>
              </a:lnSpc>
              <a:tabLst>
                <a:tab pos="583401" algn="l"/>
              </a:tabLst>
            </a:pPr>
            <a:r>
              <a:rPr sz="2405" spc="-15" dirty="0">
                <a:latin typeface="Calibri"/>
                <a:cs typeface="Calibri"/>
              </a:rPr>
              <a:t>0</a:t>
            </a:r>
            <a:r>
              <a:rPr sz="2405" spc="-15" dirty="0">
                <a:latin typeface="Times New Roman"/>
                <a:cs typeface="Times New Roman"/>
              </a:rPr>
              <a:t>	</a:t>
            </a:r>
            <a:r>
              <a:rPr sz="2405" spc="-15" dirty="0">
                <a:latin typeface="Calibri"/>
                <a:cs typeface="Calibri"/>
              </a:rPr>
              <a:t>1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21576" y="4677803"/>
            <a:ext cx="762141" cy="30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004" spc="-15" dirty="0">
                <a:latin typeface="Arial"/>
                <a:cs typeface="Arial"/>
              </a:rPr>
              <a:t>MUXB</a:t>
            </a:r>
            <a:endParaRPr sz="2004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19891" y="4755304"/>
            <a:ext cx="573196" cy="693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>
              <a:lnSpc>
                <a:spcPts val="2735"/>
              </a:lnSpc>
            </a:pPr>
            <a:r>
              <a:rPr sz="2405" dirty="0">
                <a:latin typeface="Calibri"/>
                <a:cs typeface="Calibri"/>
              </a:rPr>
              <a:t>OUT</a:t>
            </a:r>
            <a:endParaRPr sz="2405">
              <a:latin typeface="Calibri"/>
              <a:cs typeface="Calibri"/>
            </a:endParaRPr>
          </a:p>
          <a:p>
            <a:pPr marL="183864">
              <a:lnSpc>
                <a:spcPts val="2735"/>
              </a:lnSpc>
            </a:pPr>
            <a:r>
              <a:rPr sz="2405" spc="-10" dirty="0">
                <a:latin typeface="Calibri"/>
                <a:cs typeface="Calibri"/>
              </a:rPr>
              <a:t>clk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82686" y="4911196"/>
            <a:ext cx="180675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15" dirty="0">
                <a:latin typeface="Calibri"/>
                <a:cs typeface="Calibri"/>
              </a:rPr>
              <a:t>1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16145" y="4921122"/>
            <a:ext cx="764686" cy="277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1803" b="1" dirty="0">
                <a:latin typeface="Arial"/>
                <a:cs typeface="Arial"/>
              </a:rPr>
              <a:t>…0101</a:t>
            </a:r>
            <a:endParaRPr sz="1803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10125" y="4922492"/>
            <a:ext cx="180675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15" dirty="0">
                <a:latin typeface="Calibri"/>
                <a:cs typeface="Calibri"/>
              </a:rPr>
              <a:t>0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76847" y="4976694"/>
            <a:ext cx="1425039" cy="926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90" algn="r"/>
            <a:r>
              <a:rPr sz="3607" spc="-20" dirty="0">
                <a:latin typeface="Calibri"/>
                <a:cs typeface="Calibri"/>
              </a:rPr>
              <a:t>B</a:t>
            </a:r>
            <a:endParaRPr sz="3607">
              <a:latin typeface="Calibri"/>
              <a:cs typeface="Calibri"/>
            </a:endParaRPr>
          </a:p>
          <a:p>
            <a:pPr marL="12724"/>
            <a:r>
              <a:rPr sz="2405" spc="-20" dirty="0">
                <a:latin typeface="Calibri"/>
                <a:cs typeface="Calibri"/>
              </a:rPr>
              <a:t>1010…</a:t>
            </a:r>
            <a:r>
              <a:rPr sz="2405" spc="-35" dirty="0">
                <a:latin typeface="Times New Roman"/>
                <a:cs typeface="Times New Roman"/>
              </a:rPr>
              <a:t> </a:t>
            </a:r>
            <a:r>
              <a:rPr sz="3607" spc="-22" baseline="32407" dirty="0">
                <a:latin typeface="Calibri"/>
                <a:cs typeface="Calibri"/>
              </a:rPr>
              <a:t>IN</a:t>
            </a:r>
            <a:endParaRPr sz="3607" baseline="32407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23060" y="5663671"/>
            <a:ext cx="1970244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>
              <a:tabLst>
                <a:tab pos="1055467" algn="l"/>
              </a:tabLst>
            </a:pPr>
            <a:r>
              <a:rPr sz="2405" dirty="0">
                <a:latin typeface="Arial"/>
                <a:cs typeface="Arial"/>
              </a:rPr>
              <a:t>logic-0</a:t>
            </a:r>
            <a:r>
              <a:rPr sz="2405" dirty="0">
                <a:latin typeface="Times New Roman"/>
                <a:cs typeface="Times New Roman"/>
              </a:rPr>
              <a:t>	</a:t>
            </a:r>
            <a:r>
              <a:rPr sz="2405" spc="5" dirty="0">
                <a:latin typeface="Arial"/>
                <a:cs typeface="Arial"/>
              </a:rPr>
              <a:t>l</a:t>
            </a:r>
            <a:r>
              <a:rPr sz="2405" dirty="0">
                <a:latin typeface="Arial"/>
                <a:cs typeface="Arial"/>
              </a:rPr>
              <a:t>ogic-1</a:t>
            </a:r>
            <a:endParaRPr sz="2405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18552" y="2075872"/>
            <a:ext cx="377890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15" dirty="0">
                <a:latin typeface="Calibri"/>
                <a:cs typeface="Calibri"/>
              </a:rPr>
              <a:t>N2</a:t>
            </a:r>
            <a:endParaRPr sz="2405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69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7610" y="403219"/>
            <a:ext cx="6815376" cy="617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4008" spc="-5" dirty="0">
                <a:solidFill>
                  <a:srgbClr val="000099"/>
                </a:solidFill>
                <a:latin typeface="Arial"/>
                <a:cs typeface="Arial"/>
              </a:rPr>
              <a:t>Ho</a:t>
            </a:r>
            <a:r>
              <a:rPr sz="4008" dirty="0">
                <a:solidFill>
                  <a:srgbClr val="000099"/>
                </a:solidFill>
                <a:latin typeface="Arial"/>
                <a:cs typeface="Arial"/>
              </a:rPr>
              <a:t>w</a:t>
            </a:r>
            <a:r>
              <a:rPr sz="4008" spc="1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CA" sz="4008" spc="110" dirty="0">
                <a:solidFill>
                  <a:srgbClr val="000099"/>
                </a:solidFill>
                <a:cs typeface="Times New Roman"/>
              </a:rPr>
              <a:t>the PUF works </a:t>
            </a:r>
            <a:r>
              <a:rPr sz="4008" spc="-5" dirty="0">
                <a:solidFill>
                  <a:srgbClr val="000099"/>
                </a:solidFill>
                <a:latin typeface="Arial"/>
                <a:cs typeface="Arial"/>
              </a:rPr>
              <a:t>?</a:t>
            </a:r>
            <a:endParaRPr sz="4008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32535" y="2350304"/>
            <a:ext cx="1574541" cy="1360149"/>
          </a:xfrm>
          <a:custGeom>
            <a:avLst/>
            <a:gdLst/>
            <a:ahLst/>
            <a:cxnLst/>
            <a:rect l="l" t="t" r="r" b="b"/>
            <a:pathLst>
              <a:path w="1571625" h="1357629">
                <a:moveTo>
                  <a:pt x="0" y="1357121"/>
                </a:moveTo>
                <a:lnTo>
                  <a:pt x="1571243" y="1357121"/>
                </a:lnTo>
                <a:lnTo>
                  <a:pt x="1571243" y="0"/>
                </a:lnTo>
                <a:lnTo>
                  <a:pt x="0" y="0"/>
                </a:lnTo>
                <a:lnTo>
                  <a:pt x="0" y="135712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" name="object 4"/>
          <p:cNvSpPr/>
          <p:nvPr/>
        </p:nvSpPr>
        <p:spPr>
          <a:xfrm>
            <a:off x="2732535" y="2349542"/>
            <a:ext cx="1574541" cy="1360785"/>
          </a:xfrm>
          <a:custGeom>
            <a:avLst/>
            <a:gdLst/>
            <a:ahLst/>
            <a:cxnLst/>
            <a:rect l="l" t="t" r="r" b="b"/>
            <a:pathLst>
              <a:path w="1571625" h="1358264">
                <a:moveTo>
                  <a:pt x="0" y="1357883"/>
                </a:moveTo>
                <a:lnTo>
                  <a:pt x="1571243" y="1357883"/>
                </a:lnTo>
                <a:lnTo>
                  <a:pt x="1571243" y="0"/>
                </a:lnTo>
                <a:lnTo>
                  <a:pt x="0" y="0"/>
                </a:lnTo>
                <a:lnTo>
                  <a:pt x="0" y="135788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5" name="object 5"/>
          <p:cNvSpPr/>
          <p:nvPr/>
        </p:nvSpPr>
        <p:spPr>
          <a:xfrm>
            <a:off x="2732535" y="4282498"/>
            <a:ext cx="1574541" cy="1360149"/>
          </a:xfrm>
          <a:custGeom>
            <a:avLst/>
            <a:gdLst/>
            <a:ahLst/>
            <a:cxnLst/>
            <a:rect l="l" t="t" r="r" b="b"/>
            <a:pathLst>
              <a:path w="1571625" h="1357629">
                <a:moveTo>
                  <a:pt x="0" y="1357121"/>
                </a:moveTo>
                <a:lnTo>
                  <a:pt x="1571243" y="1357121"/>
                </a:lnTo>
                <a:lnTo>
                  <a:pt x="1571243" y="0"/>
                </a:lnTo>
                <a:lnTo>
                  <a:pt x="0" y="0"/>
                </a:lnTo>
                <a:lnTo>
                  <a:pt x="0" y="135712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6" name="object 6"/>
          <p:cNvSpPr/>
          <p:nvPr/>
        </p:nvSpPr>
        <p:spPr>
          <a:xfrm>
            <a:off x="2732535" y="4282498"/>
            <a:ext cx="1574541" cy="1360149"/>
          </a:xfrm>
          <a:custGeom>
            <a:avLst/>
            <a:gdLst/>
            <a:ahLst/>
            <a:cxnLst/>
            <a:rect l="l" t="t" r="r" b="b"/>
            <a:pathLst>
              <a:path w="1571625" h="1357629">
                <a:moveTo>
                  <a:pt x="0" y="1357121"/>
                </a:moveTo>
                <a:lnTo>
                  <a:pt x="1571243" y="1357121"/>
                </a:lnTo>
                <a:lnTo>
                  <a:pt x="1571243" y="0"/>
                </a:lnTo>
                <a:lnTo>
                  <a:pt x="0" y="0"/>
                </a:lnTo>
                <a:lnTo>
                  <a:pt x="0" y="1357121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7" name="object 7"/>
          <p:cNvSpPr/>
          <p:nvPr/>
        </p:nvSpPr>
        <p:spPr>
          <a:xfrm>
            <a:off x="4663205" y="1276182"/>
            <a:ext cx="1909" cy="3938579"/>
          </a:xfrm>
          <a:custGeom>
            <a:avLst/>
            <a:gdLst/>
            <a:ahLst/>
            <a:cxnLst/>
            <a:rect l="l" t="t" r="r" b="b"/>
            <a:pathLst>
              <a:path w="1905" h="3931285">
                <a:moveTo>
                  <a:pt x="1523" y="0"/>
                </a:moveTo>
                <a:lnTo>
                  <a:pt x="0" y="393115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8" name="object 8"/>
          <p:cNvSpPr/>
          <p:nvPr/>
        </p:nvSpPr>
        <p:spPr>
          <a:xfrm>
            <a:off x="4306689" y="5174929"/>
            <a:ext cx="362622" cy="76341"/>
          </a:xfrm>
          <a:custGeom>
            <a:avLst/>
            <a:gdLst/>
            <a:ahLst/>
            <a:cxnLst/>
            <a:rect l="l" t="t" r="r" b="b"/>
            <a:pathLst>
              <a:path w="361950" h="76200">
                <a:moveTo>
                  <a:pt x="76199" y="0"/>
                </a:moveTo>
                <a:lnTo>
                  <a:pt x="0" y="37337"/>
                </a:lnTo>
                <a:lnTo>
                  <a:pt x="76199" y="76199"/>
                </a:lnTo>
                <a:lnTo>
                  <a:pt x="76199" y="42735"/>
                </a:lnTo>
                <a:lnTo>
                  <a:pt x="64007" y="42671"/>
                </a:lnTo>
                <a:lnTo>
                  <a:pt x="60197" y="41147"/>
                </a:lnTo>
                <a:lnTo>
                  <a:pt x="58673" y="38099"/>
                </a:lnTo>
                <a:lnTo>
                  <a:pt x="60197" y="34289"/>
                </a:lnTo>
                <a:lnTo>
                  <a:pt x="64007" y="33527"/>
                </a:lnTo>
                <a:lnTo>
                  <a:pt x="76199" y="33527"/>
                </a:lnTo>
                <a:lnTo>
                  <a:pt x="76199" y="0"/>
                </a:lnTo>
                <a:close/>
              </a:path>
              <a:path w="361950" h="76200">
                <a:moveTo>
                  <a:pt x="76199" y="33559"/>
                </a:moveTo>
                <a:lnTo>
                  <a:pt x="76199" y="42735"/>
                </a:lnTo>
                <a:lnTo>
                  <a:pt x="357377" y="44195"/>
                </a:lnTo>
                <a:lnTo>
                  <a:pt x="360425" y="42671"/>
                </a:lnTo>
                <a:lnTo>
                  <a:pt x="361949" y="39623"/>
                </a:lnTo>
                <a:lnTo>
                  <a:pt x="360425" y="35813"/>
                </a:lnTo>
                <a:lnTo>
                  <a:pt x="357377" y="34289"/>
                </a:lnTo>
                <a:lnTo>
                  <a:pt x="76199" y="33559"/>
                </a:lnTo>
                <a:close/>
              </a:path>
              <a:path w="361950" h="76200">
                <a:moveTo>
                  <a:pt x="64007" y="33527"/>
                </a:moveTo>
                <a:lnTo>
                  <a:pt x="60197" y="34289"/>
                </a:lnTo>
                <a:lnTo>
                  <a:pt x="58673" y="38099"/>
                </a:lnTo>
                <a:lnTo>
                  <a:pt x="60197" y="41147"/>
                </a:lnTo>
                <a:lnTo>
                  <a:pt x="64007" y="42671"/>
                </a:lnTo>
                <a:lnTo>
                  <a:pt x="76199" y="42735"/>
                </a:lnTo>
                <a:lnTo>
                  <a:pt x="76199" y="33559"/>
                </a:lnTo>
                <a:lnTo>
                  <a:pt x="64007" y="33527"/>
                </a:lnTo>
                <a:close/>
              </a:path>
              <a:path w="361950" h="76200">
                <a:moveTo>
                  <a:pt x="76199" y="33527"/>
                </a:moveTo>
                <a:lnTo>
                  <a:pt x="64007" y="33527"/>
                </a:lnTo>
                <a:lnTo>
                  <a:pt x="76199" y="33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9" name="object 9"/>
          <p:cNvSpPr/>
          <p:nvPr/>
        </p:nvSpPr>
        <p:spPr>
          <a:xfrm>
            <a:off x="4306689" y="3241209"/>
            <a:ext cx="362622" cy="76341"/>
          </a:xfrm>
          <a:custGeom>
            <a:avLst/>
            <a:gdLst/>
            <a:ahLst/>
            <a:cxnLst/>
            <a:rect l="l" t="t" r="r" b="b"/>
            <a:pathLst>
              <a:path w="361950" h="76200">
                <a:moveTo>
                  <a:pt x="76199" y="0"/>
                </a:moveTo>
                <a:lnTo>
                  <a:pt x="0" y="37337"/>
                </a:lnTo>
                <a:lnTo>
                  <a:pt x="76199" y="76199"/>
                </a:lnTo>
                <a:lnTo>
                  <a:pt x="76199" y="42703"/>
                </a:lnTo>
                <a:lnTo>
                  <a:pt x="64007" y="42671"/>
                </a:lnTo>
                <a:lnTo>
                  <a:pt x="60197" y="41147"/>
                </a:lnTo>
                <a:lnTo>
                  <a:pt x="58673" y="38099"/>
                </a:lnTo>
                <a:lnTo>
                  <a:pt x="60197" y="34289"/>
                </a:lnTo>
                <a:lnTo>
                  <a:pt x="64007" y="32765"/>
                </a:lnTo>
                <a:lnTo>
                  <a:pt x="76199" y="32765"/>
                </a:lnTo>
                <a:lnTo>
                  <a:pt x="76199" y="0"/>
                </a:lnTo>
                <a:close/>
              </a:path>
              <a:path w="361950" h="76200">
                <a:moveTo>
                  <a:pt x="76199" y="32829"/>
                </a:moveTo>
                <a:lnTo>
                  <a:pt x="76199" y="42703"/>
                </a:lnTo>
                <a:lnTo>
                  <a:pt x="357377" y="43433"/>
                </a:lnTo>
                <a:lnTo>
                  <a:pt x="360425" y="42671"/>
                </a:lnTo>
                <a:lnTo>
                  <a:pt x="361949" y="38861"/>
                </a:lnTo>
                <a:lnTo>
                  <a:pt x="360425" y="35813"/>
                </a:lnTo>
                <a:lnTo>
                  <a:pt x="357377" y="34289"/>
                </a:lnTo>
                <a:lnTo>
                  <a:pt x="76199" y="32829"/>
                </a:lnTo>
                <a:close/>
              </a:path>
              <a:path w="361950" h="76200">
                <a:moveTo>
                  <a:pt x="64007" y="32765"/>
                </a:moveTo>
                <a:lnTo>
                  <a:pt x="60197" y="34289"/>
                </a:lnTo>
                <a:lnTo>
                  <a:pt x="58673" y="38099"/>
                </a:lnTo>
                <a:lnTo>
                  <a:pt x="60197" y="41147"/>
                </a:lnTo>
                <a:lnTo>
                  <a:pt x="64007" y="42671"/>
                </a:lnTo>
                <a:lnTo>
                  <a:pt x="76199" y="42703"/>
                </a:lnTo>
                <a:lnTo>
                  <a:pt x="76199" y="32829"/>
                </a:lnTo>
                <a:lnTo>
                  <a:pt x="64007" y="32765"/>
                </a:lnTo>
                <a:close/>
              </a:path>
              <a:path w="361950" h="76200">
                <a:moveTo>
                  <a:pt x="76199" y="32765"/>
                </a:moveTo>
                <a:lnTo>
                  <a:pt x="64007" y="32765"/>
                </a:lnTo>
                <a:lnTo>
                  <a:pt x="76199" y="328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0" name="object 10"/>
          <p:cNvSpPr txBox="1"/>
          <p:nvPr/>
        </p:nvSpPr>
        <p:spPr>
          <a:xfrm>
            <a:off x="3719891" y="2889517"/>
            <a:ext cx="573196" cy="668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>
              <a:lnSpc>
                <a:spcPts val="2635"/>
              </a:lnSpc>
            </a:pPr>
            <a:r>
              <a:rPr sz="2405" dirty="0">
                <a:latin typeface="Calibri"/>
                <a:cs typeface="Calibri"/>
              </a:rPr>
              <a:t>OUT</a:t>
            </a:r>
            <a:endParaRPr sz="2405">
              <a:latin typeface="Calibri"/>
              <a:cs typeface="Calibri"/>
            </a:endParaRPr>
          </a:p>
          <a:p>
            <a:pPr marL="200405">
              <a:lnSpc>
                <a:spcPts val="2635"/>
              </a:lnSpc>
            </a:pPr>
            <a:r>
              <a:rPr sz="2405" spc="-10" dirty="0">
                <a:latin typeface="Calibri"/>
                <a:cs typeface="Calibri"/>
              </a:rPr>
              <a:t>clk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6710" y="3042199"/>
            <a:ext cx="290733" cy="556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3607" spc="-25" dirty="0">
                <a:latin typeface="Calibri"/>
                <a:cs typeface="Calibri"/>
              </a:rPr>
              <a:t>A</a:t>
            </a:r>
            <a:endParaRPr sz="3607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81603" y="1639044"/>
            <a:ext cx="2019228" cy="74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 marR="5090"/>
            <a:r>
              <a:rPr sz="2405" spc="-5" dirty="0">
                <a:latin typeface="Calibri"/>
                <a:cs typeface="Calibri"/>
              </a:rPr>
              <a:t>LUT</a:t>
            </a:r>
            <a:r>
              <a:rPr sz="2405" dirty="0">
                <a:latin typeface="Calibri"/>
                <a:cs typeface="Calibri"/>
              </a:rPr>
              <a:t>s</a:t>
            </a:r>
            <a:r>
              <a:rPr sz="2405" spc="-60" dirty="0">
                <a:latin typeface="Times New Roman"/>
                <a:cs typeface="Times New Roman"/>
              </a:rPr>
              <a:t> </a:t>
            </a:r>
            <a:r>
              <a:rPr sz="2405" spc="-15" dirty="0">
                <a:latin typeface="Calibri"/>
                <a:cs typeface="Calibri"/>
              </a:rPr>
              <a:t>A,B</a:t>
            </a:r>
            <a:r>
              <a:rPr sz="2405" spc="-65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Calibri"/>
                <a:cs typeface="Calibri"/>
              </a:rPr>
              <a:t>i</a:t>
            </a:r>
            <a:r>
              <a:rPr sz="2405" dirty="0">
                <a:latin typeface="Calibri"/>
                <a:cs typeface="Calibri"/>
              </a:rPr>
              <a:t>n</a:t>
            </a:r>
            <a:r>
              <a:rPr sz="2405" spc="-60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Calibri"/>
                <a:cs typeface="Calibri"/>
              </a:rPr>
              <a:t>shift</a:t>
            </a:r>
            <a:r>
              <a:rPr sz="2405" spc="-5" dirty="0">
                <a:latin typeface="Times New Roman"/>
                <a:cs typeface="Times New Roman"/>
              </a:rPr>
              <a:t> </a:t>
            </a:r>
            <a:r>
              <a:rPr sz="2405" spc="-10" dirty="0">
                <a:latin typeface="Calibri"/>
                <a:cs typeface="Calibri"/>
              </a:rPr>
              <a:t>register</a:t>
            </a:r>
            <a:r>
              <a:rPr sz="2405" spc="-75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Calibri"/>
                <a:cs typeface="Calibri"/>
              </a:rPr>
              <a:t>mode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30971" y="3510694"/>
            <a:ext cx="494947" cy="110694"/>
          </a:xfrm>
          <a:custGeom>
            <a:avLst/>
            <a:gdLst/>
            <a:ahLst/>
            <a:cxnLst/>
            <a:rect l="l" t="t" r="r" b="b"/>
            <a:pathLst>
              <a:path w="494030" h="110489">
                <a:moveTo>
                  <a:pt x="438821" y="65416"/>
                </a:moveTo>
                <a:lnTo>
                  <a:pt x="393953" y="91439"/>
                </a:lnTo>
                <a:lnTo>
                  <a:pt x="389381" y="94487"/>
                </a:lnTo>
                <a:lnTo>
                  <a:pt x="387857" y="99821"/>
                </a:lnTo>
                <a:lnTo>
                  <a:pt x="390143" y="104393"/>
                </a:lnTo>
                <a:lnTo>
                  <a:pt x="393191" y="108965"/>
                </a:lnTo>
                <a:lnTo>
                  <a:pt x="398525" y="110489"/>
                </a:lnTo>
                <a:lnTo>
                  <a:pt x="403097" y="108203"/>
                </a:lnTo>
                <a:lnTo>
                  <a:pt x="476691" y="65531"/>
                </a:lnTo>
                <a:lnTo>
                  <a:pt x="474725" y="65531"/>
                </a:lnTo>
                <a:lnTo>
                  <a:pt x="438821" y="65416"/>
                </a:lnTo>
                <a:close/>
              </a:path>
              <a:path w="494030" h="110489">
                <a:moveTo>
                  <a:pt x="455825" y="55554"/>
                </a:moveTo>
                <a:lnTo>
                  <a:pt x="438821" y="65416"/>
                </a:lnTo>
                <a:lnTo>
                  <a:pt x="474725" y="65531"/>
                </a:lnTo>
                <a:lnTo>
                  <a:pt x="474725" y="64007"/>
                </a:lnTo>
                <a:lnTo>
                  <a:pt x="470153" y="64007"/>
                </a:lnTo>
                <a:lnTo>
                  <a:pt x="455825" y="55554"/>
                </a:lnTo>
                <a:close/>
              </a:path>
              <a:path w="494030" h="110489">
                <a:moveTo>
                  <a:pt x="399287" y="0"/>
                </a:moveTo>
                <a:lnTo>
                  <a:pt x="393191" y="1523"/>
                </a:lnTo>
                <a:lnTo>
                  <a:pt x="390905" y="6095"/>
                </a:lnTo>
                <a:lnTo>
                  <a:pt x="387857" y="10667"/>
                </a:lnTo>
                <a:lnTo>
                  <a:pt x="389381" y="16763"/>
                </a:lnTo>
                <a:lnTo>
                  <a:pt x="393953" y="19049"/>
                </a:lnTo>
                <a:lnTo>
                  <a:pt x="440261" y="46371"/>
                </a:lnTo>
                <a:lnTo>
                  <a:pt x="474725" y="46481"/>
                </a:lnTo>
                <a:lnTo>
                  <a:pt x="474725" y="65531"/>
                </a:lnTo>
                <a:lnTo>
                  <a:pt x="476691" y="65531"/>
                </a:lnTo>
                <a:lnTo>
                  <a:pt x="493775" y="55625"/>
                </a:lnTo>
                <a:lnTo>
                  <a:pt x="403859" y="3047"/>
                </a:lnTo>
                <a:lnTo>
                  <a:pt x="399287" y="0"/>
                </a:lnTo>
                <a:close/>
              </a:path>
              <a:path w="494030" h="110489">
                <a:moveTo>
                  <a:pt x="761" y="44957"/>
                </a:moveTo>
                <a:lnTo>
                  <a:pt x="0" y="64007"/>
                </a:lnTo>
                <a:lnTo>
                  <a:pt x="438821" y="65416"/>
                </a:lnTo>
                <a:lnTo>
                  <a:pt x="455825" y="55554"/>
                </a:lnTo>
                <a:lnTo>
                  <a:pt x="440261" y="46371"/>
                </a:lnTo>
                <a:lnTo>
                  <a:pt x="761" y="44957"/>
                </a:lnTo>
                <a:close/>
              </a:path>
              <a:path w="494030" h="110489">
                <a:moveTo>
                  <a:pt x="470153" y="47243"/>
                </a:moveTo>
                <a:lnTo>
                  <a:pt x="455825" y="55554"/>
                </a:lnTo>
                <a:lnTo>
                  <a:pt x="470153" y="64007"/>
                </a:lnTo>
                <a:lnTo>
                  <a:pt x="470153" y="47243"/>
                </a:lnTo>
                <a:close/>
              </a:path>
              <a:path w="494030" h="110489">
                <a:moveTo>
                  <a:pt x="474725" y="47243"/>
                </a:moveTo>
                <a:lnTo>
                  <a:pt x="470153" y="47243"/>
                </a:lnTo>
                <a:lnTo>
                  <a:pt x="470153" y="64007"/>
                </a:lnTo>
                <a:lnTo>
                  <a:pt x="474725" y="64007"/>
                </a:lnTo>
                <a:lnTo>
                  <a:pt x="474725" y="47243"/>
                </a:lnTo>
                <a:close/>
              </a:path>
              <a:path w="494030" h="110489">
                <a:moveTo>
                  <a:pt x="440261" y="46371"/>
                </a:moveTo>
                <a:lnTo>
                  <a:pt x="455825" y="55554"/>
                </a:lnTo>
                <a:lnTo>
                  <a:pt x="470153" y="47243"/>
                </a:lnTo>
                <a:lnTo>
                  <a:pt x="474725" y="47243"/>
                </a:lnTo>
                <a:lnTo>
                  <a:pt x="474725" y="46481"/>
                </a:lnTo>
                <a:lnTo>
                  <a:pt x="440261" y="46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4" name="object 14"/>
          <p:cNvSpPr/>
          <p:nvPr/>
        </p:nvSpPr>
        <p:spPr>
          <a:xfrm>
            <a:off x="2230971" y="5445178"/>
            <a:ext cx="494947" cy="110694"/>
          </a:xfrm>
          <a:custGeom>
            <a:avLst/>
            <a:gdLst/>
            <a:ahLst/>
            <a:cxnLst/>
            <a:rect l="l" t="t" r="r" b="b"/>
            <a:pathLst>
              <a:path w="494030" h="110489">
                <a:moveTo>
                  <a:pt x="440128" y="64658"/>
                </a:moveTo>
                <a:lnTo>
                  <a:pt x="393953" y="91439"/>
                </a:lnTo>
                <a:lnTo>
                  <a:pt x="389381" y="93725"/>
                </a:lnTo>
                <a:lnTo>
                  <a:pt x="387857" y="99821"/>
                </a:lnTo>
                <a:lnTo>
                  <a:pt x="390143" y="104393"/>
                </a:lnTo>
                <a:lnTo>
                  <a:pt x="393191" y="108965"/>
                </a:lnTo>
                <a:lnTo>
                  <a:pt x="398525" y="110489"/>
                </a:lnTo>
                <a:lnTo>
                  <a:pt x="403097" y="107441"/>
                </a:lnTo>
                <a:lnTo>
                  <a:pt x="477773" y="64769"/>
                </a:lnTo>
                <a:lnTo>
                  <a:pt x="474725" y="64769"/>
                </a:lnTo>
                <a:lnTo>
                  <a:pt x="440128" y="64658"/>
                </a:lnTo>
                <a:close/>
              </a:path>
              <a:path w="494030" h="110489">
                <a:moveTo>
                  <a:pt x="456359" y="55244"/>
                </a:moveTo>
                <a:lnTo>
                  <a:pt x="440128" y="64658"/>
                </a:lnTo>
                <a:lnTo>
                  <a:pt x="474725" y="64769"/>
                </a:lnTo>
                <a:lnTo>
                  <a:pt x="474725" y="63245"/>
                </a:lnTo>
                <a:lnTo>
                  <a:pt x="470153" y="63245"/>
                </a:lnTo>
                <a:lnTo>
                  <a:pt x="456359" y="55244"/>
                </a:lnTo>
                <a:close/>
              </a:path>
              <a:path w="494030" h="110489">
                <a:moveTo>
                  <a:pt x="399287" y="0"/>
                </a:moveTo>
                <a:lnTo>
                  <a:pt x="393191" y="1523"/>
                </a:lnTo>
                <a:lnTo>
                  <a:pt x="390905" y="5333"/>
                </a:lnTo>
                <a:lnTo>
                  <a:pt x="387857" y="9905"/>
                </a:lnTo>
                <a:lnTo>
                  <a:pt x="389381" y="16001"/>
                </a:lnTo>
                <a:lnTo>
                  <a:pt x="393953" y="19049"/>
                </a:lnTo>
                <a:lnTo>
                  <a:pt x="439742" y="45607"/>
                </a:lnTo>
                <a:lnTo>
                  <a:pt x="474725" y="45719"/>
                </a:lnTo>
                <a:lnTo>
                  <a:pt x="474725" y="64769"/>
                </a:lnTo>
                <a:lnTo>
                  <a:pt x="477773" y="64769"/>
                </a:lnTo>
                <a:lnTo>
                  <a:pt x="493775" y="55625"/>
                </a:lnTo>
                <a:lnTo>
                  <a:pt x="403859" y="2285"/>
                </a:lnTo>
                <a:lnTo>
                  <a:pt x="399287" y="0"/>
                </a:lnTo>
                <a:close/>
              </a:path>
              <a:path w="494030" h="110489">
                <a:moveTo>
                  <a:pt x="761" y="44195"/>
                </a:moveTo>
                <a:lnTo>
                  <a:pt x="0" y="63245"/>
                </a:lnTo>
                <a:lnTo>
                  <a:pt x="440128" y="64658"/>
                </a:lnTo>
                <a:lnTo>
                  <a:pt x="456359" y="55244"/>
                </a:lnTo>
                <a:lnTo>
                  <a:pt x="439742" y="45607"/>
                </a:lnTo>
                <a:lnTo>
                  <a:pt x="761" y="44195"/>
                </a:lnTo>
                <a:close/>
              </a:path>
              <a:path w="494030" h="110489">
                <a:moveTo>
                  <a:pt x="470153" y="47243"/>
                </a:moveTo>
                <a:lnTo>
                  <a:pt x="456359" y="55244"/>
                </a:lnTo>
                <a:lnTo>
                  <a:pt x="470153" y="63245"/>
                </a:lnTo>
                <a:lnTo>
                  <a:pt x="470153" y="47243"/>
                </a:lnTo>
                <a:close/>
              </a:path>
              <a:path w="494030" h="110489">
                <a:moveTo>
                  <a:pt x="474725" y="47243"/>
                </a:moveTo>
                <a:lnTo>
                  <a:pt x="470153" y="47243"/>
                </a:lnTo>
                <a:lnTo>
                  <a:pt x="470153" y="63245"/>
                </a:lnTo>
                <a:lnTo>
                  <a:pt x="474725" y="63245"/>
                </a:lnTo>
                <a:lnTo>
                  <a:pt x="474725" y="47243"/>
                </a:lnTo>
                <a:close/>
              </a:path>
              <a:path w="494030" h="110489">
                <a:moveTo>
                  <a:pt x="439742" y="45607"/>
                </a:moveTo>
                <a:lnTo>
                  <a:pt x="456359" y="55244"/>
                </a:lnTo>
                <a:lnTo>
                  <a:pt x="470153" y="47243"/>
                </a:lnTo>
                <a:lnTo>
                  <a:pt x="474725" y="47243"/>
                </a:lnTo>
                <a:lnTo>
                  <a:pt x="474725" y="45719"/>
                </a:lnTo>
                <a:lnTo>
                  <a:pt x="439742" y="45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5" name="object 15"/>
          <p:cNvSpPr txBox="1"/>
          <p:nvPr/>
        </p:nvSpPr>
        <p:spPr>
          <a:xfrm>
            <a:off x="1902195" y="3441309"/>
            <a:ext cx="1175021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20" dirty="0">
                <a:latin typeface="Calibri"/>
                <a:cs typeface="Calibri"/>
              </a:rPr>
              <a:t>0101…</a:t>
            </a:r>
            <a:r>
              <a:rPr sz="2405" spc="-229" dirty="0">
                <a:latin typeface="Times New Roman"/>
                <a:cs typeface="Times New Roman"/>
              </a:rPr>
              <a:t> </a:t>
            </a:r>
            <a:r>
              <a:rPr sz="3607" spc="-22" baseline="32407" dirty="0">
                <a:latin typeface="Calibri"/>
                <a:cs typeface="Calibri"/>
              </a:rPr>
              <a:t>IN</a:t>
            </a:r>
            <a:endParaRPr sz="3607" baseline="32407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42068" y="1255807"/>
            <a:ext cx="363894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10" dirty="0">
                <a:latin typeface="Calibri"/>
                <a:cs typeface="Calibri"/>
              </a:rPr>
              <a:t>clk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16145" y="3064265"/>
            <a:ext cx="764686" cy="277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1803" b="1" dirty="0">
                <a:latin typeface="Arial"/>
                <a:cs typeface="Arial"/>
              </a:rPr>
              <a:t>…1010</a:t>
            </a:r>
            <a:endParaRPr sz="1803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02109" y="3002260"/>
            <a:ext cx="1502017" cy="76341"/>
          </a:xfrm>
          <a:custGeom>
            <a:avLst/>
            <a:gdLst/>
            <a:ahLst/>
            <a:cxnLst/>
            <a:rect l="l" t="t" r="r" b="b"/>
            <a:pathLst>
              <a:path w="1499235" h="76200">
                <a:moveTo>
                  <a:pt x="1422653" y="0"/>
                </a:moveTo>
                <a:lnTo>
                  <a:pt x="1422653" y="76199"/>
                </a:lnTo>
                <a:lnTo>
                  <a:pt x="1480565" y="47243"/>
                </a:lnTo>
                <a:lnTo>
                  <a:pt x="1434845" y="47243"/>
                </a:lnTo>
                <a:lnTo>
                  <a:pt x="1434845" y="28193"/>
                </a:lnTo>
                <a:lnTo>
                  <a:pt x="1479041" y="28193"/>
                </a:lnTo>
                <a:lnTo>
                  <a:pt x="1422653" y="0"/>
                </a:lnTo>
                <a:close/>
              </a:path>
              <a:path w="1499235" h="76200">
                <a:moveTo>
                  <a:pt x="1422653" y="28193"/>
                </a:moveTo>
                <a:lnTo>
                  <a:pt x="0" y="28193"/>
                </a:lnTo>
                <a:lnTo>
                  <a:pt x="0" y="47243"/>
                </a:lnTo>
                <a:lnTo>
                  <a:pt x="1422653" y="47243"/>
                </a:lnTo>
                <a:lnTo>
                  <a:pt x="1422653" y="28193"/>
                </a:lnTo>
                <a:close/>
              </a:path>
              <a:path w="1499235" h="76200">
                <a:moveTo>
                  <a:pt x="1479041" y="28193"/>
                </a:moveTo>
                <a:lnTo>
                  <a:pt x="1434845" y="28193"/>
                </a:lnTo>
                <a:lnTo>
                  <a:pt x="1434845" y="47243"/>
                </a:lnTo>
                <a:lnTo>
                  <a:pt x="1480565" y="47243"/>
                </a:lnTo>
                <a:lnTo>
                  <a:pt x="1498853" y="38099"/>
                </a:lnTo>
                <a:lnTo>
                  <a:pt x="1479041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9" name="object 19"/>
          <p:cNvSpPr/>
          <p:nvPr/>
        </p:nvSpPr>
        <p:spPr>
          <a:xfrm>
            <a:off x="4315088" y="4923003"/>
            <a:ext cx="1501380" cy="76341"/>
          </a:xfrm>
          <a:custGeom>
            <a:avLst/>
            <a:gdLst/>
            <a:ahLst/>
            <a:cxnLst/>
            <a:rect l="l" t="t" r="r" b="b"/>
            <a:pathLst>
              <a:path w="1498600" h="76200">
                <a:moveTo>
                  <a:pt x="1421891" y="0"/>
                </a:moveTo>
                <a:lnTo>
                  <a:pt x="1421891" y="76199"/>
                </a:lnTo>
                <a:lnTo>
                  <a:pt x="1478279" y="48005"/>
                </a:lnTo>
                <a:lnTo>
                  <a:pt x="1434845" y="48005"/>
                </a:lnTo>
                <a:lnTo>
                  <a:pt x="1434845" y="28955"/>
                </a:lnTo>
                <a:lnTo>
                  <a:pt x="1479803" y="28955"/>
                </a:lnTo>
                <a:lnTo>
                  <a:pt x="1421891" y="0"/>
                </a:lnTo>
                <a:close/>
              </a:path>
              <a:path w="1498600" h="76200">
                <a:moveTo>
                  <a:pt x="1421891" y="28955"/>
                </a:moveTo>
                <a:lnTo>
                  <a:pt x="0" y="28955"/>
                </a:lnTo>
                <a:lnTo>
                  <a:pt x="0" y="48005"/>
                </a:lnTo>
                <a:lnTo>
                  <a:pt x="1421891" y="48005"/>
                </a:lnTo>
                <a:lnTo>
                  <a:pt x="1421891" y="28955"/>
                </a:lnTo>
                <a:close/>
              </a:path>
              <a:path w="1498600" h="76200">
                <a:moveTo>
                  <a:pt x="1479803" y="28955"/>
                </a:moveTo>
                <a:lnTo>
                  <a:pt x="1434845" y="28955"/>
                </a:lnTo>
                <a:lnTo>
                  <a:pt x="1434845" y="48005"/>
                </a:lnTo>
                <a:lnTo>
                  <a:pt x="1478279" y="48005"/>
                </a:lnTo>
                <a:lnTo>
                  <a:pt x="1498091" y="38099"/>
                </a:lnTo>
                <a:lnTo>
                  <a:pt x="1479803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0" name="object 20"/>
          <p:cNvSpPr/>
          <p:nvPr/>
        </p:nvSpPr>
        <p:spPr>
          <a:xfrm>
            <a:off x="5758703" y="2757204"/>
            <a:ext cx="1074505" cy="572560"/>
          </a:xfrm>
          <a:custGeom>
            <a:avLst/>
            <a:gdLst/>
            <a:ahLst/>
            <a:cxnLst/>
            <a:rect l="l" t="t" r="r" b="b"/>
            <a:pathLst>
              <a:path w="1072514" h="571500">
                <a:moveTo>
                  <a:pt x="928877" y="0"/>
                </a:moveTo>
                <a:lnTo>
                  <a:pt x="143255" y="0"/>
                </a:lnTo>
                <a:lnTo>
                  <a:pt x="0" y="571499"/>
                </a:lnTo>
                <a:lnTo>
                  <a:pt x="1072133" y="571499"/>
                </a:lnTo>
                <a:lnTo>
                  <a:pt x="928877" y="0"/>
                </a:lnTo>
                <a:close/>
              </a:path>
            </a:pathLst>
          </a:custGeom>
          <a:solidFill>
            <a:srgbClr val="6F6FFF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1" name="object 21"/>
          <p:cNvSpPr/>
          <p:nvPr/>
        </p:nvSpPr>
        <p:spPr>
          <a:xfrm>
            <a:off x="5758703" y="2757204"/>
            <a:ext cx="1074505" cy="572560"/>
          </a:xfrm>
          <a:custGeom>
            <a:avLst/>
            <a:gdLst/>
            <a:ahLst/>
            <a:cxnLst/>
            <a:rect l="l" t="t" r="r" b="b"/>
            <a:pathLst>
              <a:path w="1072514" h="571500">
                <a:moveTo>
                  <a:pt x="0" y="571499"/>
                </a:moveTo>
                <a:lnTo>
                  <a:pt x="143255" y="0"/>
                </a:lnTo>
                <a:lnTo>
                  <a:pt x="928877" y="0"/>
                </a:lnTo>
                <a:lnTo>
                  <a:pt x="1072133" y="571499"/>
                </a:lnTo>
                <a:lnTo>
                  <a:pt x="0" y="5714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2" name="object 22"/>
          <p:cNvSpPr/>
          <p:nvPr/>
        </p:nvSpPr>
        <p:spPr>
          <a:xfrm>
            <a:off x="5758703" y="4689398"/>
            <a:ext cx="1074505" cy="572560"/>
          </a:xfrm>
          <a:custGeom>
            <a:avLst/>
            <a:gdLst/>
            <a:ahLst/>
            <a:cxnLst/>
            <a:rect l="l" t="t" r="r" b="b"/>
            <a:pathLst>
              <a:path w="1072514" h="571500">
                <a:moveTo>
                  <a:pt x="928877" y="0"/>
                </a:moveTo>
                <a:lnTo>
                  <a:pt x="143255" y="0"/>
                </a:lnTo>
                <a:lnTo>
                  <a:pt x="0" y="571499"/>
                </a:lnTo>
                <a:lnTo>
                  <a:pt x="1072133" y="571499"/>
                </a:lnTo>
                <a:lnTo>
                  <a:pt x="928877" y="0"/>
                </a:lnTo>
                <a:close/>
              </a:path>
            </a:pathLst>
          </a:custGeom>
          <a:solidFill>
            <a:srgbClr val="6F6FFF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3" name="object 23"/>
          <p:cNvSpPr/>
          <p:nvPr/>
        </p:nvSpPr>
        <p:spPr>
          <a:xfrm>
            <a:off x="5758703" y="4689398"/>
            <a:ext cx="1074505" cy="572560"/>
          </a:xfrm>
          <a:custGeom>
            <a:avLst/>
            <a:gdLst/>
            <a:ahLst/>
            <a:cxnLst/>
            <a:rect l="l" t="t" r="r" b="b"/>
            <a:pathLst>
              <a:path w="1072514" h="571500">
                <a:moveTo>
                  <a:pt x="0" y="571499"/>
                </a:moveTo>
                <a:lnTo>
                  <a:pt x="143255" y="0"/>
                </a:lnTo>
                <a:lnTo>
                  <a:pt x="928877" y="0"/>
                </a:lnTo>
                <a:lnTo>
                  <a:pt x="1072133" y="571499"/>
                </a:lnTo>
                <a:lnTo>
                  <a:pt x="0" y="5714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4" name="object 24"/>
          <p:cNvSpPr/>
          <p:nvPr/>
        </p:nvSpPr>
        <p:spPr>
          <a:xfrm>
            <a:off x="5971695" y="3329764"/>
            <a:ext cx="2545" cy="501308"/>
          </a:xfrm>
          <a:custGeom>
            <a:avLst/>
            <a:gdLst/>
            <a:ahLst/>
            <a:cxnLst/>
            <a:rect l="l" t="t" r="r" b="b"/>
            <a:pathLst>
              <a:path w="2539" h="500379">
                <a:moveTo>
                  <a:pt x="2285" y="0"/>
                </a:moveTo>
                <a:lnTo>
                  <a:pt x="0" y="499871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5" name="object 25"/>
          <p:cNvSpPr/>
          <p:nvPr/>
        </p:nvSpPr>
        <p:spPr>
          <a:xfrm>
            <a:off x="6294619" y="3329764"/>
            <a:ext cx="251927" cy="1360149"/>
          </a:xfrm>
          <a:custGeom>
            <a:avLst/>
            <a:gdLst/>
            <a:ahLst/>
            <a:cxnLst/>
            <a:rect l="l" t="t" r="r" b="b"/>
            <a:pathLst>
              <a:path w="251460" h="1357629">
                <a:moveTo>
                  <a:pt x="0" y="1357115"/>
                </a:moveTo>
                <a:lnTo>
                  <a:pt x="0" y="678173"/>
                </a:lnTo>
                <a:lnTo>
                  <a:pt x="251459" y="678173"/>
                </a:lnTo>
                <a:lnTo>
                  <a:pt x="25145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6" name="object 26"/>
          <p:cNvSpPr txBox="1"/>
          <p:nvPr/>
        </p:nvSpPr>
        <p:spPr>
          <a:xfrm>
            <a:off x="5924475" y="4165184"/>
            <a:ext cx="377890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15" dirty="0">
                <a:latin typeface="Calibri"/>
                <a:cs typeface="Calibri"/>
              </a:rPr>
              <a:t>N1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97651" y="5250507"/>
            <a:ext cx="1909" cy="501945"/>
          </a:xfrm>
          <a:custGeom>
            <a:avLst/>
            <a:gdLst/>
            <a:ahLst/>
            <a:cxnLst/>
            <a:rect l="l" t="t" r="r" b="b"/>
            <a:pathLst>
              <a:path w="1904" h="501014">
                <a:moveTo>
                  <a:pt x="1523" y="0"/>
                </a:moveTo>
                <a:lnTo>
                  <a:pt x="0" y="50063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8" name="object 28"/>
          <p:cNvSpPr/>
          <p:nvPr/>
        </p:nvSpPr>
        <p:spPr>
          <a:xfrm>
            <a:off x="6570211" y="5263485"/>
            <a:ext cx="1909" cy="501308"/>
          </a:xfrm>
          <a:custGeom>
            <a:avLst/>
            <a:gdLst/>
            <a:ahLst/>
            <a:cxnLst/>
            <a:rect l="l" t="t" r="r" b="b"/>
            <a:pathLst>
              <a:path w="1904" h="500379">
                <a:moveTo>
                  <a:pt x="1523" y="0"/>
                </a:moveTo>
                <a:lnTo>
                  <a:pt x="0" y="499871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9" name="object 29"/>
          <p:cNvSpPr/>
          <p:nvPr/>
        </p:nvSpPr>
        <p:spPr>
          <a:xfrm>
            <a:off x="6232020" y="1647201"/>
            <a:ext cx="111967" cy="1110131"/>
          </a:xfrm>
          <a:custGeom>
            <a:avLst/>
            <a:gdLst/>
            <a:ahLst/>
            <a:cxnLst/>
            <a:rect l="l" t="t" r="r" b="b"/>
            <a:pathLst>
              <a:path w="111760" h="1108075">
                <a:moveTo>
                  <a:pt x="55382" y="37416"/>
                </a:moveTo>
                <a:lnTo>
                  <a:pt x="46012" y="53856"/>
                </a:lnTo>
                <a:lnTo>
                  <a:pt x="54863" y="1107947"/>
                </a:lnTo>
                <a:lnTo>
                  <a:pt x="73913" y="1107947"/>
                </a:lnTo>
                <a:lnTo>
                  <a:pt x="65061" y="53821"/>
                </a:lnTo>
                <a:lnTo>
                  <a:pt x="55382" y="37416"/>
                </a:lnTo>
                <a:close/>
              </a:path>
              <a:path w="111760" h="1108075">
                <a:moveTo>
                  <a:pt x="54863" y="0"/>
                </a:moveTo>
                <a:lnTo>
                  <a:pt x="3047" y="90677"/>
                </a:lnTo>
                <a:lnTo>
                  <a:pt x="0" y="95249"/>
                </a:lnTo>
                <a:lnTo>
                  <a:pt x="2285" y="101345"/>
                </a:lnTo>
                <a:lnTo>
                  <a:pt x="11429" y="105917"/>
                </a:lnTo>
                <a:lnTo>
                  <a:pt x="16763" y="104393"/>
                </a:lnTo>
                <a:lnTo>
                  <a:pt x="19811" y="99821"/>
                </a:lnTo>
                <a:lnTo>
                  <a:pt x="46012" y="53856"/>
                </a:lnTo>
                <a:lnTo>
                  <a:pt x="45719" y="19049"/>
                </a:lnTo>
                <a:lnTo>
                  <a:pt x="66164" y="19049"/>
                </a:lnTo>
                <a:lnTo>
                  <a:pt x="54863" y="0"/>
                </a:lnTo>
                <a:close/>
              </a:path>
              <a:path w="111760" h="1108075">
                <a:moveTo>
                  <a:pt x="66164" y="19049"/>
                </a:moveTo>
                <a:lnTo>
                  <a:pt x="64769" y="19049"/>
                </a:lnTo>
                <a:lnTo>
                  <a:pt x="65061" y="53821"/>
                </a:lnTo>
                <a:lnTo>
                  <a:pt x="92201" y="99821"/>
                </a:lnTo>
                <a:lnTo>
                  <a:pt x="94487" y="103631"/>
                </a:lnTo>
                <a:lnTo>
                  <a:pt x="100583" y="105155"/>
                </a:lnTo>
                <a:lnTo>
                  <a:pt x="105155" y="102869"/>
                </a:lnTo>
                <a:lnTo>
                  <a:pt x="109727" y="99821"/>
                </a:lnTo>
                <a:lnTo>
                  <a:pt x="111251" y="94487"/>
                </a:lnTo>
                <a:lnTo>
                  <a:pt x="108203" y="89915"/>
                </a:lnTo>
                <a:lnTo>
                  <a:pt x="66164" y="19049"/>
                </a:lnTo>
                <a:close/>
              </a:path>
              <a:path w="111760" h="1108075">
                <a:moveTo>
                  <a:pt x="64769" y="19049"/>
                </a:moveTo>
                <a:lnTo>
                  <a:pt x="45719" y="19049"/>
                </a:lnTo>
                <a:lnTo>
                  <a:pt x="46012" y="53856"/>
                </a:lnTo>
                <a:lnTo>
                  <a:pt x="55382" y="37416"/>
                </a:lnTo>
                <a:lnTo>
                  <a:pt x="47243" y="23621"/>
                </a:lnTo>
                <a:lnTo>
                  <a:pt x="64808" y="23621"/>
                </a:lnTo>
                <a:lnTo>
                  <a:pt x="64769" y="19049"/>
                </a:lnTo>
                <a:close/>
              </a:path>
              <a:path w="111760" h="1108075">
                <a:moveTo>
                  <a:pt x="64808" y="23621"/>
                </a:moveTo>
                <a:lnTo>
                  <a:pt x="63245" y="23621"/>
                </a:lnTo>
                <a:lnTo>
                  <a:pt x="55382" y="37416"/>
                </a:lnTo>
                <a:lnTo>
                  <a:pt x="65061" y="53821"/>
                </a:lnTo>
                <a:lnTo>
                  <a:pt x="64808" y="23621"/>
                </a:lnTo>
                <a:close/>
              </a:path>
              <a:path w="111760" h="1108075">
                <a:moveTo>
                  <a:pt x="63245" y="23621"/>
                </a:moveTo>
                <a:lnTo>
                  <a:pt x="47243" y="23621"/>
                </a:lnTo>
                <a:lnTo>
                  <a:pt x="55382" y="37416"/>
                </a:lnTo>
                <a:lnTo>
                  <a:pt x="63245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0" name="object 30"/>
          <p:cNvSpPr txBox="1"/>
          <p:nvPr/>
        </p:nvSpPr>
        <p:spPr>
          <a:xfrm>
            <a:off x="5910125" y="2810248"/>
            <a:ext cx="773593" cy="603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76">
              <a:lnSpc>
                <a:spcPts val="2109"/>
              </a:lnSpc>
            </a:pPr>
            <a:r>
              <a:rPr sz="2004" spc="-15" dirty="0">
                <a:latin typeface="Arial"/>
                <a:cs typeface="Arial"/>
              </a:rPr>
              <a:t>MUXA</a:t>
            </a:r>
            <a:endParaRPr sz="2004">
              <a:latin typeface="Arial"/>
              <a:cs typeface="Arial"/>
            </a:endParaRPr>
          </a:p>
          <a:p>
            <a:pPr marL="12724">
              <a:lnSpc>
                <a:spcPts val="2590"/>
              </a:lnSpc>
              <a:tabLst>
                <a:tab pos="583401" algn="l"/>
              </a:tabLst>
            </a:pPr>
            <a:r>
              <a:rPr sz="2405" spc="-15" dirty="0">
                <a:latin typeface="Calibri"/>
                <a:cs typeface="Calibri"/>
              </a:rPr>
              <a:t>0</a:t>
            </a:r>
            <a:r>
              <a:rPr sz="2405" spc="-15" dirty="0">
                <a:latin typeface="Times New Roman"/>
                <a:cs typeface="Times New Roman"/>
              </a:rPr>
              <a:t>	</a:t>
            </a:r>
            <a:r>
              <a:rPr sz="2405" spc="-15" dirty="0">
                <a:latin typeface="Calibri"/>
                <a:cs typeface="Calibri"/>
              </a:rPr>
              <a:t>1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21576" y="4744064"/>
            <a:ext cx="762141" cy="30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004" spc="-15" dirty="0">
                <a:latin typeface="Arial"/>
                <a:cs typeface="Arial"/>
              </a:rPr>
              <a:t>MUXB</a:t>
            </a:r>
            <a:endParaRPr sz="2004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19891" y="4821565"/>
            <a:ext cx="573196" cy="693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>
              <a:lnSpc>
                <a:spcPts val="2735"/>
              </a:lnSpc>
            </a:pPr>
            <a:r>
              <a:rPr sz="2405" dirty="0">
                <a:latin typeface="Calibri"/>
                <a:cs typeface="Calibri"/>
              </a:rPr>
              <a:t>OUT</a:t>
            </a:r>
            <a:endParaRPr sz="2405">
              <a:latin typeface="Calibri"/>
              <a:cs typeface="Calibri"/>
            </a:endParaRPr>
          </a:p>
          <a:p>
            <a:pPr marL="183864">
              <a:lnSpc>
                <a:spcPts val="2735"/>
              </a:lnSpc>
            </a:pPr>
            <a:r>
              <a:rPr sz="2405" spc="-10" dirty="0">
                <a:latin typeface="Calibri"/>
                <a:cs typeface="Calibri"/>
              </a:rPr>
              <a:t>clk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82686" y="4977457"/>
            <a:ext cx="180675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15" dirty="0">
                <a:latin typeface="Calibri"/>
                <a:cs typeface="Calibri"/>
              </a:rPr>
              <a:t>1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16145" y="4987383"/>
            <a:ext cx="764686" cy="277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1803" b="1" dirty="0">
                <a:latin typeface="Arial"/>
                <a:cs typeface="Arial"/>
              </a:rPr>
              <a:t>…0101</a:t>
            </a:r>
            <a:endParaRPr sz="1803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10125" y="4988753"/>
            <a:ext cx="180675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15" dirty="0">
                <a:latin typeface="Calibri"/>
                <a:cs typeface="Calibri"/>
              </a:rPr>
              <a:t>0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76847" y="5042955"/>
            <a:ext cx="1425039" cy="926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90" algn="r"/>
            <a:r>
              <a:rPr sz="3607" spc="-20" dirty="0">
                <a:latin typeface="Calibri"/>
                <a:cs typeface="Calibri"/>
              </a:rPr>
              <a:t>B</a:t>
            </a:r>
            <a:endParaRPr sz="3607">
              <a:latin typeface="Calibri"/>
              <a:cs typeface="Calibri"/>
            </a:endParaRPr>
          </a:p>
          <a:p>
            <a:pPr marL="12724"/>
            <a:r>
              <a:rPr sz="2405" spc="-20" dirty="0">
                <a:latin typeface="Calibri"/>
                <a:cs typeface="Calibri"/>
              </a:rPr>
              <a:t>1010…</a:t>
            </a:r>
            <a:r>
              <a:rPr sz="2405" spc="-35" dirty="0">
                <a:latin typeface="Times New Roman"/>
                <a:cs typeface="Times New Roman"/>
              </a:rPr>
              <a:t> </a:t>
            </a:r>
            <a:r>
              <a:rPr sz="3607" spc="-22" baseline="32407" dirty="0">
                <a:latin typeface="Calibri"/>
                <a:cs typeface="Calibri"/>
              </a:rPr>
              <a:t>IN</a:t>
            </a:r>
            <a:endParaRPr sz="3607" baseline="32407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23060" y="5729932"/>
            <a:ext cx="1970244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>
              <a:tabLst>
                <a:tab pos="1055467" algn="l"/>
              </a:tabLst>
            </a:pPr>
            <a:r>
              <a:rPr sz="2405" dirty="0">
                <a:latin typeface="Arial"/>
                <a:cs typeface="Arial"/>
              </a:rPr>
              <a:t>logic-0</a:t>
            </a:r>
            <a:r>
              <a:rPr sz="2405" dirty="0">
                <a:latin typeface="Times New Roman"/>
                <a:cs typeface="Times New Roman"/>
              </a:rPr>
              <a:t>	</a:t>
            </a:r>
            <a:r>
              <a:rPr sz="2405" spc="5" dirty="0">
                <a:latin typeface="Arial"/>
                <a:cs typeface="Arial"/>
              </a:rPr>
              <a:t>l</a:t>
            </a:r>
            <a:r>
              <a:rPr sz="2405" dirty="0">
                <a:latin typeface="Arial"/>
                <a:cs typeface="Arial"/>
              </a:rPr>
              <a:t>ogic-1</a:t>
            </a:r>
            <a:endParaRPr sz="2405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43649" y="3605502"/>
            <a:ext cx="926911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dirty="0">
                <a:latin typeface="Arial"/>
                <a:cs typeface="Arial"/>
              </a:rPr>
              <a:t>logic-0</a:t>
            </a:r>
            <a:endParaRPr sz="2405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18552" y="2142133"/>
            <a:ext cx="377890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15" dirty="0">
                <a:latin typeface="Calibri"/>
                <a:cs typeface="Calibri"/>
              </a:rPr>
              <a:t>N2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46107" y="3195326"/>
            <a:ext cx="1850006" cy="1297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 marR="5090"/>
            <a:r>
              <a:rPr sz="2805" b="1" dirty="0">
                <a:latin typeface="Arial"/>
                <a:cs typeface="Arial"/>
              </a:rPr>
              <a:t>Initially:</a:t>
            </a:r>
            <a:r>
              <a:rPr sz="2805" b="1" dirty="0">
                <a:latin typeface="Times New Roman"/>
                <a:cs typeface="Times New Roman"/>
              </a:rPr>
              <a:t> </a:t>
            </a:r>
            <a:r>
              <a:rPr sz="2805" b="1" dirty="0">
                <a:latin typeface="Arial"/>
                <a:cs typeface="Arial"/>
              </a:rPr>
              <a:t>N2:</a:t>
            </a:r>
            <a:r>
              <a:rPr sz="2805" b="1" spc="80" dirty="0">
                <a:latin typeface="Times New Roman"/>
                <a:cs typeface="Times New Roman"/>
              </a:rPr>
              <a:t> </a:t>
            </a:r>
            <a:r>
              <a:rPr sz="2805" b="1" dirty="0">
                <a:latin typeface="Arial"/>
                <a:cs typeface="Arial"/>
              </a:rPr>
              <a:t>logic-0</a:t>
            </a:r>
            <a:r>
              <a:rPr sz="2805" b="1" dirty="0">
                <a:latin typeface="Times New Roman"/>
                <a:cs typeface="Times New Roman"/>
              </a:rPr>
              <a:t> </a:t>
            </a:r>
            <a:r>
              <a:rPr sz="2805" b="1" dirty="0">
                <a:latin typeface="Arial"/>
                <a:cs typeface="Arial"/>
              </a:rPr>
              <a:t>N1:</a:t>
            </a:r>
            <a:r>
              <a:rPr sz="2805" b="1" spc="80" dirty="0">
                <a:latin typeface="Times New Roman"/>
                <a:cs typeface="Times New Roman"/>
              </a:rPr>
              <a:t> </a:t>
            </a:r>
            <a:r>
              <a:rPr sz="2805" b="1" dirty="0">
                <a:latin typeface="Arial"/>
                <a:cs typeface="Arial"/>
              </a:rPr>
              <a:t>logic-1</a:t>
            </a:r>
            <a:endParaRPr sz="280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4005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7610" y="403219"/>
            <a:ext cx="6815376" cy="617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4008" spc="-5" dirty="0">
                <a:solidFill>
                  <a:srgbClr val="000099"/>
                </a:solidFill>
                <a:latin typeface="Arial"/>
                <a:cs typeface="Arial"/>
              </a:rPr>
              <a:t>Ho</a:t>
            </a:r>
            <a:r>
              <a:rPr sz="4008" dirty="0">
                <a:solidFill>
                  <a:srgbClr val="000099"/>
                </a:solidFill>
                <a:latin typeface="Arial"/>
                <a:cs typeface="Arial"/>
              </a:rPr>
              <a:t>w</a:t>
            </a:r>
            <a:r>
              <a:rPr sz="4008" spc="1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CA" sz="4008" spc="110" dirty="0">
                <a:solidFill>
                  <a:srgbClr val="000099"/>
                </a:solidFill>
                <a:cs typeface="Times New Roman"/>
              </a:rPr>
              <a:t>the PUF works </a:t>
            </a:r>
            <a:r>
              <a:rPr sz="4008" spc="-5" dirty="0">
                <a:solidFill>
                  <a:srgbClr val="000099"/>
                </a:solidFill>
                <a:latin typeface="Arial"/>
                <a:cs typeface="Arial"/>
              </a:rPr>
              <a:t>?</a:t>
            </a:r>
            <a:endParaRPr sz="4008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84326" y="2231035"/>
            <a:ext cx="1574541" cy="1360149"/>
          </a:xfrm>
          <a:custGeom>
            <a:avLst/>
            <a:gdLst/>
            <a:ahLst/>
            <a:cxnLst/>
            <a:rect l="l" t="t" r="r" b="b"/>
            <a:pathLst>
              <a:path w="1571625" h="1357629">
                <a:moveTo>
                  <a:pt x="0" y="1357121"/>
                </a:moveTo>
                <a:lnTo>
                  <a:pt x="1571243" y="1357121"/>
                </a:lnTo>
                <a:lnTo>
                  <a:pt x="1571243" y="0"/>
                </a:lnTo>
                <a:lnTo>
                  <a:pt x="0" y="0"/>
                </a:lnTo>
                <a:lnTo>
                  <a:pt x="0" y="135712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" name="object 4"/>
          <p:cNvSpPr/>
          <p:nvPr/>
        </p:nvSpPr>
        <p:spPr>
          <a:xfrm>
            <a:off x="2984326" y="2230273"/>
            <a:ext cx="1574541" cy="1360785"/>
          </a:xfrm>
          <a:custGeom>
            <a:avLst/>
            <a:gdLst/>
            <a:ahLst/>
            <a:cxnLst/>
            <a:rect l="l" t="t" r="r" b="b"/>
            <a:pathLst>
              <a:path w="1571625" h="1358264">
                <a:moveTo>
                  <a:pt x="0" y="1357883"/>
                </a:moveTo>
                <a:lnTo>
                  <a:pt x="1571243" y="1357883"/>
                </a:lnTo>
                <a:lnTo>
                  <a:pt x="1571243" y="0"/>
                </a:lnTo>
                <a:lnTo>
                  <a:pt x="0" y="0"/>
                </a:lnTo>
                <a:lnTo>
                  <a:pt x="0" y="135788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5" name="object 5"/>
          <p:cNvSpPr/>
          <p:nvPr/>
        </p:nvSpPr>
        <p:spPr>
          <a:xfrm>
            <a:off x="2984326" y="4163229"/>
            <a:ext cx="1574541" cy="1360149"/>
          </a:xfrm>
          <a:custGeom>
            <a:avLst/>
            <a:gdLst/>
            <a:ahLst/>
            <a:cxnLst/>
            <a:rect l="l" t="t" r="r" b="b"/>
            <a:pathLst>
              <a:path w="1571625" h="1357629">
                <a:moveTo>
                  <a:pt x="0" y="1357121"/>
                </a:moveTo>
                <a:lnTo>
                  <a:pt x="1571243" y="1357121"/>
                </a:lnTo>
                <a:lnTo>
                  <a:pt x="1571243" y="0"/>
                </a:lnTo>
                <a:lnTo>
                  <a:pt x="0" y="0"/>
                </a:lnTo>
                <a:lnTo>
                  <a:pt x="0" y="135712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6" name="object 6"/>
          <p:cNvSpPr/>
          <p:nvPr/>
        </p:nvSpPr>
        <p:spPr>
          <a:xfrm>
            <a:off x="2984326" y="4163229"/>
            <a:ext cx="1574541" cy="1360149"/>
          </a:xfrm>
          <a:custGeom>
            <a:avLst/>
            <a:gdLst/>
            <a:ahLst/>
            <a:cxnLst/>
            <a:rect l="l" t="t" r="r" b="b"/>
            <a:pathLst>
              <a:path w="1571625" h="1357629">
                <a:moveTo>
                  <a:pt x="0" y="1357121"/>
                </a:moveTo>
                <a:lnTo>
                  <a:pt x="1571243" y="1357121"/>
                </a:lnTo>
                <a:lnTo>
                  <a:pt x="1571243" y="0"/>
                </a:lnTo>
                <a:lnTo>
                  <a:pt x="0" y="0"/>
                </a:lnTo>
                <a:lnTo>
                  <a:pt x="0" y="1357121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7" name="object 7"/>
          <p:cNvSpPr/>
          <p:nvPr/>
        </p:nvSpPr>
        <p:spPr>
          <a:xfrm>
            <a:off x="4914996" y="1156913"/>
            <a:ext cx="1909" cy="3938579"/>
          </a:xfrm>
          <a:custGeom>
            <a:avLst/>
            <a:gdLst/>
            <a:ahLst/>
            <a:cxnLst/>
            <a:rect l="l" t="t" r="r" b="b"/>
            <a:pathLst>
              <a:path w="1905" h="3931285">
                <a:moveTo>
                  <a:pt x="1523" y="0"/>
                </a:moveTo>
                <a:lnTo>
                  <a:pt x="0" y="393115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8" name="object 8"/>
          <p:cNvSpPr/>
          <p:nvPr/>
        </p:nvSpPr>
        <p:spPr>
          <a:xfrm>
            <a:off x="4558480" y="5055660"/>
            <a:ext cx="362622" cy="76341"/>
          </a:xfrm>
          <a:custGeom>
            <a:avLst/>
            <a:gdLst/>
            <a:ahLst/>
            <a:cxnLst/>
            <a:rect l="l" t="t" r="r" b="b"/>
            <a:pathLst>
              <a:path w="361950" h="76200">
                <a:moveTo>
                  <a:pt x="76199" y="0"/>
                </a:moveTo>
                <a:lnTo>
                  <a:pt x="0" y="37337"/>
                </a:lnTo>
                <a:lnTo>
                  <a:pt x="76199" y="76199"/>
                </a:lnTo>
                <a:lnTo>
                  <a:pt x="76199" y="42735"/>
                </a:lnTo>
                <a:lnTo>
                  <a:pt x="64007" y="42671"/>
                </a:lnTo>
                <a:lnTo>
                  <a:pt x="60197" y="41147"/>
                </a:lnTo>
                <a:lnTo>
                  <a:pt x="58673" y="38099"/>
                </a:lnTo>
                <a:lnTo>
                  <a:pt x="60197" y="34289"/>
                </a:lnTo>
                <a:lnTo>
                  <a:pt x="64007" y="33527"/>
                </a:lnTo>
                <a:lnTo>
                  <a:pt x="76199" y="33527"/>
                </a:lnTo>
                <a:lnTo>
                  <a:pt x="76199" y="0"/>
                </a:lnTo>
                <a:close/>
              </a:path>
              <a:path w="361950" h="76200">
                <a:moveTo>
                  <a:pt x="76199" y="33559"/>
                </a:moveTo>
                <a:lnTo>
                  <a:pt x="76199" y="42735"/>
                </a:lnTo>
                <a:lnTo>
                  <a:pt x="357377" y="44195"/>
                </a:lnTo>
                <a:lnTo>
                  <a:pt x="360425" y="42671"/>
                </a:lnTo>
                <a:lnTo>
                  <a:pt x="361949" y="39623"/>
                </a:lnTo>
                <a:lnTo>
                  <a:pt x="360425" y="35813"/>
                </a:lnTo>
                <a:lnTo>
                  <a:pt x="357377" y="34289"/>
                </a:lnTo>
                <a:lnTo>
                  <a:pt x="76199" y="33559"/>
                </a:lnTo>
                <a:close/>
              </a:path>
              <a:path w="361950" h="76200">
                <a:moveTo>
                  <a:pt x="64007" y="33527"/>
                </a:moveTo>
                <a:lnTo>
                  <a:pt x="60197" y="34289"/>
                </a:lnTo>
                <a:lnTo>
                  <a:pt x="58673" y="38099"/>
                </a:lnTo>
                <a:lnTo>
                  <a:pt x="60197" y="41147"/>
                </a:lnTo>
                <a:lnTo>
                  <a:pt x="64007" y="42671"/>
                </a:lnTo>
                <a:lnTo>
                  <a:pt x="76199" y="42735"/>
                </a:lnTo>
                <a:lnTo>
                  <a:pt x="76199" y="33559"/>
                </a:lnTo>
                <a:lnTo>
                  <a:pt x="64007" y="33527"/>
                </a:lnTo>
                <a:close/>
              </a:path>
              <a:path w="361950" h="76200">
                <a:moveTo>
                  <a:pt x="76199" y="33527"/>
                </a:moveTo>
                <a:lnTo>
                  <a:pt x="64007" y="33527"/>
                </a:lnTo>
                <a:lnTo>
                  <a:pt x="76199" y="33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9" name="object 9"/>
          <p:cNvSpPr/>
          <p:nvPr/>
        </p:nvSpPr>
        <p:spPr>
          <a:xfrm>
            <a:off x="4558480" y="3121940"/>
            <a:ext cx="362622" cy="76341"/>
          </a:xfrm>
          <a:custGeom>
            <a:avLst/>
            <a:gdLst/>
            <a:ahLst/>
            <a:cxnLst/>
            <a:rect l="l" t="t" r="r" b="b"/>
            <a:pathLst>
              <a:path w="361950" h="76200">
                <a:moveTo>
                  <a:pt x="76199" y="0"/>
                </a:moveTo>
                <a:lnTo>
                  <a:pt x="0" y="37337"/>
                </a:lnTo>
                <a:lnTo>
                  <a:pt x="76199" y="76199"/>
                </a:lnTo>
                <a:lnTo>
                  <a:pt x="76199" y="42703"/>
                </a:lnTo>
                <a:lnTo>
                  <a:pt x="64007" y="42671"/>
                </a:lnTo>
                <a:lnTo>
                  <a:pt x="60197" y="41147"/>
                </a:lnTo>
                <a:lnTo>
                  <a:pt x="58673" y="38099"/>
                </a:lnTo>
                <a:lnTo>
                  <a:pt x="60197" y="34289"/>
                </a:lnTo>
                <a:lnTo>
                  <a:pt x="64007" y="32765"/>
                </a:lnTo>
                <a:lnTo>
                  <a:pt x="76199" y="32765"/>
                </a:lnTo>
                <a:lnTo>
                  <a:pt x="76199" y="0"/>
                </a:lnTo>
                <a:close/>
              </a:path>
              <a:path w="361950" h="76200">
                <a:moveTo>
                  <a:pt x="76199" y="32829"/>
                </a:moveTo>
                <a:lnTo>
                  <a:pt x="76199" y="42703"/>
                </a:lnTo>
                <a:lnTo>
                  <a:pt x="357377" y="43433"/>
                </a:lnTo>
                <a:lnTo>
                  <a:pt x="360425" y="42671"/>
                </a:lnTo>
                <a:lnTo>
                  <a:pt x="361949" y="38861"/>
                </a:lnTo>
                <a:lnTo>
                  <a:pt x="360425" y="35813"/>
                </a:lnTo>
                <a:lnTo>
                  <a:pt x="357377" y="34289"/>
                </a:lnTo>
                <a:lnTo>
                  <a:pt x="76199" y="32829"/>
                </a:lnTo>
                <a:close/>
              </a:path>
              <a:path w="361950" h="76200">
                <a:moveTo>
                  <a:pt x="64007" y="32765"/>
                </a:moveTo>
                <a:lnTo>
                  <a:pt x="60197" y="34289"/>
                </a:lnTo>
                <a:lnTo>
                  <a:pt x="58673" y="38099"/>
                </a:lnTo>
                <a:lnTo>
                  <a:pt x="60197" y="41147"/>
                </a:lnTo>
                <a:lnTo>
                  <a:pt x="64007" y="42671"/>
                </a:lnTo>
                <a:lnTo>
                  <a:pt x="76199" y="42703"/>
                </a:lnTo>
                <a:lnTo>
                  <a:pt x="76199" y="32829"/>
                </a:lnTo>
                <a:lnTo>
                  <a:pt x="64007" y="32765"/>
                </a:lnTo>
                <a:close/>
              </a:path>
              <a:path w="361950" h="76200">
                <a:moveTo>
                  <a:pt x="76199" y="32765"/>
                </a:moveTo>
                <a:lnTo>
                  <a:pt x="64007" y="32765"/>
                </a:lnTo>
                <a:lnTo>
                  <a:pt x="76199" y="328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0" name="object 10"/>
          <p:cNvSpPr txBox="1"/>
          <p:nvPr/>
        </p:nvSpPr>
        <p:spPr>
          <a:xfrm>
            <a:off x="3971682" y="2770248"/>
            <a:ext cx="573196" cy="668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>
              <a:lnSpc>
                <a:spcPts val="2635"/>
              </a:lnSpc>
            </a:pPr>
            <a:r>
              <a:rPr sz="2405" dirty="0">
                <a:latin typeface="Calibri"/>
                <a:cs typeface="Calibri"/>
              </a:rPr>
              <a:t>OUT</a:t>
            </a:r>
            <a:endParaRPr sz="2405">
              <a:latin typeface="Calibri"/>
              <a:cs typeface="Calibri"/>
            </a:endParaRPr>
          </a:p>
          <a:p>
            <a:pPr marL="200405">
              <a:lnSpc>
                <a:spcPts val="2635"/>
              </a:lnSpc>
            </a:pPr>
            <a:r>
              <a:rPr sz="2405" spc="-10" dirty="0">
                <a:latin typeface="Calibri"/>
                <a:cs typeface="Calibri"/>
              </a:rPr>
              <a:t>clk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78501" y="2922930"/>
            <a:ext cx="290733" cy="556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3607" spc="-25" dirty="0">
                <a:latin typeface="Calibri"/>
                <a:cs typeface="Calibri"/>
              </a:rPr>
              <a:t>A</a:t>
            </a:r>
            <a:endParaRPr sz="3607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33394" y="1519775"/>
            <a:ext cx="2019228" cy="74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 marR="5090"/>
            <a:r>
              <a:rPr sz="2405" spc="-5" dirty="0">
                <a:latin typeface="Calibri"/>
                <a:cs typeface="Calibri"/>
              </a:rPr>
              <a:t>LUT</a:t>
            </a:r>
            <a:r>
              <a:rPr sz="2405" dirty="0">
                <a:latin typeface="Calibri"/>
                <a:cs typeface="Calibri"/>
              </a:rPr>
              <a:t>s</a:t>
            </a:r>
            <a:r>
              <a:rPr sz="2405" spc="-60" dirty="0">
                <a:latin typeface="Times New Roman"/>
                <a:cs typeface="Times New Roman"/>
              </a:rPr>
              <a:t> </a:t>
            </a:r>
            <a:r>
              <a:rPr sz="2405" spc="-15" dirty="0">
                <a:latin typeface="Calibri"/>
                <a:cs typeface="Calibri"/>
              </a:rPr>
              <a:t>A,B</a:t>
            </a:r>
            <a:r>
              <a:rPr sz="2405" spc="-65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Calibri"/>
                <a:cs typeface="Calibri"/>
              </a:rPr>
              <a:t>i</a:t>
            </a:r>
            <a:r>
              <a:rPr sz="2405" dirty="0">
                <a:latin typeface="Calibri"/>
                <a:cs typeface="Calibri"/>
              </a:rPr>
              <a:t>n</a:t>
            </a:r>
            <a:r>
              <a:rPr sz="2405" spc="-60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Calibri"/>
                <a:cs typeface="Calibri"/>
              </a:rPr>
              <a:t>shift</a:t>
            </a:r>
            <a:r>
              <a:rPr sz="2405" spc="-5" dirty="0">
                <a:latin typeface="Times New Roman"/>
                <a:cs typeface="Times New Roman"/>
              </a:rPr>
              <a:t> </a:t>
            </a:r>
            <a:r>
              <a:rPr sz="2405" spc="-10" dirty="0">
                <a:latin typeface="Calibri"/>
                <a:cs typeface="Calibri"/>
              </a:rPr>
              <a:t>register</a:t>
            </a:r>
            <a:r>
              <a:rPr sz="2405" spc="-75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Calibri"/>
                <a:cs typeface="Calibri"/>
              </a:rPr>
              <a:t>mode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3986" y="3322040"/>
            <a:ext cx="1175021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20" dirty="0">
                <a:latin typeface="Calibri"/>
                <a:cs typeface="Calibri"/>
              </a:rPr>
              <a:t>0101…</a:t>
            </a:r>
            <a:r>
              <a:rPr sz="2405" spc="-229" dirty="0">
                <a:latin typeface="Times New Roman"/>
                <a:cs typeface="Times New Roman"/>
              </a:rPr>
              <a:t> </a:t>
            </a:r>
            <a:r>
              <a:rPr sz="3607" spc="-22" baseline="32407" dirty="0">
                <a:latin typeface="Calibri"/>
                <a:cs typeface="Calibri"/>
              </a:rPr>
              <a:t>IN</a:t>
            </a:r>
            <a:endParaRPr sz="3607" baseline="32407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93859" y="1136538"/>
            <a:ext cx="363894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10" dirty="0">
                <a:latin typeface="Calibri"/>
                <a:cs typeface="Calibri"/>
              </a:rPr>
              <a:t>clk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82762" y="3391425"/>
            <a:ext cx="494947" cy="110694"/>
          </a:xfrm>
          <a:custGeom>
            <a:avLst/>
            <a:gdLst/>
            <a:ahLst/>
            <a:cxnLst/>
            <a:rect l="l" t="t" r="r" b="b"/>
            <a:pathLst>
              <a:path w="494030" h="110489">
                <a:moveTo>
                  <a:pt x="438821" y="65416"/>
                </a:moveTo>
                <a:lnTo>
                  <a:pt x="393953" y="91439"/>
                </a:lnTo>
                <a:lnTo>
                  <a:pt x="389381" y="94487"/>
                </a:lnTo>
                <a:lnTo>
                  <a:pt x="387857" y="99821"/>
                </a:lnTo>
                <a:lnTo>
                  <a:pt x="390143" y="104393"/>
                </a:lnTo>
                <a:lnTo>
                  <a:pt x="393191" y="108965"/>
                </a:lnTo>
                <a:lnTo>
                  <a:pt x="398525" y="110489"/>
                </a:lnTo>
                <a:lnTo>
                  <a:pt x="403097" y="108203"/>
                </a:lnTo>
                <a:lnTo>
                  <a:pt x="476691" y="65531"/>
                </a:lnTo>
                <a:lnTo>
                  <a:pt x="474725" y="65531"/>
                </a:lnTo>
                <a:lnTo>
                  <a:pt x="438821" y="65416"/>
                </a:lnTo>
                <a:close/>
              </a:path>
              <a:path w="494030" h="110489">
                <a:moveTo>
                  <a:pt x="455825" y="55554"/>
                </a:moveTo>
                <a:lnTo>
                  <a:pt x="438821" y="65416"/>
                </a:lnTo>
                <a:lnTo>
                  <a:pt x="474725" y="65531"/>
                </a:lnTo>
                <a:lnTo>
                  <a:pt x="474725" y="64007"/>
                </a:lnTo>
                <a:lnTo>
                  <a:pt x="470153" y="64007"/>
                </a:lnTo>
                <a:lnTo>
                  <a:pt x="455825" y="55554"/>
                </a:lnTo>
                <a:close/>
              </a:path>
              <a:path w="494030" h="110489">
                <a:moveTo>
                  <a:pt x="399287" y="0"/>
                </a:moveTo>
                <a:lnTo>
                  <a:pt x="393191" y="1523"/>
                </a:lnTo>
                <a:lnTo>
                  <a:pt x="390905" y="6095"/>
                </a:lnTo>
                <a:lnTo>
                  <a:pt x="387857" y="10667"/>
                </a:lnTo>
                <a:lnTo>
                  <a:pt x="389381" y="16763"/>
                </a:lnTo>
                <a:lnTo>
                  <a:pt x="393953" y="19049"/>
                </a:lnTo>
                <a:lnTo>
                  <a:pt x="440261" y="46371"/>
                </a:lnTo>
                <a:lnTo>
                  <a:pt x="474725" y="46481"/>
                </a:lnTo>
                <a:lnTo>
                  <a:pt x="474725" y="65531"/>
                </a:lnTo>
                <a:lnTo>
                  <a:pt x="476691" y="65531"/>
                </a:lnTo>
                <a:lnTo>
                  <a:pt x="493775" y="55625"/>
                </a:lnTo>
                <a:lnTo>
                  <a:pt x="403859" y="3047"/>
                </a:lnTo>
                <a:lnTo>
                  <a:pt x="399287" y="0"/>
                </a:lnTo>
                <a:close/>
              </a:path>
              <a:path w="494030" h="110489">
                <a:moveTo>
                  <a:pt x="761" y="44957"/>
                </a:moveTo>
                <a:lnTo>
                  <a:pt x="0" y="64007"/>
                </a:lnTo>
                <a:lnTo>
                  <a:pt x="438821" y="65416"/>
                </a:lnTo>
                <a:lnTo>
                  <a:pt x="455825" y="55554"/>
                </a:lnTo>
                <a:lnTo>
                  <a:pt x="440261" y="46371"/>
                </a:lnTo>
                <a:lnTo>
                  <a:pt x="761" y="44957"/>
                </a:lnTo>
                <a:close/>
              </a:path>
              <a:path w="494030" h="110489">
                <a:moveTo>
                  <a:pt x="470153" y="47243"/>
                </a:moveTo>
                <a:lnTo>
                  <a:pt x="455825" y="55554"/>
                </a:lnTo>
                <a:lnTo>
                  <a:pt x="470153" y="64007"/>
                </a:lnTo>
                <a:lnTo>
                  <a:pt x="470153" y="47243"/>
                </a:lnTo>
                <a:close/>
              </a:path>
              <a:path w="494030" h="110489">
                <a:moveTo>
                  <a:pt x="474725" y="47243"/>
                </a:moveTo>
                <a:lnTo>
                  <a:pt x="470153" y="47243"/>
                </a:lnTo>
                <a:lnTo>
                  <a:pt x="470153" y="64007"/>
                </a:lnTo>
                <a:lnTo>
                  <a:pt x="474725" y="64007"/>
                </a:lnTo>
                <a:lnTo>
                  <a:pt x="474725" y="47243"/>
                </a:lnTo>
                <a:close/>
              </a:path>
              <a:path w="494030" h="110489">
                <a:moveTo>
                  <a:pt x="440261" y="46371"/>
                </a:moveTo>
                <a:lnTo>
                  <a:pt x="455825" y="55554"/>
                </a:lnTo>
                <a:lnTo>
                  <a:pt x="470153" y="47243"/>
                </a:lnTo>
                <a:lnTo>
                  <a:pt x="474725" y="47243"/>
                </a:lnTo>
                <a:lnTo>
                  <a:pt x="474725" y="46481"/>
                </a:lnTo>
                <a:lnTo>
                  <a:pt x="440261" y="46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6" name="object 16"/>
          <p:cNvSpPr/>
          <p:nvPr/>
        </p:nvSpPr>
        <p:spPr>
          <a:xfrm>
            <a:off x="2482762" y="5325909"/>
            <a:ext cx="494947" cy="110694"/>
          </a:xfrm>
          <a:custGeom>
            <a:avLst/>
            <a:gdLst/>
            <a:ahLst/>
            <a:cxnLst/>
            <a:rect l="l" t="t" r="r" b="b"/>
            <a:pathLst>
              <a:path w="494030" h="110489">
                <a:moveTo>
                  <a:pt x="440128" y="64658"/>
                </a:moveTo>
                <a:lnTo>
                  <a:pt x="393953" y="91439"/>
                </a:lnTo>
                <a:lnTo>
                  <a:pt x="389381" y="93725"/>
                </a:lnTo>
                <a:lnTo>
                  <a:pt x="387857" y="99821"/>
                </a:lnTo>
                <a:lnTo>
                  <a:pt x="390143" y="104393"/>
                </a:lnTo>
                <a:lnTo>
                  <a:pt x="393191" y="108965"/>
                </a:lnTo>
                <a:lnTo>
                  <a:pt x="398525" y="110489"/>
                </a:lnTo>
                <a:lnTo>
                  <a:pt x="403097" y="107441"/>
                </a:lnTo>
                <a:lnTo>
                  <a:pt x="477773" y="64769"/>
                </a:lnTo>
                <a:lnTo>
                  <a:pt x="474725" y="64769"/>
                </a:lnTo>
                <a:lnTo>
                  <a:pt x="440128" y="64658"/>
                </a:lnTo>
                <a:close/>
              </a:path>
              <a:path w="494030" h="110489">
                <a:moveTo>
                  <a:pt x="456359" y="55244"/>
                </a:moveTo>
                <a:lnTo>
                  <a:pt x="440128" y="64658"/>
                </a:lnTo>
                <a:lnTo>
                  <a:pt x="474725" y="64769"/>
                </a:lnTo>
                <a:lnTo>
                  <a:pt x="474725" y="63245"/>
                </a:lnTo>
                <a:lnTo>
                  <a:pt x="470153" y="63245"/>
                </a:lnTo>
                <a:lnTo>
                  <a:pt x="456359" y="55244"/>
                </a:lnTo>
                <a:close/>
              </a:path>
              <a:path w="494030" h="110489">
                <a:moveTo>
                  <a:pt x="399287" y="0"/>
                </a:moveTo>
                <a:lnTo>
                  <a:pt x="393191" y="1523"/>
                </a:lnTo>
                <a:lnTo>
                  <a:pt x="390905" y="5333"/>
                </a:lnTo>
                <a:lnTo>
                  <a:pt x="387857" y="9905"/>
                </a:lnTo>
                <a:lnTo>
                  <a:pt x="389381" y="16001"/>
                </a:lnTo>
                <a:lnTo>
                  <a:pt x="393953" y="19049"/>
                </a:lnTo>
                <a:lnTo>
                  <a:pt x="439742" y="45607"/>
                </a:lnTo>
                <a:lnTo>
                  <a:pt x="474725" y="45719"/>
                </a:lnTo>
                <a:lnTo>
                  <a:pt x="474725" y="64769"/>
                </a:lnTo>
                <a:lnTo>
                  <a:pt x="477773" y="64769"/>
                </a:lnTo>
                <a:lnTo>
                  <a:pt x="493775" y="55625"/>
                </a:lnTo>
                <a:lnTo>
                  <a:pt x="403859" y="2285"/>
                </a:lnTo>
                <a:lnTo>
                  <a:pt x="399287" y="0"/>
                </a:lnTo>
                <a:close/>
              </a:path>
              <a:path w="494030" h="110489">
                <a:moveTo>
                  <a:pt x="761" y="44195"/>
                </a:moveTo>
                <a:lnTo>
                  <a:pt x="0" y="63245"/>
                </a:lnTo>
                <a:lnTo>
                  <a:pt x="440128" y="64658"/>
                </a:lnTo>
                <a:lnTo>
                  <a:pt x="456359" y="55244"/>
                </a:lnTo>
                <a:lnTo>
                  <a:pt x="439742" y="45607"/>
                </a:lnTo>
                <a:lnTo>
                  <a:pt x="761" y="44195"/>
                </a:lnTo>
                <a:close/>
              </a:path>
              <a:path w="494030" h="110489">
                <a:moveTo>
                  <a:pt x="470153" y="47243"/>
                </a:moveTo>
                <a:lnTo>
                  <a:pt x="456359" y="55244"/>
                </a:lnTo>
                <a:lnTo>
                  <a:pt x="470153" y="63245"/>
                </a:lnTo>
                <a:lnTo>
                  <a:pt x="470153" y="47243"/>
                </a:lnTo>
                <a:close/>
              </a:path>
              <a:path w="494030" h="110489">
                <a:moveTo>
                  <a:pt x="474725" y="47243"/>
                </a:moveTo>
                <a:lnTo>
                  <a:pt x="470153" y="47243"/>
                </a:lnTo>
                <a:lnTo>
                  <a:pt x="470153" y="63245"/>
                </a:lnTo>
                <a:lnTo>
                  <a:pt x="474725" y="63245"/>
                </a:lnTo>
                <a:lnTo>
                  <a:pt x="474725" y="47243"/>
                </a:lnTo>
                <a:close/>
              </a:path>
              <a:path w="494030" h="110489">
                <a:moveTo>
                  <a:pt x="439742" y="45607"/>
                </a:moveTo>
                <a:lnTo>
                  <a:pt x="456359" y="55244"/>
                </a:lnTo>
                <a:lnTo>
                  <a:pt x="470153" y="47243"/>
                </a:lnTo>
                <a:lnTo>
                  <a:pt x="474725" y="47243"/>
                </a:lnTo>
                <a:lnTo>
                  <a:pt x="474725" y="45719"/>
                </a:lnTo>
                <a:lnTo>
                  <a:pt x="439742" y="45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7" name="object 17"/>
          <p:cNvSpPr txBox="1"/>
          <p:nvPr/>
        </p:nvSpPr>
        <p:spPr>
          <a:xfrm>
            <a:off x="5067936" y="2944996"/>
            <a:ext cx="764686" cy="277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1803" b="1" dirty="0">
                <a:latin typeface="Arial"/>
                <a:cs typeface="Arial"/>
              </a:rPr>
              <a:t>…1010</a:t>
            </a:r>
            <a:endParaRPr sz="1803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53900" y="2882991"/>
            <a:ext cx="1502017" cy="76341"/>
          </a:xfrm>
          <a:custGeom>
            <a:avLst/>
            <a:gdLst/>
            <a:ahLst/>
            <a:cxnLst/>
            <a:rect l="l" t="t" r="r" b="b"/>
            <a:pathLst>
              <a:path w="1499235" h="76200">
                <a:moveTo>
                  <a:pt x="1422653" y="0"/>
                </a:moveTo>
                <a:lnTo>
                  <a:pt x="1422653" y="76199"/>
                </a:lnTo>
                <a:lnTo>
                  <a:pt x="1480565" y="47243"/>
                </a:lnTo>
                <a:lnTo>
                  <a:pt x="1434845" y="47243"/>
                </a:lnTo>
                <a:lnTo>
                  <a:pt x="1434845" y="28193"/>
                </a:lnTo>
                <a:lnTo>
                  <a:pt x="1479041" y="28193"/>
                </a:lnTo>
                <a:lnTo>
                  <a:pt x="1422653" y="0"/>
                </a:lnTo>
                <a:close/>
              </a:path>
              <a:path w="1499235" h="76200">
                <a:moveTo>
                  <a:pt x="1422653" y="28193"/>
                </a:moveTo>
                <a:lnTo>
                  <a:pt x="0" y="28193"/>
                </a:lnTo>
                <a:lnTo>
                  <a:pt x="0" y="47243"/>
                </a:lnTo>
                <a:lnTo>
                  <a:pt x="1422653" y="47243"/>
                </a:lnTo>
                <a:lnTo>
                  <a:pt x="1422653" y="28193"/>
                </a:lnTo>
                <a:close/>
              </a:path>
              <a:path w="1499235" h="76200">
                <a:moveTo>
                  <a:pt x="1479041" y="28193"/>
                </a:moveTo>
                <a:lnTo>
                  <a:pt x="1434845" y="28193"/>
                </a:lnTo>
                <a:lnTo>
                  <a:pt x="1434845" y="47243"/>
                </a:lnTo>
                <a:lnTo>
                  <a:pt x="1480565" y="47243"/>
                </a:lnTo>
                <a:lnTo>
                  <a:pt x="1498853" y="38099"/>
                </a:lnTo>
                <a:lnTo>
                  <a:pt x="1479041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9" name="object 19"/>
          <p:cNvSpPr/>
          <p:nvPr/>
        </p:nvSpPr>
        <p:spPr>
          <a:xfrm>
            <a:off x="4566879" y="4803734"/>
            <a:ext cx="1501380" cy="76341"/>
          </a:xfrm>
          <a:custGeom>
            <a:avLst/>
            <a:gdLst/>
            <a:ahLst/>
            <a:cxnLst/>
            <a:rect l="l" t="t" r="r" b="b"/>
            <a:pathLst>
              <a:path w="1498600" h="76200">
                <a:moveTo>
                  <a:pt x="1421891" y="0"/>
                </a:moveTo>
                <a:lnTo>
                  <a:pt x="1421891" y="76199"/>
                </a:lnTo>
                <a:lnTo>
                  <a:pt x="1478279" y="48005"/>
                </a:lnTo>
                <a:lnTo>
                  <a:pt x="1434845" y="48005"/>
                </a:lnTo>
                <a:lnTo>
                  <a:pt x="1434845" y="28955"/>
                </a:lnTo>
                <a:lnTo>
                  <a:pt x="1479803" y="28955"/>
                </a:lnTo>
                <a:lnTo>
                  <a:pt x="1421891" y="0"/>
                </a:lnTo>
                <a:close/>
              </a:path>
              <a:path w="1498600" h="76200">
                <a:moveTo>
                  <a:pt x="1421891" y="28955"/>
                </a:moveTo>
                <a:lnTo>
                  <a:pt x="0" y="28955"/>
                </a:lnTo>
                <a:lnTo>
                  <a:pt x="0" y="48005"/>
                </a:lnTo>
                <a:lnTo>
                  <a:pt x="1421891" y="48005"/>
                </a:lnTo>
                <a:lnTo>
                  <a:pt x="1421891" y="28955"/>
                </a:lnTo>
                <a:close/>
              </a:path>
              <a:path w="1498600" h="76200">
                <a:moveTo>
                  <a:pt x="1479803" y="28955"/>
                </a:moveTo>
                <a:lnTo>
                  <a:pt x="1434845" y="28955"/>
                </a:lnTo>
                <a:lnTo>
                  <a:pt x="1434845" y="48005"/>
                </a:lnTo>
                <a:lnTo>
                  <a:pt x="1478279" y="48005"/>
                </a:lnTo>
                <a:lnTo>
                  <a:pt x="1498091" y="38099"/>
                </a:lnTo>
                <a:lnTo>
                  <a:pt x="1479803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0" name="object 20"/>
          <p:cNvSpPr/>
          <p:nvPr/>
        </p:nvSpPr>
        <p:spPr>
          <a:xfrm>
            <a:off x="6010494" y="2637935"/>
            <a:ext cx="1074505" cy="572560"/>
          </a:xfrm>
          <a:custGeom>
            <a:avLst/>
            <a:gdLst/>
            <a:ahLst/>
            <a:cxnLst/>
            <a:rect l="l" t="t" r="r" b="b"/>
            <a:pathLst>
              <a:path w="1072514" h="571500">
                <a:moveTo>
                  <a:pt x="928877" y="0"/>
                </a:moveTo>
                <a:lnTo>
                  <a:pt x="143255" y="0"/>
                </a:lnTo>
                <a:lnTo>
                  <a:pt x="0" y="571499"/>
                </a:lnTo>
                <a:lnTo>
                  <a:pt x="1072133" y="571499"/>
                </a:lnTo>
                <a:lnTo>
                  <a:pt x="928877" y="0"/>
                </a:lnTo>
                <a:close/>
              </a:path>
            </a:pathLst>
          </a:custGeom>
          <a:solidFill>
            <a:srgbClr val="6F6FFF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1" name="object 21"/>
          <p:cNvSpPr/>
          <p:nvPr/>
        </p:nvSpPr>
        <p:spPr>
          <a:xfrm>
            <a:off x="6010494" y="2637935"/>
            <a:ext cx="1074505" cy="572560"/>
          </a:xfrm>
          <a:custGeom>
            <a:avLst/>
            <a:gdLst/>
            <a:ahLst/>
            <a:cxnLst/>
            <a:rect l="l" t="t" r="r" b="b"/>
            <a:pathLst>
              <a:path w="1072514" h="571500">
                <a:moveTo>
                  <a:pt x="0" y="571499"/>
                </a:moveTo>
                <a:lnTo>
                  <a:pt x="143255" y="0"/>
                </a:lnTo>
                <a:lnTo>
                  <a:pt x="928877" y="0"/>
                </a:lnTo>
                <a:lnTo>
                  <a:pt x="1072133" y="571499"/>
                </a:lnTo>
                <a:lnTo>
                  <a:pt x="0" y="5714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2" name="object 22"/>
          <p:cNvSpPr/>
          <p:nvPr/>
        </p:nvSpPr>
        <p:spPr>
          <a:xfrm>
            <a:off x="6010494" y="4570129"/>
            <a:ext cx="1074505" cy="572560"/>
          </a:xfrm>
          <a:custGeom>
            <a:avLst/>
            <a:gdLst/>
            <a:ahLst/>
            <a:cxnLst/>
            <a:rect l="l" t="t" r="r" b="b"/>
            <a:pathLst>
              <a:path w="1072514" h="571500">
                <a:moveTo>
                  <a:pt x="928877" y="0"/>
                </a:moveTo>
                <a:lnTo>
                  <a:pt x="143255" y="0"/>
                </a:lnTo>
                <a:lnTo>
                  <a:pt x="0" y="571499"/>
                </a:lnTo>
                <a:lnTo>
                  <a:pt x="1072133" y="571499"/>
                </a:lnTo>
                <a:lnTo>
                  <a:pt x="928877" y="0"/>
                </a:lnTo>
                <a:close/>
              </a:path>
            </a:pathLst>
          </a:custGeom>
          <a:solidFill>
            <a:srgbClr val="6F6FFF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3" name="object 23"/>
          <p:cNvSpPr/>
          <p:nvPr/>
        </p:nvSpPr>
        <p:spPr>
          <a:xfrm>
            <a:off x="6010494" y="4570129"/>
            <a:ext cx="1074505" cy="572560"/>
          </a:xfrm>
          <a:custGeom>
            <a:avLst/>
            <a:gdLst/>
            <a:ahLst/>
            <a:cxnLst/>
            <a:rect l="l" t="t" r="r" b="b"/>
            <a:pathLst>
              <a:path w="1072514" h="571500">
                <a:moveTo>
                  <a:pt x="0" y="571499"/>
                </a:moveTo>
                <a:lnTo>
                  <a:pt x="143255" y="0"/>
                </a:lnTo>
                <a:lnTo>
                  <a:pt x="928877" y="0"/>
                </a:lnTo>
                <a:lnTo>
                  <a:pt x="1072133" y="571499"/>
                </a:lnTo>
                <a:lnTo>
                  <a:pt x="0" y="5714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4" name="object 24"/>
          <p:cNvSpPr/>
          <p:nvPr/>
        </p:nvSpPr>
        <p:spPr>
          <a:xfrm>
            <a:off x="6223486" y="3210495"/>
            <a:ext cx="2545" cy="501308"/>
          </a:xfrm>
          <a:custGeom>
            <a:avLst/>
            <a:gdLst/>
            <a:ahLst/>
            <a:cxnLst/>
            <a:rect l="l" t="t" r="r" b="b"/>
            <a:pathLst>
              <a:path w="2539" h="500379">
                <a:moveTo>
                  <a:pt x="2285" y="0"/>
                </a:moveTo>
                <a:lnTo>
                  <a:pt x="0" y="49987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5" name="object 25"/>
          <p:cNvSpPr/>
          <p:nvPr/>
        </p:nvSpPr>
        <p:spPr>
          <a:xfrm>
            <a:off x="6546410" y="3210495"/>
            <a:ext cx="251927" cy="1360149"/>
          </a:xfrm>
          <a:custGeom>
            <a:avLst/>
            <a:gdLst/>
            <a:ahLst/>
            <a:cxnLst/>
            <a:rect l="l" t="t" r="r" b="b"/>
            <a:pathLst>
              <a:path w="251460" h="1357629">
                <a:moveTo>
                  <a:pt x="0" y="1357115"/>
                </a:moveTo>
                <a:lnTo>
                  <a:pt x="0" y="678173"/>
                </a:lnTo>
                <a:lnTo>
                  <a:pt x="251459" y="678173"/>
                </a:lnTo>
                <a:lnTo>
                  <a:pt x="25145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6" name="object 26"/>
          <p:cNvSpPr txBox="1"/>
          <p:nvPr/>
        </p:nvSpPr>
        <p:spPr>
          <a:xfrm>
            <a:off x="6176266" y="4045915"/>
            <a:ext cx="377890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15" dirty="0">
                <a:latin typeface="Calibri"/>
                <a:cs typeface="Calibri"/>
              </a:rPr>
              <a:t>N1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49442" y="5131238"/>
            <a:ext cx="1909" cy="501945"/>
          </a:xfrm>
          <a:custGeom>
            <a:avLst/>
            <a:gdLst/>
            <a:ahLst/>
            <a:cxnLst/>
            <a:rect l="l" t="t" r="r" b="b"/>
            <a:pathLst>
              <a:path w="1904" h="501014">
                <a:moveTo>
                  <a:pt x="1523" y="0"/>
                </a:moveTo>
                <a:lnTo>
                  <a:pt x="0" y="50063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8" name="object 28"/>
          <p:cNvSpPr/>
          <p:nvPr/>
        </p:nvSpPr>
        <p:spPr>
          <a:xfrm>
            <a:off x="6822002" y="5144216"/>
            <a:ext cx="1909" cy="501308"/>
          </a:xfrm>
          <a:custGeom>
            <a:avLst/>
            <a:gdLst/>
            <a:ahLst/>
            <a:cxnLst/>
            <a:rect l="l" t="t" r="r" b="b"/>
            <a:pathLst>
              <a:path w="1904" h="500379">
                <a:moveTo>
                  <a:pt x="1523" y="0"/>
                </a:moveTo>
                <a:lnTo>
                  <a:pt x="0" y="49987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9" name="object 29"/>
          <p:cNvSpPr txBox="1"/>
          <p:nvPr/>
        </p:nvSpPr>
        <p:spPr>
          <a:xfrm>
            <a:off x="5295440" y="3486233"/>
            <a:ext cx="926911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dirty="0">
                <a:latin typeface="Arial"/>
                <a:cs typeface="Arial"/>
              </a:rPr>
              <a:t>logic-0</a:t>
            </a:r>
            <a:endParaRPr sz="2405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83811" y="1527932"/>
            <a:ext cx="111967" cy="1110131"/>
          </a:xfrm>
          <a:custGeom>
            <a:avLst/>
            <a:gdLst/>
            <a:ahLst/>
            <a:cxnLst/>
            <a:rect l="l" t="t" r="r" b="b"/>
            <a:pathLst>
              <a:path w="111760" h="1108075">
                <a:moveTo>
                  <a:pt x="55382" y="37416"/>
                </a:moveTo>
                <a:lnTo>
                  <a:pt x="46012" y="53856"/>
                </a:lnTo>
                <a:lnTo>
                  <a:pt x="54863" y="1107947"/>
                </a:lnTo>
                <a:lnTo>
                  <a:pt x="73913" y="1107947"/>
                </a:lnTo>
                <a:lnTo>
                  <a:pt x="65061" y="53821"/>
                </a:lnTo>
                <a:lnTo>
                  <a:pt x="55382" y="37416"/>
                </a:lnTo>
                <a:close/>
              </a:path>
              <a:path w="111760" h="1108075">
                <a:moveTo>
                  <a:pt x="54863" y="0"/>
                </a:moveTo>
                <a:lnTo>
                  <a:pt x="3047" y="90677"/>
                </a:lnTo>
                <a:lnTo>
                  <a:pt x="0" y="95249"/>
                </a:lnTo>
                <a:lnTo>
                  <a:pt x="2285" y="101345"/>
                </a:lnTo>
                <a:lnTo>
                  <a:pt x="11429" y="105917"/>
                </a:lnTo>
                <a:lnTo>
                  <a:pt x="16763" y="104393"/>
                </a:lnTo>
                <a:lnTo>
                  <a:pt x="19811" y="99821"/>
                </a:lnTo>
                <a:lnTo>
                  <a:pt x="46012" y="53856"/>
                </a:lnTo>
                <a:lnTo>
                  <a:pt x="45719" y="19049"/>
                </a:lnTo>
                <a:lnTo>
                  <a:pt x="66164" y="19049"/>
                </a:lnTo>
                <a:lnTo>
                  <a:pt x="54863" y="0"/>
                </a:lnTo>
                <a:close/>
              </a:path>
              <a:path w="111760" h="1108075">
                <a:moveTo>
                  <a:pt x="66164" y="19049"/>
                </a:moveTo>
                <a:lnTo>
                  <a:pt x="64769" y="19049"/>
                </a:lnTo>
                <a:lnTo>
                  <a:pt x="65061" y="53821"/>
                </a:lnTo>
                <a:lnTo>
                  <a:pt x="92201" y="99821"/>
                </a:lnTo>
                <a:lnTo>
                  <a:pt x="94487" y="103631"/>
                </a:lnTo>
                <a:lnTo>
                  <a:pt x="100583" y="105155"/>
                </a:lnTo>
                <a:lnTo>
                  <a:pt x="105155" y="102869"/>
                </a:lnTo>
                <a:lnTo>
                  <a:pt x="109727" y="99821"/>
                </a:lnTo>
                <a:lnTo>
                  <a:pt x="111251" y="94487"/>
                </a:lnTo>
                <a:lnTo>
                  <a:pt x="108203" y="89915"/>
                </a:lnTo>
                <a:lnTo>
                  <a:pt x="66164" y="19049"/>
                </a:lnTo>
                <a:close/>
              </a:path>
              <a:path w="111760" h="1108075">
                <a:moveTo>
                  <a:pt x="64769" y="19049"/>
                </a:moveTo>
                <a:lnTo>
                  <a:pt x="45719" y="19049"/>
                </a:lnTo>
                <a:lnTo>
                  <a:pt x="46012" y="53856"/>
                </a:lnTo>
                <a:lnTo>
                  <a:pt x="55382" y="37416"/>
                </a:lnTo>
                <a:lnTo>
                  <a:pt x="47243" y="23621"/>
                </a:lnTo>
                <a:lnTo>
                  <a:pt x="64808" y="23621"/>
                </a:lnTo>
                <a:lnTo>
                  <a:pt x="64769" y="19049"/>
                </a:lnTo>
                <a:close/>
              </a:path>
              <a:path w="111760" h="1108075">
                <a:moveTo>
                  <a:pt x="64808" y="23621"/>
                </a:moveTo>
                <a:lnTo>
                  <a:pt x="63245" y="23621"/>
                </a:lnTo>
                <a:lnTo>
                  <a:pt x="55382" y="37416"/>
                </a:lnTo>
                <a:lnTo>
                  <a:pt x="65061" y="53821"/>
                </a:lnTo>
                <a:lnTo>
                  <a:pt x="64808" y="23621"/>
                </a:lnTo>
                <a:close/>
              </a:path>
              <a:path w="111760" h="1108075">
                <a:moveTo>
                  <a:pt x="63245" y="23621"/>
                </a:moveTo>
                <a:lnTo>
                  <a:pt x="47243" y="23621"/>
                </a:lnTo>
                <a:lnTo>
                  <a:pt x="55382" y="37416"/>
                </a:lnTo>
                <a:lnTo>
                  <a:pt x="63245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1" name="object 31"/>
          <p:cNvSpPr/>
          <p:nvPr/>
        </p:nvSpPr>
        <p:spPr>
          <a:xfrm>
            <a:off x="6322731" y="3347561"/>
            <a:ext cx="419241" cy="141868"/>
          </a:xfrm>
          <a:custGeom>
            <a:avLst/>
            <a:gdLst/>
            <a:ahLst/>
            <a:cxnLst/>
            <a:rect l="l" t="t" r="r" b="b"/>
            <a:pathLst>
              <a:path w="418464" h="141604">
                <a:moveTo>
                  <a:pt x="329267" y="86226"/>
                </a:moveTo>
                <a:lnTo>
                  <a:pt x="282484" y="112995"/>
                </a:lnTo>
                <a:lnTo>
                  <a:pt x="276160" y="122494"/>
                </a:lnTo>
                <a:lnTo>
                  <a:pt x="278505" y="134399"/>
                </a:lnTo>
                <a:lnTo>
                  <a:pt x="287736" y="141421"/>
                </a:lnTo>
                <a:lnTo>
                  <a:pt x="299465" y="139794"/>
                </a:lnTo>
                <a:lnTo>
                  <a:pt x="391921" y="86454"/>
                </a:lnTo>
                <a:lnTo>
                  <a:pt x="387095" y="86454"/>
                </a:lnTo>
                <a:lnTo>
                  <a:pt x="329267" y="86226"/>
                </a:lnTo>
                <a:close/>
              </a:path>
              <a:path w="418464" h="141604">
                <a:moveTo>
                  <a:pt x="355619" y="71148"/>
                </a:moveTo>
                <a:lnTo>
                  <a:pt x="329267" y="86226"/>
                </a:lnTo>
                <a:lnTo>
                  <a:pt x="387095" y="86454"/>
                </a:lnTo>
                <a:lnTo>
                  <a:pt x="387095" y="84930"/>
                </a:lnTo>
                <a:lnTo>
                  <a:pt x="378713" y="84930"/>
                </a:lnTo>
                <a:lnTo>
                  <a:pt x="355619" y="71148"/>
                </a:lnTo>
                <a:close/>
              </a:path>
              <a:path w="418464" h="141604">
                <a:moveTo>
                  <a:pt x="287027" y="0"/>
                </a:moveTo>
                <a:lnTo>
                  <a:pt x="277723" y="7925"/>
                </a:lnTo>
                <a:lnTo>
                  <a:pt x="276717" y="19373"/>
                </a:lnTo>
                <a:lnTo>
                  <a:pt x="284225" y="28542"/>
                </a:lnTo>
                <a:lnTo>
                  <a:pt x="328529" y="54981"/>
                </a:lnTo>
                <a:lnTo>
                  <a:pt x="387095" y="55212"/>
                </a:lnTo>
                <a:lnTo>
                  <a:pt x="387095" y="86454"/>
                </a:lnTo>
                <a:lnTo>
                  <a:pt x="391921" y="86454"/>
                </a:lnTo>
                <a:lnTo>
                  <a:pt x="418337" y="71214"/>
                </a:lnTo>
                <a:lnTo>
                  <a:pt x="300227" y="1110"/>
                </a:lnTo>
                <a:lnTo>
                  <a:pt x="298374" y="164"/>
                </a:lnTo>
                <a:lnTo>
                  <a:pt x="287027" y="0"/>
                </a:lnTo>
                <a:close/>
              </a:path>
              <a:path w="418464" h="141604">
                <a:moveTo>
                  <a:pt x="0" y="53688"/>
                </a:moveTo>
                <a:lnTo>
                  <a:pt x="0" y="84930"/>
                </a:lnTo>
                <a:lnTo>
                  <a:pt x="329267" y="86226"/>
                </a:lnTo>
                <a:lnTo>
                  <a:pt x="355619" y="71148"/>
                </a:lnTo>
                <a:lnTo>
                  <a:pt x="328529" y="54981"/>
                </a:lnTo>
                <a:lnTo>
                  <a:pt x="0" y="53688"/>
                </a:lnTo>
                <a:close/>
              </a:path>
              <a:path w="418464" h="141604">
                <a:moveTo>
                  <a:pt x="379475" y="57498"/>
                </a:moveTo>
                <a:lnTo>
                  <a:pt x="355619" y="71148"/>
                </a:lnTo>
                <a:lnTo>
                  <a:pt x="378713" y="84930"/>
                </a:lnTo>
                <a:lnTo>
                  <a:pt x="379475" y="57498"/>
                </a:lnTo>
                <a:close/>
              </a:path>
              <a:path w="418464" h="141604">
                <a:moveTo>
                  <a:pt x="387095" y="57498"/>
                </a:moveTo>
                <a:lnTo>
                  <a:pt x="379475" y="57498"/>
                </a:lnTo>
                <a:lnTo>
                  <a:pt x="378713" y="84930"/>
                </a:lnTo>
                <a:lnTo>
                  <a:pt x="387095" y="84930"/>
                </a:lnTo>
                <a:lnTo>
                  <a:pt x="387095" y="57498"/>
                </a:lnTo>
                <a:close/>
              </a:path>
              <a:path w="418464" h="141604">
                <a:moveTo>
                  <a:pt x="328529" y="54981"/>
                </a:moveTo>
                <a:lnTo>
                  <a:pt x="355619" y="71148"/>
                </a:lnTo>
                <a:lnTo>
                  <a:pt x="379475" y="57498"/>
                </a:lnTo>
                <a:lnTo>
                  <a:pt x="387095" y="57498"/>
                </a:lnTo>
                <a:lnTo>
                  <a:pt x="387095" y="55212"/>
                </a:lnTo>
                <a:lnTo>
                  <a:pt x="328529" y="549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2" name="object 32"/>
          <p:cNvSpPr/>
          <p:nvPr/>
        </p:nvSpPr>
        <p:spPr>
          <a:xfrm>
            <a:off x="6335708" y="5328963"/>
            <a:ext cx="407154" cy="144412"/>
          </a:xfrm>
          <a:custGeom>
            <a:avLst/>
            <a:gdLst/>
            <a:ahLst/>
            <a:cxnLst/>
            <a:rect l="l" t="t" r="r" b="b"/>
            <a:pathLst>
              <a:path w="406400" h="144145">
                <a:moveTo>
                  <a:pt x="126491" y="0"/>
                </a:moveTo>
                <a:lnTo>
                  <a:pt x="118871" y="3809"/>
                </a:lnTo>
                <a:lnTo>
                  <a:pt x="0" y="73151"/>
                </a:lnTo>
                <a:lnTo>
                  <a:pt x="118109" y="142493"/>
                </a:lnTo>
                <a:lnTo>
                  <a:pt x="119430" y="143207"/>
                </a:lnTo>
                <a:lnTo>
                  <a:pt x="131018" y="144142"/>
                </a:lnTo>
                <a:lnTo>
                  <a:pt x="140465" y="136621"/>
                </a:lnTo>
                <a:lnTo>
                  <a:pt x="141370" y="124687"/>
                </a:lnTo>
                <a:lnTo>
                  <a:pt x="134111" y="115061"/>
                </a:lnTo>
                <a:lnTo>
                  <a:pt x="90513" y="89394"/>
                </a:lnTo>
                <a:lnTo>
                  <a:pt x="31241" y="89153"/>
                </a:lnTo>
                <a:lnTo>
                  <a:pt x="31241" y="57149"/>
                </a:lnTo>
                <a:lnTo>
                  <a:pt x="90175" y="57149"/>
                </a:lnTo>
                <a:lnTo>
                  <a:pt x="135211" y="31067"/>
                </a:lnTo>
                <a:lnTo>
                  <a:pt x="142154" y="21827"/>
                </a:lnTo>
                <a:lnTo>
                  <a:pt x="140207" y="9905"/>
                </a:lnTo>
                <a:lnTo>
                  <a:pt x="136397" y="2285"/>
                </a:lnTo>
                <a:lnTo>
                  <a:pt x="126491" y="0"/>
                </a:lnTo>
                <a:close/>
              </a:path>
              <a:path w="406400" h="144145">
                <a:moveTo>
                  <a:pt x="89764" y="57387"/>
                </a:moveTo>
                <a:lnTo>
                  <a:pt x="62735" y="73041"/>
                </a:lnTo>
                <a:lnTo>
                  <a:pt x="90513" y="89394"/>
                </a:lnTo>
                <a:lnTo>
                  <a:pt x="406145" y="90677"/>
                </a:lnTo>
                <a:lnTo>
                  <a:pt x="406145" y="58673"/>
                </a:lnTo>
                <a:lnTo>
                  <a:pt x="89764" y="57387"/>
                </a:lnTo>
                <a:close/>
              </a:path>
              <a:path w="406400" h="144145">
                <a:moveTo>
                  <a:pt x="31241" y="57149"/>
                </a:moveTo>
                <a:lnTo>
                  <a:pt x="31241" y="89153"/>
                </a:lnTo>
                <a:lnTo>
                  <a:pt x="90513" y="89394"/>
                </a:lnTo>
                <a:lnTo>
                  <a:pt x="86220" y="86867"/>
                </a:lnTo>
                <a:lnTo>
                  <a:pt x="38861" y="86867"/>
                </a:lnTo>
                <a:lnTo>
                  <a:pt x="39623" y="59435"/>
                </a:lnTo>
                <a:lnTo>
                  <a:pt x="86228" y="59435"/>
                </a:lnTo>
                <a:lnTo>
                  <a:pt x="89764" y="57387"/>
                </a:lnTo>
                <a:lnTo>
                  <a:pt x="31241" y="57149"/>
                </a:lnTo>
                <a:close/>
              </a:path>
              <a:path w="406400" h="144145">
                <a:moveTo>
                  <a:pt x="39623" y="59435"/>
                </a:moveTo>
                <a:lnTo>
                  <a:pt x="38861" y="86867"/>
                </a:lnTo>
                <a:lnTo>
                  <a:pt x="62735" y="73041"/>
                </a:lnTo>
                <a:lnTo>
                  <a:pt x="39623" y="59435"/>
                </a:lnTo>
                <a:close/>
              </a:path>
              <a:path w="406400" h="144145">
                <a:moveTo>
                  <a:pt x="62735" y="73041"/>
                </a:moveTo>
                <a:lnTo>
                  <a:pt x="38861" y="86867"/>
                </a:lnTo>
                <a:lnTo>
                  <a:pt x="86220" y="86867"/>
                </a:lnTo>
                <a:lnTo>
                  <a:pt x="62735" y="73041"/>
                </a:lnTo>
                <a:close/>
              </a:path>
              <a:path w="406400" h="144145">
                <a:moveTo>
                  <a:pt x="86228" y="59435"/>
                </a:moveTo>
                <a:lnTo>
                  <a:pt x="39623" y="59435"/>
                </a:lnTo>
                <a:lnTo>
                  <a:pt x="62735" y="73041"/>
                </a:lnTo>
                <a:lnTo>
                  <a:pt x="86228" y="59435"/>
                </a:lnTo>
                <a:close/>
              </a:path>
              <a:path w="406400" h="144145">
                <a:moveTo>
                  <a:pt x="90175" y="57149"/>
                </a:moveTo>
                <a:lnTo>
                  <a:pt x="31241" y="57149"/>
                </a:lnTo>
                <a:lnTo>
                  <a:pt x="89764" y="57387"/>
                </a:lnTo>
                <a:lnTo>
                  <a:pt x="90175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3" name="object 33"/>
          <p:cNvSpPr/>
          <p:nvPr/>
        </p:nvSpPr>
        <p:spPr>
          <a:xfrm>
            <a:off x="1945320" y="3989935"/>
            <a:ext cx="5904369" cy="2061217"/>
          </a:xfrm>
          <a:custGeom>
            <a:avLst/>
            <a:gdLst/>
            <a:ahLst/>
            <a:cxnLst/>
            <a:rect l="l" t="t" r="r" b="b"/>
            <a:pathLst>
              <a:path w="5893435" h="2057400">
                <a:moveTo>
                  <a:pt x="0" y="2057399"/>
                </a:moveTo>
                <a:lnTo>
                  <a:pt x="5893307" y="2057399"/>
                </a:lnTo>
                <a:lnTo>
                  <a:pt x="5893307" y="0"/>
                </a:lnTo>
                <a:lnTo>
                  <a:pt x="0" y="0"/>
                </a:lnTo>
                <a:lnTo>
                  <a:pt x="0" y="2057399"/>
                </a:lnTo>
                <a:close/>
              </a:path>
            </a:pathLst>
          </a:custGeom>
          <a:ln w="190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4" name="object 34"/>
          <p:cNvSpPr txBox="1"/>
          <p:nvPr/>
        </p:nvSpPr>
        <p:spPr>
          <a:xfrm>
            <a:off x="6161916" y="2690979"/>
            <a:ext cx="773593" cy="603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76">
              <a:lnSpc>
                <a:spcPts val="2109"/>
              </a:lnSpc>
            </a:pPr>
            <a:r>
              <a:rPr sz="2004" spc="-15" dirty="0">
                <a:latin typeface="Arial"/>
                <a:cs typeface="Arial"/>
              </a:rPr>
              <a:t>MUXA</a:t>
            </a:r>
            <a:endParaRPr sz="2004">
              <a:latin typeface="Arial"/>
              <a:cs typeface="Arial"/>
            </a:endParaRPr>
          </a:p>
          <a:p>
            <a:pPr marL="12724">
              <a:lnSpc>
                <a:spcPts val="2590"/>
              </a:lnSpc>
              <a:tabLst>
                <a:tab pos="583401" algn="l"/>
              </a:tabLst>
            </a:pPr>
            <a:r>
              <a:rPr sz="2405" spc="-15" dirty="0">
                <a:latin typeface="Calibri"/>
                <a:cs typeface="Calibri"/>
              </a:rPr>
              <a:t>0</a:t>
            </a:r>
            <a:r>
              <a:rPr sz="2405" spc="-15" dirty="0">
                <a:latin typeface="Times New Roman"/>
                <a:cs typeface="Times New Roman"/>
              </a:rPr>
              <a:t>	</a:t>
            </a:r>
            <a:r>
              <a:rPr sz="2405" spc="-15" dirty="0">
                <a:latin typeface="Calibri"/>
                <a:cs typeface="Calibri"/>
              </a:rPr>
              <a:t>1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73367" y="4624795"/>
            <a:ext cx="762141" cy="30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004" spc="-15" dirty="0">
                <a:latin typeface="Arial"/>
                <a:cs typeface="Arial"/>
              </a:rPr>
              <a:t>MUXB</a:t>
            </a:r>
            <a:endParaRPr sz="2004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71682" y="4702296"/>
            <a:ext cx="573196" cy="693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>
              <a:lnSpc>
                <a:spcPts val="2735"/>
              </a:lnSpc>
            </a:pPr>
            <a:r>
              <a:rPr sz="2405" dirty="0">
                <a:latin typeface="Calibri"/>
                <a:cs typeface="Calibri"/>
              </a:rPr>
              <a:t>OUT</a:t>
            </a:r>
            <a:endParaRPr sz="2405">
              <a:latin typeface="Calibri"/>
              <a:cs typeface="Calibri"/>
            </a:endParaRPr>
          </a:p>
          <a:p>
            <a:pPr marL="183864">
              <a:lnSpc>
                <a:spcPts val="2735"/>
              </a:lnSpc>
            </a:pPr>
            <a:r>
              <a:rPr sz="2405" spc="-10" dirty="0">
                <a:latin typeface="Calibri"/>
                <a:cs typeface="Calibri"/>
              </a:rPr>
              <a:t>clk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34477" y="4858188"/>
            <a:ext cx="180675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15" dirty="0">
                <a:latin typeface="Calibri"/>
                <a:cs typeface="Calibri"/>
              </a:rPr>
              <a:t>1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067936" y="4868114"/>
            <a:ext cx="764686" cy="277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1803" b="1" dirty="0">
                <a:latin typeface="Arial"/>
                <a:cs typeface="Arial"/>
              </a:rPr>
              <a:t>…0101</a:t>
            </a:r>
            <a:endParaRPr sz="1803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61916" y="4869484"/>
            <a:ext cx="180675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15" dirty="0">
                <a:latin typeface="Calibri"/>
                <a:cs typeface="Calibri"/>
              </a:rPr>
              <a:t>0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28638" y="4923686"/>
            <a:ext cx="1425039" cy="926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90" algn="r"/>
            <a:r>
              <a:rPr sz="3607" spc="-20" dirty="0">
                <a:latin typeface="Calibri"/>
                <a:cs typeface="Calibri"/>
              </a:rPr>
              <a:t>B</a:t>
            </a:r>
            <a:endParaRPr sz="3607">
              <a:latin typeface="Calibri"/>
              <a:cs typeface="Calibri"/>
            </a:endParaRPr>
          </a:p>
          <a:p>
            <a:pPr marL="12724"/>
            <a:r>
              <a:rPr sz="2405" spc="-20" dirty="0">
                <a:latin typeface="Calibri"/>
                <a:cs typeface="Calibri"/>
              </a:rPr>
              <a:t>1010…</a:t>
            </a:r>
            <a:r>
              <a:rPr sz="2405" spc="-35" dirty="0">
                <a:latin typeface="Times New Roman"/>
                <a:cs typeface="Times New Roman"/>
              </a:rPr>
              <a:t> </a:t>
            </a:r>
            <a:r>
              <a:rPr sz="3607" spc="-22" baseline="32407" dirty="0">
                <a:latin typeface="Calibri"/>
                <a:cs typeface="Calibri"/>
              </a:rPr>
              <a:t>IN</a:t>
            </a:r>
            <a:endParaRPr sz="3607" baseline="32407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69034" y="5504159"/>
            <a:ext cx="1970244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>
              <a:tabLst>
                <a:tab pos="1055467" algn="l"/>
              </a:tabLst>
            </a:pPr>
            <a:r>
              <a:rPr sz="2405" dirty="0">
                <a:latin typeface="Arial"/>
                <a:cs typeface="Arial"/>
              </a:rPr>
              <a:t>logic-0</a:t>
            </a:r>
            <a:r>
              <a:rPr sz="2405" dirty="0">
                <a:latin typeface="Times New Roman"/>
                <a:cs typeface="Times New Roman"/>
              </a:rPr>
              <a:t>	</a:t>
            </a:r>
            <a:r>
              <a:rPr sz="2405" spc="5" dirty="0">
                <a:latin typeface="Arial"/>
                <a:cs typeface="Arial"/>
              </a:rPr>
              <a:t>l</a:t>
            </a:r>
            <a:r>
              <a:rPr sz="2405" dirty="0">
                <a:latin typeface="Arial"/>
                <a:cs typeface="Arial"/>
              </a:rPr>
              <a:t>ogic-1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6570343" y="2022864"/>
            <a:ext cx="377890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15" dirty="0">
                <a:latin typeface="Calibri"/>
                <a:cs typeface="Calibri"/>
              </a:rPr>
              <a:t>N2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20022" y="2554646"/>
            <a:ext cx="3295403" cy="864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 marR="5090"/>
            <a:r>
              <a:rPr sz="2805" b="1" dirty="0">
                <a:latin typeface="Arial"/>
                <a:cs typeface="Arial"/>
              </a:rPr>
              <a:t>At</a:t>
            </a:r>
            <a:r>
              <a:rPr sz="2805" b="1" spc="80" dirty="0">
                <a:latin typeface="Times New Roman"/>
                <a:cs typeface="Times New Roman"/>
              </a:rPr>
              <a:t> </a:t>
            </a:r>
            <a:r>
              <a:rPr sz="2805" b="1" dirty="0">
                <a:latin typeface="Arial"/>
                <a:cs typeface="Arial"/>
              </a:rPr>
              <a:t>clock</a:t>
            </a:r>
            <a:r>
              <a:rPr sz="2805" b="1" spc="80" dirty="0">
                <a:latin typeface="Times New Roman"/>
                <a:cs typeface="Times New Roman"/>
              </a:rPr>
              <a:t> </a:t>
            </a:r>
            <a:r>
              <a:rPr sz="2805" b="1" dirty="0">
                <a:latin typeface="Arial"/>
                <a:cs typeface="Arial"/>
              </a:rPr>
              <a:t>edge:</a:t>
            </a:r>
            <a:r>
              <a:rPr sz="2805" b="1" dirty="0">
                <a:latin typeface="Times New Roman"/>
                <a:cs typeface="Times New Roman"/>
              </a:rPr>
              <a:t> </a:t>
            </a:r>
            <a:r>
              <a:rPr sz="2805" b="1" dirty="0">
                <a:latin typeface="Arial"/>
                <a:cs typeface="Arial"/>
              </a:rPr>
              <a:t>MUX</a:t>
            </a:r>
            <a:r>
              <a:rPr sz="2805" b="1" spc="80" dirty="0">
                <a:latin typeface="Times New Roman"/>
                <a:cs typeface="Times New Roman"/>
              </a:rPr>
              <a:t> </a:t>
            </a:r>
            <a:r>
              <a:rPr sz="2805" b="1" spc="-5" dirty="0">
                <a:latin typeface="Arial"/>
                <a:cs typeface="Arial"/>
              </a:rPr>
              <a:t>select</a:t>
            </a:r>
            <a:r>
              <a:rPr sz="2805" b="1" dirty="0">
                <a:latin typeface="Arial"/>
                <a:cs typeface="Arial"/>
              </a:rPr>
              <a:t>s</a:t>
            </a:r>
            <a:r>
              <a:rPr sz="2805" b="1" spc="80" dirty="0">
                <a:latin typeface="Times New Roman"/>
                <a:cs typeface="Times New Roman"/>
              </a:rPr>
              <a:t> </a:t>
            </a:r>
            <a:r>
              <a:rPr sz="2805" b="1" dirty="0">
                <a:latin typeface="Arial"/>
                <a:cs typeface="Arial"/>
              </a:rPr>
              <a:t>toggle</a:t>
            </a:r>
            <a:endParaRPr sz="2805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120074" y="4068497"/>
            <a:ext cx="1316889" cy="432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805" b="1" dirty="0">
                <a:latin typeface="Arial"/>
                <a:cs typeface="Arial"/>
              </a:rPr>
              <a:t>Faster?</a:t>
            </a:r>
            <a:endParaRPr sz="280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526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7610" y="415943"/>
            <a:ext cx="6815376" cy="61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>
              <a:lnSpc>
                <a:spcPts val="4769"/>
              </a:lnSpc>
            </a:pPr>
            <a:r>
              <a:rPr sz="4008" spc="-5" dirty="0">
                <a:solidFill>
                  <a:srgbClr val="000099"/>
                </a:solidFill>
                <a:latin typeface="Arial"/>
                <a:cs typeface="Arial"/>
              </a:rPr>
              <a:t>Ho</a:t>
            </a:r>
            <a:r>
              <a:rPr sz="4008" dirty="0">
                <a:solidFill>
                  <a:srgbClr val="000099"/>
                </a:solidFill>
                <a:latin typeface="Arial"/>
                <a:cs typeface="Arial"/>
              </a:rPr>
              <a:t>w</a:t>
            </a:r>
            <a:r>
              <a:rPr sz="4008" spc="1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CA" sz="4008" spc="110" dirty="0">
                <a:solidFill>
                  <a:srgbClr val="000099"/>
                </a:solidFill>
                <a:cs typeface="Times New Roman"/>
              </a:rPr>
              <a:t>the PUF works </a:t>
            </a:r>
            <a:r>
              <a:rPr sz="4008" spc="-5" dirty="0">
                <a:solidFill>
                  <a:srgbClr val="000099"/>
                </a:solidFill>
                <a:latin typeface="Arial"/>
                <a:cs typeface="Arial"/>
              </a:rPr>
              <a:t>?</a:t>
            </a:r>
            <a:endParaRPr sz="4008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2048" y="2140351"/>
            <a:ext cx="1574541" cy="1360149"/>
          </a:xfrm>
          <a:custGeom>
            <a:avLst/>
            <a:gdLst/>
            <a:ahLst/>
            <a:cxnLst/>
            <a:rect l="l" t="t" r="r" b="b"/>
            <a:pathLst>
              <a:path w="1571625" h="1357629">
                <a:moveTo>
                  <a:pt x="0" y="1357121"/>
                </a:moveTo>
                <a:lnTo>
                  <a:pt x="1571243" y="1357121"/>
                </a:lnTo>
                <a:lnTo>
                  <a:pt x="1571243" y="0"/>
                </a:lnTo>
                <a:lnTo>
                  <a:pt x="0" y="0"/>
                </a:lnTo>
                <a:lnTo>
                  <a:pt x="0" y="135712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" name="object 4"/>
          <p:cNvSpPr/>
          <p:nvPr/>
        </p:nvSpPr>
        <p:spPr>
          <a:xfrm>
            <a:off x="2812048" y="2139589"/>
            <a:ext cx="1574541" cy="1360785"/>
          </a:xfrm>
          <a:custGeom>
            <a:avLst/>
            <a:gdLst/>
            <a:ahLst/>
            <a:cxnLst/>
            <a:rect l="l" t="t" r="r" b="b"/>
            <a:pathLst>
              <a:path w="1571625" h="1358264">
                <a:moveTo>
                  <a:pt x="0" y="1357883"/>
                </a:moveTo>
                <a:lnTo>
                  <a:pt x="1571243" y="1357883"/>
                </a:lnTo>
                <a:lnTo>
                  <a:pt x="1571243" y="0"/>
                </a:lnTo>
                <a:lnTo>
                  <a:pt x="0" y="0"/>
                </a:lnTo>
                <a:lnTo>
                  <a:pt x="0" y="135788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5" name="object 5"/>
          <p:cNvSpPr/>
          <p:nvPr/>
        </p:nvSpPr>
        <p:spPr>
          <a:xfrm>
            <a:off x="2812048" y="4072545"/>
            <a:ext cx="1574541" cy="1360149"/>
          </a:xfrm>
          <a:custGeom>
            <a:avLst/>
            <a:gdLst/>
            <a:ahLst/>
            <a:cxnLst/>
            <a:rect l="l" t="t" r="r" b="b"/>
            <a:pathLst>
              <a:path w="1571625" h="1357629">
                <a:moveTo>
                  <a:pt x="0" y="1357121"/>
                </a:moveTo>
                <a:lnTo>
                  <a:pt x="1571243" y="1357121"/>
                </a:lnTo>
                <a:lnTo>
                  <a:pt x="1571243" y="0"/>
                </a:lnTo>
                <a:lnTo>
                  <a:pt x="0" y="0"/>
                </a:lnTo>
                <a:lnTo>
                  <a:pt x="0" y="135712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6" name="object 6"/>
          <p:cNvSpPr/>
          <p:nvPr/>
        </p:nvSpPr>
        <p:spPr>
          <a:xfrm>
            <a:off x="2812048" y="4072545"/>
            <a:ext cx="1574541" cy="1360149"/>
          </a:xfrm>
          <a:custGeom>
            <a:avLst/>
            <a:gdLst/>
            <a:ahLst/>
            <a:cxnLst/>
            <a:rect l="l" t="t" r="r" b="b"/>
            <a:pathLst>
              <a:path w="1571625" h="1357629">
                <a:moveTo>
                  <a:pt x="0" y="1357121"/>
                </a:moveTo>
                <a:lnTo>
                  <a:pt x="1571243" y="1357121"/>
                </a:lnTo>
                <a:lnTo>
                  <a:pt x="1571243" y="0"/>
                </a:lnTo>
                <a:lnTo>
                  <a:pt x="0" y="0"/>
                </a:lnTo>
                <a:lnTo>
                  <a:pt x="0" y="1357121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7" name="object 7"/>
          <p:cNvSpPr/>
          <p:nvPr/>
        </p:nvSpPr>
        <p:spPr>
          <a:xfrm>
            <a:off x="4742718" y="1066229"/>
            <a:ext cx="1909" cy="3938579"/>
          </a:xfrm>
          <a:custGeom>
            <a:avLst/>
            <a:gdLst/>
            <a:ahLst/>
            <a:cxnLst/>
            <a:rect l="l" t="t" r="r" b="b"/>
            <a:pathLst>
              <a:path w="1905" h="3931285">
                <a:moveTo>
                  <a:pt x="1523" y="0"/>
                </a:moveTo>
                <a:lnTo>
                  <a:pt x="0" y="393115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8" name="object 8"/>
          <p:cNvSpPr/>
          <p:nvPr/>
        </p:nvSpPr>
        <p:spPr>
          <a:xfrm>
            <a:off x="4386202" y="4964976"/>
            <a:ext cx="362622" cy="76341"/>
          </a:xfrm>
          <a:custGeom>
            <a:avLst/>
            <a:gdLst/>
            <a:ahLst/>
            <a:cxnLst/>
            <a:rect l="l" t="t" r="r" b="b"/>
            <a:pathLst>
              <a:path w="361950" h="76200">
                <a:moveTo>
                  <a:pt x="76199" y="0"/>
                </a:moveTo>
                <a:lnTo>
                  <a:pt x="0" y="37337"/>
                </a:lnTo>
                <a:lnTo>
                  <a:pt x="76199" y="76199"/>
                </a:lnTo>
                <a:lnTo>
                  <a:pt x="76199" y="42735"/>
                </a:lnTo>
                <a:lnTo>
                  <a:pt x="64007" y="42671"/>
                </a:lnTo>
                <a:lnTo>
                  <a:pt x="60197" y="41147"/>
                </a:lnTo>
                <a:lnTo>
                  <a:pt x="58673" y="38099"/>
                </a:lnTo>
                <a:lnTo>
                  <a:pt x="60197" y="34289"/>
                </a:lnTo>
                <a:lnTo>
                  <a:pt x="64007" y="33527"/>
                </a:lnTo>
                <a:lnTo>
                  <a:pt x="76199" y="33527"/>
                </a:lnTo>
                <a:lnTo>
                  <a:pt x="76199" y="0"/>
                </a:lnTo>
                <a:close/>
              </a:path>
              <a:path w="361950" h="76200">
                <a:moveTo>
                  <a:pt x="76199" y="33559"/>
                </a:moveTo>
                <a:lnTo>
                  <a:pt x="76199" y="42735"/>
                </a:lnTo>
                <a:lnTo>
                  <a:pt x="357377" y="44195"/>
                </a:lnTo>
                <a:lnTo>
                  <a:pt x="360425" y="42671"/>
                </a:lnTo>
                <a:lnTo>
                  <a:pt x="361949" y="39623"/>
                </a:lnTo>
                <a:lnTo>
                  <a:pt x="360425" y="35813"/>
                </a:lnTo>
                <a:lnTo>
                  <a:pt x="357377" y="34289"/>
                </a:lnTo>
                <a:lnTo>
                  <a:pt x="76199" y="33559"/>
                </a:lnTo>
                <a:close/>
              </a:path>
              <a:path w="361950" h="76200">
                <a:moveTo>
                  <a:pt x="64007" y="33527"/>
                </a:moveTo>
                <a:lnTo>
                  <a:pt x="60197" y="34289"/>
                </a:lnTo>
                <a:lnTo>
                  <a:pt x="58673" y="38099"/>
                </a:lnTo>
                <a:lnTo>
                  <a:pt x="60197" y="41147"/>
                </a:lnTo>
                <a:lnTo>
                  <a:pt x="64007" y="42671"/>
                </a:lnTo>
                <a:lnTo>
                  <a:pt x="76199" y="42735"/>
                </a:lnTo>
                <a:lnTo>
                  <a:pt x="76199" y="33559"/>
                </a:lnTo>
                <a:lnTo>
                  <a:pt x="64007" y="33527"/>
                </a:lnTo>
                <a:close/>
              </a:path>
              <a:path w="361950" h="76200">
                <a:moveTo>
                  <a:pt x="76199" y="33527"/>
                </a:moveTo>
                <a:lnTo>
                  <a:pt x="64007" y="33527"/>
                </a:lnTo>
                <a:lnTo>
                  <a:pt x="76199" y="33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9" name="object 9"/>
          <p:cNvSpPr/>
          <p:nvPr/>
        </p:nvSpPr>
        <p:spPr>
          <a:xfrm>
            <a:off x="4386202" y="3031256"/>
            <a:ext cx="362622" cy="76341"/>
          </a:xfrm>
          <a:custGeom>
            <a:avLst/>
            <a:gdLst/>
            <a:ahLst/>
            <a:cxnLst/>
            <a:rect l="l" t="t" r="r" b="b"/>
            <a:pathLst>
              <a:path w="361950" h="76200">
                <a:moveTo>
                  <a:pt x="76199" y="0"/>
                </a:moveTo>
                <a:lnTo>
                  <a:pt x="0" y="37337"/>
                </a:lnTo>
                <a:lnTo>
                  <a:pt x="76199" y="76199"/>
                </a:lnTo>
                <a:lnTo>
                  <a:pt x="76199" y="42703"/>
                </a:lnTo>
                <a:lnTo>
                  <a:pt x="64007" y="42671"/>
                </a:lnTo>
                <a:lnTo>
                  <a:pt x="60197" y="41147"/>
                </a:lnTo>
                <a:lnTo>
                  <a:pt x="58673" y="38099"/>
                </a:lnTo>
                <a:lnTo>
                  <a:pt x="60197" y="34289"/>
                </a:lnTo>
                <a:lnTo>
                  <a:pt x="64007" y="32765"/>
                </a:lnTo>
                <a:lnTo>
                  <a:pt x="76199" y="32765"/>
                </a:lnTo>
                <a:lnTo>
                  <a:pt x="76199" y="0"/>
                </a:lnTo>
                <a:close/>
              </a:path>
              <a:path w="361950" h="76200">
                <a:moveTo>
                  <a:pt x="76199" y="32829"/>
                </a:moveTo>
                <a:lnTo>
                  <a:pt x="76199" y="42703"/>
                </a:lnTo>
                <a:lnTo>
                  <a:pt x="357377" y="43433"/>
                </a:lnTo>
                <a:lnTo>
                  <a:pt x="360425" y="42671"/>
                </a:lnTo>
                <a:lnTo>
                  <a:pt x="361949" y="38861"/>
                </a:lnTo>
                <a:lnTo>
                  <a:pt x="360425" y="35813"/>
                </a:lnTo>
                <a:lnTo>
                  <a:pt x="357377" y="34289"/>
                </a:lnTo>
                <a:lnTo>
                  <a:pt x="76199" y="32829"/>
                </a:lnTo>
                <a:close/>
              </a:path>
              <a:path w="361950" h="76200">
                <a:moveTo>
                  <a:pt x="64007" y="32765"/>
                </a:moveTo>
                <a:lnTo>
                  <a:pt x="60197" y="34289"/>
                </a:lnTo>
                <a:lnTo>
                  <a:pt x="58673" y="38099"/>
                </a:lnTo>
                <a:lnTo>
                  <a:pt x="60197" y="41147"/>
                </a:lnTo>
                <a:lnTo>
                  <a:pt x="64007" y="42671"/>
                </a:lnTo>
                <a:lnTo>
                  <a:pt x="76199" y="42703"/>
                </a:lnTo>
                <a:lnTo>
                  <a:pt x="76199" y="32829"/>
                </a:lnTo>
                <a:lnTo>
                  <a:pt x="64007" y="32765"/>
                </a:lnTo>
                <a:close/>
              </a:path>
              <a:path w="361950" h="76200">
                <a:moveTo>
                  <a:pt x="76199" y="32765"/>
                </a:moveTo>
                <a:lnTo>
                  <a:pt x="64007" y="32765"/>
                </a:lnTo>
                <a:lnTo>
                  <a:pt x="76199" y="328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0" name="object 10"/>
          <p:cNvSpPr txBox="1"/>
          <p:nvPr/>
        </p:nvSpPr>
        <p:spPr>
          <a:xfrm>
            <a:off x="3799404" y="2679564"/>
            <a:ext cx="573196" cy="668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>
              <a:lnSpc>
                <a:spcPts val="2635"/>
              </a:lnSpc>
            </a:pPr>
            <a:r>
              <a:rPr sz="2405" dirty="0">
                <a:latin typeface="Calibri"/>
                <a:cs typeface="Calibri"/>
              </a:rPr>
              <a:t>OUT</a:t>
            </a:r>
            <a:endParaRPr sz="2405">
              <a:latin typeface="Calibri"/>
              <a:cs typeface="Calibri"/>
            </a:endParaRPr>
          </a:p>
          <a:p>
            <a:pPr marL="200405">
              <a:lnSpc>
                <a:spcPts val="2635"/>
              </a:lnSpc>
            </a:pPr>
            <a:r>
              <a:rPr sz="2405" spc="-10" dirty="0">
                <a:latin typeface="Calibri"/>
                <a:cs typeface="Calibri"/>
              </a:rPr>
              <a:t>clk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06223" y="2832246"/>
            <a:ext cx="290733" cy="556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3607" spc="-25" dirty="0">
                <a:latin typeface="Calibri"/>
                <a:cs typeface="Calibri"/>
              </a:rPr>
              <a:t>A</a:t>
            </a:r>
            <a:endParaRPr sz="3607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10484" y="3300741"/>
            <a:ext cx="494947" cy="110694"/>
          </a:xfrm>
          <a:custGeom>
            <a:avLst/>
            <a:gdLst/>
            <a:ahLst/>
            <a:cxnLst/>
            <a:rect l="l" t="t" r="r" b="b"/>
            <a:pathLst>
              <a:path w="494030" h="110489">
                <a:moveTo>
                  <a:pt x="438821" y="65416"/>
                </a:moveTo>
                <a:lnTo>
                  <a:pt x="393953" y="91439"/>
                </a:lnTo>
                <a:lnTo>
                  <a:pt x="389381" y="94487"/>
                </a:lnTo>
                <a:lnTo>
                  <a:pt x="387857" y="99821"/>
                </a:lnTo>
                <a:lnTo>
                  <a:pt x="390143" y="104393"/>
                </a:lnTo>
                <a:lnTo>
                  <a:pt x="393191" y="108965"/>
                </a:lnTo>
                <a:lnTo>
                  <a:pt x="398525" y="110489"/>
                </a:lnTo>
                <a:lnTo>
                  <a:pt x="403097" y="108203"/>
                </a:lnTo>
                <a:lnTo>
                  <a:pt x="476691" y="65531"/>
                </a:lnTo>
                <a:lnTo>
                  <a:pt x="474725" y="65531"/>
                </a:lnTo>
                <a:lnTo>
                  <a:pt x="438821" y="65416"/>
                </a:lnTo>
                <a:close/>
              </a:path>
              <a:path w="494030" h="110489">
                <a:moveTo>
                  <a:pt x="455825" y="55554"/>
                </a:moveTo>
                <a:lnTo>
                  <a:pt x="438821" y="65416"/>
                </a:lnTo>
                <a:lnTo>
                  <a:pt x="474725" y="65531"/>
                </a:lnTo>
                <a:lnTo>
                  <a:pt x="474725" y="64007"/>
                </a:lnTo>
                <a:lnTo>
                  <a:pt x="470153" y="64007"/>
                </a:lnTo>
                <a:lnTo>
                  <a:pt x="455825" y="55554"/>
                </a:lnTo>
                <a:close/>
              </a:path>
              <a:path w="494030" h="110489">
                <a:moveTo>
                  <a:pt x="399287" y="0"/>
                </a:moveTo>
                <a:lnTo>
                  <a:pt x="393191" y="1523"/>
                </a:lnTo>
                <a:lnTo>
                  <a:pt x="390905" y="6095"/>
                </a:lnTo>
                <a:lnTo>
                  <a:pt x="387857" y="10667"/>
                </a:lnTo>
                <a:lnTo>
                  <a:pt x="389381" y="16763"/>
                </a:lnTo>
                <a:lnTo>
                  <a:pt x="393953" y="19049"/>
                </a:lnTo>
                <a:lnTo>
                  <a:pt x="440261" y="46371"/>
                </a:lnTo>
                <a:lnTo>
                  <a:pt x="474725" y="46481"/>
                </a:lnTo>
                <a:lnTo>
                  <a:pt x="474725" y="65531"/>
                </a:lnTo>
                <a:lnTo>
                  <a:pt x="476691" y="65531"/>
                </a:lnTo>
                <a:lnTo>
                  <a:pt x="493775" y="55625"/>
                </a:lnTo>
                <a:lnTo>
                  <a:pt x="403859" y="3047"/>
                </a:lnTo>
                <a:lnTo>
                  <a:pt x="399287" y="0"/>
                </a:lnTo>
                <a:close/>
              </a:path>
              <a:path w="494030" h="110489">
                <a:moveTo>
                  <a:pt x="761" y="44957"/>
                </a:moveTo>
                <a:lnTo>
                  <a:pt x="0" y="64007"/>
                </a:lnTo>
                <a:lnTo>
                  <a:pt x="438821" y="65416"/>
                </a:lnTo>
                <a:lnTo>
                  <a:pt x="455825" y="55554"/>
                </a:lnTo>
                <a:lnTo>
                  <a:pt x="440261" y="46371"/>
                </a:lnTo>
                <a:lnTo>
                  <a:pt x="761" y="44957"/>
                </a:lnTo>
                <a:close/>
              </a:path>
              <a:path w="494030" h="110489">
                <a:moveTo>
                  <a:pt x="470153" y="47243"/>
                </a:moveTo>
                <a:lnTo>
                  <a:pt x="455825" y="55554"/>
                </a:lnTo>
                <a:lnTo>
                  <a:pt x="470153" y="64007"/>
                </a:lnTo>
                <a:lnTo>
                  <a:pt x="470153" y="47243"/>
                </a:lnTo>
                <a:close/>
              </a:path>
              <a:path w="494030" h="110489">
                <a:moveTo>
                  <a:pt x="474725" y="47243"/>
                </a:moveTo>
                <a:lnTo>
                  <a:pt x="470153" y="47243"/>
                </a:lnTo>
                <a:lnTo>
                  <a:pt x="470153" y="64007"/>
                </a:lnTo>
                <a:lnTo>
                  <a:pt x="474725" y="64007"/>
                </a:lnTo>
                <a:lnTo>
                  <a:pt x="474725" y="47243"/>
                </a:lnTo>
                <a:close/>
              </a:path>
              <a:path w="494030" h="110489">
                <a:moveTo>
                  <a:pt x="440261" y="46371"/>
                </a:moveTo>
                <a:lnTo>
                  <a:pt x="455825" y="55554"/>
                </a:lnTo>
                <a:lnTo>
                  <a:pt x="470153" y="47243"/>
                </a:lnTo>
                <a:lnTo>
                  <a:pt x="474725" y="47243"/>
                </a:lnTo>
                <a:lnTo>
                  <a:pt x="474725" y="46481"/>
                </a:lnTo>
                <a:lnTo>
                  <a:pt x="440261" y="46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3" name="object 13"/>
          <p:cNvSpPr/>
          <p:nvPr/>
        </p:nvSpPr>
        <p:spPr>
          <a:xfrm>
            <a:off x="2310484" y="5235225"/>
            <a:ext cx="494947" cy="110694"/>
          </a:xfrm>
          <a:custGeom>
            <a:avLst/>
            <a:gdLst/>
            <a:ahLst/>
            <a:cxnLst/>
            <a:rect l="l" t="t" r="r" b="b"/>
            <a:pathLst>
              <a:path w="494030" h="110489">
                <a:moveTo>
                  <a:pt x="440128" y="64658"/>
                </a:moveTo>
                <a:lnTo>
                  <a:pt x="393953" y="91439"/>
                </a:lnTo>
                <a:lnTo>
                  <a:pt x="389381" y="93725"/>
                </a:lnTo>
                <a:lnTo>
                  <a:pt x="387857" y="99821"/>
                </a:lnTo>
                <a:lnTo>
                  <a:pt x="390143" y="104393"/>
                </a:lnTo>
                <a:lnTo>
                  <a:pt x="393191" y="108965"/>
                </a:lnTo>
                <a:lnTo>
                  <a:pt x="398525" y="110489"/>
                </a:lnTo>
                <a:lnTo>
                  <a:pt x="403097" y="107441"/>
                </a:lnTo>
                <a:lnTo>
                  <a:pt x="477773" y="64769"/>
                </a:lnTo>
                <a:lnTo>
                  <a:pt x="474725" y="64769"/>
                </a:lnTo>
                <a:lnTo>
                  <a:pt x="440128" y="64658"/>
                </a:lnTo>
                <a:close/>
              </a:path>
              <a:path w="494030" h="110489">
                <a:moveTo>
                  <a:pt x="456359" y="55244"/>
                </a:moveTo>
                <a:lnTo>
                  <a:pt x="440128" y="64658"/>
                </a:lnTo>
                <a:lnTo>
                  <a:pt x="474725" y="64769"/>
                </a:lnTo>
                <a:lnTo>
                  <a:pt x="474725" y="63245"/>
                </a:lnTo>
                <a:lnTo>
                  <a:pt x="470153" y="63245"/>
                </a:lnTo>
                <a:lnTo>
                  <a:pt x="456359" y="55244"/>
                </a:lnTo>
                <a:close/>
              </a:path>
              <a:path w="494030" h="110489">
                <a:moveTo>
                  <a:pt x="399287" y="0"/>
                </a:moveTo>
                <a:lnTo>
                  <a:pt x="393191" y="1523"/>
                </a:lnTo>
                <a:lnTo>
                  <a:pt x="390905" y="5333"/>
                </a:lnTo>
                <a:lnTo>
                  <a:pt x="387857" y="9905"/>
                </a:lnTo>
                <a:lnTo>
                  <a:pt x="389381" y="16001"/>
                </a:lnTo>
                <a:lnTo>
                  <a:pt x="393953" y="19049"/>
                </a:lnTo>
                <a:lnTo>
                  <a:pt x="439742" y="45607"/>
                </a:lnTo>
                <a:lnTo>
                  <a:pt x="474725" y="45719"/>
                </a:lnTo>
                <a:lnTo>
                  <a:pt x="474725" y="64769"/>
                </a:lnTo>
                <a:lnTo>
                  <a:pt x="477773" y="64769"/>
                </a:lnTo>
                <a:lnTo>
                  <a:pt x="493775" y="55625"/>
                </a:lnTo>
                <a:lnTo>
                  <a:pt x="403859" y="2285"/>
                </a:lnTo>
                <a:lnTo>
                  <a:pt x="399287" y="0"/>
                </a:lnTo>
                <a:close/>
              </a:path>
              <a:path w="494030" h="110489">
                <a:moveTo>
                  <a:pt x="761" y="44195"/>
                </a:moveTo>
                <a:lnTo>
                  <a:pt x="0" y="63245"/>
                </a:lnTo>
                <a:lnTo>
                  <a:pt x="440128" y="64658"/>
                </a:lnTo>
                <a:lnTo>
                  <a:pt x="456359" y="55244"/>
                </a:lnTo>
                <a:lnTo>
                  <a:pt x="439742" y="45607"/>
                </a:lnTo>
                <a:lnTo>
                  <a:pt x="761" y="44195"/>
                </a:lnTo>
                <a:close/>
              </a:path>
              <a:path w="494030" h="110489">
                <a:moveTo>
                  <a:pt x="470153" y="47243"/>
                </a:moveTo>
                <a:lnTo>
                  <a:pt x="456359" y="55244"/>
                </a:lnTo>
                <a:lnTo>
                  <a:pt x="470153" y="63245"/>
                </a:lnTo>
                <a:lnTo>
                  <a:pt x="470153" y="47243"/>
                </a:lnTo>
                <a:close/>
              </a:path>
              <a:path w="494030" h="110489">
                <a:moveTo>
                  <a:pt x="474725" y="47243"/>
                </a:moveTo>
                <a:lnTo>
                  <a:pt x="470153" y="47243"/>
                </a:lnTo>
                <a:lnTo>
                  <a:pt x="470153" y="63245"/>
                </a:lnTo>
                <a:lnTo>
                  <a:pt x="474725" y="63245"/>
                </a:lnTo>
                <a:lnTo>
                  <a:pt x="474725" y="47243"/>
                </a:lnTo>
                <a:close/>
              </a:path>
              <a:path w="494030" h="110489">
                <a:moveTo>
                  <a:pt x="439742" y="45607"/>
                </a:moveTo>
                <a:lnTo>
                  <a:pt x="456359" y="55244"/>
                </a:lnTo>
                <a:lnTo>
                  <a:pt x="470153" y="47243"/>
                </a:lnTo>
                <a:lnTo>
                  <a:pt x="474725" y="47243"/>
                </a:lnTo>
                <a:lnTo>
                  <a:pt x="474725" y="45719"/>
                </a:lnTo>
                <a:lnTo>
                  <a:pt x="439742" y="45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4" name="object 14"/>
          <p:cNvSpPr txBox="1"/>
          <p:nvPr/>
        </p:nvSpPr>
        <p:spPr>
          <a:xfrm>
            <a:off x="1984510" y="3271360"/>
            <a:ext cx="1175021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20" dirty="0">
                <a:latin typeface="Calibri"/>
                <a:cs typeface="Calibri"/>
              </a:rPr>
              <a:t>0101…</a:t>
            </a:r>
            <a:r>
              <a:rPr sz="2405" spc="-235" dirty="0">
                <a:latin typeface="Times New Roman"/>
                <a:cs typeface="Times New Roman"/>
              </a:rPr>
              <a:t> </a:t>
            </a:r>
            <a:r>
              <a:rPr sz="3607" spc="-22" baseline="32407" dirty="0">
                <a:latin typeface="Calibri"/>
                <a:cs typeface="Calibri"/>
              </a:rPr>
              <a:t>IN</a:t>
            </a:r>
            <a:endParaRPr sz="3607" baseline="3240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95658" y="2854312"/>
            <a:ext cx="764686" cy="277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1803" b="1" dirty="0">
                <a:latin typeface="Arial"/>
                <a:cs typeface="Arial"/>
              </a:rPr>
              <a:t>…1010</a:t>
            </a:r>
            <a:endParaRPr sz="1803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81622" y="2792307"/>
            <a:ext cx="1502017" cy="76341"/>
          </a:xfrm>
          <a:custGeom>
            <a:avLst/>
            <a:gdLst/>
            <a:ahLst/>
            <a:cxnLst/>
            <a:rect l="l" t="t" r="r" b="b"/>
            <a:pathLst>
              <a:path w="1499235" h="76200">
                <a:moveTo>
                  <a:pt x="1422653" y="0"/>
                </a:moveTo>
                <a:lnTo>
                  <a:pt x="1422653" y="76199"/>
                </a:lnTo>
                <a:lnTo>
                  <a:pt x="1480565" y="47243"/>
                </a:lnTo>
                <a:lnTo>
                  <a:pt x="1434845" y="47243"/>
                </a:lnTo>
                <a:lnTo>
                  <a:pt x="1434845" y="28193"/>
                </a:lnTo>
                <a:lnTo>
                  <a:pt x="1479041" y="28193"/>
                </a:lnTo>
                <a:lnTo>
                  <a:pt x="1422653" y="0"/>
                </a:lnTo>
                <a:close/>
              </a:path>
              <a:path w="1499235" h="76200">
                <a:moveTo>
                  <a:pt x="1422653" y="28193"/>
                </a:moveTo>
                <a:lnTo>
                  <a:pt x="0" y="28193"/>
                </a:lnTo>
                <a:lnTo>
                  <a:pt x="0" y="47243"/>
                </a:lnTo>
                <a:lnTo>
                  <a:pt x="1422653" y="47243"/>
                </a:lnTo>
                <a:lnTo>
                  <a:pt x="1422653" y="28193"/>
                </a:lnTo>
                <a:close/>
              </a:path>
              <a:path w="1499235" h="76200">
                <a:moveTo>
                  <a:pt x="1479041" y="28193"/>
                </a:moveTo>
                <a:lnTo>
                  <a:pt x="1434845" y="28193"/>
                </a:lnTo>
                <a:lnTo>
                  <a:pt x="1434845" y="47243"/>
                </a:lnTo>
                <a:lnTo>
                  <a:pt x="1480565" y="47243"/>
                </a:lnTo>
                <a:lnTo>
                  <a:pt x="1498853" y="38099"/>
                </a:lnTo>
                <a:lnTo>
                  <a:pt x="1479041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7" name="object 17"/>
          <p:cNvSpPr/>
          <p:nvPr/>
        </p:nvSpPr>
        <p:spPr>
          <a:xfrm>
            <a:off x="4394601" y="4713050"/>
            <a:ext cx="1501380" cy="76341"/>
          </a:xfrm>
          <a:custGeom>
            <a:avLst/>
            <a:gdLst/>
            <a:ahLst/>
            <a:cxnLst/>
            <a:rect l="l" t="t" r="r" b="b"/>
            <a:pathLst>
              <a:path w="1498600" h="76200">
                <a:moveTo>
                  <a:pt x="1421891" y="0"/>
                </a:moveTo>
                <a:lnTo>
                  <a:pt x="1421891" y="76199"/>
                </a:lnTo>
                <a:lnTo>
                  <a:pt x="1478279" y="48005"/>
                </a:lnTo>
                <a:lnTo>
                  <a:pt x="1434845" y="48005"/>
                </a:lnTo>
                <a:lnTo>
                  <a:pt x="1434845" y="28955"/>
                </a:lnTo>
                <a:lnTo>
                  <a:pt x="1479803" y="28955"/>
                </a:lnTo>
                <a:lnTo>
                  <a:pt x="1421891" y="0"/>
                </a:lnTo>
                <a:close/>
              </a:path>
              <a:path w="1498600" h="76200">
                <a:moveTo>
                  <a:pt x="1421891" y="28955"/>
                </a:moveTo>
                <a:lnTo>
                  <a:pt x="0" y="28955"/>
                </a:lnTo>
                <a:lnTo>
                  <a:pt x="0" y="48005"/>
                </a:lnTo>
                <a:lnTo>
                  <a:pt x="1421891" y="48005"/>
                </a:lnTo>
                <a:lnTo>
                  <a:pt x="1421891" y="28955"/>
                </a:lnTo>
                <a:close/>
              </a:path>
              <a:path w="1498600" h="76200">
                <a:moveTo>
                  <a:pt x="1479803" y="28955"/>
                </a:moveTo>
                <a:lnTo>
                  <a:pt x="1434845" y="28955"/>
                </a:lnTo>
                <a:lnTo>
                  <a:pt x="1434845" y="48005"/>
                </a:lnTo>
                <a:lnTo>
                  <a:pt x="1478279" y="48005"/>
                </a:lnTo>
                <a:lnTo>
                  <a:pt x="1498091" y="38099"/>
                </a:lnTo>
                <a:lnTo>
                  <a:pt x="1479803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8" name="object 18"/>
          <p:cNvSpPr/>
          <p:nvPr/>
        </p:nvSpPr>
        <p:spPr>
          <a:xfrm>
            <a:off x="5838216" y="2547251"/>
            <a:ext cx="1074505" cy="572560"/>
          </a:xfrm>
          <a:custGeom>
            <a:avLst/>
            <a:gdLst/>
            <a:ahLst/>
            <a:cxnLst/>
            <a:rect l="l" t="t" r="r" b="b"/>
            <a:pathLst>
              <a:path w="1072514" h="571500">
                <a:moveTo>
                  <a:pt x="928877" y="0"/>
                </a:moveTo>
                <a:lnTo>
                  <a:pt x="143255" y="0"/>
                </a:lnTo>
                <a:lnTo>
                  <a:pt x="0" y="571499"/>
                </a:lnTo>
                <a:lnTo>
                  <a:pt x="1072133" y="571499"/>
                </a:lnTo>
                <a:lnTo>
                  <a:pt x="928877" y="0"/>
                </a:lnTo>
                <a:close/>
              </a:path>
            </a:pathLst>
          </a:custGeom>
          <a:solidFill>
            <a:srgbClr val="6F6FFF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9" name="object 19"/>
          <p:cNvSpPr/>
          <p:nvPr/>
        </p:nvSpPr>
        <p:spPr>
          <a:xfrm>
            <a:off x="5838216" y="2547251"/>
            <a:ext cx="1074505" cy="572560"/>
          </a:xfrm>
          <a:custGeom>
            <a:avLst/>
            <a:gdLst/>
            <a:ahLst/>
            <a:cxnLst/>
            <a:rect l="l" t="t" r="r" b="b"/>
            <a:pathLst>
              <a:path w="1072514" h="571500">
                <a:moveTo>
                  <a:pt x="0" y="571499"/>
                </a:moveTo>
                <a:lnTo>
                  <a:pt x="143255" y="0"/>
                </a:lnTo>
                <a:lnTo>
                  <a:pt x="928877" y="0"/>
                </a:lnTo>
                <a:lnTo>
                  <a:pt x="1072133" y="571499"/>
                </a:lnTo>
                <a:lnTo>
                  <a:pt x="0" y="5714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0" name="object 20"/>
          <p:cNvSpPr/>
          <p:nvPr/>
        </p:nvSpPr>
        <p:spPr>
          <a:xfrm>
            <a:off x="5838216" y="4479445"/>
            <a:ext cx="1074505" cy="572560"/>
          </a:xfrm>
          <a:custGeom>
            <a:avLst/>
            <a:gdLst/>
            <a:ahLst/>
            <a:cxnLst/>
            <a:rect l="l" t="t" r="r" b="b"/>
            <a:pathLst>
              <a:path w="1072514" h="571500">
                <a:moveTo>
                  <a:pt x="928877" y="0"/>
                </a:moveTo>
                <a:lnTo>
                  <a:pt x="143255" y="0"/>
                </a:lnTo>
                <a:lnTo>
                  <a:pt x="0" y="571499"/>
                </a:lnTo>
                <a:lnTo>
                  <a:pt x="1072133" y="571499"/>
                </a:lnTo>
                <a:lnTo>
                  <a:pt x="928877" y="0"/>
                </a:lnTo>
                <a:close/>
              </a:path>
            </a:pathLst>
          </a:custGeom>
          <a:solidFill>
            <a:srgbClr val="6F6FFF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1" name="object 21"/>
          <p:cNvSpPr/>
          <p:nvPr/>
        </p:nvSpPr>
        <p:spPr>
          <a:xfrm>
            <a:off x="5838216" y="4479445"/>
            <a:ext cx="1074505" cy="572560"/>
          </a:xfrm>
          <a:custGeom>
            <a:avLst/>
            <a:gdLst/>
            <a:ahLst/>
            <a:cxnLst/>
            <a:rect l="l" t="t" r="r" b="b"/>
            <a:pathLst>
              <a:path w="1072514" h="571500">
                <a:moveTo>
                  <a:pt x="0" y="571499"/>
                </a:moveTo>
                <a:lnTo>
                  <a:pt x="143255" y="0"/>
                </a:lnTo>
                <a:lnTo>
                  <a:pt x="928877" y="0"/>
                </a:lnTo>
                <a:lnTo>
                  <a:pt x="1072133" y="571499"/>
                </a:lnTo>
                <a:lnTo>
                  <a:pt x="0" y="5714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2" name="object 22"/>
          <p:cNvSpPr/>
          <p:nvPr/>
        </p:nvSpPr>
        <p:spPr>
          <a:xfrm>
            <a:off x="6051208" y="3119811"/>
            <a:ext cx="2545" cy="501308"/>
          </a:xfrm>
          <a:custGeom>
            <a:avLst/>
            <a:gdLst/>
            <a:ahLst/>
            <a:cxnLst/>
            <a:rect l="l" t="t" r="r" b="b"/>
            <a:pathLst>
              <a:path w="2539" h="500379">
                <a:moveTo>
                  <a:pt x="2285" y="0"/>
                </a:moveTo>
                <a:lnTo>
                  <a:pt x="0" y="49987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3" name="object 23"/>
          <p:cNvSpPr/>
          <p:nvPr/>
        </p:nvSpPr>
        <p:spPr>
          <a:xfrm>
            <a:off x="6374132" y="3119811"/>
            <a:ext cx="251927" cy="1360149"/>
          </a:xfrm>
          <a:custGeom>
            <a:avLst/>
            <a:gdLst/>
            <a:ahLst/>
            <a:cxnLst/>
            <a:rect l="l" t="t" r="r" b="b"/>
            <a:pathLst>
              <a:path w="251460" h="1357629">
                <a:moveTo>
                  <a:pt x="0" y="1357115"/>
                </a:moveTo>
                <a:lnTo>
                  <a:pt x="0" y="678173"/>
                </a:lnTo>
                <a:lnTo>
                  <a:pt x="251459" y="678173"/>
                </a:lnTo>
                <a:lnTo>
                  <a:pt x="25145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4" name="object 24"/>
          <p:cNvSpPr/>
          <p:nvPr/>
        </p:nvSpPr>
        <p:spPr>
          <a:xfrm>
            <a:off x="6077164" y="5040554"/>
            <a:ext cx="1909" cy="501945"/>
          </a:xfrm>
          <a:custGeom>
            <a:avLst/>
            <a:gdLst/>
            <a:ahLst/>
            <a:cxnLst/>
            <a:rect l="l" t="t" r="r" b="b"/>
            <a:pathLst>
              <a:path w="1904" h="501014">
                <a:moveTo>
                  <a:pt x="1523" y="0"/>
                </a:moveTo>
                <a:lnTo>
                  <a:pt x="0" y="50063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5" name="object 25"/>
          <p:cNvSpPr/>
          <p:nvPr/>
        </p:nvSpPr>
        <p:spPr>
          <a:xfrm>
            <a:off x="6649724" y="5053532"/>
            <a:ext cx="1909" cy="501308"/>
          </a:xfrm>
          <a:custGeom>
            <a:avLst/>
            <a:gdLst/>
            <a:ahLst/>
            <a:cxnLst/>
            <a:rect l="l" t="t" r="r" b="b"/>
            <a:pathLst>
              <a:path w="1904" h="500379">
                <a:moveTo>
                  <a:pt x="1523" y="0"/>
                </a:moveTo>
                <a:lnTo>
                  <a:pt x="0" y="49987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6" name="object 26"/>
          <p:cNvSpPr/>
          <p:nvPr/>
        </p:nvSpPr>
        <p:spPr>
          <a:xfrm>
            <a:off x="6311533" y="1437248"/>
            <a:ext cx="111967" cy="1110131"/>
          </a:xfrm>
          <a:custGeom>
            <a:avLst/>
            <a:gdLst/>
            <a:ahLst/>
            <a:cxnLst/>
            <a:rect l="l" t="t" r="r" b="b"/>
            <a:pathLst>
              <a:path w="111760" h="1108075">
                <a:moveTo>
                  <a:pt x="55382" y="37416"/>
                </a:moveTo>
                <a:lnTo>
                  <a:pt x="46012" y="53856"/>
                </a:lnTo>
                <a:lnTo>
                  <a:pt x="54863" y="1107947"/>
                </a:lnTo>
                <a:lnTo>
                  <a:pt x="73913" y="1107947"/>
                </a:lnTo>
                <a:lnTo>
                  <a:pt x="65061" y="53821"/>
                </a:lnTo>
                <a:lnTo>
                  <a:pt x="55382" y="37416"/>
                </a:lnTo>
                <a:close/>
              </a:path>
              <a:path w="111760" h="1108075">
                <a:moveTo>
                  <a:pt x="54863" y="0"/>
                </a:moveTo>
                <a:lnTo>
                  <a:pt x="3047" y="90677"/>
                </a:lnTo>
                <a:lnTo>
                  <a:pt x="0" y="95249"/>
                </a:lnTo>
                <a:lnTo>
                  <a:pt x="2285" y="101345"/>
                </a:lnTo>
                <a:lnTo>
                  <a:pt x="11429" y="105917"/>
                </a:lnTo>
                <a:lnTo>
                  <a:pt x="16763" y="104393"/>
                </a:lnTo>
                <a:lnTo>
                  <a:pt x="19811" y="99821"/>
                </a:lnTo>
                <a:lnTo>
                  <a:pt x="46012" y="53856"/>
                </a:lnTo>
                <a:lnTo>
                  <a:pt x="45719" y="19049"/>
                </a:lnTo>
                <a:lnTo>
                  <a:pt x="66164" y="19049"/>
                </a:lnTo>
                <a:lnTo>
                  <a:pt x="54863" y="0"/>
                </a:lnTo>
                <a:close/>
              </a:path>
              <a:path w="111760" h="1108075">
                <a:moveTo>
                  <a:pt x="66164" y="19049"/>
                </a:moveTo>
                <a:lnTo>
                  <a:pt x="64769" y="19049"/>
                </a:lnTo>
                <a:lnTo>
                  <a:pt x="65061" y="53821"/>
                </a:lnTo>
                <a:lnTo>
                  <a:pt x="92201" y="99821"/>
                </a:lnTo>
                <a:lnTo>
                  <a:pt x="94487" y="103631"/>
                </a:lnTo>
                <a:lnTo>
                  <a:pt x="100583" y="105155"/>
                </a:lnTo>
                <a:lnTo>
                  <a:pt x="105155" y="102869"/>
                </a:lnTo>
                <a:lnTo>
                  <a:pt x="109727" y="99821"/>
                </a:lnTo>
                <a:lnTo>
                  <a:pt x="111251" y="94487"/>
                </a:lnTo>
                <a:lnTo>
                  <a:pt x="108203" y="89915"/>
                </a:lnTo>
                <a:lnTo>
                  <a:pt x="66164" y="19049"/>
                </a:lnTo>
                <a:close/>
              </a:path>
              <a:path w="111760" h="1108075">
                <a:moveTo>
                  <a:pt x="64769" y="19049"/>
                </a:moveTo>
                <a:lnTo>
                  <a:pt x="45719" y="19049"/>
                </a:lnTo>
                <a:lnTo>
                  <a:pt x="46012" y="53856"/>
                </a:lnTo>
                <a:lnTo>
                  <a:pt x="55382" y="37416"/>
                </a:lnTo>
                <a:lnTo>
                  <a:pt x="47243" y="23621"/>
                </a:lnTo>
                <a:lnTo>
                  <a:pt x="64808" y="23621"/>
                </a:lnTo>
                <a:lnTo>
                  <a:pt x="64769" y="19049"/>
                </a:lnTo>
                <a:close/>
              </a:path>
              <a:path w="111760" h="1108075">
                <a:moveTo>
                  <a:pt x="64808" y="23621"/>
                </a:moveTo>
                <a:lnTo>
                  <a:pt x="63245" y="23621"/>
                </a:lnTo>
                <a:lnTo>
                  <a:pt x="55382" y="37416"/>
                </a:lnTo>
                <a:lnTo>
                  <a:pt x="65061" y="53821"/>
                </a:lnTo>
                <a:lnTo>
                  <a:pt x="64808" y="23621"/>
                </a:lnTo>
                <a:close/>
              </a:path>
              <a:path w="111760" h="1108075">
                <a:moveTo>
                  <a:pt x="63245" y="23621"/>
                </a:moveTo>
                <a:lnTo>
                  <a:pt x="47243" y="23621"/>
                </a:lnTo>
                <a:lnTo>
                  <a:pt x="55382" y="37416"/>
                </a:lnTo>
                <a:lnTo>
                  <a:pt x="63245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7" name="object 27"/>
          <p:cNvSpPr txBox="1"/>
          <p:nvPr/>
        </p:nvSpPr>
        <p:spPr>
          <a:xfrm>
            <a:off x="5989638" y="2600295"/>
            <a:ext cx="773593" cy="603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76">
              <a:lnSpc>
                <a:spcPts val="2109"/>
              </a:lnSpc>
            </a:pPr>
            <a:r>
              <a:rPr sz="2004" spc="-15" dirty="0">
                <a:latin typeface="Arial"/>
                <a:cs typeface="Arial"/>
              </a:rPr>
              <a:t>MUXA</a:t>
            </a:r>
            <a:endParaRPr sz="2004">
              <a:latin typeface="Arial"/>
              <a:cs typeface="Arial"/>
            </a:endParaRPr>
          </a:p>
          <a:p>
            <a:pPr marL="12724">
              <a:lnSpc>
                <a:spcPts val="2590"/>
              </a:lnSpc>
              <a:tabLst>
                <a:tab pos="583401" algn="l"/>
              </a:tabLst>
            </a:pPr>
            <a:r>
              <a:rPr sz="2405" spc="-15" dirty="0">
                <a:latin typeface="Calibri"/>
                <a:cs typeface="Calibri"/>
              </a:rPr>
              <a:t>0</a:t>
            </a:r>
            <a:r>
              <a:rPr sz="2405" spc="-15" dirty="0">
                <a:latin typeface="Times New Roman"/>
                <a:cs typeface="Times New Roman"/>
              </a:rPr>
              <a:t>	</a:t>
            </a:r>
            <a:r>
              <a:rPr sz="2405" spc="-15" dirty="0">
                <a:latin typeface="Calibri"/>
                <a:cs typeface="Calibri"/>
              </a:rPr>
              <a:t>1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03988" y="3955231"/>
            <a:ext cx="377890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15" dirty="0">
                <a:latin typeface="Calibri"/>
                <a:cs typeface="Calibri"/>
              </a:rPr>
              <a:t>N1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23162" y="3395549"/>
            <a:ext cx="926911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dirty="0">
                <a:latin typeface="Arial"/>
                <a:cs typeface="Arial"/>
              </a:rPr>
              <a:t>logic-0</a:t>
            </a:r>
            <a:endParaRPr sz="2405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98065" y="1932180"/>
            <a:ext cx="377890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15" dirty="0">
                <a:latin typeface="Calibri"/>
                <a:cs typeface="Calibri"/>
              </a:rPr>
              <a:t>N2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50453" y="3256877"/>
            <a:ext cx="419241" cy="141868"/>
          </a:xfrm>
          <a:custGeom>
            <a:avLst/>
            <a:gdLst/>
            <a:ahLst/>
            <a:cxnLst/>
            <a:rect l="l" t="t" r="r" b="b"/>
            <a:pathLst>
              <a:path w="418464" h="141604">
                <a:moveTo>
                  <a:pt x="329267" y="86226"/>
                </a:moveTo>
                <a:lnTo>
                  <a:pt x="282484" y="112995"/>
                </a:lnTo>
                <a:lnTo>
                  <a:pt x="276160" y="122494"/>
                </a:lnTo>
                <a:lnTo>
                  <a:pt x="278505" y="134399"/>
                </a:lnTo>
                <a:lnTo>
                  <a:pt x="287736" y="141421"/>
                </a:lnTo>
                <a:lnTo>
                  <a:pt x="299465" y="139794"/>
                </a:lnTo>
                <a:lnTo>
                  <a:pt x="391921" y="86454"/>
                </a:lnTo>
                <a:lnTo>
                  <a:pt x="387095" y="86454"/>
                </a:lnTo>
                <a:lnTo>
                  <a:pt x="329267" y="86226"/>
                </a:lnTo>
                <a:close/>
              </a:path>
              <a:path w="418464" h="141604">
                <a:moveTo>
                  <a:pt x="355619" y="71148"/>
                </a:moveTo>
                <a:lnTo>
                  <a:pt x="329267" y="86226"/>
                </a:lnTo>
                <a:lnTo>
                  <a:pt x="387095" y="86454"/>
                </a:lnTo>
                <a:lnTo>
                  <a:pt x="387095" y="84930"/>
                </a:lnTo>
                <a:lnTo>
                  <a:pt x="378713" y="84930"/>
                </a:lnTo>
                <a:lnTo>
                  <a:pt x="355619" y="71148"/>
                </a:lnTo>
                <a:close/>
              </a:path>
              <a:path w="418464" h="141604">
                <a:moveTo>
                  <a:pt x="287027" y="0"/>
                </a:moveTo>
                <a:lnTo>
                  <a:pt x="277723" y="7925"/>
                </a:lnTo>
                <a:lnTo>
                  <a:pt x="276717" y="19373"/>
                </a:lnTo>
                <a:lnTo>
                  <a:pt x="284225" y="28542"/>
                </a:lnTo>
                <a:lnTo>
                  <a:pt x="328529" y="54981"/>
                </a:lnTo>
                <a:lnTo>
                  <a:pt x="387095" y="55212"/>
                </a:lnTo>
                <a:lnTo>
                  <a:pt x="387095" y="86454"/>
                </a:lnTo>
                <a:lnTo>
                  <a:pt x="391921" y="86454"/>
                </a:lnTo>
                <a:lnTo>
                  <a:pt x="418337" y="71214"/>
                </a:lnTo>
                <a:lnTo>
                  <a:pt x="300227" y="1110"/>
                </a:lnTo>
                <a:lnTo>
                  <a:pt x="298374" y="164"/>
                </a:lnTo>
                <a:lnTo>
                  <a:pt x="287027" y="0"/>
                </a:lnTo>
                <a:close/>
              </a:path>
              <a:path w="418464" h="141604">
                <a:moveTo>
                  <a:pt x="0" y="53688"/>
                </a:moveTo>
                <a:lnTo>
                  <a:pt x="0" y="84930"/>
                </a:lnTo>
                <a:lnTo>
                  <a:pt x="329267" y="86226"/>
                </a:lnTo>
                <a:lnTo>
                  <a:pt x="355619" y="71148"/>
                </a:lnTo>
                <a:lnTo>
                  <a:pt x="328529" y="54981"/>
                </a:lnTo>
                <a:lnTo>
                  <a:pt x="0" y="53688"/>
                </a:lnTo>
                <a:close/>
              </a:path>
              <a:path w="418464" h="141604">
                <a:moveTo>
                  <a:pt x="379475" y="57498"/>
                </a:moveTo>
                <a:lnTo>
                  <a:pt x="355619" y="71148"/>
                </a:lnTo>
                <a:lnTo>
                  <a:pt x="378713" y="84930"/>
                </a:lnTo>
                <a:lnTo>
                  <a:pt x="379475" y="57498"/>
                </a:lnTo>
                <a:close/>
              </a:path>
              <a:path w="418464" h="141604">
                <a:moveTo>
                  <a:pt x="387095" y="57498"/>
                </a:moveTo>
                <a:lnTo>
                  <a:pt x="379475" y="57498"/>
                </a:lnTo>
                <a:lnTo>
                  <a:pt x="378713" y="84930"/>
                </a:lnTo>
                <a:lnTo>
                  <a:pt x="387095" y="84930"/>
                </a:lnTo>
                <a:lnTo>
                  <a:pt x="387095" y="57498"/>
                </a:lnTo>
                <a:close/>
              </a:path>
              <a:path w="418464" h="141604">
                <a:moveTo>
                  <a:pt x="328529" y="54981"/>
                </a:moveTo>
                <a:lnTo>
                  <a:pt x="355619" y="71148"/>
                </a:lnTo>
                <a:lnTo>
                  <a:pt x="379475" y="57498"/>
                </a:lnTo>
                <a:lnTo>
                  <a:pt x="387095" y="57498"/>
                </a:lnTo>
                <a:lnTo>
                  <a:pt x="387095" y="55212"/>
                </a:lnTo>
                <a:lnTo>
                  <a:pt x="328529" y="549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2" name="object 32"/>
          <p:cNvSpPr/>
          <p:nvPr/>
        </p:nvSpPr>
        <p:spPr>
          <a:xfrm>
            <a:off x="6163430" y="5238279"/>
            <a:ext cx="407154" cy="144412"/>
          </a:xfrm>
          <a:custGeom>
            <a:avLst/>
            <a:gdLst/>
            <a:ahLst/>
            <a:cxnLst/>
            <a:rect l="l" t="t" r="r" b="b"/>
            <a:pathLst>
              <a:path w="406400" h="144145">
                <a:moveTo>
                  <a:pt x="126491" y="0"/>
                </a:moveTo>
                <a:lnTo>
                  <a:pt x="118871" y="3809"/>
                </a:lnTo>
                <a:lnTo>
                  <a:pt x="0" y="73151"/>
                </a:lnTo>
                <a:lnTo>
                  <a:pt x="118109" y="142493"/>
                </a:lnTo>
                <a:lnTo>
                  <a:pt x="119430" y="143207"/>
                </a:lnTo>
                <a:lnTo>
                  <a:pt x="131018" y="144142"/>
                </a:lnTo>
                <a:lnTo>
                  <a:pt x="140465" y="136621"/>
                </a:lnTo>
                <a:lnTo>
                  <a:pt x="141370" y="124687"/>
                </a:lnTo>
                <a:lnTo>
                  <a:pt x="134111" y="115061"/>
                </a:lnTo>
                <a:lnTo>
                  <a:pt x="90513" y="89394"/>
                </a:lnTo>
                <a:lnTo>
                  <a:pt x="31241" y="89153"/>
                </a:lnTo>
                <a:lnTo>
                  <a:pt x="31241" y="57149"/>
                </a:lnTo>
                <a:lnTo>
                  <a:pt x="90175" y="57149"/>
                </a:lnTo>
                <a:lnTo>
                  <a:pt x="135211" y="31067"/>
                </a:lnTo>
                <a:lnTo>
                  <a:pt x="142154" y="21827"/>
                </a:lnTo>
                <a:lnTo>
                  <a:pt x="140207" y="9905"/>
                </a:lnTo>
                <a:lnTo>
                  <a:pt x="136397" y="2285"/>
                </a:lnTo>
                <a:lnTo>
                  <a:pt x="126491" y="0"/>
                </a:lnTo>
                <a:close/>
              </a:path>
              <a:path w="406400" h="144145">
                <a:moveTo>
                  <a:pt x="89764" y="57387"/>
                </a:moveTo>
                <a:lnTo>
                  <a:pt x="62735" y="73041"/>
                </a:lnTo>
                <a:lnTo>
                  <a:pt x="90513" y="89394"/>
                </a:lnTo>
                <a:lnTo>
                  <a:pt x="406145" y="90677"/>
                </a:lnTo>
                <a:lnTo>
                  <a:pt x="406145" y="58673"/>
                </a:lnTo>
                <a:lnTo>
                  <a:pt x="89764" y="57387"/>
                </a:lnTo>
                <a:close/>
              </a:path>
              <a:path w="406400" h="144145">
                <a:moveTo>
                  <a:pt x="31241" y="57149"/>
                </a:moveTo>
                <a:lnTo>
                  <a:pt x="31241" y="89153"/>
                </a:lnTo>
                <a:lnTo>
                  <a:pt x="90513" y="89394"/>
                </a:lnTo>
                <a:lnTo>
                  <a:pt x="86220" y="86867"/>
                </a:lnTo>
                <a:lnTo>
                  <a:pt x="38861" y="86867"/>
                </a:lnTo>
                <a:lnTo>
                  <a:pt x="39623" y="59435"/>
                </a:lnTo>
                <a:lnTo>
                  <a:pt x="86228" y="59435"/>
                </a:lnTo>
                <a:lnTo>
                  <a:pt x="89764" y="57387"/>
                </a:lnTo>
                <a:lnTo>
                  <a:pt x="31241" y="57149"/>
                </a:lnTo>
                <a:close/>
              </a:path>
              <a:path w="406400" h="144145">
                <a:moveTo>
                  <a:pt x="39623" y="59435"/>
                </a:moveTo>
                <a:lnTo>
                  <a:pt x="38861" y="86867"/>
                </a:lnTo>
                <a:lnTo>
                  <a:pt x="62735" y="73041"/>
                </a:lnTo>
                <a:lnTo>
                  <a:pt x="39623" y="59435"/>
                </a:lnTo>
                <a:close/>
              </a:path>
              <a:path w="406400" h="144145">
                <a:moveTo>
                  <a:pt x="62735" y="73041"/>
                </a:moveTo>
                <a:lnTo>
                  <a:pt x="38861" y="86867"/>
                </a:lnTo>
                <a:lnTo>
                  <a:pt x="86220" y="86867"/>
                </a:lnTo>
                <a:lnTo>
                  <a:pt x="62735" y="73041"/>
                </a:lnTo>
                <a:close/>
              </a:path>
              <a:path w="406400" h="144145">
                <a:moveTo>
                  <a:pt x="86228" y="59435"/>
                </a:moveTo>
                <a:lnTo>
                  <a:pt x="39623" y="59435"/>
                </a:lnTo>
                <a:lnTo>
                  <a:pt x="62735" y="73041"/>
                </a:lnTo>
                <a:lnTo>
                  <a:pt x="86228" y="59435"/>
                </a:lnTo>
                <a:close/>
              </a:path>
              <a:path w="406400" h="144145">
                <a:moveTo>
                  <a:pt x="90175" y="57149"/>
                </a:moveTo>
                <a:lnTo>
                  <a:pt x="31241" y="57149"/>
                </a:lnTo>
                <a:lnTo>
                  <a:pt x="89764" y="57387"/>
                </a:lnTo>
                <a:lnTo>
                  <a:pt x="90175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3" name="object 33"/>
          <p:cNvSpPr/>
          <p:nvPr/>
        </p:nvSpPr>
        <p:spPr>
          <a:xfrm>
            <a:off x="1773042" y="1812078"/>
            <a:ext cx="5904369" cy="2061217"/>
          </a:xfrm>
          <a:custGeom>
            <a:avLst/>
            <a:gdLst/>
            <a:ahLst/>
            <a:cxnLst/>
            <a:rect l="l" t="t" r="r" b="b"/>
            <a:pathLst>
              <a:path w="5893435" h="2057400">
                <a:moveTo>
                  <a:pt x="0" y="2057399"/>
                </a:moveTo>
                <a:lnTo>
                  <a:pt x="5893307" y="2057399"/>
                </a:lnTo>
                <a:lnTo>
                  <a:pt x="5893307" y="0"/>
                </a:lnTo>
                <a:lnTo>
                  <a:pt x="0" y="0"/>
                </a:lnTo>
                <a:lnTo>
                  <a:pt x="0" y="2057399"/>
                </a:lnTo>
                <a:close/>
              </a:path>
            </a:pathLst>
          </a:custGeom>
          <a:ln w="190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4" name="object 34"/>
          <p:cNvSpPr txBox="1"/>
          <p:nvPr/>
        </p:nvSpPr>
        <p:spPr>
          <a:xfrm>
            <a:off x="7871442" y="2005914"/>
            <a:ext cx="2620418" cy="1730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805" b="1" dirty="0">
                <a:latin typeface="Arial"/>
                <a:cs typeface="Arial"/>
              </a:rPr>
              <a:t>Faster?</a:t>
            </a:r>
            <a:endParaRPr sz="2805" dirty="0">
              <a:latin typeface="Arial"/>
              <a:cs typeface="Arial"/>
            </a:endParaRPr>
          </a:p>
          <a:p>
            <a:pPr marL="12724" marR="5090">
              <a:lnSpc>
                <a:spcPts val="3406"/>
              </a:lnSpc>
              <a:spcBef>
                <a:spcPts val="80"/>
              </a:spcBef>
            </a:pPr>
            <a:r>
              <a:rPr sz="2805" b="1" dirty="0">
                <a:latin typeface="Arial"/>
                <a:cs typeface="Arial"/>
              </a:rPr>
              <a:t>MUXA</a:t>
            </a:r>
            <a:r>
              <a:rPr sz="2805" b="1" spc="70" dirty="0">
                <a:latin typeface="Times New Roman"/>
                <a:cs typeface="Times New Roman"/>
              </a:rPr>
              <a:t> </a:t>
            </a:r>
            <a:r>
              <a:rPr sz="2805" b="1" dirty="0">
                <a:latin typeface="Arial"/>
                <a:cs typeface="Arial"/>
              </a:rPr>
              <a:t>changes</a:t>
            </a:r>
            <a:r>
              <a:rPr sz="2805" b="1" dirty="0">
                <a:latin typeface="Times New Roman"/>
                <a:cs typeface="Times New Roman"/>
              </a:rPr>
              <a:t> </a:t>
            </a:r>
            <a:r>
              <a:rPr sz="2805" b="1" dirty="0">
                <a:latin typeface="Arial"/>
                <a:cs typeface="Arial"/>
              </a:rPr>
              <a:t>before</a:t>
            </a:r>
            <a:r>
              <a:rPr sz="2805" b="1" spc="75" dirty="0">
                <a:latin typeface="Times New Roman"/>
                <a:cs typeface="Times New Roman"/>
              </a:rPr>
              <a:t> </a:t>
            </a:r>
            <a:r>
              <a:rPr sz="2805" b="1" dirty="0">
                <a:latin typeface="Arial"/>
                <a:cs typeface="Arial"/>
              </a:rPr>
              <a:t>N1</a:t>
            </a:r>
            <a:r>
              <a:rPr sz="2805" b="1" spc="75" dirty="0">
                <a:latin typeface="Times New Roman"/>
                <a:cs typeface="Times New Roman"/>
              </a:rPr>
              <a:t> </a:t>
            </a:r>
            <a:r>
              <a:rPr sz="2805" b="1" dirty="0">
                <a:latin typeface="Symbol"/>
                <a:cs typeface="Symbol"/>
              </a:rPr>
              <a:t></a:t>
            </a:r>
            <a:endParaRPr sz="2805" dirty="0">
              <a:latin typeface="Symbol"/>
              <a:cs typeface="Symbol"/>
            </a:endParaRPr>
          </a:p>
          <a:p>
            <a:pPr marL="12724">
              <a:lnSpc>
                <a:spcPts val="3216"/>
              </a:lnSpc>
            </a:pPr>
            <a:r>
              <a:rPr sz="2805" b="1" dirty="0">
                <a:latin typeface="Arial"/>
                <a:cs typeface="Arial"/>
              </a:rPr>
              <a:t>pulse</a:t>
            </a:r>
            <a:r>
              <a:rPr sz="2805" b="1" spc="75" dirty="0">
                <a:latin typeface="Times New Roman"/>
                <a:cs typeface="Times New Roman"/>
              </a:rPr>
              <a:t> </a:t>
            </a:r>
            <a:r>
              <a:rPr sz="2805" b="1" dirty="0">
                <a:latin typeface="Arial"/>
                <a:cs typeface="Arial"/>
              </a:rPr>
              <a:t>on</a:t>
            </a:r>
            <a:r>
              <a:rPr sz="2805" b="1" spc="80" dirty="0">
                <a:latin typeface="Times New Roman"/>
                <a:cs typeface="Times New Roman"/>
              </a:rPr>
              <a:t> </a:t>
            </a:r>
            <a:r>
              <a:rPr sz="2805" b="1" spc="-5" dirty="0">
                <a:latin typeface="Arial"/>
                <a:cs typeface="Arial"/>
              </a:rPr>
              <a:t>N2.</a:t>
            </a:r>
            <a:endParaRPr sz="2805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431388" y="1427323"/>
            <a:ext cx="589101" cy="3181"/>
          </a:xfrm>
          <a:custGeom>
            <a:avLst/>
            <a:gdLst/>
            <a:ahLst/>
            <a:cxnLst/>
            <a:rect l="l" t="t" r="r" b="b"/>
            <a:pathLst>
              <a:path w="588010" h="3175">
                <a:moveTo>
                  <a:pt x="0" y="0"/>
                </a:moveTo>
                <a:lnTo>
                  <a:pt x="587501" y="304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6" name="object 36"/>
          <p:cNvSpPr/>
          <p:nvPr/>
        </p:nvSpPr>
        <p:spPr>
          <a:xfrm>
            <a:off x="7019980" y="1032638"/>
            <a:ext cx="1909" cy="395067"/>
          </a:xfrm>
          <a:custGeom>
            <a:avLst/>
            <a:gdLst/>
            <a:ahLst/>
            <a:cxnLst/>
            <a:rect l="l" t="t" r="r" b="b"/>
            <a:pathLst>
              <a:path w="1904" h="394335">
                <a:moveTo>
                  <a:pt x="0" y="393953"/>
                </a:moveTo>
                <a:lnTo>
                  <a:pt x="1523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7" name="object 37"/>
          <p:cNvSpPr/>
          <p:nvPr/>
        </p:nvSpPr>
        <p:spPr>
          <a:xfrm>
            <a:off x="7019980" y="1032638"/>
            <a:ext cx="97335" cy="3817"/>
          </a:xfrm>
          <a:custGeom>
            <a:avLst/>
            <a:gdLst/>
            <a:ahLst/>
            <a:cxnLst/>
            <a:rect l="l" t="t" r="r" b="b"/>
            <a:pathLst>
              <a:path w="97154" h="3809">
                <a:moveTo>
                  <a:pt x="0" y="0"/>
                </a:moveTo>
                <a:lnTo>
                  <a:pt x="96773" y="380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8" name="object 38"/>
          <p:cNvSpPr/>
          <p:nvPr/>
        </p:nvSpPr>
        <p:spPr>
          <a:xfrm>
            <a:off x="7116934" y="1032638"/>
            <a:ext cx="3181" cy="395067"/>
          </a:xfrm>
          <a:custGeom>
            <a:avLst/>
            <a:gdLst/>
            <a:ahLst/>
            <a:cxnLst/>
            <a:rect l="l" t="t" r="r" b="b"/>
            <a:pathLst>
              <a:path w="3175" h="394335">
                <a:moveTo>
                  <a:pt x="3047" y="0"/>
                </a:moveTo>
                <a:lnTo>
                  <a:pt x="0" y="39395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9" name="object 39"/>
          <p:cNvSpPr/>
          <p:nvPr/>
        </p:nvSpPr>
        <p:spPr>
          <a:xfrm>
            <a:off x="7116934" y="1427323"/>
            <a:ext cx="687072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7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0" name="object 40"/>
          <p:cNvSpPr txBox="1"/>
          <p:nvPr/>
        </p:nvSpPr>
        <p:spPr>
          <a:xfrm>
            <a:off x="4321578" y="1052472"/>
            <a:ext cx="3769355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>
              <a:tabLst>
                <a:tab pos="2932276" algn="l"/>
              </a:tabLst>
            </a:pPr>
            <a:r>
              <a:rPr sz="2405" spc="-10" dirty="0">
                <a:latin typeface="Calibri"/>
                <a:cs typeface="Calibri"/>
              </a:rPr>
              <a:t>clk</a:t>
            </a:r>
            <a:r>
              <a:rPr sz="2405" spc="-10" dirty="0">
                <a:latin typeface="Times New Roman"/>
                <a:cs typeface="Times New Roman"/>
              </a:rPr>
              <a:t>	</a:t>
            </a:r>
            <a:r>
              <a:rPr sz="3607" spc="-7" baseline="1157" dirty="0">
                <a:latin typeface="Calibri"/>
                <a:cs typeface="Calibri"/>
              </a:rPr>
              <a:t>Glitch!</a:t>
            </a:r>
            <a:endParaRPr sz="3607" baseline="1157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01089" y="4534111"/>
            <a:ext cx="762141" cy="30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004" spc="-15" dirty="0">
                <a:latin typeface="Arial"/>
                <a:cs typeface="Arial"/>
              </a:rPr>
              <a:t>MUXB</a:t>
            </a:r>
            <a:endParaRPr sz="2004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99404" y="4611612"/>
            <a:ext cx="573196" cy="693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>
              <a:lnSpc>
                <a:spcPts val="2735"/>
              </a:lnSpc>
            </a:pPr>
            <a:r>
              <a:rPr sz="2405" dirty="0">
                <a:latin typeface="Calibri"/>
                <a:cs typeface="Calibri"/>
              </a:rPr>
              <a:t>OUT</a:t>
            </a:r>
            <a:endParaRPr sz="2405">
              <a:latin typeface="Calibri"/>
              <a:cs typeface="Calibri"/>
            </a:endParaRPr>
          </a:p>
          <a:p>
            <a:pPr marL="183864">
              <a:lnSpc>
                <a:spcPts val="2735"/>
              </a:lnSpc>
            </a:pPr>
            <a:r>
              <a:rPr sz="2405" spc="-10" dirty="0">
                <a:latin typeface="Calibri"/>
                <a:cs typeface="Calibri"/>
              </a:rPr>
              <a:t>clk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562199" y="4767504"/>
            <a:ext cx="180675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15" dirty="0">
                <a:latin typeface="Calibri"/>
                <a:cs typeface="Calibri"/>
              </a:rPr>
              <a:t>1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95658" y="4777430"/>
            <a:ext cx="764686" cy="277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1803" b="1" dirty="0">
                <a:latin typeface="Arial"/>
                <a:cs typeface="Arial"/>
              </a:rPr>
              <a:t>…0101</a:t>
            </a:r>
            <a:endParaRPr sz="1803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89638" y="4778800"/>
            <a:ext cx="180675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15" dirty="0">
                <a:latin typeface="Calibri"/>
                <a:cs typeface="Calibri"/>
              </a:rPr>
              <a:t>0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56575" y="4674839"/>
            <a:ext cx="1425039" cy="926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90" algn="r"/>
            <a:r>
              <a:rPr sz="3607" spc="-20" dirty="0">
                <a:latin typeface="Calibri"/>
                <a:cs typeface="Calibri"/>
              </a:rPr>
              <a:t>B</a:t>
            </a:r>
            <a:endParaRPr sz="3607" dirty="0">
              <a:latin typeface="Calibri"/>
              <a:cs typeface="Calibri"/>
            </a:endParaRPr>
          </a:p>
          <a:p>
            <a:pPr marL="12724"/>
            <a:r>
              <a:rPr sz="2405" spc="-20" dirty="0">
                <a:latin typeface="Calibri"/>
                <a:cs typeface="Calibri"/>
              </a:rPr>
              <a:t>1010…</a:t>
            </a:r>
            <a:r>
              <a:rPr sz="2405" spc="-35" dirty="0">
                <a:latin typeface="Times New Roman"/>
                <a:cs typeface="Times New Roman"/>
              </a:rPr>
              <a:t> </a:t>
            </a:r>
            <a:r>
              <a:rPr sz="3607" spc="-22" baseline="32407" dirty="0">
                <a:latin typeface="Calibri"/>
                <a:cs typeface="Calibri"/>
              </a:rPr>
              <a:t>IN</a:t>
            </a:r>
            <a:endParaRPr sz="3607" baseline="32407" dirty="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96756" y="5457092"/>
            <a:ext cx="1970244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>
              <a:tabLst>
                <a:tab pos="1055467" algn="l"/>
              </a:tabLst>
            </a:pPr>
            <a:r>
              <a:rPr sz="2405" dirty="0">
                <a:latin typeface="Arial"/>
                <a:cs typeface="Arial"/>
              </a:rPr>
              <a:t>logic-0</a:t>
            </a:r>
            <a:r>
              <a:rPr sz="2405" dirty="0">
                <a:latin typeface="Times New Roman"/>
                <a:cs typeface="Times New Roman"/>
              </a:rPr>
              <a:t>	</a:t>
            </a:r>
            <a:r>
              <a:rPr sz="2405" spc="5" dirty="0">
                <a:latin typeface="Arial"/>
                <a:cs typeface="Arial"/>
              </a:rPr>
              <a:t>l</a:t>
            </a:r>
            <a:r>
              <a:rPr sz="2405" dirty="0">
                <a:latin typeface="Arial"/>
                <a:cs typeface="Arial"/>
              </a:rPr>
              <a:t>ogic-1</a:t>
            </a:r>
          </a:p>
        </p:txBody>
      </p:sp>
    </p:spTree>
    <p:extLst>
      <p:ext uri="{BB962C8B-B14F-4D97-AF65-F5344CB8AC3E}">
        <p14:creationId xmlns:p14="http://schemas.microsoft.com/office/powerpoint/2010/main" val="3900984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7610" y="403219"/>
            <a:ext cx="6815376" cy="617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4008" spc="-5" dirty="0">
                <a:solidFill>
                  <a:srgbClr val="000099"/>
                </a:solidFill>
                <a:latin typeface="Arial"/>
                <a:cs typeface="Arial"/>
              </a:rPr>
              <a:t>Ho</a:t>
            </a:r>
            <a:r>
              <a:rPr sz="4008" dirty="0">
                <a:solidFill>
                  <a:srgbClr val="000099"/>
                </a:solidFill>
                <a:latin typeface="Arial"/>
                <a:cs typeface="Arial"/>
              </a:rPr>
              <a:t>w</a:t>
            </a:r>
            <a:r>
              <a:rPr sz="4008" spc="1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CA" sz="4008" spc="110" dirty="0">
                <a:solidFill>
                  <a:srgbClr val="000099"/>
                </a:solidFill>
                <a:cs typeface="Times New Roman"/>
              </a:rPr>
              <a:t>the PUF works </a:t>
            </a:r>
            <a:r>
              <a:rPr sz="4008" spc="-5" dirty="0">
                <a:solidFill>
                  <a:srgbClr val="000099"/>
                </a:solidFill>
                <a:latin typeface="Arial"/>
                <a:cs typeface="Arial"/>
              </a:rPr>
              <a:t>?</a:t>
            </a:r>
            <a:endParaRPr sz="4008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32535" y="2522582"/>
            <a:ext cx="1574541" cy="1360149"/>
          </a:xfrm>
          <a:custGeom>
            <a:avLst/>
            <a:gdLst/>
            <a:ahLst/>
            <a:cxnLst/>
            <a:rect l="l" t="t" r="r" b="b"/>
            <a:pathLst>
              <a:path w="1571625" h="1357629">
                <a:moveTo>
                  <a:pt x="0" y="1357121"/>
                </a:moveTo>
                <a:lnTo>
                  <a:pt x="1571243" y="1357121"/>
                </a:lnTo>
                <a:lnTo>
                  <a:pt x="1571243" y="0"/>
                </a:lnTo>
                <a:lnTo>
                  <a:pt x="0" y="0"/>
                </a:lnTo>
                <a:lnTo>
                  <a:pt x="0" y="135712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" name="object 4"/>
          <p:cNvSpPr/>
          <p:nvPr/>
        </p:nvSpPr>
        <p:spPr>
          <a:xfrm>
            <a:off x="2732535" y="2521820"/>
            <a:ext cx="1574541" cy="1360785"/>
          </a:xfrm>
          <a:custGeom>
            <a:avLst/>
            <a:gdLst/>
            <a:ahLst/>
            <a:cxnLst/>
            <a:rect l="l" t="t" r="r" b="b"/>
            <a:pathLst>
              <a:path w="1571625" h="1358264">
                <a:moveTo>
                  <a:pt x="0" y="1357883"/>
                </a:moveTo>
                <a:lnTo>
                  <a:pt x="1571243" y="1357883"/>
                </a:lnTo>
                <a:lnTo>
                  <a:pt x="1571243" y="0"/>
                </a:lnTo>
                <a:lnTo>
                  <a:pt x="0" y="0"/>
                </a:lnTo>
                <a:lnTo>
                  <a:pt x="0" y="135788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5" name="object 5"/>
          <p:cNvSpPr/>
          <p:nvPr/>
        </p:nvSpPr>
        <p:spPr>
          <a:xfrm>
            <a:off x="2732535" y="4454776"/>
            <a:ext cx="1574541" cy="1360149"/>
          </a:xfrm>
          <a:custGeom>
            <a:avLst/>
            <a:gdLst/>
            <a:ahLst/>
            <a:cxnLst/>
            <a:rect l="l" t="t" r="r" b="b"/>
            <a:pathLst>
              <a:path w="1571625" h="1357629">
                <a:moveTo>
                  <a:pt x="0" y="1357121"/>
                </a:moveTo>
                <a:lnTo>
                  <a:pt x="1571243" y="1357121"/>
                </a:lnTo>
                <a:lnTo>
                  <a:pt x="1571243" y="0"/>
                </a:lnTo>
                <a:lnTo>
                  <a:pt x="0" y="0"/>
                </a:lnTo>
                <a:lnTo>
                  <a:pt x="0" y="135712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6" name="object 6"/>
          <p:cNvSpPr/>
          <p:nvPr/>
        </p:nvSpPr>
        <p:spPr>
          <a:xfrm>
            <a:off x="2732535" y="4454776"/>
            <a:ext cx="1574541" cy="1360149"/>
          </a:xfrm>
          <a:custGeom>
            <a:avLst/>
            <a:gdLst/>
            <a:ahLst/>
            <a:cxnLst/>
            <a:rect l="l" t="t" r="r" b="b"/>
            <a:pathLst>
              <a:path w="1571625" h="1357629">
                <a:moveTo>
                  <a:pt x="0" y="1357121"/>
                </a:moveTo>
                <a:lnTo>
                  <a:pt x="1571243" y="1357121"/>
                </a:lnTo>
                <a:lnTo>
                  <a:pt x="1571243" y="0"/>
                </a:lnTo>
                <a:lnTo>
                  <a:pt x="0" y="0"/>
                </a:lnTo>
                <a:lnTo>
                  <a:pt x="0" y="1357121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7" name="object 7"/>
          <p:cNvSpPr/>
          <p:nvPr/>
        </p:nvSpPr>
        <p:spPr>
          <a:xfrm>
            <a:off x="4663205" y="1448460"/>
            <a:ext cx="1909" cy="3938579"/>
          </a:xfrm>
          <a:custGeom>
            <a:avLst/>
            <a:gdLst/>
            <a:ahLst/>
            <a:cxnLst/>
            <a:rect l="l" t="t" r="r" b="b"/>
            <a:pathLst>
              <a:path w="1905" h="3931285">
                <a:moveTo>
                  <a:pt x="1523" y="0"/>
                </a:moveTo>
                <a:lnTo>
                  <a:pt x="0" y="393115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8" name="object 8"/>
          <p:cNvSpPr/>
          <p:nvPr/>
        </p:nvSpPr>
        <p:spPr>
          <a:xfrm>
            <a:off x="4306689" y="5347207"/>
            <a:ext cx="362622" cy="76341"/>
          </a:xfrm>
          <a:custGeom>
            <a:avLst/>
            <a:gdLst/>
            <a:ahLst/>
            <a:cxnLst/>
            <a:rect l="l" t="t" r="r" b="b"/>
            <a:pathLst>
              <a:path w="361950" h="76200">
                <a:moveTo>
                  <a:pt x="76199" y="0"/>
                </a:moveTo>
                <a:lnTo>
                  <a:pt x="0" y="37337"/>
                </a:lnTo>
                <a:lnTo>
                  <a:pt x="76199" y="76199"/>
                </a:lnTo>
                <a:lnTo>
                  <a:pt x="76199" y="42735"/>
                </a:lnTo>
                <a:lnTo>
                  <a:pt x="64007" y="42671"/>
                </a:lnTo>
                <a:lnTo>
                  <a:pt x="60197" y="41147"/>
                </a:lnTo>
                <a:lnTo>
                  <a:pt x="58673" y="38099"/>
                </a:lnTo>
                <a:lnTo>
                  <a:pt x="60197" y="34289"/>
                </a:lnTo>
                <a:lnTo>
                  <a:pt x="64007" y="33527"/>
                </a:lnTo>
                <a:lnTo>
                  <a:pt x="76199" y="33527"/>
                </a:lnTo>
                <a:lnTo>
                  <a:pt x="76199" y="0"/>
                </a:lnTo>
                <a:close/>
              </a:path>
              <a:path w="361950" h="76200">
                <a:moveTo>
                  <a:pt x="76199" y="33559"/>
                </a:moveTo>
                <a:lnTo>
                  <a:pt x="76199" y="42735"/>
                </a:lnTo>
                <a:lnTo>
                  <a:pt x="357377" y="44195"/>
                </a:lnTo>
                <a:lnTo>
                  <a:pt x="360425" y="42671"/>
                </a:lnTo>
                <a:lnTo>
                  <a:pt x="361949" y="39623"/>
                </a:lnTo>
                <a:lnTo>
                  <a:pt x="360425" y="35813"/>
                </a:lnTo>
                <a:lnTo>
                  <a:pt x="357377" y="34289"/>
                </a:lnTo>
                <a:lnTo>
                  <a:pt x="76199" y="33559"/>
                </a:lnTo>
                <a:close/>
              </a:path>
              <a:path w="361950" h="76200">
                <a:moveTo>
                  <a:pt x="64007" y="33527"/>
                </a:moveTo>
                <a:lnTo>
                  <a:pt x="60197" y="34289"/>
                </a:lnTo>
                <a:lnTo>
                  <a:pt x="58673" y="38099"/>
                </a:lnTo>
                <a:lnTo>
                  <a:pt x="60197" y="41147"/>
                </a:lnTo>
                <a:lnTo>
                  <a:pt x="64007" y="42671"/>
                </a:lnTo>
                <a:lnTo>
                  <a:pt x="76199" y="42735"/>
                </a:lnTo>
                <a:lnTo>
                  <a:pt x="76199" y="33559"/>
                </a:lnTo>
                <a:lnTo>
                  <a:pt x="64007" y="33527"/>
                </a:lnTo>
                <a:close/>
              </a:path>
              <a:path w="361950" h="76200">
                <a:moveTo>
                  <a:pt x="76199" y="33527"/>
                </a:moveTo>
                <a:lnTo>
                  <a:pt x="64007" y="33527"/>
                </a:lnTo>
                <a:lnTo>
                  <a:pt x="76199" y="33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9" name="object 9"/>
          <p:cNvSpPr/>
          <p:nvPr/>
        </p:nvSpPr>
        <p:spPr>
          <a:xfrm>
            <a:off x="4306689" y="3413487"/>
            <a:ext cx="362622" cy="76341"/>
          </a:xfrm>
          <a:custGeom>
            <a:avLst/>
            <a:gdLst/>
            <a:ahLst/>
            <a:cxnLst/>
            <a:rect l="l" t="t" r="r" b="b"/>
            <a:pathLst>
              <a:path w="361950" h="76200">
                <a:moveTo>
                  <a:pt x="76199" y="0"/>
                </a:moveTo>
                <a:lnTo>
                  <a:pt x="0" y="37337"/>
                </a:lnTo>
                <a:lnTo>
                  <a:pt x="76199" y="76199"/>
                </a:lnTo>
                <a:lnTo>
                  <a:pt x="76199" y="42703"/>
                </a:lnTo>
                <a:lnTo>
                  <a:pt x="64007" y="42671"/>
                </a:lnTo>
                <a:lnTo>
                  <a:pt x="60197" y="41147"/>
                </a:lnTo>
                <a:lnTo>
                  <a:pt x="58673" y="38099"/>
                </a:lnTo>
                <a:lnTo>
                  <a:pt x="60197" y="34289"/>
                </a:lnTo>
                <a:lnTo>
                  <a:pt x="64007" y="32765"/>
                </a:lnTo>
                <a:lnTo>
                  <a:pt x="76199" y="32765"/>
                </a:lnTo>
                <a:lnTo>
                  <a:pt x="76199" y="0"/>
                </a:lnTo>
                <a:close/>
              </a:path>
              <a:path w="361950" h="76200">
                <a:moveTo>
                  <a:pt x="76199" y="32829"/>
                </a:moveTo>
                <a:lnTo>
                  <a:pt x="76199" y="42703"/>
                </a:lnTo>
                <a:lnTo>
                  <a:pt x="357377" y="43433"/>
                </a:lnTo>
                <a:lnTo>
                  <a:pt x="360425" y="42671"/>
                </a:lnTo>
                <a:lnTo>
                  <a:pt x="361949" y="38861"/>
                </a:lnTo>
                <a:lnTo>
                  <a:pt x="360425" y="35813"/>
                </a:lnTo>
                <a:lnTo>
                  <a:pt x="357377" y="34289"/>
                </a:lnTo>
                <a:lnTo>
                  <a:pt x="76199" y="32829"/>
                </a:lnTo>
                <a:close/>
              </a:path>
              <a:path w="361950" h="76200">
                <a:moveTo>
                  <a:pt x="64007" y="32765"/>
                </a:moveTo>
                <a:lnTo>
                  <a:pt x="60197" y="34289"/>
                </a:lnTo>
                <a:lnTo>
                  <a:pt x="58673" y="38099"/>
                </a:lnTo>
                <a:lnTo>
                  <a:pt x="60197" y="41147"/>
                </a:lnTo>
                <a:lnTo>
                  <a:pt x="64007" y="42671"/>
                </a:lnTo>
                <a:lnTo>
                  <a:pt x="76199" y="42703"/>
                </a:lnTo>
                <a:lnTo>
                  <a:pt x="76199" y="32829"/>
                </a:lnTo>
                <a:lnTo>
                  <a:pt x="64007" y="32765"/>
                </a:lnTo>
                <a:close/>
              </a:path>
              <a:path w="361950" h="76200">
                <a:moveTo>
                  <a:pt x="76199" y="32765"/>
                </a:moveTo>
                <a:lnTo>
                  <a:pt x="64007" y="32765"/>
                </a:lnTo>
                <a:lnTo>
                  <a:pt x="76199" y="328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0" name="object 10"/>
          <p:cNvSpPr txBox="1"/>
          <p:nvPr/>
        </p:nvSpPr>
        <p:spPr>
          <a:xfrm>
            <a:off x="3719891" y="3061795"/>
            <a:ext cx="573196" cy="668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>
              <a:lnSpc>
                <a:spcPts val="2635"/>
              </a:lnSpc>
            </a:pPr>
            <a:r>
              <a:rPr sz="2405" dirty="0">
                <a:latin typeface="Calibri"/>
                <a:cs typeface="Calibri"/>
              </a:rPr>
              <a:t>OUT</a:t>
            </a:r>
            <a:endParaRPr sz="2405">
              <a:latin typeface="Calibri"/>
              <a:cs typeface="Calibri"/>
            </a:endParaRPr>
          </a:p>
          <a:p>
            <a:pPr marL="200405">
              <a:lnSpc>
                <a:spcPts val="2635"/>
              </a:lnSpc>
            </a:pPr>
            <a:r>
              <a:rPr sz="2405" spc="-10" dirty="0">
                <a:latin typeface="Calibri"/>
                <a:cs typeface="Calibri"/>
              </a:rPr>
              <a:t>clk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6710" y="3214477"/>
            <a:ext cx="290733" cy="556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3607" spc="-25" dirty="0">
                <a:latin typeface="Calibri"/>
                <a:cs typeface="Calibri"/>
              </a:rPr>
              <a:t>A</a:t>
            </a:r>
            <a:endParaRPr sz="3607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30971" y="3682972"/>
            <a:ext cx="494947" cy="110694"/>
          </a:xfrm>
          <a:custGeom>
            <a:avLst/>
            <a:gdLst/>
            <a:ahLst/>
            <a:cxnLst/>
            <a:rect l="l" t="t" r="r" b="b"/>
            <a:pathLst>
              <a:path w="494030" h="110489">
                <a:moveTo>
                  <a:pt x="438821" y="65416"/>
                </a:moveTo>
                <a:lnTo>
                  <a:pt x="393953" y="91439"/>
                </a:lnTo>
                <a:lnTo>
                  <a:pt x="389381" y="94487"/>
                </a:lnTo>
                <a:lnTo>
                  <a:pt x="387857" y="99821"/>
                </a:lnTo>
                <a:lnTo>
                  <a:pt x="390143" y="104393"/>
                </a:lnTo>
                <a:lnTo>
                  <a:pt x="393191" y="108965"/>
                </a:lnTo>
                <a:lnTo>
                  <a:pt x="398525" y="110489"/>
                </a:lnTo>
                <a:lnTo>
                  <a:pt x="403097" y="108203"/>
                </a:lnTo>
                <a:lnTo>
                  <a:pt x="476691" y="65531"/>
                </a:lnTo>
                <a:lnTo>
                  <a:pt x="474725" y="65531"/>
                </a:lnTo>
                <a:lnTo>
                  <a:pt x="438821" y="65416"/>
                </a:lnTo>
                <a:close/>
              </a:path>
              <a:path w="494030" h="110489">
                <a:moveTo>
                  <a:pt x="455825" y="55554"/>
                </a:moveTo>
                <a:lnTo>
                  <a:pt x="438821" y="65416"/>
                </a:lnTo>
                <a:lnTo>
                  <a:pt x="474725" y="65531"/>
                </a:lnTo>
                <a:lnTo>
                  <a:pt x="474725" y="64007"/>
                </a:lnTo>
                <a:lnTo>
                  <a:pt x="470153" y="64007"/>
                </a:lnTo>
                <a:lnTo>
                  <a:pt x="455825" y="55554"/>
                </a:lnTo>
                <a:close/>
              </a:path>
              <a:path w="494030" h="110489">
                <a:moveTo>
                  <a:pt x="399287" y="0"/>
                </a:moveTo>
                <a:lnTo>
                  <a:pt x="393191" y="1523"/>
                </a:lnTo>
                <a:lnTo>
                  <a:pt x="390905" y="6095"/>
                </a:lnTo>
                <a:lnTo>
                  <a:pt x="387857" y="10667"/>
                </a:lnTo>
                <a:lnTo>
                  <a:pt x="389381" y="16763"/>
                </a:lnTo>
                <a:lnTo>
                  <a:pt x="393953" y="19049"/>
                </a:lnTo>
                <a:lnTo>
                  <a:pt x="440261" y="46371"/>
                </a:lnTo>
                <a:lnTo>
                  <a:pt x="474725" y="46481"/>
                </a:lnTo>
                <a:lnTo>
                  <a:pt x="474725" y="65531"/>
                </a:lnTo>
                <a:lnTo>
                  <a:pt x="476691" y="65531"/>
                </a:lnTo>
                <a:lnTo>
                  <a:pt x="493775" y="55625"/>
                </a:lnTo>
                <a:lnTo>
                  <a:pt x="403859" y="3047"/>
                </a:lnTo>
                <a:lnTo>
                  <a:pt x="399287" y="0"/>
                </a:lnTo>
                <a:close/>
              </a:path>
              <a:path w="494030" h="110489">
                <a:moveTo>
                  <a:pt x="761" y="44957"/>
                </a:moveTo>
                <a:lnTo>
                  <a:pt x="0" y="64007"/>
                </a:lnTo>
                <a:lnTo>
                  <a:pt x="438821" y="65416"/>
                </a:lnTo>
                <a:lnTo>
                  <a:pt x="455825" y="55554"/>
                </a:lnTo>
                <a:lnTo>
                  <a:pt x="440261" y="46371"/>
                </a:lnTo>
                <a:lnTo>
                  <a:pt x="761" y="44957"/>
                </a:lnTo>
                <a:close/>
              </a:path>
              <a:path w="494030" h="110489">
                <a:moveTo>
                  <a:pt x="470153" y="47243"/>
                </a:moveTo>
                <a:lnTo>
                  <a:pt x="455825" y="55554"/>
                </a:lnTo>
                <a:lnTo>
                  <a:pt x="470153" y="64007"/>
                </a:lnTo>
                <a:lnTo>
                  <a:pt x="470153" y="47243"/>
                </a:lnTo>
                <a:close/>
              </a:path>
              <a:path w="494030" h="110489">
                <a:moveTo>
                  <a:pt x="474725" y="47243"/>
                </a:moveTo>
                <a:lnTo>
                  <a:pt x="470153" y="47243"/>
                </a:lnTo>
                <a:lnTo>
                  <a:pt x="470153" y="64007"/>
                </a:lnTo>
                <a:lnTo>
                  <a:pt x="474725" y="64007"/>
                </a:lnTo>
                <a:lnTo>
                  <a:pt x="474725" y="47243"/>
                </a:lnTo>
                <a:close/>
              </a:path>
              <a:path w="494030" h="110489">
                <a:moveTo>
                  <a:pt x="440261" y="46371"/>
                </a:moveTo>
                <a:lnTo>
                  <a:pt x="455825" y="55554"/>
                </a:lnTo>
                <a:lnTo>
                  <a:pt x="470153" y="47243"/>
                </a:lnTo>
                <a:lnTo>
                  <a:pt x="474725" y="47243"/>
                </a:lnTo>
                <a:lnTo>
                  <a:pt x="474725" y="46481"/>
                </a:lnTo>
                <a:lnTo>
                  <a:pt x="440261" y="46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3" name="object 13"/>
          <p:cNvSpPr/>
          <p:nvPr/>
        </p:nvSpPr>
        <p:spPr>
          <a:xfrm>
            <a:off x="2230971" y="5617456"/>
            <a:ext cx="494947" cy="110694"/>
          </a:xfrm>
          <a:custGeom>
            <a:avLst/>
            <a:gdLst/>
            <a:ahLst/>
            <a:cxnLst/>
            <a:rect l="l" t="t" r="r" b="b"/>
            <a:pathLst>
              <a:path w="494030" h="110489">
                <a:moveTo>
                  <a:pt x="440128" y="64658"/>
                </a:moveTo>
                <a:lnTo>
                  <a:pt x="393953" y="91439"/>
                </a:lnTo>
                <a:lnTo>
                  <a:pt x="389381" y="93725"/>
                </a:lnTo>
                <a:lnTo>
                  <a:pt x="387857" y="99821"/>
                </a:lnTo>
                <a:lnTo>
                  <a:pt x="390143" y="104393"/>
                </a:lnTo>
                <a:lnTo>
                  <a:pt x="393191" y="108965"/>
                </a:lnTo>
                <a:lnTo>
                  <a:pt x="398525" y="110489"/>
                </a:lnTo>
                <a:lnTo>
                  <a:pt x="403097" y="107441"/>
                </a:lnTo>
                <a:lnTo>
                  <a:pt x="477773" y="64769"/>
                </a:lnTo>
                <a:lnTo>
                  <a:pt x="474725" y="64769"/>
                </a:lnTo>
                <a:lnTo>
                  <a:pt x="440128" y="64658"/>
                </a:lnTo>
                <a:close/>
              </a:path>
              <a:path w="494030" h="110489">
                <a:moveTo>
                  <a:pt x="456359" y="55244"/>
                </a:moveTo>
                <a:lnTo>
                  <a:pt x="440128" y="64658"/>
                </a:lnTo>
                <a:lnTo>
                  <a:pt x="474725" y="64769"/>
                </a:lnTo>
                <a:lnTo>
                  <a:pt x="474725" y="63245"/>
                </a:lnTo>
                <a:lnTo>
                  <a:pt x="470153" y="63245"/>
                </a:lnTo>
                <a:lnTo>
                  <a:pt x="456359" y="55244"/>
                </a:lnTo>
                <a:close/>
              </a:path>
              <a:path w="494030" h="110489">
                <a:moveTo>
                  <a:pt x="399287" y="0"/>
                </a:moveTo>
                <a:lnTo>
                  <a:pt x="393191" y="1523"/>
                </a:lnTo>
                <a:lnTo>
                  <a:pt x="390905" y="5333"/>
                </a:lnTo>
                <a:lnTo>
                  <a:pt x="387857" y="9905"/>
                </a:lnTo>
                <a:lnTo>
                  <a:pt x="389381" y="16001"/>
                </a:lnTo>
                <a:lnTo>
                  <a:pt x="393953" y="19049"/>
                </a:lnTo>
                <a:lnTo>
                  <a:pt x="439742" y="45607"/>
                </a:lnTo>
                <a:lnTo>
                  <a:pt x="474725" y="45719"/>
                </a:lnTo>
                <a:lnTo>
                  <a:pt x="474725" y="64769"/>
                </a:lnTo>
                <a:lnTo>
                  <a:pt x="477773" y="64769"/>
                </a:lnTo>
                <a:lnTo>
                  <a:pt x="493775" y="55625"/>
                </a:lnTo>
                <a:lnTo>
                  <a:pt x="403859" y="2285"/>
                </a:lnTo>
                <a:lnTo>
                  <a:pt x="399287" y="0"/>
                </a:lnTo>
                <a:close/>
              </a:path>
              <a:path w="494030" h="110489">
                <a:moveTo>
                  <a:pt x="761" y="44195"/>
                </a:moveTo>
                <a:lnTo>
                  <a:pt x="0" y="63245"/>
                </a:lnTo>
                <a:lnTo>
                  <a:pt x="440128" y="64658"/>
                </a:lnTo>
                <a:lnTo>
                  <a:pt x="456359" y="55244"/>
                </a:lnTo>
                <a:lnTo>
                  <a:pt x="439742" y="45607"/>
                </a:lnTo>
                <a:lnTo>
                  <a:pt x="761" y="44195"/>
                </a:lnTo>
                <a:close/>
              </a:path>
              <a:path w="494030" h="110489">
                <a:moveTo>
                  <a:pt x="470153" y="47243"/>
                </a:moveTo>
                <a:lnTo>
                  <a:pt x="456359" y="55244"/>
                </a:lnTo>
                <a:lnTo>
                  <a:pt x="470153" y="63245"/>
                </a:lnTo>
                <a:lnTo>
                  <a:pt x="470153" y="47243"/>
                </a:lnTo>
                <a:close/>
              </a:path>
              <a:path w="494030" h="110489">
                <a:moveTo>
                  <a:pt x="474725" y="47243"/>
                </a:moveTo>
                <a:lnTo>
                  <a:pt x="470153" y="47243"/>
                </a:lnTo>
                <a:lnTo>
                  <a:pt x="470153" y="63245"/>
                </a:lnTo>
                <a:lnTo>
                  <a:pt x="474725" y="63245"/>
                </a:lnTo>
                <a:lnTo>
                  <a:pt x="474725" y="47243"/>
                </a:lnTo>
                <a:close/>
              </a:path>
              <a:path w="494030" h="110489">
                <a:moveTo>
                  <a:pt x="439742" y="45607"/>
                </a:moveTo>
                <a:lnTo>
                  <a:pt x="456359" y="55244"/>
                </a:lnTo>
                <a:lnTo>
                  <a:pt x="470153" y="47243"/>
                </a:lnTo>
                <a:lnTo>
                  <a:pt x="474725" y="47243"/>
                </a:lnTo>
                <a:lnTo>
                  <a:pt x="474725" y="45719"/>
                </a:lnTo>
                <a:lnTo>
                  <a:pt x="439742" y="45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4" name="object 14"/>
          <p:cNvSpPr txBox="1"/>
          <p:nvPr/>
        </p:nvSpPr>
        <p:spPr>
          <a:xfrm>
            <a:off x="1902195" y="3613742"/>
            <a:ext cx="1175021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20" dirty="0">
                <a:latin typeface="Calibri"/>
                <a:cs typeface="Calibri"/>
              </a:rPr>
              <a:t>0101…</a:t>
            </a:r>
            <a:r>
              <a:rPr sz="2405" spc="-235" dirty="0">
                <a:latin typeface="Times New Roman"/>
                <a:cs typeface="Times New Roman"/>
              </a:rPr>
              <a:t> </a:t>
            </a:r>
            <a:r>
              <a:rPr sz="3607" spc="-22" baseline="32407" dirty="0">
                <a:latin typeface="Calibri"/>
                <a:cs typeface="Calibri"/>
              </a:rPr>
              <a:t>IN</a:t>
            </a:r>
            <a:endParaRPr sz="3607" baseline="32407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42065" y="1428088"/>
            <a:ext cx="363894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10" dirty="0">
                <a:latin typeface="Calibri"/>
                <a:cs typeface="Calibri"/>
              </a:rPr>
              <a:t>clk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16145" y="3236543"/>
            <a:ext cx="764686" cy="277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1803" b="1" dirty="0">
                <a:latin typeface="Arial"/>
                <a:cs typeface="Arial"/>
              </a:rPr>
              <a:t>…1010</a:t>
            </a:r>
            <a:endParaRPr sz="1803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02109" y="3174538"/>
            <a:ext cx="1502017" cy="76341"/>
          </a:xfrm>
          <a:custGeom>
            <a:avLst/>
            <a:gdLst/>
            <a:ahLst/>
            <a:cxnLst/>
            <a:rect l="l" t="t" r="r" b="b"/>
            <a:pathLst>
              <a:path w="1499235" h="76200">
                <a:moveTo>
                  <a:pt x="1422653" y="0"/>
                </a:moveTo>
                <a:lnTo>
                  <a:pt x="1422653" y="76199"/>
                </a:lnTo>
                <a:lnTo>
                  <a:pt x="1480565" y="47243"/>
                </a:lnTo>
                <a:lnTo>
                  <a:pt x="1434845" y="47243"/>
                </a:lnTo>
                <a:lnTo>
                  <a:pt x="1434845" y="28193"/>
                </a:lnTo>
                <a:lnTo>
                  <a:pt x="1479041" y="28193"/>
                </a:lnTo>
                <a:lnTo>
                  <a:pt x="1422653" y="0"/>
                </a:lnTo>
                <a:close/>
              </a:path>
              <a:path w="1499235" h="76200">
                <a:moveTo>
                  <a:pt x="1422653" y="28193"/>
                </a:moveTo>
                <a:lnTo>
                  <a:pt x="0" y="28193"/>
                </a:lnTo>
                <a:lnTo>
                  <a:pt x="0" y="47243"/>
                </a:lnTo>
                <a:lnTo>
                  <a:pt x="1422653" y="47243"/>
                </a:lnTo>
                <a:lnTo>
                  <a:pt x="1422653" y="28193"/>
                </a:lnTo>
                <a:close/>
              </a:path>
              <a:path w="1499235" h="76200">
                <a:moveTo>
                  <a:pt x="1479041" y="28193"/>
                </a:moveTo>
                <a:lnTo>
                  <a:pt x="1434845" y="28193"/>
                </a:lnTo>
                <a:lnTo>
                  <a:pt x="1434845" y="47243"/>
                </a:lnTo>
                <a:lnTo>
                  <a:pt x="1480565" y="47243"/>
                </a:lnTo>
                <a:lnTo>
                  <a:pt x="1498853" y="38099"/>
                </a:lnTo>
                <a:lnTo>
                  <a:pt x="1479041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8" name="object 18"/>
          <p:cNvSpPr/>
          <p:nvPr/>
        </p:nvSpPr>
        <p:spPr>
          <a:xfrm>
            <a:off x="4315088" y="5095281"/>
            <a:ext cx="1501380" cy="76341"/>
          </a:xfrm>
          <a:custGeom>
            <a:avLst/>
            <a:gdLst/>
            <a:ahLst/>
            <a:cxnLst/>
            <a:rect l="l" t="t" r="r" b="b"/>
            <a:pathLst>
              <a:path w="1498600" h="76200">
                <a:moveTo>
                  <a:pt x="1421891" y="0"/>
                </a:moveTo>
                <a:lnTo>
                  <a:pt x="1421891" y="76199"/>
                </a:lnTo>
                <a:lnTo>
                  <a:pt x="1478279" y="48005"/>
                </a:lnTo>
                <a:lnTo>
                  <a:pt x="1434845" y="48005"/>
                </a:lnTo>
                <a:lnTo>
                  <a:pt x="1434845" y="28955"/>
                </a:lnTo>
                <a:lnTo>
                  <a:pt x="1479803" y="28955"/>
                </a:lnTo>
                <a:lnTo>
                  <a:pt x="1421891" y="0"/>
                </a:lnTo>
                <a:close/>
              </a:path>
              <a:path w="1498600" h="76200">
                <a:moveTo>
                  <a:pt x="1421891" y="28955"/>
                </a:moveTo>
                <a:lnTo>
                  <a:pt x="0" y="28955"/>
                </a:lnTo>
                <a:lnTo>
                  <a:pt x="0" y="48005"/>
                </a:lnTo>
                <a:lnTo>
                  <a:pt x="1421891" y="48005"/>
                </a:lnTo>
                <a:lnTo>
                  <a:pt x="1421891" y="28955"/>
                </a:lnTo>
                <a:close/>
              </a:path>
              <a:path w="1498600" h="76200">
                <a:moveTo>
                  <a:pt x="1479803" y="28955"/>
                </a:moveTo>
                <a:lnTo>
                  <a:pt x="1434845" y="28955"/>
                </a:lnTo>
                <a:lnTo>
                  <a:pt x="1434845" y="48005"/>
                </a:lnTo>
                <a:lnTo>
                  <a:pt x="1478279" y="48005"/>
                </a:lnTo>
                <a:lnTo>
                  <a:pt x="1498091" y="38099"/>
                </a:lnTo>
                <a:lnTo>
                  <a:pt x="1479803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9" name="object 19"/>
          <p:cNvSpPr/>
          <p:nvPr/>
        </p:nvSpPr>
        <p:spPr>
          <a:xfrm>
            <a:off x="5758703" y="2929482"/>
            <a:ext cx="1074505" cy="572560"/>
          </a:xfrm>
          <a:custGeom>
            <a:avLst/>
            <a:gdLst/>
            <a:ahLst/>
            <a:cxnLst/>
            <a:rect l="l" t="t" r="r" b="b"/>
            <a:pathLst>
              <a:path w="1072514" h="571500">
                <a:moveTo>
                  <a:pt x="928877" y="0"/>
                </a:moveTo>
                <a:lnTo>
                  <a:pt x="143255" y="0"/>
                </a:lnTo>
                <a:lnTo>
                  <a:pt x="0" y="571499"/>
                </a:lnTo>
                <a:lnTo>
                  <a:pt x="1072133" y="571499"/>
                </a:lnTo>
                <a:lnTo>
                  <a:pt x="928877" y="0"/>
                </a:lnTo>
                <a:close/>
              </a:path>
            </a:pathLst>
          </a:custGeom>
          <a:solidFill>
            <a:srgbClr val="6F6FFF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0" name="object 20"/>
          <p:cNvSpPr/>
          <p:nvPr/>
        </p:nvSpPr>
        <p:spPr>
          <a:xfrm>
            <a:off x="5758703" y="2929482"/>
            <a:ext cx="1074505" cy="572560"/>
          </a:xfrm>
          <a:custGeom>
            <a:avLst/>
            <a:gdLst/>
            <a:ahLst/>
            <a:cxnLst/>
            <a:rect l="l" t="t" r="r" b="b"/>
            <a:pathLst>
              <a:path w="1072514" h="571500">
                <a:moveTo>
                  <a:pt x="0" y="571499"/>
                </a:moveTo>
                <a:lnTo>
                  <a:pt x="143255" y="0"/>
                </a:lnTo>
                <a:lnTo>
                  <a:pt x="928877" y="0"/>
                </a:lnTo>
                <a:lnTo>
                  <a:pt x="1072133" y="571499"/>
                </a:lnTo>
                <a:lnTo>
                  <a:pt x="0" y="5714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1" name="object 21"/>
          <p:cNvSpPr/>
          <p:nvPr/>
        </p:nvSpPr>
        <p:spPr>
          <a:xfrm>
            <a:off x="5758703" y="4861676"/>
            <a:ext cx="1074505" cy="572560"/>
          </a:xfrm>
          <a:custGeom>
            <a:avLst/>
            <a:gdLst/>
            <a:ahLst/>
            <a:cxnLst/>
            <a:rect l="l" t="t" r="r" b="b"/>
            <a:pathLst>
              <a:path w="1072514" h="571500">
                <a:moveTo>
                  <a:pt x="928877" y="0"/>
                </a:moveTo>
                <a:lnTo>
                  <a:pt x="143255" y="0"/>
                </a:lnTo>
                <a:lnTo>
                  <a:pt x="0" y="571499"/>
                </a:lnTo>
                <a:lnTo>
                  <a:pt x="1072133" y="571499"/>
                </a:lnTo>
                <a:lnTo>
                  <a:pt x="928877" y="0"/>
                </a:lnTo>
                <a:close/>
              </a:path>
            </a:pathLst>
          </a:custGeom>
          <a:solidFill>
            <a:srgbClr val="6F6FFF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2" name="object 22"/>
          <p:cNvSpPr/>
          <p:nvPr/>
        </p:nvSpPr>
        <p:spPr>
          <a:xfrm>
            <a:off x="5758703" y="4861676"/>
            <a:ext cx="1074505" cy="572560"/>
          </a:xfrm>
          <a:custGeom>
            <a:avLst/>
            <a:gdLst/>
            <a:ahLst/>
            <a:cxnLst/>
            <a:rect l="l" t="t" r="r" b="b"/>
            <a:pathLst>
              <a:path w="1072514" h="571500">
                <a:moveTo>
                  <a:pt x="0" y="571499"/>
                </a:moveTo>
                <a:lnTo>
                  <a:pt x="143255" y="0"/>
                </a:lnTo>
                <a:lnTo>
                  <a:pt x="928877" y="0"/>
                </a:lnTo>
                <a:lnTo>
                  <a:pt x="1072133" y="571499"/>
                </a:lnTo>
                <a:lnTo>
                  <a:pt x="0" y="5714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3" name="object 23"/>
          <p:cNvSpPr/>
          <p:nvPr/>
        </p:nvSpPr>
        <p:spPr>
          <a:xfrm>
            <a:off x="5971695" y="3502042"/>
            <a:ext cx="2545" cy="501308"/>
          </a:xfrm>
          <a:custGeom>
            <a:avLst/>
            <a:gdLst/>
            <a:ahLst/>
            <a:cxnLst/>
            <a:rect l="l" t="t" r="r" b="b"/>
            <a:pathLst>
              <a:path w="2539" h="500379">
                <a:moveTo>
                  <a:pt x="2285" y="0"/>
                </a:moveTo>
                <a:lnTo>
                  <a:pt x="0" y="49987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4" name="object 24"/>
          <p:cNvSpPr/>
          <p:nvPr/>
        </p:nvSpPr>
        <p:spPr>
          <a:xfrm>
            <a:off x="6294619" y="3502042"/>
            <a:ext cx="251927" cy="1360149"/>
          </a:xfrm>
          <a:custGeom>
            <a:avLst/>
            <a:gdLst/>
            <a:ahLst/>
            <a:cxnLst/>
            <a:rect l="l" t="t" r="r" b="b"/>
            <a:pathLst>
              <a:path w="251460" h="1357629">
                <a:moveTo>
                  <a:pt x="0" y="1357115"/>
                </a:moveTo>
                <a:lnTo>
                  <a:pt x="0" y="678173"/>
                </a:lnTo>
                <a:lnTo>
                  <a:pt x="251459" y="678173"/>
                </a:lnTo>
                <a:lnTo>
                  <a:pt x="25145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5" name="object 25"/>
          <p:cNvSpPr/>
          <p:nvPr/>
        </p:nvSpPr>
        <p:spPr>
          <a:xfrm>
            <a:off x="5997651" y="5422785"/>
            <a:ext cx="1909" cy="501945"/>
          </a:xfrm>
          <a:custGeom>
            <a:avLst/>
            <a:gdLst/>
            <a:ahLst/>
            <a:cxnLst/>
            <a:rect l="l" t="t" r="r" b="b"/>
            <a:pathLst>
              <a:path w="1904" h="501014">
                <a:moveTo>
                  <a:pt x="1523" y="0"/>
                </a:moveTo>
                <a:lnTo>
                  <a:pt x="0" y="50063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6" name="object 26"/>
          <p:cNvSpPr/>
          <p:nvPr/>
        </p:nvSpPr>
        <p:spPr>
          <a:xfrm>
            <a:off x="6570211" y="5435763"/>
            <a:ext cx="1909" cy="501308"/>
          </a:xfrm>
          <a:custGeom>
            <a:avLst/>
            <a:gdLst/>
            <a:ahLst/>
            <a:cxnLst/>
            <a:rect l="l" t="t" r="r" b="b"/>
            <a:pathLst>
              <a:path w="1904" h="500379">
                <a:moveTo>
                  <a:pt x="1523" y="0"/>
                </a:moveTo>
                <a:lnTo>
                  <a:pt x="0" y="49987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7" name="object 27"/>
          <p:cNvSpPr/>
          <p:nvPr/>
        </p:nvSpPr>
        <p:spPr>
          <a:xfrm>
            <a:off x="6232020" y="1819479"/>
            <a:ext cx="111967" cy="1110131"/>
          </a:xfrm>
          <a:custGeom>
            <a:avLst/>
            <a:gdLst/>
            <a:ahLst/>
            <a:cxnLst/>
            <a:rect l="l" t="t" r="r" b="b"/>
            <a:pathLst>
              <a:path w="111760" h="1108075">
                <a:moveTo>
                  <a:pt x="55382" y="37416"/>
                </a:moveTo>
                <a:lnTo>
                  <a:pt x="46012" y="53856"/>
                </a:lnTo>
                <a:lnTo>
                  <a:pt x="54863" y="1107947"/>
                </a:lnTo>
                <a:lnTo>
                  <a:pt x="73913" y="1107947"/>
                </a:lnTo>
                <a:lnTo>
                  <a:pt x="65061" y="53821"/>
                </a:lnTo>
                <a:lnTo>
                  <a:pt x="55382" y="37416"/>
                </a:lnTo>
                <a:close/>
              </a:path>
              <a:path w="111760" h="1108075">
                <a:moveTo>
                  <a:pt x="54863" y="0"/>
                </a:moveTo>
                <a:lnTo>
                  <a:pt x="3047" y="90677"/>
                </a:lnTo>
                <a:lnTo>
                  <a:pt x="0" y="95249"/>
                </a:lnTo>
                <a:lnTo>
                  <a:pt x="2285" y="101345"/>
                </a:lnTo>
                <a:lnTo>
                  <a:pt x="11429" y="105917"/>
                </a:lnTo>
                <a:lnTo>
                  <a:pt x="16763" y="104393"/>
                </a:lnTo>
                <a:lnTo>
                  <a:pt x="19811" y="99821"/>
                </a:lnTo>
                <a:lnTo>
                  <a:pt x="46012" y="53856"/>
                </a:lnTo>
                <a:lnTo>
                  <a:pt x="45719" y="19049"/>
                </a:lnTo>
                <a:lnTo>
                  <a:pt x="66164" y="19049"/>
                </a:lnTo>
                <a:lnTo>
                  <a:pt x="54863" y="0"/>
                </a:lnTo>
                <a:close/>
              </a:path>
              <a:path w="111760" h="1108075">
                <a:moveTo>
                  <a:pt x="66164" y="19049"/>
                </a:moveTo>
                <a:lnTo>
                  <a:pt x="64769" y="19049"/>
                </a:lnTo>
                <a:lnTo>
                  <a:pt x="65061" y="53821"/>
                </a:lnTo>
                <a:lnTo>
                  <a:pt x="92201" y="99821"/>
                </a:lnTo>
                <a:lnTo>
                  <a:pt x="94487" y="103631"/>
                </a:lnTo>
                <a:lnTo>
                  <a:pt x="100583" y="105155"/>
                </a:lnTo>
                <a:lnTo>
                  <a:pt x="105155" y="102869"/>
                </a:lnTo>
                <a:lnTo>
                  <a:pt x="109727" y="99821"/>
                </a:lnTo>
                <a:lnTo>
                  <a:pt x="111251" y="94487"/>
                </a:lnTo>
                <a:lnTo>
                  <a:pt x="108203" y="89915"/>
                </a:lnTo>
                <a:lnTo>
                  <a:pt x="66164" y="19049"/>
                </a:lnTo>
                <a:close/>
              </a:path>
              <a:path w="111760" h="1108075">
                <a:moveTo>
                  <a:pt x="64769" y="19049"/>
                </a:moveTo>
                <a:lnTo>
                  <a:pt x="45719" y="19049"/>
                </a:lnTo>
                <a:lnTo>
                  <a:pt x="46012" y="53856"/>
                </a:lnTo>
                <a:lnTo>
                  <a:pt x="55382" y="37416"/>
                </a:lnTo>
                <a:lnTo>
                  <a:pt x="47243" y="23621"/>
                </a:lnTo>
                <a:lnTo>
                  <a:pt x="64808" y="23621"/>
                </a:lnTo>
                <a:lnTo>
                  <a:pt x="64769" y="19049"/>
                </a:lnTo>
                <a:close/>
              </a:path>
              <a:path w="111760" h="1108075">
                <a:moveTo>
                  <a:pt x="64808" y="23621"/>
                </a:moveTo>
                <a:lnTo>
                  <a:pt x="63245" y="23621"/>
                </a:lnTo>
                <a:lnTo>
                  <a:pt x="55382" y="37416"/>
                </a:lnTo>
                <a:lnTo>
                  <a:pt x="65061" y="53821"/>
                </a:lnTo>
                <a:lnTo>
                  <a:pt x="64808" y="23621"/>
                </a:lnTo>
                <a:close/>
              </a:path>
              <a:path w="111760" h="1108075">
                <a:moveTo>
                  <a:pt x="63245" y="23621"/>
                </a:moveTo>
                <a:lnTo>
                  <a:pt x="47243" y="23621"/>
                </a:lnTo>
                <a:lnTo>
                  <a:pt x="55382" y="37416"/>
                </a:lnTo>
                <a:lnTo>
                  <a:pt x="63245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8" name="object 28"/>
          <p:cNvSpPr/>
          <p:nvPr/>
        </p:nvSpPr>
        <p:spPr>
          <a:xfrm>
            <a:off x="6070940" y="3639108"/>
            <a:ext cx="419241" cy="141868"/>
          </a:xfrm>
          <a:custGeom>
            <a:avLst/>
            <a:gdLst/>
            <a:ahLst/>
            <a:cxnLst/>
            <a:rect l="l" t="t" r="r" b="b"/>
            <a:pathLst>
              <a:path w="418464" h="141604">
                <a:moveTo>
                  <a:pt x="329267" y="86226"/>
                </a:moveTo>
                <a:lnTo>
                  <a:pt x="282484" y="112995"/>
                </a:lnTo>
                <a:lnTo>
                  <a:pt x="276160" y="122494"/>
                </a:lnTo>
                <a:lnTo>
                  <a:pt x="278505" y="134399"/>
                </a:lnTo>
                <a:lnTo>
                  <a:pt x="287736" y="141421"/>
                </a:lnTo>
                <a:lnTo>
                  <a:pt x="299465" y="139794"/>
                </a:lnTo>
                <a:lnTo>
                  <a:pt x="391921" y="86454"/>
                </a:lnTo>
                <a:lnTo>
                  <a:pt x="387095" y="86454"/>
                </a:lnTo>
                <a:lnTo>
                  <a:pt x="329267" y="86226"/>
                </a:lnTo>
                <a:close/>
              </a:path>
              <a:path w="418464" h="141604">
                <a:moveTo>
                  <a:pt x="355619" y="71148"/>
                </a:moveTo>
                <a:lnTo>
                  <a:pt x="329267" y="86226"/>
                </a:lnTo>
                <a:lnTo>
                  <a:pt x="387095" y="86454"/>
                </a:lnTo>
                <a:lnTo>
                  <a:pt x="387095" y="84930"/>
                </a:lnTo>
                <a:lnTo>
                  <a:pt x="378713" y="84930"/>
                </a:lnTo>
                <a:lnTo>
                  <a:pt x="355619" y="71148"/>
                </a:lnTo>
                <a:close/>
              </a:path>
              <a:path w="418464" h="141604">
                <a:moveTo>
                  <a:pt x="287027" y="0"/>
                </a:moveTo>
                <a:lnTo>
                  <a:pt x="277723" y="7925"/>
                </a:lnTo>
                <a:lnTo>
                  <a:pt x="276717" y="19373"/>
                </a:lnTo>
                <a:lnTo>
                  <a:pt x="284225" y="28542"/>
                </a:lnTo>
                <a:lnTo>
                  <a:pt x="328529" y="54981"/>
                </a:lnTo>
                <a:lnTo>
                  <a:pt x="387095" y="55212"/>
                </a:lnTo>
                <a:lnTo>
                  <a:pt x="387095" y="86454"/>
                </a:lnTo>
                <a:lnTo>
                  <a:pt x="391921" y="86454"/>
                </a:lnTo>
                <a:lnTo>
                  <a:pt x="418337" y="71214"/>
                </a:lnTo>
                <a:lnTo>
                  <a:pt x="300227" y="1110"/>
                </a:lnTo>
                <a:lnTo>
                  <a:pt x="298374" y="164"/>
                </a:lnTo>
                <a:lnTo>
                  <a:pt x="287027" y="0"/>
                </a:lnTo>
                <a:close/>
              </a:path>
              <a:path w="418464" h="141604">
                <a:moveTo>
                  <a:pt x="0" y="53688"/>
                </a:moveTo>
                <a:lnTo>
                  <a:pt x="0" y="84930"/>
                </a:lnTo>
                <a:lnTo>
                  <a:pt x="329267" y="86226"/>
                </a:lnTo>
                <a:lnTo>
                  <a:pt x="355619" y="71148"/>
                </a:lnTo>
                <a:lnTo>
                  <a:pt x="328529" y="54981"/>
                </a:lnTo>
                <a:lnTo>
                  <a:pt x="0" y="53688"/>
                </a:lnTo>
                <a:close/>
              </a:path>
              <a:path w="418464" h="141604">
                <a:moveTo>
                  <a:pt x="379475" y="57498"/>
                </a:moveTo>
                <a:lnTo>
                  <a:pt x="355619" y="71148"/>
                </a:lnTo>
                <a:lnTo>
                  <a:pt x="378713" y="84930"/>
                </a:lnTo>
                <a:lnTo>
                  <a:pt x="379475" y="57498"/>
                </a:lnTo>
                <a:close/>
              </a:path>
              <a:path w="418464" h="141604">
                <a:moveTo>
                  <a:pt x="387095" y="57498"/>
                </a:moveTo>
                <a:lnTo>
                  <a:pt x="379475" y="57498"/>
                </a:lnTo>
                <a:lnTo>
                  <a:pt x="378713" y="84930"/>
                </a:lnTo>
                <a:lnTo>
                  <a:pt x="387095" y="84930"/>
                </a:lnTo>
                <a:lnTo>
                  <a:pt x="387095" y="57498"/>
                </a:lnTo>
                <a:close/>
              </a:path>
              <a:path w="418464" h="141604">
                <a:moveTo>
                  <a:pt x="328529" y="54981"/>
                </a:moveTo>
                <a:lnTo>
                  <a:pt x="355619" y="71148"/>
                </a:lnTo>
                <a:lnTo>
                  <a:pt x="379475" y="57498"/>
                </a:lnTo>
                <a:lnTo>
                  <a:pt x="387095" y="57498"/>
                </a:lnTo>
                <a:lnTo>
                  <a:pt x="387095" y="55212"/>
                </a:lnTo>
                <a:lnTo>
                  <a:pt x="328529" y="549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9" name="object 29"/>
          <p:cNvSpPr/>
          <p:nvPr/>
        </p:nvSpPr>
        <p:spPr>
          <a:xfrm>
            <a:off x="6083917" y="5620510"/>
            <a:ext cx="407154" cy="144412"/>
          </a:xfrm>
          <a:custGeom>
            <a:avLst/>
            <a:gdLst/>
            <a:ahLst/>
            <a:cxnLst/>
            <a:rect l="l" t="t" r="r" b="b"/>
            <a:pathLst>
              <a:path w="406400" h="144145">
                <a:moveTo>
                  <a:pt x="126491" y="0"/>
                </a:moveTo>
                <a:lnTo>
                  <a:pt x="118871" y="3809"/>
                </a:lnTo>
                <a:lnTo>
                  <a:pt x="0" y="73151"/>
                </a:lnTo>
                <a:lnTo>
                  <a:pt x="118109" y="142493"/>
                </a:lnTo>
                <a:lnTo>
                  <a:pt x="119430" y="143207"/>
                </a:lnTo>
                <a:lnTo>
                  <a:pt x="131018" y="144142"/>
                </a:lnTo>
                <a:lnTo>
                  <a:pt x="140465" y="136621"/>
                </a:lnTo>
                <a:lnTo>
                  <a:pt x="141370" y="124687"/>
                </a:lnTo>
                <a:lnTo>
                  <a:pt x="134111" y="115061"/>
                </a:lnTo>
                <a:lnTo>
                  <a:pt x="90513" y="89394"/>
                </a:lnTo>
                <a:lnTo>
                  <a:pt x="31241" y="89153"/>
                </a:lnTo>
                <a:lnTo>
                  <a:pt x="31241" y="57149"/>
                </a:lnTo>
                <a:lnTo>
                  <a:pt x="90175" y="57149"/>
                </a:lnTo>
                <a:lnTo>
                  <a:pt x="135211" y="31067"/>
                </a:lnTo>
                <a:lnTo>
                  <a:pt x="142154" y="21827"/>
                </a:lnTo>
                <a:lnTo>
                  <a:pt x="140207" y="9905"/>
                </a:lnTo>
                <a:lnTo>
                  <a:pt x="136397" y="2285"/>
                </a:lnTo>
                <a:lnTo>
                  <a:pt x="126491" y="0"/>
                </a:lnTo>
                <a:close/>
              </a:path>
              <a:path w="406400" h="144145">
                <a:moveTo>
                  <a:pt x="89764" y="57387"/>
                </a:moveTo>
                <a:lnTo>
                  <a:pt x="62735" y="73041"/>
                </a:lnTo>
                <a:lnTo>
                  <a:pt x="90513" y="89394"/>
                </a:lnTo>
                <a:lnTo>
                  <a:pt x="406145" y="90677"/>
                </a:lnTo>
                <a:lnTo>
                  <a:pt x="406145" y="58673"/>
                </a:lnTo>
                <a:lnTo>
                  <a:pt x="89764" y="57387"/>
                </a:lnTo>
                <a:close/>
              </a:path>
              <a:path w="406400" h="144145">
                <a:moveTo>
                  <a:pt x="31241" y="57149"/>
                </a:moveTo>
                <a:lnTo>
                  <a:pt x="31241" y="89153"/>
                </a:lnTo>
                <a:lnTo>
                  <a:pt x="90513" y="89394"/>
                </a:lnTo>
                <a:lnTo>
                  <a:pt x="86220" y="86867"/>
                </a:lnTo>
                <a:lnTo>
                  <a:pt x="38861" y="86867"/>
                </a:lnTo>
                <a:lnTo>
                  <a:pt x="39623" y="59435"/>
                </a:lnTo>
                <a:lnTo>
                  <a:pt x="86228" y="59435"/>
                </a:lnTo>
                <a:lnTo>
                  <a:pt x="89764" y="57387"/>
                </a:lnTo>
                <a:lnTo>
                  <a:pt x="31241" y="57149"/>
                </a:lnTo>
                <a:close/>
              </a:path>
              <a:path w="406400" h="144145">
                <a:moveTo>
                  <a:pt x="39623" y="59435"/>
                </a:moveTo>
                <a:lnTo>
                  <a:pt x="38861" y="86867"/>
                </a:lnTo>
                <a:lnTo>
                  <a:pt x="62735" y="73041"/>
                </a:lnTo>
                <a:lnTo>
                  <a:pt x="39623" y="59435"/>
                </a:lnTo>
                <a:close/>
              </a:path>
              <a:path w="406400" h="144145">
                <a:moveTo>
                  <a:pt x="62735" y="73041"/>
                </a:moveTo>
                <a:lnTo>
                  <a:pt x="38861" y="86867"/>
                </a:lnTo>
                <a:lnTo>
                  <a:pt x="86220" y="86867"/>
                </a:lnTo>
                <a:lnTo>
                  <a:pt x="62735" y="73041"/>
                </a:lnTo>
                <a:close/>
              </a:path>
              <a:path w="406400" h="144145">
                <a:moveTo>
                  <a:pt x="86228" y="59435"/>
                </a:moveTo>
                <a:lnTo>
                  <a:pt x="39623" y="59435"/>
                </a:lnTo>
                <a:lnTo>
                  <a:pt x="62735" y="73041"/>
                </a:lnTo>
                <a:lnTo>
                  <a:pt x="86228" y="59435"/>
                </a:lnTo>
                <a:close/>
              </a:path>
              <a:path w="406400" h="144145">
                <a:moveTo>
                  <a:pt x="90175" y="57149"/>
                </a:moveTo>
                <a:lnTo>
                  <a:pt x="31241" y="57149"/>
                </a:lnTo>
                <a:lnTo>
                  <a:pt x="89764" y="57387"/>
                </a:lnTo>
                <a:lnTo>
                  <a:pt x="90175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0" name="object 30"/>
          <p:cNvSpPr txBox="1"/>
          <p:nvPr/>
        </p:nvSpPr>
        <p:spPr>
          <a:xfrm>
            <a:off x="5910125" y="2982526"/>
            <a:ext cx="773593" cy="603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76">
              <a:lnSpc>
                <a:spcPts val="2109"/>
              </a:lnSpc>
            </a:pPr>
            <a:r>
              <a:rPr sz="2004" spc="-15" dirty="0">
                <a:latin typeface="Arial"/>
                <a:cs typeface="Arial"/>
              </a:rPr>
              <a:t>MUXA</a:t>
            </a:r>
            <a:endParaRPr sz="2004">
              <a:latin typeface="Arial"/>
              <a:cs typeface="Arial"/>
            </a:endParaRPr>
          </a:p>
          <a:p>
            <a:pPr marL="12724">
              <a:lnSpc>
                <a:spcPts val="2590"/>
              </a:lnSpc>
              <a:tabLst>
                <a:tab pos="583401" algn="l"/>
              </a:tabLst>
            </a:pPr>
            <a:r>
              <a:rPr sz="2405" spc="-15" dirty="0">
                <a:latin typeface="Calibri"/>
                <a:cs typeface="Calibri"/>
              </a:rPr>
              <a:t>0</a:t>
            </a:r>
            <a:r>
              <a:rPr sz="2405" spc="-15" dirty="0">
                <a:latin typeface="Times New Roman"/>
                <a:cs typeface="Times New Roman"/>
              </a:rPr>
              <a:t>	</a:t>
            </a:r>
            <a:r>
              <a:rPr sz="2405" spc="-15" dirty="0">
                <a:latin typeface="Calibri"/>
                <a:cs typeface="Calibri"/>
              </a:rPr>
              <a:t>1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24475" y="4337462"/>
            <a:ext cx="377890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15" dirty="0">
                <a:latin typeface="Calibri"/>
                <a:cs typeface="Calibri"/>
              </a:rPr>
              <a:t>N1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43649" y="3777780"/>
            <a:ext cx="926911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dirty="0">
                <a:latin typeface="Arial"/>
                <a:cs typeface="Arial"/>
              </a:rPr>
              <a:t>logic-0</a:t>
            </a:r>
            <a:endParaRPr sz="2405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18552" y="2314411"/>
            <a:ext cx="377890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15" dirty="0">
                <a:latin typeface="Calibri"/>
                <a:cs typeface="Calibri"/>
              </a:rPr>
              <a:t>N2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464583" y="2435031"/>
            <a:ext cx="919277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15" dirty="0">
                <a:latin typeface="Calibri"/>
                <a:cs typeface="Calibri"/>
              </a:rPr>
              <a:t>PUF</a:t>
            </a:r>
            <a:r>
              <a:rPr sz="2405" spc="-70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Calibri"/>
                <a:cs typeface="Calibri"/>
              </a:rPr>
              <a:t>bit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333697" y="2211873"/>
            <a:ext cx="946633" cy="1288897"/>
          </a:xfrm>
          <a:custGeom>
            <a:avLst/>
            <a:gdLst/>
            <a:ahLst/>
            <a:cxnLst/>
            <a:rect l="l" t="t" r="r" b="b"/>
            <a:pathLst>
              <a:path w="944879" h="1286510">
                <a:moveTo>
                  <a:pt x="0" y="1286255"/>
                </a:moveTo>
                <a:lnTo>
                  <a:pt x="944879" y="1286255"/>
                </a:lnTo>
                <a:lnTo>
                  <a:pt x="944879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ACACEB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6" name="object 36"/>
          <p:cNvSpPr/>
          <p:nvPr/>
        </p:nvSpPr>
        <p:spPr>
          <a:xfrm>
            <a:off x="8333697" y="2211873"/>
            <a:ext cx="946633" cy="1288897"/>
          </a:xfrm>
          <a:custGeom>
            <a:avLst/>
            <a:gdLst/>
            <a:ahLst/>
            <a:cxnLst/>
            <a:rect l="l" t="t" r="r" b="b"/>
            <a:pathLst>
              <a:path w="944879" h="1286510">
                <a:moveTo>
                  <a:pt x="0" y="1286255"/>
                </a:moveTo>
                <a:lnTo>
                  <a:pt x="944879" y="1286255"/>
                </a:lnTo>
                <a:lnTo>
                  <a:pt x="944879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7" name="object 37"/>
          <p:cNvSpPr/>
          <p:nvPr/>
        </p:nvSpPr>
        <p:spPr>
          <a:xfrm>
            <a:off x="8333697" y="3142475"/>
            <a:ext cx="143776" cy="143140"/>
          </a:xfrm>
          <a:custGeom>
            <a:avLst/>
            <a:gdLst/>
            <a:ahLst/>
            <a:cxnLst/>
            <a:rect l="l" t="t" r="r" b="b"/>
            <a:pathLst>
              <a:path w="143509" h="142875">
                <a:moveTo>
                  <a:pt x="0" y="0"/>
                </a:moveTo>
                <a:lnTo>
                  <a:pt x="143255" y="14249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8" name="object 38"/>
          <p:cNvSpPr/>
          <p:nvPr/>
        </p:nvSpPr>
        <p:spPr>
          <a:xfrm>
            <a:off x="8333697" y="3285233"/>
            <a:ext cx="143776" cy="143776"/>
          </a:xfrm>
          <a:custGeom>
            <a:avLst/>
            <a:gdLst/>
            <a:ahLst/>
            <a:cxnLst/>
            <a:rect l="l" t="t" r="r" b="b"/>
            <a:pathLst>
              <a:path w="143509" h="143510">
                <a:moveTo>
                  <a:pt x="143255" y="0"/>
                </a:moveTo>
                <a:lnTo>
                  <a:pt x="0" y="14325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9" name="object 39"/>
          <p:cNvSpPr/>
          <p:nvPr/>
        </p:nvSpPr>
        <p:spPr>
          <a:xfrm>
            <a:off x="9264298" y="2301193"/>
            <a:ext cx="494947" cy="110694"/>
          </a:xfrm>
          <a:custGeom>
            <a:avLst/>
            <a:gdLst/>
            <a:ahLst/>
            <a:cxnLst/>
            <a:rect l="l" t="t" r="r" b="b"/>
            <a:pathLst>
              <a:path w="494029" h="110489">
                <a:moveTo>
                  <a:pt x="439829" y="64657"/>
                </a:moveTo>
                <a:lnTo>
                  <a:pt x="393191" y="91439"/>
                </a:lnTo>
                <a:lnTo>
                  <a:pt x="388619" y="93725"/>
                </a:lnTo>
                <a:lnTo>
                  <a:pt x="387095" y="99821"/>
                </a:lnTo>
                <a:lnTo>
                  <a:pt x="390143" y="104393"/>
                </a:lnTo>
                <a:lnTo>
                  <a:pt x="392429" y="108965"/>
                </a:lnTo>
                <a:lnTo>
                  <a:pt x="398525" y="110489"/>
                </a:lnTo>
                <a:lnTo>
                  <a:pt x="403097" y="108203"/>
                </a:lnTo>
                <a:lnTo>
                  <a:pt x="478005" y="64769"/>
                </a:lnTo>
                <a:lnTo>
                  <a:pt x="474725" y="64769"/>
                </a:lnTo>
                <a:lnTo>
                  <a:pt x="439829" y="64657"/>
                </a:lnTo>
                <a:close/>
              </a:path>
              <a:path w="494029" h="110489">
                <a:moveTo>
                  <a:pt x="456290" y="55205"/>
                </a:moveTo>
                <a:lnTo>
                  <a:pt x="439829" y="64657"/>
                </a:lnTo>
                <a:lnTo>
                  <a:pt x="474725" y="64769"/>
                </a:lnTo>
                <a:lnTo>
                  <a:pt x="474725" y="63245"/>
                </a:lnTo>
                <a:lnTo>
                  <a:pt x="470153" y="63245"/>
                </a:lnTo>
                <a:lnTo>
                  <a:pt x="456290" y="55205"/>
                </a:lnTo>
                <a:close/>
              </a:path>
              <a:path w="494029" h="110489">
                <a:moveTo>
                  <a:pt x="398525" y="0"/>
                </a:moveTo>
                <a:lnTo>
                  <a:pt x="393191" y="1523"/>
                </a:lnTo>
                <a:lnTo>
                  <a:pt x="390143" y="6095"/>
                </a:lnTo>
                <a:lnTo>
                  <a:pt x="387857" y="10667"/>
                </a:lnTo>
                <a:lnTo>
                  <a:pt x="389381" y="16001"/>
                </a:lnTo>
                <a:lnTo>
                  <a:pt x="393953" y="19049"/>
                </a:lnTo>
                <a:lnTo>
                  <a:pt x="439743" y="45607"/>
                </a:lnTo>
                <a:lnTo>
                  <a:pt x="474725" y="45719"/>
                </a:lnTo>
                <a:lnTo>
                  <a:pt x="474725" y="64769"/>
                </a:lnTo>
                <a:lnTo>
                  <a:pt x="478005" y="64769"/>
                </a:lnTo>
                <a:lnTo>
                  <a:pt x="493775" y="55625"/>
                </a:lnTo>
                <a:lnTo>
                  <a:pt x="403097" y="2285"/>
                </a:lnTo>
                <a:lnTo>
                  <a:pt x="398525" y="0"/>
                </a:lnTo>
                <a:close/>
              </a:path>
              <a:path w="494029" h="110489">
                <a:moveTo>
                  <a:pt x="0" y="44195"/>
                </a:moveTo>
                <a:lnTo>
                  <a:pt x="0" y="63245"/>
                </a:lnTo>
                <a:lnTo>
                  <a:pt x="439829" y="64657"/>
                </a:lnTo>
                <a:lnTo>
                  <a:pt x="456290" y="55205"/>
                </a:lnTo>
                <a:lnTo>
                  <a:pt x="439743" y="45607"/>
                </a:lnTo>
                <a:lnTo>
                  <a:pt x="0" y="44195"/>
                </a:lnTo>
                <a:close/>
              </a:path>
              <a:path w="494029" h="110489">
                <a:moveTo>
                  <a:pt x="470153" y="47243"/>
                </a:moveTo>
                <a:lnTo>
                  <a:pt x="456290" y="55205"/>
                </a:lnTo>
                <a:lnTo>
                  <a:pt x="470153" y="63245"/>
                </a:lnTo>
                <a:lnTo>
                  <a:pt x="470153" y="47243"/>
                </a:lnTo>
                <a:close/>
              </a:path>
              <a:path w="494029" h="110489">
                <a:moveTo>
                  <a:pt x="474725" y="47243"/>
                </a:moveTo>
                <a:lnTo>
                  <a:pt x="470153" y="47243"/>
                </a:lnTo>
                <a:lnTo>
                  <a:pt x="470153" y="63245"/>
                </a:lnTo>
                <a:lnTo>
                  <a:pt x="474725" y="63245"/>
                </a:lnTo>
                <a:lnTo>
                  <a:pt x="474725" y="47243"/>
                </a:lnTo>
                <a:close/>
              </a:path>
              <a:path w="494029" h="110489">
                <a:moveTo>
                  <a:pt x="439743" y="45607"/>
                </a:moveTo>
                <a:lnTo>
                  <a:pt x="456290" y="55205"/>
                </a:lnTo>
                <a:lnTo>
                  <a:pt x="470153" y="47243"/>
                </a:lnTo>
                <a:lnTo>
                  <a:pt x="474725" y="47243"/>
                </a:lnTo>
                <a:lnTo>
                  <a:pt x="474725" y="45719"/>
                </a:lnTo>
                <a:lnTo>
                  <a:pt x="439743" y="45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0" name="object 40"/>
          <p:cNvSpPr/>
          <p:nvPr/>
        </p:nvSpPr>
        <p:spPr>
          <a:xfrm>
            <a:off x="8047417" y="2300429"/>
            <a:ext cx="280555" cy="111967"/>
          </a:xfrm>
          <a:custGeom>
            <a:avLst/>
            <a:gdLst/>
            <a:ahLst/>
            <a:cxnLst/>
            <a:rect l="l" t="t" r="r" b="b"/>
            <a:pathLst>
              <a:path w="280034" h="111760">
                <a:moveTo>
                  <a:pt x="225866" y="65328"/>
                </a:moveTo>
                <a:lnTo>
                  <a:pt x="179069" y="92201"/>
                </a:lnTo>
                <a:lnTo>
                  <a:pt x="174497" y="94487"/>
                </a:lnTo>
                <a:lnTo>
                  <a:pt x="172973" y="100583"/>
                </a:lnTo>
                <a:lnTo>
                  <a:pt x="176021" y="105155"/>
                </a:lnTo>
                <a:lnTo>
                  <a:pt x="178307" y="109727"/>
                </a:lnTo>
                <a:lnTo>
                  <a:pt x="184403" y="111251"/>
                </a:lnTo>
                <a:lnTo>
                  <a:pt x="188975" y="108203"/>
                </a:lnTo>
                <a:lnTo>
                  <a:pt x="263651" y="65531"/>
                </a:lnTo>
                <a:lnTo>
                  <a:pt x="260603" y="65531"/>
                </a:lnTo>
                <a:lnTo>
                  <a:pt x="225866" y="65328"/>
                </a:lnTo>
                <a:close/>
              </a:path>
              <a:path w="280034" h="111760">
                <a:moveTo>
                  <a:pt x="242287" y="55898"/>
                </a:moveTo>
                <a:lnTo>
                  <a:pt x="225866" y="65328"/>
                </a:lnTo>
                <a:lnTo>
                  <a:pt x="260603" y="65531"/>
                </a:lnTo>
                <a:lnTo>
                  <a:pt x="260603" y="64007"/>
                </a:lnTo>
                <a:lnTo>
                  <a:pt x="256031" y="64007"/>
                </a:lnTo>
                <a:lnTo>
                  <a:pt x="242287" y="55898"/>
                </a:lnTo>
                <a:close/>
              </a:path>
              <a:path w="280034" h="111760">
                <a:moveTo>
                  <a:pt x="185165" y="0"/>
                </a:moveTo>
                <a:lnTo>
                  <a:pt x="179069" y="1523"/>
                </a:lnTo>
                <a:lnTo>
                  <a:pt x="176021" y="6095"/>
                </a:lnTo>
                <a:lnTo>
                  <a:pt x="173735" y="10667"/>
                </a:lnTo>
                <a:lnTo>
                  <a:pt x="175259" y="16763"/>
                </a:lnTo>
                <a:lnTo>
                  <a:pt x="179831" y="19049"/>
                </a:lnTo>
                <a:lnTo>
                  <a:pt x="225983" y="46279"/>
                </a:lnTo>
                <a:lnTo>
                  <a:pt x="260603" y="46481"/>
                </a:lnTo>
                <a:lnTo>
                  <a:pt x="260603" y="65531"/>
                </a:lnTo>
                <a:lnTo>
                  <a:pt x="263651" y="65531"/>
                </a:lnTo>
                <a:lnTo>
                  <a:pt x="279653" y="56387"/>
                </a:lnTo>
                <a:lnTo>
                  <a:pt x="189737" y="3047"/>
                </a:lnTo>
                <a:lnTo>
                  <a:pt x="185165" y="0"/>
                </a:lnTo>
                <a:close/>
              </a:path>
              <a:path w="280034" h="111760">
                <a:moveTo>
                  <a:pt x="0" y="44957"/>
                </a:moveTo>
                <a:lnTo>
                  <a:pt x="0" y="64007"/>
                </a:lnTo>
                <a:lnTo>
                  <a:pt x="225866" y="65328"/>
                </a:lnTo>
                <a:lnTo>
                  <a:pt x="242287" y="55898"/>
                </a:lnTo>
                <a:lnTo>
                  <a:pt x="225983" y="46279"/>
                </a:lnTo>
                <a:lnTo>
                  <a:pt x="0" y="44957"/>
                </a:lnTo>
                <a:close/>
              </a:path>
              <a:path w="280034" h="111760">
                <a:moveTo>
                  <a:pt x="256031" y="48005"/>
                </a:moveTo>
                <a:lnTo>
                  <a:pt x="242287" y="55898"/>
                </a:lnTo>
                <a:lnTo>
                  <a:pt x="256031" y="64007"/>
                </a:lnTo>
                <a:lnTo>
                  <a:pt x="256031" y="48005"/>
                </a:lnTo>
                <a:close/>
              </a:path>
              <a:path w="280034" h="111760">
                <a:moveTo>
                  <a:pt x="260603" y="48005"/>
                </a:moveTo>
                <a:lnTo>
                  <a:pt x="256031" y="48005"/>
                </a:lnTo>
                <a:lnTo>
                  <a:pt x="256031" y="64007"/>
                </a:lnTo>
                <a:lnTo>
                  <a:pt x="260603" y="64007"/>
                </a:lnTo>
                <a:lnTo>
                  <a:pt x="260603" y="48005"/>
                </a:lnTo>
                <a:close/>
              </a:path>
              <a:path w="280034" h="111760">
                <a:moveTo>
                  <a:pt x="225983" y="46279"/>
                </a:moveTo>
                <a:lnTo>
                  <a:pt x="242287" y="55898"/>
                </a:lnTo>
                <a:lnTo>
                  <a:pt x="256031" y="48005"/>
                </a:lnTo>
                <a:lnTo>
                  <a:pt x="260603" y="48005"/>
                </a:lnTo>
                <a:lnTo>
                  <a:pt x="260603" y="46481"/>
                </a:lnTo>
                <a:lnTo>
                  <a:pt x="225983" y="46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1" name="object 41"/>
          <p:cNvSpPr txBox="1"/>
          <p:nvPr/>
        </p:nvSpPr>
        <p:spPr>
          <a:xfrm>
            <a:off x="8338546" y="2204169"/>
            <a:ext cx="916096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3006" spc="-22" baseline="-8333" dirty="0">
                <a:latin typeface="Calibri"/>
                <a:cs typeface="Calibri"/>
              </a:rPr>
              <a:t>D</a:t>
            </a:r>
            <a:r>
              <a:rPr sz="3006" spc="-271" baseline="-8333" dirty="0">
                <a:latin typeface="Times New Roman"/>
                <a:cs typeface="Times New Roman"/>
              </a:rPr>
              <a:t> </a:t>
            </a:r>
            <a:r>
              <a:rPr sz="2405" spc="-15" dirty="0">
                <a:latin typeface="Calibri"/>
                <a:cs typeface="Calibri"/>
              </a:rPr>
              <a:t>PRE</a:t>
            </a:r>
            <a:r>
              <a:rPr sz="2405" spc="-220" dirty="0">
                <a:latin typeface="Times New Roman"/>
                <a:cs typeface="Times New Roman"/>
              </a:rPr>
              <a:t> </a:t>
            </a:r>
            <a:r>
              <a:rPr sz="3006" spc="-22" baseline="-8333" dirty="0">
                <a:latin typeface="Calibri"/>
                <a:cs typeface="Calibri"/>
              </a:rPr>
              <a:t>Q</a:t>
            </a:r>
            <a:endParaRPr sz="3006" baseline="-8333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12575" y="3543508"/>
            <a:ext cx="1548458" cy="1112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 marR="5090" indent="-1909" algn="ctr"/>
            <a:r>
              <a:rPr sz="2405" spc="-5" dirty="0">
                <a:latin typeface="Calibri"/>
                <a:cs typeface="Calibri"/>
              </a:rPr>
              <a:t>Flip-flip</a:t>
            </a:r>
            <a:r>
              <a:rPr sz="2405" spc="-5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Calibri"/>
                <a:cs typeface="Calibri"/>
              </a:rPr>
              <a:t>initialize</a:t>
            </a:r>
            <a:r>
              <a:rPr sz="2405" dirty="0">
                <a:latin typeface="Calibri"/>
                <a:cs typeface="Calibri"/>
              </a:rPr>
              <a:t>d</a:t>
            </a:r>
            <a:r>
              <a:rPr sz="2405" spc="-45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Calibri"/>
                <a:cs typeface="Calibri"/>
              </a:rPr>
              <a:t>to</a:t>
            </a:r>
            <a:r>
              <a:rPr sz="2405" spc="-5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Calibri"/>
                <a:cs typeface="Calibri"/>
              </a:rPr>
              <a:t>logic-0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707770" y="1984376"/>
            <a:ext cx="110694" cy="208665"/>
          </a:xfrm>
          <a:custGeom>
            <a:avLst/>
            <a:gdLst/>
            <a:ahLst/>
            <a:cxnLst/>
            <a:rect l="l" t="t" r="r" b="b"/>
            <a:pathLst>
              <a:path w="110490" h="208280">
                <a:moveTo>
                  <a:pt x="10667" y="102107"/>
                </a:moveTo>
                <a:lnTo>
                  <a:pt x="6095" y="104393"/>
                </a:lnTo>
                <a:lnTo>
                  <a:pt x="1523" y="107441"/>
                </a:lnTo>
                <a:lnTo>
                  <a:pt x="0" y="113537"/>
                </a:lnTo>
                <a:lnTo>
                  <a:pt x="3047" y="118109"/>
                </a:lnTo>
                <a:lnTo>
                  <a:pt x="55625" y="208025"/>
                </a:lnTo>
                <a:lnTo>
                  <a:pt x="66765" y="188975"/>
                </a:lnTo>
                <a:lnTo>
                  <a:pt x="45719" y="188975"/>
                </a:lnTo>
                <a:lnTo>
                  <a:pt x="45719" y="153407"/>
                </a:lnTo>
                <a:lnTo>
                  <a:pt x="19049" y="108203"/>
                </a:lnTo>
                <a:lnTo>
                  <a:pt x="16763" y="103631"/>
                </a:lnTo>
                <a:lnTo>
                  <a:pt x="10667" y="102107"/>
                </a:lnTo>
                <a:close/>
              </a:path>
              <a:path w="110490" h="208280">
                <a:moveTo>
                  <a:pt x="45719" y="153407"/>
                </a:moveTo>
                <a:lnTo>
                  <a:pt x="45719" y="188975"/>
                </a:lnTo>
                <a:lnTo>
                  <a:pt x="64769" y="188975"/>
                </a:lnTo>
                <a:lnTo>
                  <a:pt x="64769" y="184403"/>
                </a:lnTo>
                <a:lnTo>
                  <a:pt x="47243" y="184403"/>
                </a:lnTo>
                <a:lnTo>
                  <a:pt x="55554" y="170075"/>
                </a:lnTo>
                <a:lnTo>
                  <a:pt x="45719" y="153407"/>
                </a:lnTo>
                <a:close/>
              </a:path>
              <a:path w="110490" h="208280">
                <a:moveTo>
                  <a:pt x="99821" y="102107"/>
                </a:moveTo>
                <a:lnTo>
                  <a:pt x="94487" y="103631"/>
                </a:lnTo>
                <a:lnTo>
                  <a:pt x="91439" y="108203"/>
                </a:lnTo>
                <a:lnTo>
                  <a:pt x="64769" y="154186"/>
                </a:lnTo>
                <a:lnTo>
                  <a:pt x="64769" y="188975"/>
                </a:lnTo>
                <a:lnTo>
                  <a:pt x="66765" y="188975"/>
                </a:lnTo>
                <a:lnTo>
                  <a:pt x="108203" y="118109"/>
                </a:lnTo>
                <a:lnTo>
                  <a:pt x="110489" y="113537"/>
                </a:lnTo>
                <a:lnTo>
                  <a:pt x="108965" y="107441"/>
                </a:lnTo>
                <a:lnTo>
                  <a:pt x="104393" y="104393"/>
                </a:lnTo>
                <a:lnTo>
                  <a:pt x="99821" y="102107"/>
                </a:lnTo>
                <a:close/>
              </a:path>
              <a:path w="110490" h="208280">
                <a:moveTo>
                  <a:pt x="55554" y="170075"/>
                </a:moveTo>
                <a:lnTo>
                  <a:pt x="47243" y="184403"/>
                </a:lnTo>
                <a:lnTo>
                  <a:pt x="64007" y="184403"/>
                </a:lnTo>
                <a:lnTo>
                  <a:pt x="55554" y="170075"/>
                </a:lnTo>
                <a:close/>
              </a:path>
              <a:path w="110490" h="208280">
                <a:moveTo>
                  <a:pt x="64769" y="154186"/>
                </a:moveTo>
                <a:lnTo>
                  <a:pt x="55554" y="170075"/>
                </a:lnTo>
                <a:lnTo>
                  <a:pt x="64007" y="184403"/>
                </a:lnTo>
                <a:lnTo>
                  <a:pt x="64769" y="184403"/>
                </a:lnTo>
                <a:lnTo>
                  <a:pt x="64769" y="154186"/>
                </a:lnTo>
                <a:close/>
              </a:path>
              <a:path w="110490" h="208280">
                <a:moveTo>
                  <a:pt x="64769" y="0"/>
                </a:moveTo>
                <a:lnTo>
                  <a:pt x="45719" y="0"/>
                </a:lnTo>
                <a:lnTo>
                  <a:pt x="45719" y="153407"/>
                </a:lnTo>
                <a:lnTo>
                  <a:pt x="55554" y="170075"/>
                </a:lnTo>
                <a:lnTo>
                  <a:pt x="64769" y="154186"/>
                </a:lnTo>
                <a:lnTo>
                  <a:pt x="64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4" name="object 44"/>
          <p:cNvSpPr/>
          <p:nvPr/>
        </p:nvSpPr>
        <p:spPr>
          <a:xfrm>
            <a:off x="6274007" y="1984376"/>
            <a:ext cx="2490001" cy="0"/>
          </a:xfrm>
          <a:custGeom>
            <a:avLst/>
            <a:gdLst/>
            <a:ahLst/>
            <a:cxnLst/>
            <a:rect l="l" t="t" r="r" b="b"/>
            <a:pathLst>
              <a:path w="2485390">
                <a:moveTo>
                  <a:pt x="2484881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5" name="object 45"/>
          <p:cNvSpPr/>
          <p:nvPr/>
        </p:nvSpPr>
        <p:spPr>
          <a:xfrm>
            <a:off x="9549815" y="1639313"/>
            <a:ext cx="0" cy="716337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0"/>
                </a:moveTo>
                <a:lnTo>
                  <a:pt x="0" y="7147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6" name="object 46"/>
          <p:cNvSpPr/>
          <p:nvPr/>
        </p:nvSpPr>
        <p:spPr>
          <a:xfrm>
            <a:off x="8045890" y="1639313"/>
            <a:ext cx="1909" cy="716337"/>
          </a:xfrm>
          <a:custGeom>
            <a:avLst/>
            <a:gdLst/>
            <a:ahLst/>
            <a:cxnLst/>
            <a:rect l="l" t="t" r="r" b="b"/>
            <a:pathLst>
              <a:path w="1904" h="715010">
                <a:moveTo>
                  <a:pt x="0" y="714755"/>
                </a:moveTo>
                <a:lnTo>
                  <a:pt x="1523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7" name="object 47"/>
          <p:cNvSpPr/>
          <p:nvPr/>
        </p:nvSpPr>
        <p:spPr>
          <a:xfrm>
            <a:off x="8047417" y="1639313"/>
            <a:ext cx="1503289" cy="1909"/>
          </a:xfrm>
          <a:custGeom>
            <a:avLst/>
            <a:gdLst/>
            <a:ahLst/>
            <a:cxnLst/>
            <a:rect l="l" t="t" r="r" b="b"/>
            <a:pathLst>
              <a:path w="1500504" h="1905">
                <a:moveTo>
                  <a:pt x="0" y="0"/>
                </a:moveTo>
                <a:lnTo>
                  <a:pt x="1500377" y="152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8" name="object 48"/>
          <p:cNvSpPr txBox="1"/>
          <p:nvPr/>
        </p:nvSpPr>
        <p:spPr>
          <a:xfrm>
            <a:off x="5921576" y="4916342"/>
            <a:ext cx="762141" cy="30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004" spc="-15" dirty="0">
                <a:latin typeface="Arial"/>
                <a:cs typeface="Arial"/>
              </a:rPr>
              <a:t>MUXB</a:t>
            </a:r>
            <a:endParaRPr sz="2004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19891" y="4993843"/>
            <a:ext cx="573196" cy="693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>
              <a:lnSpc>
                <a:spcPts val="2735"/>
              </a:lnSpc>
            </a:pPr>
            <a:r>
              <a:rPr sz="2405" dirty="0">
                <a:latin typeface="Calibri"/>
                <a:cs typeface="Calibri"/>
              </a:rPr>
              <a:t>OUT</a:t>
            </a:r>
            <a:endParaRPr sz="2405">
              <a:latin typeface="Calibri"/>
              <a:cs typeface="Calibri"/>
            </a:endParaRPr>
          </a:p>
          <a:p>
            <a:pPr marL="183864">
              <a:lnSpc>
                <a:spcPts val="2735"/>
              </a:lnSpc>
            </a:pPr>
            <a:r>
              <a:rPr sz="2405" spc="-10" dirty="0">
                <a:latin typeface="Calibri"/>
                <a:cs typeface="Calibri"/>
              </a:rPr>
              <a:t>clk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482686" y="5149735"/>
            <a:ext cx="180675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15" dirty="0">
                <a:latin typeface="Calibri"/>
                <a:cs typeface="Calibri"/>
              </a:rPr>
              <a:t>1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16145" y="5159661"/>
            <a:ext cx="764686" cy="277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1803" b="1" dirty="0">
                <a:latin typeface="Arial"/>
                <a:cs typeface="Arial"/>
              </a:rPr>
              <a:t>…0101</a:t>
            </a:r>
            <a:endParaRPr sz="1803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910125" y="5161031"/>
            <a:ext cx="180675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15" dirty="0">
                <a:latin typeface="Calibri"/>
                <a:cs typeface="Calibri"/>
              </a:rPr>
              <a:t>0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876847" y="5215233"/>
            <a:ext cx="1425039" cy="926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90" algn="r"/>
            <a:r>
              <a:rPr sz="3607" spc="-20" dirty="0">
                <a:latin typeface="Calibri"/>
                <a:cs typeface="Calibri"/>
              </a:rPr>
              <a:t>B</a:t>
            </a:r>
            <a:endParaRPr sz="3607">
              <a:latin typeface="Calibri"/>
              <a:cs typeface="Calibri"/>
            </a:endParaRPr>
          </a:p>
          <a:p>
            <a:pPr marL="12724"/>
            <a:r>
              <a:rPr sz="2405" spc="-20" dirty="0">
                <a:latin typeface="Calibri"/>
                <a:cs typeface="Calibri"/>
              </a:rPr>
              <a:t>1010…</a:t>
            </a:r>
            <a:r>
              <a:rPr sz="2405" spc="-35" dirty="0">
                <a:latin typeface="Times New Roman"/>
                <a:cs typeface="Times New Roman"/>
              </a:rPr>
              <a:t> </a:t>
            </a:r>
            <a:r>
              <a:rPr sz="3607" spc="-22" baseline="32407" dirty="0">
                <a:latin typeface="Calibri"/>
                <a:cs typeface="Calibri"/>
              </a:rPr>
              <a:t>IN</a:t>
            </a:r>
            <a:endParaRPr sz="3607" baseline="32407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23060" y="5902210"/>
            <a:ext cx="1970244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>
              <a:tabLst>
                <a:tab pos="1055467" algn="l"/>
              </a:tabLst>
            </a:pPr>
            <a:r>
              <a:rPr sz="2405" dirty="0">
                <a:latin typeface="Arial"/>
                <a:cs typeface="Arial"/>
              </a:rPr>
              <a:t>logic-0</a:t>
            </a:r>
            <a:r>
              <a:rPr sz="2405" dirty="0">
                <a:latin typeface="Times New Roman"/>
                <a:cs typeface="Times New Roman"/>
              </a:rPr>
              <a:t>	</a:t>
            </a:r>
            <a:r>
              <a:rPr sz="2405" spc="5" dirty="0">
                <a:latin typeface="Arial"/>
                <a:cs typeface="Arial"/>
              </a:rPr>
              <a:t>l</a:t>
            </a:r>
            <a:r>
              <a:rPr sz="2405" dirty="0">
                <a:latin typeface="Arial"/>
                <a:cs typeface="Arial"/>
              </a:rPr>
              <a:t>ogic-1</a:t>
            </a:r>
            <a:endParaRPr sz="240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946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AB0B-FED3-4D6B-8E2F-4210449B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>
                <a:solidFill>
                  <a:srgbClr val="0070C0"/>
                </a:solidFill>
              </a:rPr>
              <a:t>RESEARCH GOALS AND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DF5A-A4E5-40B3-8D07-88FFB57D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Re-Designing the Anderson PUF to avoid intra PUF variation</a:t>
            </a:r>
          </a:p>
          <a:p>
            <a:endParaRPr lang="en-CA" sz="2400" dirty="0"/>
          </a:p>
          <a:p>
            <a:r>
              <a:rPr lang="en-CA" sz="2400" dirty="0"/>
              <a:t>Efficient Model of the PUF Design changing the glitch value to 0 instead of 1 which leads to a robust design</a:t>
            </a:r>
          </a:p>
          <a:p>
            <a:endParaRPr lang="en-CA" sz="2400" dirty="0"/>
          </a:p>
          <a:p>
            <a:r>
              <a:rPr lang="en-CA" sz="2400" dirty="0"/>
              <a:t>Designing an FSM based Hardware Trojan with the proposed PUF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911C-DB8D-4AB2-B130-AAFA144348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573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Re-Design of Anderson PUF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8146-0D86-4F77-8CA8-7837AD0D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Previous published research analysis [2] pointed out the design shortcomings that glitches of short duration are not enough to trigger the flip flop</a:t>
            </a:r>
          </a:p>
          <a:p>
            <a:endParaRPr lang="en-IN" sz="2400" dirty="0"/>
          </a:p>
          <a:p>
            <a:r>
              <a:rPr lang="en-IN" sz="2400" dirty="0"/>
              <a:t>To overcome this Constant glitch problem, we have two solutions:</a:t>
            </a:r>
          </a:p>
          <a:p>
            <a:endParaRPr lang="en-IN" sz="2400" dirty="0"/>
          </a:p>
          <a:p>
            <a:r>
              <a:rPr lang="en-IN" sz="2400" dirty="0"/>
              <a:t>1) </a:t>
            </a:r>
            <a:r>
              <a:rPr lang="en-IN" sz="2400" b="1" dirty="0"/>
              <a:t>Measurement after a specific delay.</a:t>
            </a:r>
          </a:p>
          <a:p>
            <a:endParaRPr lang="en-IN" sz="2400" dirty="0"/>
          </a:p>
          <a:p>
            <a:r>
              <a:rPr lang="en-IN" sz="2400" dirty="0"/>
              <a:t>2) </a:t>
            </a:r>
            <a:r>
              <a:rPr lang="en-IN" sz="2400" b="1" dirty="0"/>
              <a:t>A One-shot approach.</a:t>
            </a:r>
            <a:endParaRPr lang="en-IN" sz="24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6580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Measurement after specific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8146-0D86-4F77-8CA8-7837AD0D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To latch the PUF output at a single point of time. </a:t>
            </a:r>
          </a:p>
          <a:p>
            <a:endParaRPr lang="en-IN" sz="2400" dirty="0"/>
          </a:p>
          <a:p>
            <a:r>
              <a:rPr lang="en-IN" sz="2400" dirty="0"/>
              <a:t>PUF response at a later point in time so that response is close to being uniformly distributed without the need for key extraction.</a:t>
            </a:r>
          </a:p>
          <a:p>
            <a:endParaRPr lang="en-IN" sz="2400" dirty="0"/>
          </a:p>
          <a:p>
            <a:r>
              <a:rPr lang="en-IN" sz="2400" dirty="0"/>
              <a:t>The results relate to sampling the PUF after .5 sec after power on, then using the response at a variety of times thereafter.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890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One-shot approach: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8146-0D86-4F77-8CA8-7837AD0D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We control the </a:t>
            </a:r>
            <a:r>
              <a:rPr lang="en-IN" sz="2400" b="1" dirty="0"/>
              <a:t>glitch width transitions</a:t>
            </a:r>
            <a:r>
              <a:rPr lang="en-IN" sz="2400" dirty="0"/>
              <a:t> between LUT0 and LUT1 by increasing it so the probability that a glitch occurs at a Clear input of flipflop is also increased.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This can be realised by adding an additional carry chain between the two LUT’s.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179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  <a:t>Seminar Outline</a:t>
            </a:r>
          </a:p>
        </p:txBody>
      </p:sp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>
                <a:latin typeface="+mj-lt"/>
                <a:ea typeface="ＭＳ Ｐゴシック" pitchFamily="34" charset="-128"/>
              </a:rPr>
              <a:t>Introduction</a:t>
            </a:r>
            <a:endParaRPr lang="en-US" sz="2400" dirty="0">
              <a:latin typeface="+mj-lt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2800" dirty="0">
                <a:latin typeface="+mj-lt"/>
                <a:ea typeface="ＭＳ Ｐゴシック" pitchFamily="34" charset="-128"/>
              </a:rPr>
              <a:t>Problem Statement</a:t>
            </a:r>
          </a:p>
          <a:p>
            <a:pPr eaLnBrk="1" hangingPunct="1">
              <a:defRPr/>
            </a:pPr>
            <a:r>
              <a:rPr lang="en-US" sz="2800" dirty="0">
                <a:ea typeface="ＭＳ Ｐゴシック" pitchFamily="34" charset="-128"/>
              </a:rPr>
              <a:t>Related Works</a:t>
            </a:r>
            <a:endParaRPr lang="en-US" sz="2800" dirty="0">
              <a:latin typeface="+mj-lt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2800" dirty="0">
                <a:latin typeface="+mj-lt"/>
                <a:ea typeface="ＭＳ Ｐゴシック" pitchFamily="34" charset="-128"/>
              </a:rPr>
              <a:t>Research Goals and Strategy</a:t>
            </a:r>
          </a:p>
          <a:p>
            <a:pPr eaLnBrk="1" hangingPunct="1">
              <a:defRPr/>
            </a:pPr>
            <a:r>
              <a:rPr lang="en-US" sz="2800" dirty="0">
                <a:latin typeface="+mj-lt"/>
                <a:ea typeface="ＭＳ Ｐゴシック" pitchFamily="34" charset="-128"/>
              </a:rPr>
              <a:t>Current Research Status</a:t>
            </a:r>
          </a:p>
          <a:p>
            <a:pPr eaLnBrk="1" hangingPunct="1">
              <a:defRPr/>
            </a:pPr>
            <a:r>
              <a:rPr lang="en-US" sz="2800" dirty="0">
                <a:latin typeface="+mj-lt"/>
                <a:ea typeface="ＭＳ Ｐゴシック" pitchFamily="34" charset="-128"/>
              </a:rPr>
              <a:t>Summary</a:t>
            </a:r>
          </a:p>
          <a:p>
            <a:pPr eaLnBrk="1" hangingPunct="1">
              <a:defRPr/>
            </a:pPr>
            <a:r>
              <a:rPr lang="en-US" sz="2800" dirty="0">
                <a:latin typeface="+mj-lt"/>
                <a:ea typeface="ＭＳ Ｐゴシック" pitchFamily="34" charset="-128"/>
              </a:rPr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D1B61C-34CC-4213-89B1-D78E28078F34}" type="slidenum">
              <a:rPr lang="en-CA">
                <a:solidFill>
                  <a:srgbClr val="FFFFFF">
                    <a:lumMod val="95000"/>
                  </a:srgbClr>
                </a:solidFill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dirty="0">
              <a:solidFill>
                <a:srgbClr val="FFFFFF">
                  <a:lumMod val="95000"/>
                </a:srgbClr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7082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8401" y="97890"/>
            <a:ext cx="11145078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 algn="ctr"/>
            <a:r>
              <a:rPr lang="en-IN" sz="3600" dirty="0">
                <a:solidFill>
                  <a:srgbClr val="00B0F0"/>
                </a:solidFill>
              </a:rPr>
              <a:t>Modification of the Anderson’s PUF Design by changing the glitch value from ‘1’ to ‘0’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72291" y="2375546"/>
            <a:ext cx="1574541" cy="1360149"/>
          </a:xfrm>
          <a:custGeom>
            <a:avLst/>
            <a:gdLst/>
            <a:ahLst/>
            <a:cxnLst/>
            <a:rect l="l" t="t" r="r" b="b"/>
            <a:pathLst>
              <a:path w="1571625" h="1357629">
                <a:moveTo>
                  <a:pt x="0" y="1357121"/>
                </a:moveTo>
                <a:lnTo>
                  <a:pt x="1571243" y="1357121"/>
                </a:lnTo>
                <a:lnTo>
                  <a:pt x="1571243" y="0"/>
                </a:lnTo>
                <a:lnTo>
                  <a:pt x="0" y="0"/>
                </a:lnTo>
                <a:lnTo>
                  <a:pt x="0" y="135712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" name="object 4"/>
          <p:cNvSpPr/>
          <p:nvPr/>
        </p:nvSpPr>
        <p:spPr>
          <a:xfrm>
            <a:off x="2758619" y="2400284"/>
            <a:ext cx="1574541" cy="1360785"/>
          </a:xfrm>
          <a:custGeom>
            <a:avLst/>
            <a:gdLst/>
            <a:ahLst/>
            <a:cxnLst/>
            <a:rect l="l" t="t" r="r" b="b"/>
            <a:pathLst>
              <a:path w="1571625" h="1358264">
                <a:moveTo>
                  <a:pt x="0" y="1357883"/>
                </a:moveTo>
                <a:lnTo>
                  <a:pt x="1571243" y="1357883"/>
                </a:lnTo>
                <a:lnTo>
                  <a:pt x="1571243" y="0"/>
                </a:lnTo>
                <a:lnTo>
                  <a:pt x="0" y="0"/>
                </a:lnTo>
                <a:lnTo>
                  <a:pt x="0" y="135788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5" name="object 5"/>
          <p:cNvSpPr/>
          <p:nvPr/>
        </p:nvSpPr>
        <p:spPr>
          <a:xfrm>
            <a:off x="2772291" y="4307740"/>
            <a:ext cx="1574541" cy="1360149"/>
          </a:xfrm>
          <a:custGeom>
            <a:avLst/>
            <a:gdLst/>
            <a:ahLst/>
            <a:cxnLst/>
            <a:rect l="l" t="t" r="r" b="b"/>
            <a:pathLst>
              <a:path w="1571625" h="1357629">
                <a:moveTo>
                  <a:pt x="0" y="1357121"/>
                </a:moveTo>
                <a:lnTo>
                  <a:pt x="1571243" y="1357121"/>
                </a:lnTo>
                <a:lnTo>
                  <a:pt x="1571243" y="0"/>
                </a:lnTo>
                <a:lnTo>
                  <a:pt x="0" y="0"/>
                </a:lnTo>
                <a:lnTo>
                  <a:pt x="0" y="135712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6" name="object 6"/>
          <p:cNvSpPr/>
          <p:nvPr/>
        </p:nvSpPr>
        <p:spPr>
          <a:xfrm>
            <a:off x="2772291" y="4307740"/>
            <a:ext cx="1574541" cy="1360149"/>
          </a:xfrm>
          <a:custGeom>
            <a:avLst/>
            <a:gdLst/>
            <a:ahLst/>
            <a:cxnLst/>
            <a:rect l="l" t="t" r="r" b="b"/>
            <a:pathLst>
              <a:path w="1571625" h="1357629">
                <a:moveTo>
                  <a:pt x="0" y="1357121"/>
                </a:moveTo>
                <a:lnTo>
                  <a:pt x="1571243" y="1357121"/>
                </a:lnTo>
                <a:lnTo>
                  <a:pt x="1571243" y="0"/>
                </a:lnTo>
                <a:lnTo>
                  <a:pt x="0" y="0"/>
                </a:lnTo>
                <a:lnTo>
                  <a:pt x="0" y="1357121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7" name="object 7"/>
          <p:cNvSpPr/>
          <p:nvPr/>
        </p:nvSpPr>
        <p:spPr>
          <a:xfrm>
            <a:off x="4702961" y="1301424"/>
            <a:ext cx="1909" cy="3938579"/>
          </a:xfrm>
          <a:custGeom>
            <a:avLst/>
            <a:gdLst/>
            <a:ahLst/>
            <a:cxnLst/>
            <a:rect l="l" t="t" r="r" b="b"/>
            <a:pathLst>
              <a:path w="1905" h="3931285">
                <a:moveTo>
                  <a:pt x="1523" y="0"/>
                </a:moveTo>
                <a:lnTo>
                  <a:pt x="0" y="393115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8" name="object 8"/>
          <p:cNvSpPr/>
          <p:nvPr/>
        </p:nvSpPr>
        <p:spPr>
          <a:xfrm>
            <a:off x="4346445" y="5200171"/>
            <a:ext cx="362622" cy="76341"/>
          </a:xfrm>
          <a:custGeom>
            <a:avLst/>
            <a:gdLst/>
            <a:ahLst/>
            <a:cxnLst/>
            <a:rect l="l" t="t" r="r" b="b"/>
            <a:pathLst>
              <a:path w="361950" h="76200">
                <a:moveTo>
                  <a:pt x="76199" y="0"/>
                </a:moveTo>
                <a:lnTo>
                  <a:pt x="0" y="37337"/>
                </a:lnTo>
                <a:lnTo>
                  <a:pt x="76199" y="76199"/>
                </a:lnTo>
                <a:lnTo>
                  <a:pt x="76199" y="42735"/>
                </a:lnTo>
                <a:lnTo>
                  <a:pt x="64007" y="42671"/>
                </a:lnTo>
                <a:lnTo>
                  <a:pt x="60197" y="41147"/>
                </a:lnTo>
                <a:lnTo>
                  <a:pt x="58673" y="38099"/>
                </a:lnTo>
                <a:lnTo>
                  <a:pt x="60197" y="34289"/>
                </a:lnTo>
                <a:lnTo>
                  <a:pt x="64007" y="33527"/>
                </a:lnTo>
                <a:lnTo>
                  <a:pt x="76199" y="33527"/>
                </a:lnTo>
                <a:lnTo>
                  <a:pt x="76199" y="0"/>
                </a:lnTo>
                <a:close/>
              </a:path>
              <a:path w="361950" h="76200">
                <a:moveTo>
                  <a:pt x="76199" y="33559"/>
                </a:moveTo>
                <a:lnTo>
                  <a:pt x="76199" y="42735"/>
                </a:lnTo>
                <a:lnTo>
                  <a:pt x="357377" y="44195"/>
                </a:lnTo>
                <a:lnTo>
                  <a:pt x="360425" y="42671"/>
                </a:lnTo>
                <a:lnTo>
                  <a:pt x="361949" y="39623"/>
                </a:lnTo>
                <a:lnTo>
                  <a:pt x="360425" y="35813"/>
                </a:lnTo>
                <a:lnTo>
                  <a:pt x="357377" y="34289"/>
                </a:lnTo>
                <a:lnTo>
                  <a:pt x="76199" y="33559"/>
                </a:lnTo>
                <a:close/>
              </a:path>
              <a:path w="361950" h="76200">
                <a:moveTo>
                  <a:pt x="64007" y="33527"/>
                </a:moveTo>
                <a:lnTo>
                  <a:pt x="60197" y="34289"/>
                </a:lnTo>
                <a:lnTo>
                  <a:pt x="58673" y="38099"/>
                </a:lnTo>
                <a:lnTo>
                  <a:pt x="60197" y="41147"/>
                </a:lnTo>
                <a:lnTo>
                  <a:pt x="64007" y="42671"/>
                </a:lnTo>
                <a:lnTo>
                  <a:pt x="76199" y="42735"/>
                </a:lnTo>
                <a:lnTo>
                  <a:pt x="76199" y="33559"/>
                </a:lnTo>
                <a:lnTo>
                  <a:pt x="64007" y="33527"/>
                </a:lnTo>
                <a:close/>
              </a:path>
              <a:path w="361950" h="76200">
                <a:moveTo>
                  <a:pt x="76199" y="33527"/>
                </a:moveTo>
                <a:lnTo>
                  <a:pt x="64007" y="33527"/>
                </a:lnTo>
                <a:lnTo>
                  <a:pt x="76199" y="33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9" name="object 9"/>
          <p:cNvSpPr/>
          <p:nvPr/>
        </p:nvSpPr>
        <p:spPr>
          <a:xfrm>
            <a:off x="4346445" y="3266451"/>
            <a:ext cx="362622" cy="76341"/>
          </a:xfrm>
          <a:custGeom>
            <a:avLst/>
            <a:gdLst/>
            <a:ahLst/>
            <a:cxnLst/>
            <a:rect l="l" t="t" r="r" b="b"/>
            <a:pathLst>
              <a:path w="361950" h="76200">
                <a:moveTo>
                  <a:pt x="76199" y="0"/>
                </a:moveTo>
                <a:lnTo>
                  <a:pt x="0" y="37337"/>
                </a:lnTo>
                <a:lnTo>
                  <a:pt x="76199" y="76199"/>
                </a:lnTo>
                <a:lnTo>
                  <a:pt x="76199" y="42703"/>
                </a:lnTo>
                <a:lnTo>
                  <a:pt x="64007" y="42671"/>
                </a:lnTo>
                <a:lnTo>
                  <a:pt x="60197" y="41147"/>
                </a:lnTo>
                <a:lnTo>
                  <a:pt x="58673" y="38099"/>
                </a:lnTo>
                <a:lnTo>
                  <a:pt x="60197" y="34289"/>
                </a:lnTo>
                <a:lnTo>
                  <a:pt x="64007" y="32765"/>
                </a:lnTo>
                <a:lnTo>
                  <a:pt x="76199" y="32765"/>
                </a:lnTo>
                <a:lnTo>
                  <a:pt x="76199" y="0"/>
                </a:lnTo>
                <a:close/>
              </a:path>
              <a:path w="361950" h="76200">
                <a:moveTo>
                  <a:pt x="76199" y="32829"/>
                </a:moveTo>
                <a:lnTo>
                  <a:pt x="76199" y="42703"/>
                </a:lnTo>
                <a:lnTo>
                  <a:pt x="357377" y="43433"/>
                </a:lnTo>
                <a:lnTo>
                  <a:pt x="360425" y="42671"/>
                </a:lnTo>
                <a:lnTo>
                  <a:pt x="361949" y="38861"/>
                </a:lnTo>
                <a:lnTo>
                  <a:pt x="360425" y="35813"/>
                </a:lnTo>
                <a:lnTo>
                  <a:pt x="357377" y="34289"/>
                </a:lnTo>
                <a:lnTo>
                  <a:pt x="76199" y="32829"/>
                </a:lnTo>
                <a:close/>
              </a:path>
              <a:path w="361950" h="76200">
                <a:moveTo>
                  <a:pt x="64007" y="32765"/>
                </a:moveTo>
                <a:lnTo>
                  <a:pt x="60197" y="34289"/>
                </a:lnTo>
                <a:lnTo>
                  <a:pt x="58673" y="38099"/>
                </a:lnTo>
                <a:lnTo>
                  <a:pt x="60197" y="41147"/>
                </a:lnTo>
                <a:lnTo>
                  <a:pt x="64007" y="42671"/>
                </a:lnTo>
                <a:lnTo>
                  <a:pt x="76199" y="42703"/>
                </a:lnTo>
                <a:lnTo>
                  <a:pt x="76199" y="32829"/>
                </a:lnTo>
                <a:lnTo>
                  <a:pt x="64007" y="32765"/>
                </a:lnTo>
                <a:close/>
              </a:path>
              <a:path w="361950" h="76200">
                <a:moveTo>
                  <a:pt x="76199" y="32765"/>
                </a:moveTo>
                <a:lnTo>
                  <a:pt x="64007" y="32765"/>
                </a:lnTo>
                <a:lnTo>
                  <a:pt x="76199" y="328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0" name="object 10"/>
          <p:cNvSpPr txBox="1"/>
          <p:nvPr/>
        </p:nvSpPr>
        <p:spPr>
          <a:xfrm>
            <a:off x="3759647" y="2914759"/>
            <a:ext cx="573196" cy="668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>
              <a:lnSpc>
                <a:spcPts val="2635"/>
              </a:lnSpc>
            </a:pPr>
            <a:r>
              <a:rPr sz="2405" dirty="0">
                <a:latin typeface="Calibri"/>
                <a:cs typeface="Calibri"/>
              </a:rPr>
              <a:t>OUT</a:t>
            </a:r>
            <a:endParaRPr sz="2405">
              <a:latin typeface="Calibri"/>
              <a:cs typeface="Calibri"/>
            </a:endParaRPr>
          </a:p>
          <a:p>
            <a:pPr marL="200405">
              <a:lnSpc>
                <a:spcPts val="2635"/>
              </a:lnSpc>
            </a:pPr>
            <a:r>
              <a:rPr sz="2405" spc="-10" dirty="0">
                <a:latin typeface="Calibri"/>
                <a:cs typeface="Calibri"/>
              </a:rPr>
              <a:t>clk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6466" y="3067441"/>
            <a:ext cx="290733" cy="556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3607" spc="-25" dirty="0">
                <a:latin typeface="Calibri"/>
                <a:cs typeface="Calibri"/>
              </a:rPr>
              <a:t>A</a:t>
            </a:r>
            <a:endParaRPr sz="3607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70727" y="3535936"/>
            <a:ext cx="494947" cy="110694"/>
          </a:xfrm>
          <a:custGeom>
            <a:avLst/>
            <a:gdLst/>
            <a:ahLst/>
            <a:cxnLst/>
            <a:rect l="l" t="t" r="r" b="b"/>
            <a:pathLst>
              <a:path w="494030" h="110489">
                <a:moveTo>
                  <a:pt x="438821" y="65416"/>
                </a:moveTo>
                <a:lnTo>
                  <a:pt x="393953" y="91439"/>
                </a:lnTo>
                <a:lnTo>
                  <a:pt x="389381" y="94487"/>
                </a:lnTo>
                <a:lnTo>
                  <a:pt x="387857" y="99821"/>
                </a:lnTo>
                <a:lnTo>
                  <a:pt x="390143" y="104393"/>
                </a:lnTo>
                <a:lnTo>
                  <a:pt x="393191" y="108965"/>
                </a:lnTo>
                <a:lnTo>
                  <a:pt x="398525" y="110489"/>
                </a:lnTo>
                <a:lnTo>
                  <a:pt x="403097" y="108203"/>
                </a:lnTo>
                <a:lnTo>
                  <a:pt x="476691" y="65531"/>
                </a:lnTo>
                <a:lnTo>
                  <a:pt x="474725" y="65531"/>
                </a:lnTo>
                <a:lnTo>
                  <a:pt x="438821" y="65416"/>
                </a:lnTo>
                <a:close/>
              </a:path>
              <a:path w="494030" h="110489">
                <a:moveTo>
                  <a:pt x="455825" y="55554"/>
                </a:moveTo>
                <a:lnTo>
                  <a:pt x="438821" y="65416"/>
                </a:lnTo>
                <a:lnTo>
                  <a:pt x="474725" y="65531"/>
                </a:lnTo>
                <a:lnTo>
                  <a:pt x="474725" y="64007"/>
                </a:lnTo>
                <a:lnTo>
                  <a:pt x="470153" y="64007"/>
                </a:lnTo>
                <a:lnTo>
                  <a:pt x="455825" y="55554"/>
                </a:lnTo>
                <a:close/>
              </a:path>
              <a:path w="494030" h="110489">
                <a:moveTo>
                  <a:pt x="399287" y="0"/>
                </a:moveTo>
                <a:lnTo>
                  <a:pt x="393191" y="1523"/>
                </a:lnTo>
                <a:lnTo>
                  <a:pt x="390905" y="6095"/>
                </a:lnTo>
                <a:lnTo>
                  <a:pt x="387857" y="10667"/>
                </a:lnTo>
                <a:lnTo>
                  <a:pt x="389381" y="16763"/>
                </a:lnTo>
                <a:lnTo>
                  <a:pt x="393953" y="19049"/>
                </a:lnTo>
                <a:lnTo>
                  <a:pt x="440261" y="46371"/>
                </a:lnTo>
                <a:lnTo>
                  <a:pt x="474725" y="46481"/>
                </a:lnTo>
                <a:lnTo>
                  <a:pt x="474725" y="65531"/>
                </a:lnTo>
                <a:lnTo>
                  <a:pt x="476691" y="65531"/>
                </a:lnTo>
                <a:lnTo>
                  <a:pt x="493775" y="55625"/>
                </a:lnTo>
                <a:lnTo>
                  <a:pt x="403859" y="3047"/>
                </a:lnTo>
                <a:lnTo>
                  <a:pt x="399287" y="0"/>
                </a:lnTo>
                <a:close/>
              </a:path>
              <a:path w="494030" h="110489">
                <a:moveTo>
                  <a:pt x="761" y="44957"/>
                </a:moveTo>
                <a:lnTo>
                  <a:pt x="0" y="64007"/>
                </a:lnTo>
                <a:lnTo>
                  <a:pt x="438821" y="65416"/>
                </a:lnTo>
                <a:lnTo>
                  <a:pt x="455825" y="55554"/>
                </a:lnTo>
                <a:lnTo>
                  <a:pt x="440261" y="46371"/>
                </a:lnTo>
                <a:lnTo>
                  <a:pt x="761" y="44957"/>
                </a:lnTo>
                <a:close/>
              </a:path>
              <a:path w="494030" h="110489">
                <a:moveTo>
                  <a:pt x="470153" y="47243"/>
                </a:moveTo>
                <a:lnTo>
                  <a:pt x="455825" y="55554"/>
                </a:lnTo>
                <a:lnTo>
                  <a:pt x="470153" y="64007"/>
                </a:lnTo>
                <a:lnTo>
                  <a:pt x="470153" y="47243"/>
                </a:lnTo>
                <a:close/>
              </a:path>
              <a:path w="494030" h="110489">
                <a:moveTo>
                  <a:pt x="474725" y="47243"/>
                </a:moveTo>
                <a:lnTo>
                  <a:pt x="470153" y="47243"/>
                </a:lnTo>
                <a:lnTo>
                  <a:pt x="470153" y="64007"/>
                </a:lnTo>
                <a:lnTo>
                  <a:pt x="474725" y="64007"/>
                </a:lnTo>
                <a:lnTo>
                  <a:pt x="474725" y="47243"/>
                </a:lnTo>
                <a:close/>
              </a:path>
              <a:path w="494030" h="110489">
                <a:moveTo>
                  <a:pt x="440261" y="46371"/>
                </a:moveTo>
                <a:lnTo>
                  <a:pt x="455825" y="55554"/>
                </a:lnTo>
                <a:lnTo>
                  <a:pt x="470153" y="47243"/>
                </a:lnTo>
                <a:lnTo>
                  <a:pt x="474725" y="47243"/>
                </a:lnTo>
                <a:lnTo>
                  <a:pt x="474725" y="46481"/>
                </a:lnTo>
                <a:lnTo>
                  <a:pt x="440261" y="46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3" name="object 13"/>
          <p:cNvSpPr/>
          <p:nvPr/>
        </p:nvSpPr>
        <p:spPr>
          <a:xfrm>
            <a:off x="2270727" y="5470420"/>
            <a:ext cx="494947" cy="110694"/>
          </a:xfrm>
          <a:custGeom>
            <a:avLst/>
            <a:gdLst/>
            <a:ahLst/>
            <a:cxnLst/>
            <a:rect l="l" t="t" r="r" b="b"/>
            <a:pathLst>
              <a:path w="494030" h="110489">
                <a:moveTo>
                  <a:pt x="440128" y="64658"/>
                </a:moveTo>
                <a:lnTo>
                  <a:pt x="393953" y="91439"/>
                </a:lnTo>
                <a:lnTo>
                  <a:pt x="389381" y="93725"/>
                </a:lnTo>
                <a:lnTo>
                  <a:pt x="387857" y="99821"/>
                </a:lnTo>
                <a:lnTo>
                  <a:pt x="390143" y="104393"/>
                </a:lnTo>
                <a:lnTo>
                  <a:pt x="393191" y="108965"/>
                </a:lnTo>
                <a:lnTo>
                  <a:pt x="398525" y="110489"/>
                </a:lnTo>
                <a:lnTo>
                  <a:pt x="403097" y="107441"/>
                </a:lnTo>
                <a:lnTo>
                  <a:pt x="477773" y="64769"/>
                </a:lnTo>
                <a:lnTo>
                  <a:pt x="474725" y="64769"/>
                </a:lnTo>
                <a:lnTo>
                  <a:pt x="440128" y="64658"/>
                </a:lnTo>
                <a:close/>
              </a:path>
              <a:path w="494030" h="110489">
                <a:moveTo>
                  <a:pt x="456359" y="55244"/>
                </a:moveTo>
                <a:lnTo>
                  <a:pt x="440128" y="64658"/>
                </a:lnTo>
                <a:lnTo>
                  <a:pt x="474725" y="64769"/>
                </a:lnTo>
                <a:lnTo>
                  <a:pt x="474725" y="63245"/>
                </a:lnTo>
                <a:lnTo>
                  <a:pt x="470153" y="63245"/>
                </a:lnTo>
                <a:lnTo>
                  <a:pt x="456359" y="55244"/>
                </a:lnTo>
                <a:close/>
              </a:path>
              <a:path w="494030" h="110489">
                <a:moveTo>
                  <a:pt x="399287" y="0"/>
                </a:moveTo>
                <a:lnTo>
                  <a:pt x="393191" y="1523"/>
                </a:lnTo>
                <a:lnTo>
                  <a:pt x="390905" y="5333"/>
                </a:lnTo>
                <a:lnTo>
                  <a:pt x="387857" y="9905"/>
                </a:lnTo>
                <a:lnTo>
                  <a:pt x="389381" y="16001"/>
                </a:lnTo>
                <a:lnTo>
                  <a:pt x="393953" y="19049"/>
                </a:lnTo>
                <a:lnTo>
                  <a:pt x="439742" y="45607"/>
                </a:lnTo>
                <a:lnTo>
                  <a:pt x="474725" y="45719"/>
                </a:lnTo>
                <a:lnTo>
                  <a:pt x="474725" y="64769"/>
                </a:lnTo>
                <a:lnTo>
                  <a:pt x="477773" y="64769"/>
                </a:lnTo>
                <a:lnTo>
                  <a:pt x="493775" y="55625"/>
                </a:lnTo>
                <a:lnTo>
                  <a:pt x="403859" y="2285"/>
                </a:lnTo>
                <a:lnTo>
                  <a:pt x="399287" y="0"/>
                </a:lnTo>
                <a:close/>
              </a:path>
              <a:path w="494030" h="110489">
                <a:moveTo>
                  <a:pt x="761" y="44195"/>
                </a:moveTo>
                <a:lnTo>
                  <a:pt x="0" y="63245"/>
                </a:lnTo>
                <a:lnTo>
                  <a:pt x="440128" y="64658"/>
                </a:lnTo>
                <a:lnTo>
                  <a:pt x="456359" y="55244"/>
                </a:lnTo>
                <a:lnTo>
                  <a:pt x="439742" y="45607"/>
                </a:lnTo>
                <a:lnTo>
                  <a:pt x="761" y="44195"/>
                </a:lnTo>
                <a:close/>
              </a:path>
              <a:path w="494030" h="110489">
                <a:moveTo>
                  <a:pt x="470153" y="47243"/>
                </a:moveTo>
                <a:lnTo>
                  <a:pt x="456359" y="55244"/>
                </a:lnTo>
                <a:lnTo>
                  <a:pt x="470153" y="63245"/>
                </a:lnTo>
                <a:lnTo>
                  <a:pt x="470153" y="47243"/>
                </a:lnTo>
                <a:close/>
              </a:path>
              <a:path w="494030" h="110489">
                <a:moveTo>
                  <a:pt x="474725" y="47243"/>
                </a:moveTo>
                <a:lnTo>
                  <a:pt x="470153" y="47243"/>
                </a:lnTo>
                <a:lnTo>
                  <a:pt x="470153" y="63245"/>
                </a:lnTo>
                <a:lnTo>
                  <a:pt x="474725" y="63245"/>
                </a:lnTo>
                <a:lnTo>
                  <a:pt x="474725" y="47243"/>
                </a:lnTo>
                <a:close/>
              </a:path>
              <a:path w="494030" h="110489">
                <a:moveTo>
                  <a:pt x="439742" y="45607"/>
                </a:moveTo>
                <a:lnTo>
                  <a:pt x="456359" y="55244"/>
                </a:lnTo>
                <a:lnTo>
                  <a:pt x="470153" y="47243"/>
                </a:lnTo>
                <a:lnTo>
                  <a:pt x="474725" y="47243"/>
                </a:lnTo>
                <a:lnTo>
                  <a:pt x="474725" y="45719"/>
                </a:lnTo>
                <a:lnTo>
                  <a:pt x="439742" y="45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4" name="object 14"/>
          <p:cNvSpPr txBox="1"/>
          <p:nvPr/>
        </p:nvSpPr>
        <p:spPr>
          <a:xfrm>
            <a:off x="1903151" y="3520844"/>
            <a:ext cx="1175021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20" dirty="0">
                <a:latin typeface="Calibri"/>
                <a:cs typeface="Calibri"/>
              </a:rPr>
              <a:t>0101…</a:t>
            </a:r>
            <a:r>
              <a:rPr sz="2405" spc="-235" dirty="0">
                <a:latin typeface="Times New Roman"/>
                <a:cs typeface="Times New Roman"/>
              </a:rPr>
              <a:t> </a:t>
            </a:r>
            <a:r>
              <a:rPr sz="3607" spc="-22" baseline="32407" dirty="0">
                <a:latin typeface="Calibri"/>
                <a:cs typeface="Calibri"/>
              </a:rPr>
              <a:t>IN</a:t>
            </a:r>
            <a:endParaRPr sz="3607" baseline="3240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1821" y="1281052"/>
            <a:ext cx="363894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10" dirty="0">
                <a:latin typeface="Calibri"/>
                <a:cs typeface="Calibri"/>
              </a:rPr>
              <a:t>clk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55901" y="3089507"/>
            <a:ext cx="764686" cy="277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1803" b="1" dirty="0">
                <a:latin typeface="Arial"/>
                <a:cs typeface="Arial"/>
              </a:rPr>
              <a:t>…1010</a:t>
            </a:r>
            <a:endParaRPr sz="1803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41865" y="3027502"/>
            <a:ext cx="1502017" cy="76341"/>
          </a:xfrm>
          <a:custGeom>
            <a:avLst/>
            <a:gdLst/>
            <a:ahLst/>
            <a:cxnLst/>
            <a:rect l="l" t="t" r="r" b="b"/>
            <a:pathLst>
              <a:path w="1499235" h="76200">
                <a:moveTo>
                  <a:pt x="1422653" y="0"/>
                </a:moveTo>
                <a:lnTo>
                  <a:pt x="1422653" y="76199"/>
                </a:lnTo>
                <a:lnTo>
                  <a:pt x="1480565" y="47243"/>
                </a:lnTo>
                <a:lnTo>
                  <a:pt x="1434845" y="47243"/>
                </a:lnTo>
                <a:lnTo>
                  <a:pt x="1434845" y="28193"/>
                </a:lnTo>
                <a:lnTo>
                  <a:pt x="1479041" y="28193"/>
                </a:lnTo>
                <a:lnTo>
                  <a:pt x="1422653" y="0"/>
                </a:lnTo>
                <a:close/>
              </a:path>
              <a:path w="1499235" h="76200">
                <a:moveTo>
                  <a:pt x="1422653" y="28193"/>
                </a:moveTo>
                <a:lnTo>
                  <a:pt x="0" y="28193"/>
                </a:lnTo>
                <a:lnTo>
                  <a:pt x="0" y="47243"/>
                </a:lnTo>
                <a:lnTo>
                  <a:pt x="1422653" y="47243"/>
                </a:lnTo>
                <a:lnTo>
                  <a:pt x="1422653" y="28193"/>
                </a:lnTo>
                <a:close/>
              </a:path>
              <a:path w="1499235" h="76200">
                <a:moveTo>
                  <a:pt x="1479041" y="28193"/>
                </a:moveTo>
                <a:lnTo>
                  <a:pt x="1434845" y="28193"/>
                </a:lnTo>
                <a:lnTo>
                  <a:pt x="1434845" y="47243"/>
                </a:lnTo>
                <a:lnTo>
                  <a:pt x="1480565" y="47243"/>
                </a:lnTo>
                <a:lnTo>
                  <a:pt x="1498853" y="38099"/>
                </a:lnTo>
                <a:lnTo>
                  <a:pt x="1479041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8" name="object 18"/>
          <p:cNvSpPr/>
          <p:nvPr/>
        </p:nvSpPr>
        <p:spPr>
          <a:xfrm>
            <a:off x="4354844" y="4948245"/>
            <a:ext cx="1501380" cy="76341"/>
          </a:xfrm>
          <a:custGeom>
            <a:avLst/>
            <a:gdLst/>
            <a:ahLst/>
            <a:cxnLst/>
            <a:rect l="l" t="t" r="r" b="b"/>
            <a:pathLst>
              <a:path w="1498600" h="76200">
                <a:moveTo>
                  <a:pt x="1421891" y="0"/>
                </a:moveTo>
                <a:lnTo>
                  <a:pt x="1421891" y="76199"/>
                </a:lnTo>
                <a:lnTo>
                  <a:pt x="1478279" y="48005"/>
                </a:lnTo>
                <a:lnTo>
                  <a:pt x="1434845" y="48005"/>
                </a:lnTo>
                <a:lnTo>
                  <a:pt x="1434845" y="28955"/>
                </a:lnTo>
                <a:lnTo>
                  <a:pt x="1479803" y="28955"/>
                </a:lnTo>
                <a:lnTo>
                  <a:pt x="1421891" y="0"/>
                </a:lnTo>
                <a:close/>
              </a:path>
              <a:path w="1498600" h="76200">
                <a:moveTo>
                  <a:pt x="1421891" y="28955"/>
                </a:moveTo>
                <a:lnTo>
                  <a:pt x="0" y="28955"/>
                </a:lnTo>
                <a:lnTo>
                  <a:pt x="0" y="48005"/>
                </a:lnTo>
                <a:lnTo>
                  <a:pt x="1421891" y="48005"/>
                </a:lnTo>
                <a:lnTo>
                  <a:pt x="1421891" y="28955"/>
                </a:lnTo>
                <a:close/>
              </a:path>
              <a:path w="1498600" h="76200">
                <a:moveTo>
                  <a:pt x="1479803" y="28955"/>
                </a:moveTo>
                <a:lnTo>
                  <a:pt x="1434845" y="28955"/>
                </a:lnTo>
                <a:lnTo>
                  <a:pt x="1434845" y="48005"/>
                </a:lnTo>
                <a:lnTo>
                  <a:pt x="1478279" y="48005"/>
                </a:lnTo>
                <a:lnTo>
                  <a:pt x="1498091" y="38099"/>
                </a:lnTo>
                <a:lnTo>
                  <a:pt x="1479803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9" name="object 19"/>
          <p:cNvSpPr/>
          <p:nvPr/>
        </p:nvSpPr>
        <p:spPr>
          <a:xfrm>
            <a:off x="5798459" y="2782446"/>
            <a:ext cx="1074505" cy="572560"/>
          </a:xfrm>
          <a:custGeom>
            <a:avLst/>
            <a:gdLst/>
            <a:ahLst/>
            <a:cxnLst/>
            <a:rect l="l" t="t" r="r" b="b"/>
            <a:pathLst>
              <a:path w="1072514" h="571500">
                <a:moveTo>
                  <a:pt x="928877" y="0"/>
                </a:moveTo>
                <a:lnTo>
                  <a:pt x="143255" y="0"/>
                </a:lnTo>
                <a:lnTo>
                  <a:pt x="0" y="571499"/>
                </a:lnTo>
                <a:lnTo>
                  <a:pt x="1072133" y="571499"/>
                </a:lnTo>
                <a:lnTo>
                  <a:pt x="928877" y="0"/>
                </a:lnTo>
                <a:close/>
              </a:path>
            </a:pathLst>
          </a:custGeom>
          <a:solidFill>
            <a:srgbClr val="6F6FFF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0" name="object 20"/>
          <p:cNvSpPr/>
          <p:nvPr/>
        </p:nvSpPr>
        <p:spPr>
          <a:xfrm>
            <a:off x="5798459" y="2782446"/>
            <a:ext cx="1074505" cy="572560"/>
          </a:xfrm>
          <a:custGeom>
            <a:avLst/>
            <a:gdLst/>
            <a:ahLst/>
            <a:cxnLst/>
            <a:rect l="l" t="t" r="r" b="b"/>
            <a:pathLst>
              <a:path w="1072514" h="571500">
                <a:moveTo>
                  <a:pt x="0" y="571499"/>
                </a:moveTo>
                <a:lnTo>
                  <a:pt x="143255" y="0"/>
                </a:lnTo>
                <a:lnTo>
                  <a:pt x="928877" y="0"/>
                </a:lnTo>
                <a:lnTo>
                  <a:pt x="1072133" y="571499"/>
                </a:lnTo>
                <a:lnTo>
                  <a:pt x="0" y="5714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1" name="object 21"/>
          <p:cNvSpPr/>
          <p:nvPr/>
        </p:nvSpPr>
        <p:spPr>
          <a:xfrm>
            <a:off x="5798459" y="4714640"/>
            <a:ext cx="1074505" cy="572560"/>
          </a:xfrm>
          <a:custGeom>
            <a:avLst/>
            <a:gdLst/>
            <a:ahLst/>
            <a:cxnLst/>
            <a:rect l="l" t="t" r="r" b="b"/>
            <a:pathLst>
              <a:path w="1072514" h="571500">
                <a:moveTo>
                  <a:pt x="928877" y="0"/>
                </a:moveTo>
                <a:lnTo>
                  <a:pt x="143255" y="0"/>
                </a:lnTo>
                <a:lnTo>
                  <a:pt x="0" y="571499"/>
                </a:lnTo>
                <a:lnTo>
                  <a:pt x="1072133" y="571499"/>
                </a:lnTo>
                <a:lnTo>
                  <a:pt x="928877" y="0"/>
                </a:lnTo>
                <a:close/>
              </a:path>
            </a:pathLst>
          </a:custGeom>
          <a:solidFill>
            <a:srgbClr val="6F6FFF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2" name="object 22"/>
          <p:cNvSpPr/>
          <p:nvPr/>
        </p:nvSpPr>
        <p:spPr>
          <a:xfrm>
            <a:off x="5798459" y="4714640"/>
            <a:ext cx="1074505" cy="572560"/>
          </a:xfrm>
          <a:custGeom>
            <a:avLst/>
            <a:gdLst/>
            <a:ahLst/>
            <a:cxnLst/>
            <a:rect l="l" t="t" r="r" b="b"/>
            <a:pathLst>
              <a:path w="1072514" h="571500">
                <a:moveTo>
                  <a:pt x="0" y="571499"/>
                </a:moveTo>
                <a:lnTo>
                  <a:pt x="143255" y="0"/>
                </a:lnTo>
                <a:lnTo>
                  <a:pt x="928877" y="0"/>
                </a:lnTo>
                <a:lnTo>
                  <a:pt x="1072133" y="571499"/>
                </a:lnTo>
                <a:lnTo>
                  <a:pt x="0" y="5714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3" name="object 23"/>
          <p:cNvSpPr/>
          <p:nvPr/>
        </p:nvSpPr>
        <p:spPr>
          <a:xfrm>
            <a:off x="6011451" y="3355006"/>
            <a:ext cx="2545" cy="501308"/>
          </a:xfrm>
          <a:custGeom>
            <a:avLst/>
            <a:gdLst/>
            <a:ahLst/>
            <a:cxnLst/>
            <a:rect l="l" t="t" r="r" b="b"/>
            <a:pathLst>
              <a:path w="2539" h="500379">
                <a:moveTo>
                  <a:pt x="2285" y="0"/>
                </a:moveTo>
                <a:lnTo>
                  <a:pt x="0" y="49987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4" name="object 24"/>
          <p:cNvSpPr/>
          <p:nvPr/>
        </p:nvSpPr>
        <p:spPr>
          <a:xfrm>
            <a:off x="6334375" y="3355006"/>
            <a:ext cx="251927" cy="1360149"/>
          </a:xfrm>
          <a:custGeom>
            <a:avLst/>
            <a:gdLst/>
            <a:ahLst/>
            <a:cxnLst/>
            <a:rect l="l" t="t" r="r" b="b"/>
            <a:pathLst>
              <a:path w="251460" h="1357629">
                <a:moveTo>
                  <a:pt x="0" y="1357115"/>
                </a:moveTo>
                <a:lnTo>
                  <a:pt x="0" y="678173"/>
                </a:lnTo>
                <a:lnTo>
                  <a:pt x="251459" y="678173"/>
                </a:lnTo>
                <a:lnTo>
                  <a:pt x="25145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5" name="object 25"/>
          <p:cNvSpPr/>
          <p:nvPr/>
        </p:nvSpPr>
        <p:spPr>
          <a:xfrm>
            <a:off x="6037407" y="5275749"/>
            <a:ext cx="1909" cy="501945"/>
          </a:xfrm>
          <a:custGeom>
            <a:avLst/>
            <a:gdLst/>
            <a:ahLst/>
            <a:cxnLst/>
            <a:rect l="l" t="t" r="r" b="b"/>
            <a:pathLst>
              <a:path w="1904" h="501014">
                <a:moveTo>
                  <a:pt x="1523" y="0"/>
                </a:moveTo>
                <a:lnTo>
                  <a:pt x="0" y="50063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6" name="object 26"/>
          <p:cNvSpPr/>
          <p:nvPr/>
        </p:nvSpPr>
        <p:spPr>
          <a:xfrm>
            <a:off x="6609967" y="5288727"/>
            <a:ext cx="1909" cy="501308"/>
          </a:xfrm>
          <a:custGeom>
            <a:avLst/>
            <a:gdLst/>
            <a:ahLst/>
            <a:cxnLst/>
            <a:rect l="l" t="t" r="r" b="b"/>
            <a:pathLst>
              <a:path w="1904" h="500379">
                <a:moveTo>
                  <a:pt x="1523" y="0"/>
                </a:moveTo>
                <a:lnTo>
                  <a:pt x="0" y="49987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7" name="object 27"/>
          <p:cNvSpPr/>
          <p:nvPr/>
        </p:nvSpPr>
        <p:spPr>
          <a:xfrm>
            <a:off x="6271776" y="1672443"/>
            <a:ext cx="111967" cy="1110131"/>
          </a:xfrm>
          <a:custGeom>
            <a:avLst/>
            <a:gdLst/>
            <a:ahLst/>
            <a:cxnLst/>
            <a:rect l="l" t="t" r="r" b="b"/>
            <a:pathLst>
              <a:path w="111760" h="1108075">
                <a:moveTo>
                  <a:pt x="55382" y="37416"/>
                </a:moveTo>
                <a:lnTo>
                  <a:pt x="46012" y="53856"/>
                </a:lnTo>
                <a:lnTo>
                  <a:pt x="54863" y="1107947"/>
                </a:lnTo>
                <a:lnTo>
                  <a:pt x="73913" y="1107947"/>
                </a:lnTo>
                <a:lnTo>
                  <a:pt x="65061" y="53821"/>
                </a:lnTo>
                <a:lnTo>
                  <a:pt x="55382" y="37416"/>
                </a:lnTo>
                <a:close/>
              </a:path>
              <a:path w="111760" h="1108075">
                <a:moveTo>
                  <a:pt x="54863" y="0"/>
                </a:moveTo>
                <a:lnTo>
                  <a:pt x="3047" y="90677"/>
                </a:lnTo>
                <a:lnTo>
                  <a:pt x="0" y="95249"/>
                </a:lnTo>
                <a:lnTo>
                  <a:pt x="2285" y="101345"/>
                </a:lnTo>
                <a:lnTo>
                  <a:pt x="11429" y="105917"/>
                </a:lnTo>
                <a:lnTo>
                  <a:pt x="16763" y="104393"/>
                </a:lnTo>
                <a:lnTo>
                  <a:pt x="19811" y="99821"/>
                </a:lnTo>
                <a:lnTo>
                  <a:pt x="46012" y="53856"/>
                </a:lnTo>
                <a:lnTo>
                  <a:pt x="45719" y="19049"/>
                </a:lnTo>
                <a:lnTo>
                  <a:pt x="66164" y="19049"/>
                </a:lnTo>
                <a:lnTo>
                  <a:pt x="54863" y="0"/>
                </a:lnTo>
                <a:close/>
              </a:path>
              <a:path w="111760" h="1108075">
                <a:moveTo>
                  <a:pt x="66164" y="19049"/>
                </a:moveTo>
                <a:lnTo>
                  <a:pt x="64769" y="19049"/>
                </a:lnTo>
                <a:lnTo>
                  <a:pt x="65061" y="53821"/>
                </a:lnTo>
                <a:lnTo>
                  <a:pt x="92201" y="99821"/>
                </a:lnTo>
                <a:lnTo>
                  <a:pt x="94487" y="103631"/>
                </a:lnTo>
                <a:lnTo>
                  <a:pt x="100583" y="105155"/>
                </a:lnTo>
                <a:lnTo>
                  <a:pt x="105155" y="102869"/>
                </a:lnTo>
                <a:lnTo>
                  <a:pt x="109727" y="99821"/>
                </a:lnTo>
                <a:lnTo>
                  <a:pt x="111251" y="94487"/>
                </a:lnTo>
                <a:lnTo>
                  <a:pt x="108203" y="89915"/>
                </a:lnTo>
                <a:lnTo>
                  <a:pt x="66164" y="19049"/>
                </a:lnTo>
                <a:close/>
              </a:path>
              <a:path w="111760" h="1108075">
                <a:moveTo>
                  <a:pt x="64769" y="19049"/>
                </a:moveTo>
                <a:lnTo>
                  <a:pt x="45719" y="19049"/>
                </a:lnTo>
                <a:lnTo>
                  <a:pt x="46012" y="53856"/>
                </a:lnTo>
                <a:lnTo>
                  <a:pt x="55382" y="37416"/>
                </a:lnTo>
                <a:lnTo>
                  <a:pt x="47243" y="23621"/>
                </a:lnTo>
                <a:lnTo>
                  <a:pt x="64808" y="23621"/>
                </a:lnTo>
                <a:lnTo>
                  <a:pt x="64769" y="19049"/>
                </a:lnTo>
                <a:close/>
              </a:path>
              <a:path w="111760" h="1108075">
                <a:moveTo>
                  <a:pt x="64808" y="23621"/>
                </a:moveTo>
                <a:lnTo>
                  <a:pt x="63245" y="23621"/>
                </a:lnTo>
                <a:lnTo>
                  <a:pt x="55382" y="37416"/>
                </a:lnTo>
                <a:lnTo>
                  <a:pt x="65061" y="53821"/>
                </a:lnTo>
                <a:lnTo>
                  <a:pt x="64808" y="23621"/>
                </a:lnTo>
                <a:close/>
              </a:path>
              <a:path w="111760" h="1108075">
                <a:moveTo>
                  <a:pt x="63245" y="23621"/>
                </a:moveTo>
                <a:lnTo>
                  <a:pt x="47243" y="23621"/>
                </a:lnTo>
                <a:lnTo>
                  <a:pt x="55382" y="37416"/>
                </a:lnTo>
                <a:lnTo>
                  <a:pt x="63245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8" name="object 28"/>
          <p:cNvSpPr/>
          <p:nvPr/>
        </p:nvSpPr>
        <p:spPr>
          <a:xfrm>
            <a:off x="6110696" y="3492072"/>
            <a:ext cx="419241" cy="141868"/>
          </a:xfrm>
          <a:custGeom>
            <a:avLst/>
            <a:gdLst/>
            <a:ahLst/>
            <a:cxnLst/>
            <a:rect l="l" t="t" r="r" b="b"/>
            <a:pathLst>
              <a:path w="418464" h="141604">
                <a:moveTo>
                  <a:pt x="329267" y="86226"/>
                </a:moveTo>
                <a:lnTo>
                  <a:pt x="282484" y="112995"/>
                </a:lnTo>
                <a:lnTo>
                  <a:pt x="276160" y="122494"/>
                </a:lnTo>
                <a:lnTo>
                  <a:pt x="278505" y="134399"/>
                </a:lnTo>
                <a:lnTo>
                  <a:pt x="287736" y="141421"/>
                </a:lnTo>
                <a:lnTo>
                  <a:pt x="299465" y="139794"/>
                </a:lnTo>
                <a:lnTo>
                  <a:pt x="391921" y="86454"/>
                </a:lnTo>
                <a:lnTo>
                  <a:pt x="387095" y="86454"/>
                </a:lnTo>
                <a:lnTo>
                  <a:pt x="329267" y="86226"/>
                </a:lnTo>
                <a:close/>
              </a:path>
              <a:path w="418464" h="141604">
                <a:moveTo>
                  <a:pt x="355619" y="71148"/>
                </a:moveTo>
                <a:lnTo>
                  <a:pt x="329267" y="86226"/>
                </a:lnTo>
                <a:lnTo>
                  <a:pt x="387095" y="86454"/>
                </a:lnTo>
                <a:lnTo>
                  <a:pt x="387095" y="84930"/>
                </a:lnTo>
                <a:lnTo>
                  <a:pt x="378713" y="84930"/>
                </a:lnTo>
                <a:lnTo>
                  <a:pt x="355619" y="71148"/>
                </a:lnTo>
                <a:close/>
              </a:path>
              <a:path w="418464" h="141604">
                <a:moveTo>
                  <a:pt x="287027" y="0"/>
                </a:moveTo>
                <a:lnTo>
                  <a:pt x="277723" y="7925"/>
                </a:lnTo>
                <a:lnTo>
                  <a:pt x="276717" y="19373"/>
                </a:lnTo>
                <a:lnTo>
                  <a:pt x="284225" y="28542"/>
                </a:lnTo>
                <a:lnTo>
                  <a:pt x="328529" y="54981"/>
                </a:lnTo>
                <a:lnTo>
                  <a:pt x="387095" y="55212"/>
                </a:lnTo>
                <a:lnTo>
                  <a:pt x="387095" y="86454"/>
                </a:lnTo>
                <a:lnTo>
                  <a:pt x="391921" y="86454"/>
                </a:lnTo>
                <a:lnTo>
                  <a:pt x="418337" y="71214"/>
                </a:lnTo>
                <a:lnTo>
                  <a:pt x="300227" y="1110"/>
                </a:lnTo>
                <a:lnTo>
                  <a:pt x="298374" y="164"/>
                </a:lnTo>
                <a:lnTo>
                  <a:pt x="287027" y="0"/>
                </a:lnTo>
                <a:close/>
              </a:path>
              <a:path w="418464" h="141604">
                <a:moveTo>
                  <a:pt x="0" y="53688"/>
                </a:moveTo>
                <a:lnTo>
                  <a:pt x="0" y="84930"/>
                </a:lnTo>
                <a:lnTo>
                  <a:pt x="329267" y="86226"/>
                </a:lnTo>
                <a:lnTo>
                  <a:pt x="355619" y="71148"/>
                </a:lnTo>
                <a:lnTo>
                  <a:pt x="328529" y="54981"/>
                </a:lnTo>
                <a:lnTo>
                  <a:pt x="0" y="53688"/>
                </a:lnTo>
                <a:close/>
              </a:path>
              <a:path w="418464" h="141604">
                <a:moveTo>
                  <a:pt x="379475" y="57498"/>
                </a:moveTo>
                <a:lnTo>
                  <a:pt x="355619" y="71148"/>
                </a:lnTo>
                <a:lnTo>
                  <a:pt x="378713" y="84930"/>
                </a:lnTo>
                <a:lnTo>
                  <a:pt x="379475" y="57498"/>
                </a:lnTo>
                <a:close/>
              </a:path>
              <a:path w="418464" h="141604">
                <a:moveTo>
                  <a:pt x="387095" y="57498"/>
                </a:moveTo>
                <a:lnTo>
                  <a:pt x="379475" y="57498"/>
                </a:lnTo>
                <a:lnTo>
                  <a:pt x="378713" y="84930"/>
                </a:lnTo>
                <a:lnTo>
                  <a:pt x="387095" y="84930"/>
                </a:lnTo>
                <a:lnTo>
                  <a:pt x="387095" y="57498"/>
                </a:lnTo>
                <a:close/>
              </a:path>
              <a:path w="418464" h="141604">
                <a:moveTo>
                  <a:pt x="328529" y="54981"/>
                </a:moveTo>
                <a:lnTo>
                  <a:pt x="355619" y="71148"/>
                </a:lnTo>
                <a:lnTo>
                  <a:pt x="379475" y="57498"/>
                </a:lnTo>
                <a:lnTo>
                  <a:pt x="387095" y="57498"/>
                </a:lnTo>
                <a:lnTo>
                  <a:pt x="387095" y="55212"/>
                </a:lnTo>
                <a:lnTo>
                  <a:pt x="328529" y="549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9" name="object 29"/>
          <p:cNvSpPr/>
          <p:nvPr/>
        </p:nvSpPr>
        <p:spPr>
          <a:xfrm>
            <a:off x="6123673" y="5473474"/>
            <a:ext cx="407154" cy="144412"/>
          </a:xfrm>
          <a:custGeom>
            <a:avLst/>
            <a:gdLst/>
            <a:ahLst/>
            <a:cxnLst/>
            <a:rect l="l" t="t" r="r" b="b"/>
            <a:pathLst>
              <a:path w="406400" h="144145">
                <a:moveTo>
                  <a:pt x="126491" y="0"/>
                </a:moveTo>
                <a:lnTo>
                  <a:pt x="118871" y="3809"/>
                </a:lnTo>
                <a:lnTo>
                  <a:pt x="0" y="73151"/>
                </a:lnTo>
                <a:lnTo>
                  <a:pt x="118109" y="142493"/>
                </a:lnTo>
                <a:lnTo>
                  <a:pt x="119430" y="143207"/>
                </a:lnTo>
                <a:lnTo>
                  <a:pt x="131018" y="144142"/>
                </a:lnTo>
                <a:lnTo>
                  <a:pt x="140465" y="136621"/>
                </a:lnTo>
                <a:lnTo>
                  <a:pt x="141370" y="124687"/>
                </a:lnTo>
                <a:lnTo>
                  <a:pt x="134111" y="115061"/>
                </a:lnTo>
                <a:lnTo>
                  <a:pt x="90513" y="89394"/>
                </a:lnTo>
                <a:lnTo>
                  <a:pt x="31241" y="89153"/>
                </a:lnTo>
                <a:lnTo>
                  <a:pt x="31241" y="57149"/>
                </a:lnTo>
                <a:lnTo>
                  <a:pt x="90175" y="57149"/>
                </a:lnTo>
                <a:lnTo>
                  <a:pt x="135211" y="31067"/>
                </a:lnTo>
                <a:lnTo>
                  <a:pt x="142154" y="21827"/>
                </a:lnTo>
                <a:lnTo>
                  <a:pt x="140207" y="9905"/>
                </a:lnTo>
                <a:lnTo>
                  <a:pt x="136397" y="2285"/>
                </a:lnTo>
                <a:lnTo>
                  <a:pt x="126491" y="0"/>
                </a:lnTo>
                <a:close/>
              </a:path>
              <a:path w="406400" h="144145">
                <a:moveTo>
                  <a:pt x="89764" y="57387"/>
                </a:moveTo>
                <a:lnTo>
                  <a:pt x="62735" y="73041"/>
                </a:lnTo>
                <a:lnTo>
                  <a:pt x="90513" y="89394"/>
                </a:lnTo>
                <a:lnTo>
                  <a:pt x="406145" y="90677"/>
                </a:lnTo>
                <a:lnTo>
                  <a:pt x="406145" y="58673"/>
                </a:lnTo>
                <a:lnTo>
                  <a:pt x="89764" y="57387"/>
                </a:lnTo>
                <a:close/>
              </a:path>
              <a:path w="406400" h="144145">
                <a:moveTo>
                  <a:pt x="31241" y="57149"/>
                </a:moveTo>
                <a:lnTo>
                  <a:pt x="31241" y="89153"/>
                </a:lnTo>
                <a:lnTo>
                  <a:pt x="90513" y="89394"/>
                </a:lnTo>
                <a:lnTo>
                  <a:pt x="86220" y="86867"/>
                </a:lnTo>
                <a:lnTo>
                  <a:pt x="38861" y="86867"/>
                </a:lnTo>
                <a:lnTo>
                  <a:pt x="39623" y="59435"/>
                </a:lnTo>
                <a:lnTo>
                  <a:pt x="86228" y="59435"/>
                </a:lnTo>
                <a:lnTo>
                  <a:pt x="89764" y="57387"/>
                </a:lnTo>
                <a:lnTo>
                  <a:pt x="31241" y="57149"/>
                </a:lnTo>
                <a:close/>
              </a:path>
              <a:path w="406400" h="144145">
                <a:moveTo>
                  <a:pt x="39623" y="59435"/>
                </a:moveTo>
                <a:lnTo>
                  <a:pt x="38861" y="86867"/>
                </a:lnTo>
                <a:lnTo>
                  <a:pt x="62735" y="73041"/>
                </a:lnTo>
                <a:lnTo>
                  <a:pt x="39623" y="59435"/>
                </a:lnTo>
                <a:close/>
              </a:path>
              <a:path w="406400" h="144145">
                <a:moveTo>
                  <a:pt x="62735" y="73041"/>
                </a:moveTo>
                <a:lnTo>
                  <a:pt x="38861" y="86867"/>
                </a:lnTo>
                <a:lnTo>
                  <a:pt x="86220" y="86867"/>
                </a:lnTo>
                <a:lnTo>
                  <a:pt x="62735" y="73041"/>
                </a:lnTo>
                <a:close/>
              </a:path>
              <a:path w="406400" h="144145">
                <a:moveTo>
                  <a:pt x="86228" y="59435"/>
                </a:moveTo>
                <a:lnTo>
                  <a:pt x="39623" y="59435"/>
                </a:lnTo>
                <a:lnTo>
                  <a:pt x="62735" y="73041"/>
                </a:lnTo>
                <a:lnTo>
                  <a:pt x="86228" y="59435"/>
                </a:lnTo>
                <a:close/>
              </a:path>
              <a:path w="406400" h="144145">
                <a:moveTo>
                  <a:pt x="90175" y="57149"/>
                </a:moveTo>
                <a:lnTo>
                  <a:pt x="31241" y="57149"/>
                </a:lnTo>
                <a:lnTo>
                  <a:pt x="89764" y="57387"/>
                </a:lnTo>
                <a:lnTo>
                  <a:pt x="90175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0" name="object 30"/>
          <p:cNvSpPr txBox="1"/>
          <p:nvPr/>
        </p:nvSpPr>
        <p:spPr>
          <a:xfrm>
            <a:off x="5949881" y="2835490"/>
            <a:ext cx="773593" cy="603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76">
              <a:lnSpc>
                <a:spcPts val="2109"/>
              </a:lnSpc>
            </a:pPr>
            <a:r>
              <a:rPr sz="2004" spc="-15" dirty="0">
                <a:latin typeface="Arial"/>
                <a:cs typeface="Arial"/>
              </a:rPr>
              <a:t>MUXA</a:t>
            </a:r>
            <a:endParaRPr sz="2004">
              <a:latin typeface="Arial"/>
              <a:cs typeface="Arial"/>
            </a:endParaRPr>
          </a:p>
          <a:p>
            <a:pPr marL="12724">
              <a:lnSpc>
                <a:spcPts val="2590"/>
              </a:lnSpc>
              <a:tabLst>
                <a:tab pos="583401" algn="l"/>
              </a:tabLst>
            </a:pPr>
            <a:r>
              <a:rPr sz="2405" spc="-15" dirty="0">
                <a:latin typeface="Calibri"/>
                <a:cs typeface="Calibri"/>
              </a:rPr>
              <a:t>0</a:t>
            </a:r>
            <a:r>
              <a:rPr sz="2405" spc="-15" dirty="0">
                <a:latin typeface="Times New Roman"/>
                <a:cs typeface="Times New Roman"/>
              </a:rPr>
              <a:t>	</a:t>
            </a:r>
            <a:r>
              <a:rPr sz="2405" spc="-15" dirty="0">
                <a:latin typeface="Calibri"/>
                <a:cs typeface="Calibri"/>
              </a:rPr>
              <a:t>1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64231" y="4190426"/>
            <a:ext cx="377890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15" dirty="0">
                <a:latin typeface="Calibri"/>
                <a:cs typeface="Calibri"/>
              </a:rPr>
              <a:t>N1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83405" y="3630744"/>
            <a:ext cx="926911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dirty="0">
                <a:latin typeface="Arial"/>
                <a:cs typeface="Arial"/>
              </a:rPr>
              <a:t>logic-</a:t>
            </a:r>
            <a:r>
              <a:rPr lang="en-CA" sz="2405" dirty="0">
                <a:latin typeface="Arial"/>
                <a:cs typeface="Arial"/>
              </a:rPr>
              <a:t>1</a:t>
            </a:r>
            <a:endParaRPr sz="2405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58308" y="2167375"/>
            <a:ext cx="377890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15" dirty="0">
                <a:latin typeface="Calibri"/>
                <a:cs typeface="Calibri"/>
              </a:rPr>
              <a:t>N2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504339" y="2287995"/>
            <a:ext cx="919277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15" dirty="0">
                <a:latin typeface="Calibri"/>
                <a:cs typeface="Calibri"/>
              </a:rPr>
              <a:t>PUF</a:t>
            </a:r>
            <a:r>
              <a:rPr sz="2405" spc="-70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Calibri"/>
                <a:cs typeface="Calibri"/>
              </a:rPr>
              <a:t>bit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373453" y="2064837"/>
            <a:ext cx="946633" cy="1288897"/>
          </a:xfrm>
          <a:custGeom>
            <a:avLst/>
            <a:gdLst/>
            <a:ahLst/>
            <a:cxnLst/>
            <a:rect l="l" t="t" r="r" b="b"/>
            <a:pathLst>
              <a:path w="944879" h="1286510">
                <a:moveTo>
                  <a:pt x="0" y="1286255"/>
                </a:moveTo>
                <a:lnTo>
                  <a:pt x="944879" y="1286255"/>
                </a:lnTo>
                <a:lnTo>
                  <a:pt x="944879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ACACEB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6" name="object 36"/>
          <p:cNvSpPr/>
          <p:nvPr/>
        </p:nvSpPr>
        <p:spPr>
          <a:xfrm>
            <a:off x="8373453" y="2064837"/>
            <a:ext cx="946633" cy="1288897"/>
          </a:xfrm>
          <a:custGeom>
            <a:avLst/>
            <a:gdLst/>
            <a:ahLst/>
            <a:cxnLst/>
            <a:rect l="l" t="t" r="r" b="b"/>
            <a:pathLst>
              <a:path w="944879" h="1286510">
                <a:moveTo>
                  <a:pt x="0" y="1286255"/>
                </a:moveTo>
                <a:lnTo>
                  <a:pt x="944879" y="1286255"/>
                </a:lnTo>
                <a:lnTo>
                  <a:pt x="944879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7" name="object 37"/>
          <p:cNvSpPr/>
          <p:nvPr/>
        </p:nvSpPr>
        <p:spPr>
          <a:xfrm>
            <a:off x="8373453" y="2995439"/>
            <a:ext cx="143776" cy="143140"/>
          </a:xfrm>
          <a:custGeom>
            <a:avLst/>
            <a:gdLst/>
            <a:ahLst/>
            <a:cxnLst/>
            <a:rect l="l" t="t" r="r" b="b"/>
            <a:pathLst>
              <a:path w="143509" h="142875">
                <a:moveTo>
                  <a:pt x="0" y="0"/>
                </a:moveTo>
                <a:lnTo>
                  <a:pt x="143255" y="14249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8" name="object 38"/>
          <p:cNvSpPr/>
          <p:nvPr/>
        </p:nvSpPr>
        <p:spPr>
          <a:xfrm>
            <a:off x="8373453" y="3138197"/>
            <a:ext cx="143776" cy="143776"/>
          </a:xfrm>
          <a:custGeom>
            <a:avLst/>
            <a:gdLst/>
            <a:ahLst/>
            <a:cxnLst/>
            <a:rect l="l" t="t" r="r" b="b"/>
            <a:pathLst>
              <a:path w="143509" h="143510">
                <a:moveTo>
                  <a:pt x="143255" y="0"/>
                </a:moveTo>
                <a:lnTo>
                  <a:pt x="0" y="14325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39" name="object 39"/>
          <p:cNvSpPr/>
          <p:nvPr/>
        </p:nvSpPr>
        <p:spPr>
          <a:xfrm>
            <a:off x="9304054" y="2154157"/>
            <a:ext cx="494947" cy="110694"/>
          </a:xfrm>
          <a:custGeom>
            <a:avLst/>
            <a:gdLst/>
            <a:ahLst/>
            <a:cxnLst/>
            <a:rect l="l" t="t" r="r" b="b"/>
            <a:pathLst>
              <a:path w="494029" h="110489">
                <a:moveTo>
                  <a:pt x="439829" y="64657"/>
                </a:moveTo>
                <a:lnTo>
                  <a:pt x="393191" y="91439"/>
                </a:lnTo>
                <a:lnTo>
                  <a:pt x="388619" y="93725"/>
                </a:lnTo>
                <a:lnTo>
                  <a:pt x="387095" y="99821"/>
                </a:lnTo>
                <a:lnTo>
                  <a:pt x="390143" y="104393"/>
                </a:lnTo>
                <a:lnTo>
                  <a:pt x="392429" y="108965"/>
                </a:lnTo>
                <a:lnTo>
                  <a:pt x="398525" y="110489"/>
                </a:lnTo>
                <a:lnTo>
                  <a:pt x="403097" y="108203"/>
                </a:lnTo>
                <a:lnTo>
                  <a:pt x="478005" y="64769"/>
                </a:lnTo>
                <a:lnTo>
                  <a:pt x="474725" y="64769"/>
                </a:lnTo>
                <a:lnTo>
                  <a:pt x="439829" y="64657"/>
                </a:lnTo>
                <a:close/>
              </a:path>
              <a:path w="494029" h="110489">
                <a:moveTo>
                  <a:pt x="456290" y="55205"/>
                </a:moveTo>
                <a:lnTo>
                  <a:pt x="439829" y="64657"/>
                </a:lnTo>
                <a:lnTo>
                  <a:pt x="474725" y="64769"/>
                </a:lnTo>
                <a:lnTo>
                  <a:pt x="474725" y="63245"/>
                </a:lnTo>
                <a:lnTo>
                  <a:pt x="470153" y="63245"/>
                </a:lnTo>
                <a:lnTo>
                  <a:pt x="456290" y="55205"/>
                </a:lnTo>
                <a:close/>
              </a:path>
              <a:path w="494029" h="110489">
                <a:moveTo>
                  <a:pt x="398525" y="0"/>
                </a:moveTo>
                <a:lnTo>
                  <a:pt x="393191" y="1523"/>
                </a:lnTo>
                <a:lnTo>
                  <a:pt x="390143" y="6095"/>
                </a:lnTo>
                <a:lnTo>
                  <a:pt x="387857" y="10667"/>
                </a:lnTo>
                <a:lnTo>
                  <a:pt x="389381" y="16001"/>
                </a:lnTo>
                <a:lnTo>
                  <a:pt x="393953" y="19049"/>
                </a:lnTo>
                <a:lnTo>
                  <a:pt x="439743" y="45607"/>
                </a:lnTo>
                <a:lnTo>
                  <a:pt x="474725" y="45719"/>
                </a:lnTo>
                <a:lnTo>
                  <a:pt x="474725" y="64769"/>
                </a:lnTo>
                <a:lnTo>
                  <a:pt x="478005" y="64769"/>
                </a:lnTo>
                <a:lnTo>
                  <a:pt x="493775" y="55625"/>
                </a:lnTo>
                <a:lnTo>
                  <a:pt x="403097" y="2285"/>
                </a:lnTo>
                <a:lnTo>
                  <a:pt x="398525" y="0"/>
                </a:lnTo>
                <a:close/>
              </a:path>
              <a:path w="494029" h="110489">
                <a:moveTo>
                  <a:pt x="0" y="44195"/>
                </a:moveTo>
                <a:lnTo>
                  <a:pt x="0" y="63245"/>
                </a:lnTo>
                <a:lnTo>
                  <a:pt x="439829" y="64657"/>
                </a:lnTo>
                <a:lnTo>
                  <a:pt x="456290" y="55205"/>
                </a:lnTo>
                <a:lnTo>
                  <a:pt x="439743" y="45607"/>
                </a:lnTo>
                <a:lnTo>
                  <a:pt x="0" y="44195"/>
                </a:lnTo>
                <a:close/>
              </a:path>
              <a:path w="494029" h="110489">
                <a:moveTo>
                  <a:pt x="470153" y="47243"/>
                </a:moveTo>
                <a:lnTo>
                  <a:pt x="456290" y="55205"/>
                </a:lnTo>
                <a:lnTo>
                  <a:pt x="470153" y="63245"/>
                </a:lnTo>
                <a:lnTo>
                  <a:pt x="470153" y="47243"/>
                </a:lnTo>
                <a:close/>
              </a:path>
              <a:path w="494029" h="110489">
                <a:moveTo>
                  <a:pt x="474725" y="47243"/>
                </a:moveTo>
                <a:lnTo>
                  <a:pt x="470153" y="47243"/>
                </a:lnTo>
                <a:lnTo>
                  <a:pt x="470153" y="63245"/>
                </a:lnTo>
                <a:lnTo>
                  <a:pt x="474725" y="63245"/>
                </a:lnTo>
                <a:lnTo>
                  <a:pt x="474725" y="47243"/>
                </a:lnTo>
                <a:close/>
              </a:path>
              <a:path w="494029" h="110489">
                <a:moveTo>
                  <a:pt x="439743" y="45607"/>
                </a:moveTo>
                <a:lnTo>
                  <a:pt x="456290" y="55205"/>
                </a:lnTo>
                <a:lnTo>
                  <a:pt x="470153" y="47243"/>
                </a:lnTo>
                <a:lnTo>
                  <a:pt x="474725" y="47243"/>
                </a:lnTo>
                <a:lnTo>
                  <a:pt x="474725" y="45719"/>
                </a:lnTo>
                <a:lnTo>
                  <a:pt x="439743" y="45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0" name="object 40"/>
          <p:cNvSpPr/>
          <p:nvPr/>
        </p:nvSpPr>
        <p:spPr>
          <a:xfrm>
            <a:off x="8087173" y="2153393"/>
            <a:ext cx="280555" cy="111967"/>
          </a:xfrm>
          <a:custGeom>
            <a:avLst/>
            <a:gdLst/>
            <a:ahLst/>
            <a:cxnLst/>
            <a:rect l="l" t="t" r="r" b="b"/>
            <a:pathLst>
              <a:path w="280034" h="111760">
                <a:moveTo>
                  <a:pt x="225866" y="65328"/>
                </a:moveTo>
                <a:lnTo>
                  <a:pt x="179069" y="92201"/>
                </a:lnTo>
                <a:lnTo>
                  <a:pt x="174497" y="94487"/>
                </a:lnTo>
                <a:lnTo>
                  <a:pt x="172973" y="100583"/>
                </a:lnTo>
                <a:lnTo>
                  <a:pt x="176021" y="105155"/>
                </a:lnTo>
                <a:lnTo>
                  <a:pt x="178307" y="109727"/>
                </a:lnTo>
                <a:lnTo>
                  <a:pt x="184403" y="111251"/>
                </a:lnTo>
                <a:lnTo>
                  <a:pt x="188975" y="108203"/>
                </a:lnTo>
                <a:lnTo>
                  <a:pt x="263651" y="65531"/>
                </a:lnTo>
                <a:lnTo>
                  <a:pt x="260603" y="65531"/>
                </a:lnTo>
                <a:lnTo>
                  <a:pt x="225866" y="65328"/>
                </a:lnTo>
                <a:close/>
              </a:path>
              <a:path w="280034" h="111760">
                <a:moveTo>
                  <a:pt x="242287" y="55898"/>
                </a:moveTo>
                <a:lnTo>
                  <a:pt x="225866" y="65328"/>
                </a:lnTo>
                <a:lnTo>
                  <a:pt x="260603" y="65531"/>
                </a:lnTo>
                <a:lnTo>
                  <a:pt x="260603" y="64007"/>
                </a:lnTo>
                <a:lnTo>
                  <a:pt x="256031" y="64007"/>
                </a:lnTo>
                <a:lnTo>
                  <a:pt x="242287" y="55898"/>
                </a:lnTo>
                <a:close/>
              </a:path>
              <a:path w="280034" h="111760">
                <a:moveTo>
                  <a:pt x="185165" y="0"/>
                </a:moveTo>
                <a:lnTo>
                  <a:pt x="179069" y="1523"/>
                </a:lnTo>
                <a:lnTo>
                  <a:pt x="176021" y="6095"/>
                </a:lnTo>
                <a:lnTo>
                  <a:pt x="173735" y="10667"/>
                </a:lnTo>
                <a:lnTo>
                  <a:pt x="175259" y="16763"/>
                </a:lnTo>
                <a:lnTo>
                  <a:pt x="179831" y="19049"/>
                </a:lnTo>
                <a:lnTo>
                  <a:pt x="225983" y="46279"/>
                </a:lnTo>
                <a:lnTo>
                  <a:pt x="260603" y="46481"/>
                </a:lnTo>
                <a:lnTo>
                  <a:pt x="260603" y="65531"/>
                </a:lnTo>
                <a:lnTo>
                  <a:pt x="263651" y="65531"/>
                </a:lnTo>
                <a:lnTo>
                  <a:pt x="279653" y="56387"/>
                </a:lnTo>
                <a:lnTo>
                  <a:pt x="189737" y="3047"/>
                </a:lnTo>
                <a:lnTo>
                  <a:pt x="185165" y="0"/>
                </a:lnTo>
                <a:close/>
              </a:path>
              <a:path w="280034" h="111760">
                <a:moveTo>
                  <a:pt x="0" y="44957"/>
                </a:moveTo>
                <a:lnTo>
                  <a:pt x="0" y="64007"/>
                </a:lnTo>
                <a:lnTo>
                  <a:pt x="225866" y="65328"/>
                </a:lnTo>
                <a:lnTo>
                  <a:pt x="242287" y="55898"/>
                </a:lnTo>
                <a:lnTo>
                  <a:pt x="225983" y="46279"/>
                </a:lnTo>
                <a:lnTo>
                  <a:pt x="0" y="44957"/>
                </a:lnTo>
                <a:close/>
              </a:path>
              <a:path w="280034" h="111760">
                <a:moveTo>
                  <a:pt x="256031" y="48005"/>
                </a:moveTo>
                <a:lnTo>
                  <a:pt x="242287" y="55898"/>
                </a:lnTo>
                <a:lnTo>
                  <a:pt x="256031" y="64007"/>
                </a:lnTo>
                <a:lnTo>
                  <a:pt x="256031" y="48005"/>
                </a:lnTo>
                <a:close/>
              </a:path>
              <a:path w="280034" h="111760">
                <a:moveTo>
                  <a:pt x="260603" y="48005"/>
                </a:moveTo>
                <a:lnTo>
                  <a:pt x="256031" y="48005"/>
                </a:lnTo>
                <a:lnTo>
                  <a:pt x="256031" y="64007"/>
                </a:lnTo>
                <a:lnTo>
                  <a:pt x="260603" y="64007"/>
                </a:lnTo>
                <a:lnTo>
                  <a:pt x="260603" y="48005"/>
                </a:lnTo>
                <a:close/>
              </a:path>
              <a:path w="280034" h="111760">
                <a:moveTo>
                  <a:pt x="225983" y="46279"/>
                </a:moveTo>
                <a:lnTo>
                  <a:pt x="242287" y="55898"/>
                </a:lnTo>
                <a:lnTo>
                  <a:pt x="256031" y="48005"/>
                </a:lnTo>
                <a:lnTo>
                  <a:pt x="260603" y="48005"/>
                </a:lnTo>
                <a:lnTo>
                  <a:pt x="260603" y="46481"/>
                </a:lnTo>
                <a:lnTo>
                  <a:pt x="225983" y="46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1" name="object 41"/>
          <p:cNvSpPr txBox="1"/>
          <p:nvPr/>
        </p:nvSpPr>
        <p:spPr>
          <a:xfrm>
            <a:off x="8378302" y="2057133"/>
            <a:ext cx="916096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3006" spc="-22" baseline="-8333" dirty="0">
                <a:latin typeface="Calibri"/>
                <a:cs typeface="Calibri"/>
              </a:rPr>
              <a:t>D</a:t>
            </a:r>
            <a:r>
              <a:rPr sz="3006" spc="-271" baseline="-8333" dirty="0">
                <a:latin typeface="Times New Roman"/>
                <a:cs typeface="Times New Roman"/>
              </a:rPr>
              <a:t> </a:t>
            </a:r>
            <a:r>
              <a:rPr lang="en-CA" sz="2405" spc="-15" baseline="-8333" dirty="0">
                <a:latin typeface="Calibri"/>
                <a:cs typeface="Calibri"/>
              </a:rPr>
              <a:t>CLR</a:t>
            </a:r>
            <a:r>
              <a:rPr sz="2405" spc="-220" dirty="0">
                <a:latin typeface="Times New Roman"/>
                <a:cs typeface="Times New Roman"/>
              </a:rPr>
              <a:t> </a:t>
            </a:r>
            <a:r>
              <a:rPr sz="3006" spc="-22" baseline="-8333" dirty="0">
                <a:latin typeface="Calibri"/>
                <a:cs typeface="Calibri"/>
              </a:rPr>
              <a:t>Q</a:t>
            </a:r>
            <a:endParaRPr sz="3006" baseline="-8333" dirty="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52331" y="3396472"/>
            <a:ext cx="1548458" cy="1112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 marR="5090" indent="-1909" algn="ctr"/>
            <a:r>
              <a:rPr sz="2405" spc="-5" dirty="0">
                <a:latin typeface="Calibri"/>
                <a:cs typeface="Calibri"/>
              </a:rPr>
              <a:t>Flip-flip</a:t>
            </a:r>
            <a:r>
              <a:rPr sz="2405" spc="-5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Calibri"/>
                <a:cs typeface="Calibri"/>
              </a:rPr>
              <a:t>initialize</a:t>
            </a:r>
            <a:r>
              <a:rPr sz="2405" dirty="0">
                <a:latin typeface="Calibri"/>
                <a:cs typeface="Calibri"/>
              </a:rPr>
              <a:t>d</a:t>
            </a:r>
            <a:r>
              <a:rPr sz="2405" spc="-45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Calibri"/>
                <a:cs typeface="Calibri"/>
              </a:rPr>
              <a:t>to</a:t>
            </a:r>
            <a:r>
              <a:rPr sz="2405" spc="-5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Calibri"/>
                <a:cs typeface="Calibri"/>
              </a:rPr>
              <a:t>logic-</a:t>
            </a:r>
            <a:r>
              <a:rPr lang="en-CA" sz="2405" spc="-5" dirty="0">
                <a:latin typeface="Calibri"/>
                <a:cs typeface="Calibri"/>
              </a:rPr>
              <a:t>1</a:t>
            </a:r>
            <a:endParaRPr sz="2405" dirty="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747526" y="1837340"/>
            <a:ext cx="110694" cy="208665"/>
          </a:xfrm>
          <a:custGeom>
            <a:avLst/>
            <a:gdLst/>
            <a:ahLst/>
            <a:cxnLst/>
            <a:rect l="l" t="t" r="r" b="b"/>
            <a:pathLst>
              <a:path w="110490" h="208280">
                <a:moveTo>
                  <a:pt x="10667" y="102107"/>
                </a:moveTo>
                <a:lnTo>
                  <a:pt x="6095" y="104393"/>
                </a:lnTo>
                <a:lnTo>
                  <a:pt x="1523" y="107441"/>
                </a:lnTo>
                <a:lnTo>
                  <a:pt x="0" y="113537"/>
                </a:lnTo>
                <a:lnTo>
                  <a:pt x="3047" y="118109"/>
                </a:lnTo>
                <a:lnTo>
                  <a:pt x="55625" y="208025"/>
                </a:lnTo>
                <a:lnTo>
                  <a:pt x="66765" y="188975"/>
                </a:lnTo>
                <a:lnTo>
                  <a:pt x="45719" y="188975"/>
                </a:lnTo>
                <a:lnTo>
                  <a:pt x="45719" y="153407"/>
                </a:lnTo>
                <a:lnTo>
                  <a:pt x="19049" y="108203"/>
                </a:lnTo>
                <a:lnTo>
                  <a:pt x="16763" y="103631"/>
                </a:lnTo>
                <a:lnTo>
                  <a:pt x="10667" y="102107"/>
                </a:lnTo>
                <a:close/>
              </a:path>
              <a:path w="110490" h="208280">
                <a:moveTo>
                  <a:pt x="45719" y="153407"/>
                </a:moveTo>
                <a:lnTo>
                  <a:pt x="45719" y="188975"/>
                </a:lnTo>
                <a:lnTo>
                  <a:pt x="64769" y="188975"/>
                </a:lnTo>
                <a:lnTo>
                  <a:pt x="64769" y="184403"/>
                </a:lnTo>
                <a:lnTo>
                  <a:pt x="47243" y="184403"/>
                </a:lnTo>
                <a:lnTo>
                  <a:pt x="55554" y="170075"/>
                </a:lnTo>
                <a:lnTo>
                  <a:pt x="45719" y="153407"/>
                </a:lnTo>
                <a:close/>
              </a:path>
              <a:path w="110490" h="208280">
                <a:moveTo>
                  <a:pt x="99821" y="102107"/>
                </a:moveTo>
                <a:lnTo>
                  <a:pt x="94487" y="103631"/>
                </a:lnTo>
                <a:lnTo>
                  <a:pt x="91439" y="108203"/>
                </a:lnTo>
                <a:lnTo>
                  <a:pt x="64769" y="154186"/>
                </a:lnTo>
                <a:lnTo>
                  <a:pt x="64769" y="188975"/>
                </a:lnTo>
                <a:lnTo>
                  <a:pt x="66765" y="188975"/>
                </a:lnTo>
                <a:lnTo>
                  <a:pt x="108203" y="118109"/>
                </a:lnTo>
                <a:lnTo>
                  <a:pt x="110489" y="113537"/>
                </a:lnTo>
                <a:lnTo>
                  <a:pt x="108965" y="107441"/>
                </a:lnTo>
                <a:lnTo>
                  <a:pt x="104393" y="104393"/>
                </a:lnTo>
                <a:lnTo>
                  <a:pt x="99821" y="102107"/>
                </a:lnTo>
                <a:close/>
              </a:path>
              <a:path w="110490" h="208280">
                <a:moveTo>
                  <a:pt x="55554" y="170075"/>
                </a:moveTo>
                <a:lnTo>
                  <a:pt x="47243" y="184403"/>
                </a:lnTo>
                <a:lnTo>
                  <a:pt x="64007" y="184403"/>
                </a:lnTo>
                <a:lnTo>
                  <a:pt x="55554" y="170075"/>
                </a:lnTo>
                <a:close/>
              </a:path>
              <a:path w="110490" h="208280">
                <a:moveTo>
                  <a:pt x="64769" y="154186"/>
                </a:moveTo>
                <a:lnTo>
                  <a:pt x="55554" y="170075"/>
                </a:lnTo>
                <a:lnTo>
                  <a:pt x="64007" y="184403"/>
                </a:lnTo>
                <a:lnTo>
                  <a:pt x="64769" y="184403"/>
                </a:lnTo>
                <a:lnTo>
                  <a:pt x="64769" y="154186"/>
                </a:lnTo>
                <a:close/>
              </a:path>
              <a:path w="110490" h="208280">
                <a:moveTo>
                  <a:pt x="64769" y="0"/>
                </a:moveTo>
                <a:lnTo>
                  <a:pt x="45719" y="0"/>
                </a:lnTo>
                <a:lnTo>
                  <a:pt x="45719" y="153407"/>
                </a:lnTo>
                <a:lnTo>
                  <a:pt x="55554" y="170075"/>
                </a:lnTo>
                <a:lnTo>
                  <a:pt x="64769" y="154186"/>
                </a:lnTo>
                <a:lnTo>
                  <a:pt x="64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4" name="object 44"/>
          <p:cNvSpPr/>
          <p:nvPr/>
        </p:nvSpPr>
        <p:spPr>
          <a:xfrm>
            <a:off x="6313763" y="1837340"/>
            <a:ext cx="2490001" cy="0"/>
          </a:xfrm>
          <a:custGeom>
            <a:avLst/>
            <a:gdLst/>
            <a:ahLst/>
            <a:cxnLst/>
            <a:rect l="l" t="t" r="r" b="b"/>
            <a:pathLst>
              <a:path w="2485390">
                <a:moveTo>
                  <a:pt x="2484881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5" name="object 45"/>
          <p:cNvSpPr/>
          <p:nvPr/>
        </p:nvSpPr>
        <p:spPr>
          <a:xfrm>
            <a:off x="9589571" y="1492277"/>
            <a:ext cx="0" cy="716337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0"/>
                </a:moveTo>
                <a:lnTo>
                  <a:pt x="0" y="7147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6" name="object 46"/>
          <p:cNvSpPr/>
          <p:nvPr/>
        </p:nvSpPr>
        <p:spPr>
          <a:xfrm>
            <a:off x="8085646" y="1492277"/>
            <a:ext cx="1909" cy="716337"/>
          </a:xfrm>
          <a:custGeom>
            <a:avLst/>
            <a:gdLst/>
            <a:ahLst/>
            <a:cxnLst/>
            <a:rect l="l" t="t" r="r" b="b"/>
            <a:pathLst>
              <a:path w="1904" h="715010">
                <a:moveTo>
                  <a:pt x="0" y="714755"/>
                </a:moveTo>
                <a:lnTo>
                  <a:pt x="1523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7" name="object 47"/>
          <p:cNvSpPr/>
          <p:nvPr/>
        </p:nvSpPr>
        <p:spPr>
          <a:xfrm>
            <a:off x="8087173" y="1492277"/>
            <a:ext cx="1503289" cy="1909"/>
          </a:xfrm>
          <a:custGeom>
            <a:avLst/>
            <a:gdLst/>
            <a:ahLst/>
            <a:cxnLst/>
            <a:rect l="l" t="t" r="r" b="b"/>
            <a:pathLst>
              <a:path w="1500504" h="1905">
                <a:moveTo>
                  <a:pt x="0" y="0"/>
                </a:moveTo>
                <a:lnTo>
                  <a:pt x="1500377" y="152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8" name="object 48"/>
          <p:cNvSpPr txBox="1"/>
          <p:nvPr/>
        </p:nvSpPr>
        <p:spPr>
          <a:xfrm>
            <a:off x="5961332" y="4769306"/>
            <a:ext cx="762141" cy="30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004" spc="-15" dirty="0">
                <a:latin typeface="Arial"/>
                <a:cs typeface="Arial"/>
              </a:rPr>
              <a:t>MUXB</a:t>
            </a:r>
            <a:endParaRPr sz="2004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59647" y="4846807"/>
            <a:ext cx="573196" cy="693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>
              <a:lnSpc>
                <a:spcPts val="2735"/>
              </a:lnSpc>
            </a:pPr>
            <a:r>
              <a:rPr sz="2405" dirty="0">
                <a:latin typeface="Calibri"/>
                <a:cs typeface="Calibri"/>
              </a:rPr>
              <a:t>OUT</a:t>
            </a:r>
            <a:endParaRPr sz="2405">
              <a:latin typeface="Calibri"/>
              <a:cs typeface="Calibri"/>
            </a:endParaRPr>
          </a:p>
          <a:p>
            <a:pPr marL="183864">
              <a:lnSpc>
                <a:spcPts val="2735"/>
              </a:lnSpc>
            </a:pPr>
            <a:r>
              <a:rPr sz="2405" spc="-10" dirty="0">
                <a:latin typeface="Calibri"/>
                <a:cs typeface="Calibri"/>
              </a:rPr>
              <a:t>clk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522442" y="5002699"/>
            <a:ext cx="180675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15" dirty="0">
                <a:latin typeface="Calibri"/>
                <a:cs typeface="Calibri"/>
              </a:rPr>
              <a:t>1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55901" y="5012625"/>
            <a:ext cx="764686" cy="277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1803" b="1" dirty="0">
                <a:latin typeface="Arial"/>
                <a:cs typeface="Arial"/>
              </a:rPr>
              <a:t>…0101</a:t>
            </a:r>
            <a:endParaRPr sz="1803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949881" y="5013995"/>
            <a:ext cx="180675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/>
            <a:r>
              <a:rPr sz="2405" spc="-15" dirty="0">
                <a:latin typeface="Calibri"/>
                <a:cs typeface="Calibri"/>
              </a:rPr>
              <a:t>0</a:t>
            </a:r>
            <a:endParaRPr sz="2405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889924" y="4910034"/>
            <a:ext cx="1425039" cy="926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90" algn="r"/>
            <a:r>
              <a:rPr sz="3607" spc="-20" dirty="0">
                <a:latin typeface="Calibri"/>
                <a:cs typeface="Calibri"/>
              </a:rPr>
              <a:t>B</a:t>
            </a:r>
            <a:endParaRPr sz="3607" dirty="0">
              <a:latin typeface="Calibri"/>
              <a:cs typeface="Calibri"/>
            </a:endParaRPr>
          </a:p>
          <a:p>
            <a:pPr marL="12724"/>
            <a:r>
              <a:rPr sz="2405" spc="-20" dirty="0">
                <a:latin typeface="Calibri"/>
                <a:cs typeface="Calibri"/>
              </a:rPr>
              <a:t>1010…</a:t>
            </a:r>
            <a:r>
              <a:rPr sz="2405" spc="-35" dirty="0">
                <a:latin typeface="Times New Roman"/>
                <a:cs typeface="Times New Roman"/>
              </a:rPr>
              <a:t> </a:t>
            </a:r>
            <a:r>
              <a:rPr sz="3607" spc="-22" baseline="32407" dirty="0">
                <a:latin typeface="Calibri"/>
                <a:cs typeface="Calibri"/>
              </a:rPr>
              <a:t>I</a:t>
            </a:r>
            <a:r>
              <a:rPr lang="en-CA" sz="3607" spc="-22" baseline="32407" dirty="0">
                <a:latin typeface="Calibri"/>
                <a:cs typeface="Calibri"/>
              </a:rPr>
              <a:t>N</a:t>
            </a:r>
            <a:endParaRPr sz="3607" baseline="32407" dirty="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999" y="5700716"/>
            <a:ext cx="1970244" cy="37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4">
              <a:tabLst>
                <a:tab pos="1055467" algn="l"/>
              </a:tabLst>
            </a:pPr>
            <a:r>
              <a:rPr sz="2405" dirty="0">
                <a:latin typeface="Arial"/>
                <a:cs typeface="Arial"/>
              </a:rPr>
              <a:t>logic-</a:t>
            </a:r>
            <a:r>
              <a:rPr lang="en-CA" sz="2405" dirty="0">
                <a:latin typeface="Arial"/>
                <a:cs typeface="Arial"/>
              </a:rPr>
              <a:t>1</a:t>
            </a:r>
            <a:r>
              <a:rPr sz="2405" dirty="0">
                <a:latin typeface="Times New Roman"/>
                <a:cs typeface="Times New Roman"/>
              </a:rPr>
              <a:t>	</a:t>
            </a:r>
            <a:r>
              <a:rPr sz="2405" spc="5" dirty="0">
                <a:latin typeface="Arial"/>
                <a:cs typeface="Arial"/>
              </a:rPr>
              <a:t>l</a:t>
            </a:r>
            <a:r>
              <a:rPr sz="2405" dirty="0">
                <a:latin typeface="Arial"/>
                <a:cs typeface="Arial"/>
              </a:rPr>
              <a:t>ogic-</a:t>
            </a:r>
            <a:r>
              <a:rPr lang="en-CA" sz="2405" dirty="0">
                <a:latin typeface="Arial"/>
                <a:cs typeface="Arial"/>
              </a:rPr>
              <a:t>0</a:t>
            </a:r>
            <a:endParaRPr sz="240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8930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21</a:t>
            </a:fld>
            <a:endParaRPr lang="en-C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600109-6F35-4331-8686-3E8DF187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Experimental Setup</a:t>
            </a:r>
          </a:p>
        </p:txBody>
      </p:sp>
      <p:pic>
        <p:nvPicPr>
          <p:cNvPr id="8" name="Picture 7" descr="A circuit board&#10;&#10;Description generated with very high confidence">
            <a:extLst>
              <a:ext uri="{FF2B5EF4-FFF2-40B4-BE49-F238E27FC236}">
                <a16:creationId xmlns:a16="http://schemas.microsoft.com/office/drawing/2014/main" id="{5CBE0167-12D8-46B0-9EF7-DE9221E23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788" y="1417638"/>
            <a:ext cx="4886325" cy="4162425"/>
          </a:xfrm>
          <a:prstGeom prst="rect">
            <a:avLst/>
          </a:prstGeom>
        </p:spPr>
      </p:pic>
      <p:pic>
        <p:nvPicPr>
          <p:cNvPr id="10" name="Picture 9" descr="A desktop computer monitor sitting on display&#10;&#10;Description generated with very high confidence">
            <a:extLst>
              <a:ext uri="{FF2B5EF4-FFF2-40B4-BE49-F238E27FC236}">
                <a16:creationId xmlns:a16="http://schemas.microsoft.com/office/drawing/2014/main" id="{55A6F66D-6999-4D20-85DC-92FA78430B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2" y="1842868"/>
            <a:ext cx="3326320" cy="346065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C70E06-33AB-458F-8A07-183E9A452381}"/>
              </a:ext>
            </a:extLst>
          </p:cNvPr>
          <p:cNvCxnSpPr/>
          <p:nvPr/>
        </p:nvCxnSpPr>
        <p:spPr>
          <a:xfrm>
            <a:off x="4226652" y="2996418"/>
            <a:ext cx="1301951" cy="0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01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Experimental Results</a:t>
            </a:r>
            <a:endParaRPr lang="en-IN" sz="2400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22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8C6D3E-81D8-420C-B82E-99DBD8EF9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		  			</a:t>
            </a:r>
          </a:p>
        </p:txBody>
      </p:sp>
      <p:pic>
        <p:nvPicPr>
          <p:cNvPr id="10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838B1FB-AE63-423E-8208-7389C2273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1574799"/>
            <a:ext cx="7505700" cy="45259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51CA89-B881-48E3-963F-2BAD1E715387}"/>
              </a:ext>
            </a:extLst>
          </p:cNvPr>
          <p:cNvSpPr txBox="1"/>
          <p:nvPr/>
        </p:nvSpPr>
        <p:spPr>
          <a:xfrm>
            <a:off x="2844800" y="1218168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 1 : Intra- and inter-distance metrics for a 320-bit Anderson PUF.</a:t>
            </a:r>
          </a:p>
        </p:txBody>
      </p:sp>
    </p:spTree>
    <p:extLst>
      <p:ext uri="{BB962C8B-B14F-4D97-AF65-F5344CB8AC3E}">
        <p14:creationId xmlns:p14="http://schemas.microsoft.com/office/powerpoint/2010/main" val="3729261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Experimental Results</a:t>
            </a:r>
            <a:endParaRPr lang="en-IN" sz="2400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23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8C6D3E-81D8-420C-B82E-99DBD8EF9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		  			</a:t>
            </a:r>
          </a:p>
        </p:txBody>
      </p:sp>
      <p:pic>
        <p:nvPicPr>
          <p:cNvPr id="8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90EA020-D779-441B-B472-A756F079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589086"/>
            <a:ext cx="7424811" cy="45259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0BEFB2-0A15-4A58-B183-350FB88DFE8E}"/>
              </a:ext>
            </a:extLst>
          </p:cNvPr>
          <p:cNvSpPr txBox="1"/>
          <p:nvPr/>
        </p:nvSpPr>
        <p:spPr>
          <a:xfrm>
            <a:off x="1561514" y="1370014"/>
            <a:ext cx="904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 2 : Intra- and inter-distance metrics for a 320-bit Anderson PUF with first approach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704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Experimental Results</a:t>
            </a:r>
            <a:endParaRPr lang="en-IN" sz="2400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24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8C6D3E-81D8-420C-B82E-99DBD8EF9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		  			</a:t>
            </a: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A03BEC4-430C-41DA-9D26-97F3BE30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87" y="1983544"/>
            <a:ext cx="7201853" cy="40743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C878B2-B6C7-4E6A-A403-D9450B0C1421}"/>
              </a:ext>
            </a:extLst>
          </p:cNvPr>
          <p:cNvSpPr txBox="1"/>
          <p:nvPr/>
        </p:nvSpPr>
        <p:spPr>
          <a:xfrm>
            <a:off x="1617785" y="1430191"/>
            <a:ext cx="9302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Fig 3 : Intra- and inter-distance metrics for a 320-bit Anderson PUF with second approach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4824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Hardware Trojans for Secure licensing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8146-0D86-4F77-8CA8-7837AD0D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IP Providers sell VHDL and Verilog IP cores to many unknown customers</a:t>
            </a:r>
          </a:p>
          <a:p>
            <a:r>
              <a:rPr lang="en-IN" sz="2400" dirty="0"/>
              <a:t>Many industries try to trace the IP and make their own pirated designs</a:t>
            </a:r>
          </a:p>
          <a:p>
            <a:r>
              <a:rPr lang="en-IN" sz="2400" dirty="0"/>
              <a:t>We can use </a:t>
            </a:r>
            <a:r>
              <a:rPr lang="en-IN" sz="2400" b="1" dirty="0"/>
              <a:t>Hardware Trojan</a:t>
            </a:r>
            <a:r>
              <a:rPr lang="en-IN" sz="2400" dirty="0"/>
              <a:t> (HT) to stop IP piracy</a:t>
            </a:r>
          </a:p>
          <a:p>
            <a:r>
              <a:rPr lang="en-IN" sz="2400" dirty="0"/>
              <a:t>HT is a malicious modification of the digital circuitry of an integrated circuit. HT is completely characterized by its physical representation and its behaviour</a:t>
            </a:r>
          </a:p>
          <a:p>
            <a:r>
              <a:rPr lang="en-IN" sz="2400" dirty="0"/>
              <a:t>We use FSM based securing algorithm for protecting the IP cores [6]</a:t>
            </a:r>
          </a:p>
          <a:p>
            <a:r>
              <a:rPr lang="en-US" sz="2400" dirty="0"/>
              <a:t>This </a:t>
            </a:r>
            <a:r>
              <a:rPr lang="en-US" sz="2400" b="1" dirty="0"/>
              <a:t>FSM</a:t>
            </a:r>
            <a:r>
              <a:rPr lang="en-US" sz="2400" dirty="0"/>
              <a:t> needs to be hidden from attackers. Obfuscation technique will be used during this research based on re-simulating the FSM of the IP core with the added FSM to gather a flattened netlist.</a:t>
            </a:r>
          </a:p>
          <a:p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2633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381000"/>
            <a:ext cx="8305800" cy="61722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binding FSM structure. The original states are shown in dark and the added states are shown in white on the STG of the added FSM. [3]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36" y="956603"/>
            <a:ext cx="4867421" cy="29905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DC710E-3AE0-4FCB-B2A0-0BB73CD83382}"/>
              </a:ext>
            </a:extLst>
          </p:cNvPr>
          <p:cNvSpPr txBox="1"/>
          <p:nvPr/>
        </p:nvSpPr>
        <p:spPr>
          <a:xfrm>
            <a:off x="4492487" y="622852"/>
            <a:ext cx="251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FSM Model of a Trojan</a:t>
            </a:r>
          </a:p>
        </p:txBody>
      </p:sp>
    </p:spTree>
    <p:extLst>
      <p:ext uri="{BB962C8B-B14F-4D97-AF65-F5344CB8AC3E}">
        <p14:creationId xmlns:p14="http://schemas.microsoft.com/office/powerpoint/2010/main" val="3233577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whiteboard&#10;&#10;Description generated with very high confidence">
            <a:extLst>
              <a:ext uri="{FF2B5EF4-FFF2-40B4-BE49-F238E27FC236}">
                <a16:creationId xmlns:a16="http://schemas.microsoft.com/office/drawing/2014/main" id="{DBE4EC10-4796-46A3-A0B2-EB3732AEE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59" y="980661"/>
            <a:ext cx="6598684" cy="52445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0A4C0E-17D9-4AE0-A6DD-40142BB6F253}"/>
              </a:ext>
            </a:extLst>
          </p:cNvPr>
          <p:cNvSpPr txBox="1"/>
          <p:nvPr/>
        </p:nvSpPr>
        <p:spPr>
          <a:xfrm>
            <a:off x="3579894" y="263460"/>
            <a:ext cx="503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ASM for a 4 Bit Division with FSM based Trojan</a:t>
            </a:r>
          </a:p>
        </p:txBody>
      </p:sp>
    </p:spTree>
    <p:extLst>
      <p:ext uri="{BB962C8B-B14F-4D97-AF65-F5344CB8AC3E}">
        <p14:creationId xmlns:p14="http://schemas.microsoft.com/office/powerpoint/2010/main" val="85667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20A4C0E-17D9-4AE0-A6DD-40142BB6F253}"/>
              </a:ext>
            </a:extLst>
          </p:cNvPr>
          <p:cNvSpPr txBox="1"/>
          <p:nvPr/>
        </p:nvSpPr>
        <p:spPr>
          <a:xfrm>
            <a:off x="3579894" y="263460"/>
            <a:ext cx="503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ASM for a 4 Bit Division with FSM based Trojan</a:t>
            </a:r>
          </a:p>
        </p:txBody>
      </p:sp>
      <p:pic>
        <p:nvPicPr>
          <p:cNvPr id="3" name="Picture 2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F7403119-2618-401E-8EEE-1415E2D7A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96" y="1139687"/>
            <a:ext cx="5208608" cy="467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98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6603" y="381000"/>
            <a:ext cx="10789920" cy="5383696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B0F0"/>
                </a:solidFill>
              </a:rPr>
              <a:t>Expected Implementation and Results: </a:t>
            </a:r>
          </a:p>
          <a:p>
            <a:pPr algn="l"/>
            <a:r>
              <a:rPr lang="en-US" b="1" dirty="0">
                <a:solidFill>
                  <a:srgbClr val="00B0F0"/>
                </a:solidFill>
              </a:rPr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proposed PUF and the binding FSM IP protection method will be implemented on Xilinx FPGA Tools.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/>
              <a:t>ISE is used for Virtex-5 and lower devices and </a:t>
            </a:r>
            <a:r>
              <a:rPr lang="en-US" sz="2800" dirty="0" err="1"/>
              <a:t>Vivado</a:t>
            </a:r>
            <a:r>
              <a:rPr lang="en-US" sz="2800" dirty="0"/>
              <a:t> is used for recent devices higher than Virtex-7.</a:t>
            </a:r>
            <a:endParaRPr lang="en-US" sz="2800" dirty="0">
              <a:solidFill>
                <a:srgbClr val="00B0F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evaluate the </a:t>
            </a:r>
            <a:r>
              <a:rPr lang="en-US" sz="2800" dirty="0"/>
              <a:t>effectiveness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the proposed binding method using the Md(Obfuscated Metric)[6].</a:t>
            </a:r>
            <a:endParaRPr lang="en-US" sz="2800" dirty="0">
              <a:solidFill>
                <a:srgbClr val="00B0F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The area, timing and power overhead will be studied on the benchmark circuits.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8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0E3872-BC8A-4CE7-AD2A-7B9FB89438B8}" type="slidenum">
              <a:rPr lang="en-CA">
                <a:solidFill>
                  <a:srgbClr val="FFFFFF">
                    <a:lumMod val="95000"/>
                  </a:srgbClr>
                </a:solidFill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 dirty="0">
              <a:solidFill>
                <a:srgbClr val="FFFFFF">
                  <a:lumMod val="95000"/>
                </a:srgbClr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D2FFBA-4BE9-4675-B5D3-5657D213F316}"/>
              </a:ext>
            </a:extLst>
          </p:cNvPr>
          <p:cNvSpPr txBox="1"/>
          <p:nvPr/>
        </p:nvSpPr>
        <p:spPr>
          <a:xfrm>
            <a:off x="1491175" y="562708"/>
            <a:ext cx="9298745" cy="830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70C0"/>
                </a:solidFill>
                <a:latin typeface="+mj-lt"/>
              </a:rPr>
              <a:t>INTRODUCTION: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400" dirty="0">
                <a:latin typeface="+mj-lt"/>
              </a:rPr>
              <a:t>Physical Unclonable Functions (PUFs) are digital circuits that produce unique signature bits based on process variations that occur in manufacturing process in an Integrated Circuit(IC)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24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400" dirty="0"/>
              <a:t>PUF’s eliminate the need to utilize expensive cryptographic algorithms for security. Instead we can use small part of the hardware as a security device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400" dirty="0"/>
              <a:t>No need to store the secret keys in digital memory such as SRAM and EEPROM which could be vulnerable to many attacks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2800" dirty="0">
              <a:latin typeface="+mj-lt"/>
            </a:endParaRPr>
          </a:p>
          <a:p>
            <a:endParaRPr lang="en-IN" sz="4000" dirty="0">
              <a:solidFill>
                <a:srgbClr val="0070C0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+mj-lt"/>
            </a:endParaRPr>
          </a:p>
          <a:p>
            <a:endParaRPr lang="en-IN" sz="4000" dirty="0">
              <a:solidFill>
                <a:srgbClr val="0070C0"/>
              </a:solidFill>
              <a:latin typeface="+mj-lt"/>
            </a:endParaRPr>
          </a:p>
          <a:p>
            <a:endParaRPr lang="en-IN" sz="4000" dirty="0">
              <a:solidFill>
                <a:srgbClr val="0070C0"/>
              </a:solidFill>
              <a:latin typeface="+mj-lt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402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FA3F-8D4C-41DE-AA53-07A8C9FA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>
                <a:solidFill>
                  <a:srgbClr val="0070C0"/>
                </a:solidFill>
              </a:rPr>
              <a:t>CURRENT RESEARCH STATUS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7398C-B652-401B-9A00-F0ADF7FE8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sz="2400" dirty="0"/>
          </a:p>
          <a:p>
            <a:r>
              <a:rPr lang="en-CA" sz="2400" dirty="0"/>
              <a:t>Obtained results for the proposed PUF with a change in glitch value [7].</a:t>
            </a:r>
            <a:endParaRPr lang="en-CA" sz="2400" dirty="0">
              <a:solidFill>
                <a:srgbClr val="00B0F0"/>
              </a:solidFill>
            </a:endParaRPr>
          </a:p>
          <a:p>
            <a:endParaRPr lang="en-CA" sz="2400" dirty="0">
              <a:solidFill>
                <a:srgbClr val="00B0F0"/>
              </a:solidFill>
            </a:endParaRPr>
          </a:p>
          <a:p>
            <a:r>
              <a:rPr lang="en-CA" sz="2400" dirty="0"/>
              <a:t>Designed FSM based model for a simple multiplier IP.</a:t>
            </a:r>
          </a:p>
          <a:p>
            <a:endParaRPr lang="en-CA" sz="2400" dirty="0"/>
          </a:p>
          <a:p>
            <a:r>
              <a:rPr lang="en-CA" sz="2400" dirty="0"/>
              <a:t> Results for Re-Design of the Proposed PUF has been shown. 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D008D-1E28-4646-A146-CD73E758E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094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200" b="1" dirty="0">
                <a:solidFill>
                  <a:srgbClr val="0070C0"/>
                </a:solidFill>
              </a:rPr>
              <a:t>SUMMARY:</a:t>
            </a:r>
            <a:br>
              <a:rPr lang="en-IN" sz="3200" dirty="0">
                <a:solidFill>
                  <a:srgbClr val="0070C0"/>
                </a:solidFill>
              </a:rPr>
            </a:br>
            <a:endParaRPr lang="en-IN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8146-0D86-4F77-8CA8-7837AD0D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Thus PUFs can act as a good low cost Hardware Protection for FPGA Devices</a:t>
            </a:r>
          </a:p>
          <a:p>
            <a:r>
              <a:rPr lang="en-IN" sz="2800" dirty="0"/>
              <a:t>They can be used for Anti - Counterfeiting, Anti-Cloning, Trusted Storage, Secure Payments, Machine to Machine and Device to Cloud Authentication</a:t>
            </a:r>
          </a:p>
          <a:p>
            <a:r>
              <a:rPr lang="en-IN" sz="2800" dirty="0"/>
              <a:t>It can be designed to make it as an evaluation version and later can be made in such a way that the users will pay for it when they are using the IP</a:t>
            </a:r>
          </a:p>
          <a:p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0664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200" b="1" dirty="0">
                <a:solidFill>
                  <a:srgbClr val="0070C0"/>
                </a:solidFill>
              </a:rPr>
              <a:t>FUTURE RECOMMENDATIONS:</a:t>
            </a:r>
            <a:br>
              <a:rPr lang="en-IN" sz="3200" dirty="0">
                <a:solidFill>
                  <a:srgbClr val="0070C0"/>
                </a:solidFill>
              </a:rPr>
            </a:br>
            <a:endParaRPr lang="en-IN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8146-0D86-4F77-8CA8-7837AD0D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Investigation of whether the saturation effect itself is an intrinsic property of an FPGA device</a:t>
            </a:r>
          </a:p>
          <a:p>
            <a:endParaRPr lang="en-IN" sz="2800" dirty="0"/>
          </a:p>
          <a:p>
            <a:r>
              <a:rPr lang="en-IN" sz="2800" dirty="0"/>
              <a:t>Analysing protection and detection techniques on ASIC’s instead of FPGAs</a:t>
            </a:r>
          </a:p>
          <a:p>
            <a:endParaRPr lang="en-IN" sz="2800" dirty="0"/>
          </a:p>
          <a:p>
            <a:r>
              <a:rPr lang="en-IN" sz="2800" dirty="0"/>
              <a:t>Comparing the security strength of the proposed designs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3172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200" b="1" dirty="0">
                <a:solidFill>
                  <a:srgbClr val="0070C0"/>
                </a:solidFill>
              </a:rPr>
              <a:t>REFERENCES</a:t>
            </a:r>
            <a:r>
              <a:rPr lang="en-IN" sz="3200" b="1" dirty="0"/>
              <a:t>: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8146-0D86-4F77-8CA8-7837AD0D5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56987"/>
            <a:ext cx="10972800" cy="5344026"/>
          </a:xfrm>
        </p:spPr>
        <p:txBody>
          <a:bodyPr/>
          <a:lstStyle/>
          <a:p>
            <a:r>
              <a:rPr lang="en-IN" sz="2000" dirty="0"/>
              <a:t>[1] J.H Anderson. A PUF design for secure FPGA-based embedded systems. In ASP-DAC, pages 1-6, 2010.</a:t>
            </a:r>
          </a:p>
          <a:p>
            <a:r>
              <a:rPr lang="en-IN" sz="2000" dirty="0"/>
              <a:t>[2] P. </a:t>
            </a:r>
            <a:r>
              <a:rPr lang="en-IN" sz="2000" dirty="0" err="1"/>
              <a:t>Grabher</a:t>
            </a:r>
            <a:r>
              <a:rPr lang="en-IN" sz="2000" dirty="0"/>
              <a:t>, D. Page and M. Wojcik. On the (re) design of an FPGA-based PUF,</a:t>
            </a:r>
            <a:r>
              <a:rPr lang="en-CA" dirty="0"/>
              <a:t> </a:t>
            </a:r>
            <a:r>
              <a:rPr lang="en-CA" sz="2000" dirty="0"/>
              <a:t>International Association for Cryptologic Research, 2013</a:t>
            </a:r>
            <a:r>
              <a:rPr lang="en-IN" sz="2000" dirty="0"/>
              <a:t>.</a:t>
            </a:r>
          </a:p>
          <a:p>
            <a:r>
              <a:rPr lang="en-IN" sz="2000" dirty="0"/>
              <a:t>[3] </a:t>
            </a:r>
            <a:r>
              <a:rPr lang="en-CA" sz="2000" dirty="0"/>
              <a:t>A. Al-Anwar, Y. </a:t>
            </a:r>
            <a:r>
              <a:rPr lang="en-CA" sz="2000" dirty="0" err="1"/>
              <a:t>Alkabani</a:t>
            </a:r>
            <a:r>
              <a:rPr lang="en-CA" sz="2000" dirty="0"/>
              <a:t>, M. W. El-</a:t>
            </a:r>
            <a:r>
              <a:rPr lang="en-CA" sz="2000" dirty="0" err="1"/>
              <a:t>Kharashi</a:t>
            </a:r>
            <a:r>
              <a:rPr lang="en-CA" sz="2000" dirty="0"/>
              <a:t> and H. </a:t>
            </a:r>
            <a:r>
              <a:rPr lang="en-CA" sz="2000" dirty="0" err="1"/>
              <a:t>Bedour</a:t>
            </a:r>
            <a:r>
              <a:rPr lang="en-CA" sz="2000" dirty="0"/>
              <a:t>, "Hardware Trojan detection methodology for FPGA," </a:t>
            </a:r>
            <a:r>
              <a:rPr lang="en-CA" sz="2000" i="1" dirty="0"/>
              <a:t>2013 IEEE Pacific Rim Conference on Communications, Computers and Signal Processing (PACRIM)</a:t>
            </a:r>
            <a:r>
              <a:rPr lang="en-CA" sz="2000" dirty="0"/>
              <a:t>, Victoria, BC, 2013, pp. 177-182.</a:t>
            </a:r>
          </a:p>
          <a:p>
            <a:r>
              <a:rPr lang="en-IN" sz="2000" dirty="0"/>
              <a:t>[4] </a:t>
            </a:r>
            <a:r>
              <a:rPr lang="en-CA" sz="2000" dirty="0"/>
              <a:t>M. </a:t>
            </a:r>
            <a:r>
              <a:rPr lang="en-CA" sz="2000" dirty="0" err="1"/>
              <a:t>Rostami</a:t>
            </a:r>
            <a:r>
              <a:rPr lang="en-CA" sz="2000" dirty="0"/>
              <a:t>, F. </a:t>
            </a:r>
            <a:r>
              <a:rPr lang="en-CA" sz="2000" dirty="0" err="1"/>
              <a:t>Koushanfar</a:t>
            </a:r>
            <a:r>
              <a:rPr lang="en-CA" sz="2000" dirty="0"/>
              <a:t> and R. Karri, "A Primer on Hardware Security: Models, Methods, and Metrics," in </a:t>
            </a:r>
            <a:r>
              <a:rPr lang="en-CA" sz="2000" i="1" dirty="0"/>
              <a:t>Proceedings of the IEEE</a:t>
            </a:r>
            <a:r>
              <a:rPr lang="en-CA" sz="2000" dirty="0"/>
              <a:t>, vol. 102, no. 8, pp. 1283-1295, Aug. 2014.</a:t>
            </a:r>
          </a:p>
          <a:p>
            <a:r>
              <a:rPr lang="en-CA" sz="2000" dirty="0"/>
              <a:t>[5] </a:t>
            </a:r>
            <a:r>
              <a:rPr lang="en-CA" sz="2000" i="1" dirty="0"/>
              <a:t>Virtex-5 FPGA Data Sheet</a:t>
            </a:r>
            <a:r>
              <a:rPr lang="en-CA" sz="2000" dirty="0"/>
              <a:t>, Xilinx, Inc., San Jose, CA, 2007.</a:t>
            </a:r>
          </a:p>
          <a:p>
            <a:r>
              <a:rPr lang="en-CA" sz="2000" dirty="0"/>
              <a:t>[6] M. </a:t>
            </a:r>
            <a:r>
              <a:rPr lang="en-CA" sz="2000" dirty="0" err="1"/>
              <a:t>Majzoobi</a:t>
            </a:r>
            <a:r>
              <a:rPr lang="en-CA" sz="2000" dirty="0"/>
              <a:t>, F. </a:t>
            </a:r>
            <a:r>
              <a:rPr lang="en-CA" sz="2000" dirty="0" err="1"/>
              <a:t>Koushanfar</a:t>
            </a:r>
            <a:r>
              <a:rPr lang="en-CA" sz="2000" dirty="0"/>
              <a:t>, and M. </a:t>
            </a:r>
            <a:r>
              <a:rPr lang="en-CA" sz="2000" dirty="0" err="1"/>
              <a:t>Potkonjak</a:t>
            </a:r>
            <a:r>
              <a:rPr lang="en-CA" sz="2000" dirty="0"/>
              <a:t>, “Techniques for design and implementation of secure reconfigurable </a:t>
            </a:r>
            <a:r>
              <a:rPr lang="en-CA" sz="2000" dirty="0" err="1"/>
              <a:t>PUFs,”</a:t>
            </a:r>
            <a:r>
              <a:rPr lang="en-CA" sz="2000" i="1" dirty="0" err="1"/>
              <a:t>ACM</a:t>
            </a:r>
            <a:r>
              <a:rPr lang="en-CA" sz="2000" i="1" dirty="0"/>
              <a:t> Trans. on Reconfigurable Technology and Systems</a:t>
            </a:r>
            <a:r>
              <a:rPr lang="en-CA" sz="2000" dirty="0"/>
              <a:t>, vol. 2,no. 1, pp. 1–33, 2009.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5493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200" b="1" dirty="0">
                <a:solidFill>
                  <a:srgbClr val="0070C0"/>
                </a:solidFill>
              </a:rPr>
              <a:t>REFERENCES</a:t>
            </a:r>
            <a:r>
              <a:rPr lang="en-IN" sz="3200" b="1" dirty="0"/>
              <a:t>: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8146-0D86-4F77-8CA8-7837AD0D5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46138"/>
            <a:ext cx="10972800" cy="5344026"/>
          </a:xfrm>
        </p:spPr>
        <p:txBody>
          <a:bodyPr/>
          <a:lstStyle/>
          <a:p>
            <a:r>
              <a:rPr lang="en-CA" sz="2000" dirty="0"/>
              <a:t>[7] Jeroen </a:t>
            </a:r>
            <a:r>
              <a:rPr lang="en-CA" sz="2000" dirty="0" err="1"/>
              <a:t>Leijten</a:t>
            </a:r>
            <a:r>
              <a:rPr lang="en-CA" sz="2000" dirty="0"/>
              <a:t>, </a:t>
            </a:r>
            <a:r>
              <a:rPr lang="en-CA" sz="2000" dirty="0" err="1"/>
              <a:t>Jef</a:t>
            </a:r>
            <a:r>
              <a:rPr lang="en-CA" sz="2000" dirty="0"/>
              <a:t> van </a:t>
            </a:r>
            <a:r>
              <a:rPr lang="en-CA" sz="2000" dirty="0" err="1"/>
              <a:t>Meerbergen</a:t>
            </a:r>
            <a:r>
              <a:rPr lang="en-CA" sz="2000" dirty="0"/>
              <a:t> and </a:t>
            </a:r>
            <a:r>
              <a:rPr lang="en-CA" sz="2000" dirty="0" err="1"/>
              <a:t>Jochen</a:t>
            </a:r>
            <a:r>
              <a:rPr lang="en-CA" sz="2000" dirty="0"/>
              <a:t> </a:t>
            </a:r>
            <a:r>
              <a:rPr lang="en-CA" sz="2000" dirty="0" err="1"/>
              <a:t>Jess,“Analysis</a:t>
            </a:r>
            <a:r>
              <a:rPr lang="en-CA" sz="2000" dirty="0"/>
              <a:t> and Reduction of Glitches in Synchronous Networks”, Department of Electrical Engineering, Eindhoven University of Technology, The Netherlands.</a:t>
            </a:r>
            <a:r>
              <a:rPr lang="en-IN" sz="2000" dirty="0"/>
              <a:t>  </a:t>
            </a:r>
          </a:p>
          <a:p>
            <a:r>
              <a:rPr lang="en-CA" sz="2000" dirty="0"/>
              <a:t>[8] R. </a:t>
            </a:r>
            <a:r>
              <a:rPr lang="en-CA" sz="2000" dirty="0" err="1"/>
              <a:t>Brodersen</a:t>
            </a:r>
            <a:r>
              <a:rPr lang="en-CA" sz="2000" dirty="0"/>
              <a:t>, A. </a:t>
            </a:r>
            <a:r>
              <a:rPr lang="en-CA" sz="2000" dirty="0" err="1"/>
              <a:t>Chandrakasan</a:t>
            </a:r>
            <a:r>
              <a:rPr lang="en-CA" sz="2000" dirty="0"/>
              <a:t> and S. Sheng, “Low-Power Signal Processing Systems”, 5th IEEE Workshop on VLSI Signal Processing, California, USA, October 1992.</a:t>
            </a:r>
          </a:p>
          <a:p>
            <a:r>
              <a:rPr lang="en-CA" sz="2000" dirty="0"/>
              <a:t>[9] C. Herder, M. D. Yu, F. </a:t>
            </a:r>
            <a:r>
              <a:rPr lang="en-CA" sz="2000" dirty="0" err="1"/>
              <a:t>Koushanfar</a:t>
            </a:r>
            <a:r>
              <a:rPr lang="en-CA" sz="2000" dirty="0"/>
              <a:t> and S. </a:t>
            </a:r>
            <a:r>
              <a:rPr lang="en-CA" sz="2000" dirty="0" err="1"/>
              <a:t>Devadas</a:t>
            </a:r>
            <a:r>
              <a:rPr lang="en-CA" sz="2000" dirty="0"/>
              <a:t>, "Physical Unclonable Functions and Applications: A Tutorial," in </a:t>
            </a:r>
            <a:r>
              <a:rPr lang="en-CA" sz="2000" i="1" dirty="0"/>
              <a:t>Proceedings of the IEEE</a:t>
            </a:r>
            <a:r>
              <a:rPr lang="en-CA" sz="2000" dirty="0"/>
              <a:t>, vol. 102, no. 8, pp. 1126-1141, Aug. 2014.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  </a:t>
            </a:r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0196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53" y="2567672"/>
            <a:ext cx="10972800" cy="1143000"/>
          </a:xfrm>
        </p:spPr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35</a:t>
            </a:fld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813BA-8F56-4CBA-9EF6-3DF5EE0946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21" y="1503218"/>
            <a:ext cx="239877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66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53" y="2567672"/>
            <a:ext cx="10972800" cy="11430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025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</a:t>
            </a:r>
            <a:r>
              <a:rPr lang="en-IN" dirty="0">
                <a:solidFill>
                  <a:srgbClr val="00B0F0"/>
                </a:solidFill>
              </a:rPr>
              <a:t>PUF</a:t>
            </a:r>
            <a:r>
              <a:rPr lang="en-IN" dirty="0"/>
              <a:t> work ??</a:t>
            </a:r>
          </a:p>
        </p:txBody>
      </p:sp>
      <p:pic>
        <p:nvPicPr>
          <p:cNvPr id="6" name="Content Placeholder 5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D6E8A1F-29A1-4AA5-80B1-4E7CF9370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058" y="1367253"/>
            <a:ext cx="4481952" cy="251974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4</a:t>
            </a:fld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E77FD-B02B-4658-BDDA-7E54345E0908}"/>
              </a:ext>
            </a:extLst>
          </p:cNvPr>
          <p:cNvSpPr txBox="1"/>
          <p:nvPr/>
        </p:nvSpPr>
        <p:spPr>
          <a:xfrm>
            <a:off x="489208" y="3995224"/>
            <a:ext cx="1121358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itchFamily="34" charset="0"/>
              </a:rPr>
              <a:t>A PUF is passed an input challenge C, and returns a response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itchFamily="34" charset="0"/>
              </a:rPr>
              <a:t>R = f (C)</a:t>
            </a:r>
            <a:r>
              <a:rPr lang="en-US" sz="2800" b="1" dirty="0">
                <a:latin typeface="+mj-lt"/>
                <a:cs typeface="Arial" pitchFamily="34" charset="0"/>
              </a:rPr>
              <a:t>, </a:t>
            </a:r>
            <a:r>
              <a:rPr lang="en-US" sz="2800" dirty="0">
                <a:latin typeface="+mj-lt"/>
                <a:cs typeface="Arial" pitchFamily="34" charset="0"/>
              </a:rPr>
              <a:t>where f (.) describes the input/output relations of the PUF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46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Why PUFs are important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8146-0D86-4F77-8CA8-7837AD0D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PUF hardware uses simple digital circuits that are easy to</a:t>
            </a:r>
          </a:p>
          <a:p>
            <a:pPr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  fabricate or can use built in structures in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Ics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Consumes less power and area than EEPROM/RAM based security solutions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Nonvolatile memory is more expensive to manufacture. EEPROMs require additional mask layers, and RAMs require an external always-on power source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137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Classification of PUF</a:t>
            </a:r>
            <a:r>
              <a:rPr lang="en-IN" dirty="0"/>
              <a:t>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8146-0D86-4F77-8CA8-7837AD0D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/>
              <a:t>Weak PUF</a:t>
            </a:r>
            <a:r>
              <a:rPr lang="en-IN" sz="2400" dirty="0"/>
              <a:t>: Used For key storage. A weak PUF (also called as Physically Obfuscated PUF) has a very small range such that it can have collisions with one or other challenges that give the same response.</a:t>
            </a:r>
          </a:p>
          <a:p>
            <a:endParaRPr lang="en-IN" sz="2400" dirty="0"/>
          </a:p>
          <a:p>
            <a:r>
              <a:rPr lang="en-IN" sz="2400" b="1" dirty="0"/>
              <a:t>Strong PUF</a:t>
            </a:r>
            <a:r>
              <a:rPr lang="en-IN" sz="2400" dirty="0"/>
              <a:t>: Commonly used for authentication. Strong PUFs have a large domain and support a lot of Challenge Response Pairs (CRPs) that means they can be used effectively and securely.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250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of PUF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8146-0D86-4F77-8CA8-7837AD0D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Intra-Distance PUF Variation</a:t>
            </a:r>
            <a:r>
              <a:rPr lang="en-US" sz="2800" dirty="0"/>
              <a:t>:</a:t>
            </a:r>
            <a:endParaRPr lang="en-IN" sz="2800" dirty="0"/>
          </a:p>
          <a:p>
            <a:pPr marL="0" indent="0">
              <a:buNone/>
            </a:pPr>
            <a:r>
              <a:rPr lang="en-US" sz="2400" dirty="0"/>
              <a:t>Its defined as the number for bits in a PUF response that change when the same challenge input is given to the PUF. Usually, this  happens due to environmental variation and statistical noise</a:t>
            </a:r>
            <a:endParaRPr lang="en-IN" sz="2400" dirty="0"/>
          </a:p>
          <a:p>
            <a:r>
              <a:rPr lang="en-US" sz="2800" b="1" dirty="0"/>
              <a:t>Inter-Distance PUF Variation</a:t>
            </a:r>
            <a:r>
              <a:rPr lang="en-US" sz="2800" dirty="0"/>
              <a:t>: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Its defined as the number of bits in a PUF response that vary between different devices for the same challenges. This is due to differences in IC Fabrication. It’s the measure of the uniqueness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699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0E3872-BC8A-4CE7-AD2A-7B9FB89438B8}" type="slidenum">
              <a:rPr lang="en-CA">
                <a:solidFill>
                  <a:srgbClr val="FFFFFF">
                    <a:lumMod val="95000"/>
                  </a:srgbClr>
                </a:solidFill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dirty="0">
              <a:solidFill>
                <a:srgbClr val="FFFFFF">
                  <a:lumMod val="95000"/>
                </a:srgbClr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28A6D-913D-4643-9454-6CC36E25CB3B}"/>
              </a:ext>
            </a:extLst>
          </p:cNvPr>
          <p:cNvSpPr txBox="1"/>
          <p:nvPr/>
        </p:nvSpPr>
        <p:spPr>
          <a:xfrm>
            <a:off x="675249" y="717453"/>
            <a:ext cx="1090388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solidFill>
                  <a:srgbClr val="0070C0"/>
                </a:solidFill>
                <a:latin typeface="+mj-lt"/>
              </a:rPr>
              <a:t>PROBLEM STATEMENT:</a:t>
            </a:r>
          </a:p>
          <a:p>
            <a:endParaRPr lang="en-IN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Creating an improved PUF model of an Anderson’s design  for </a:t>
            </a:r>
          </a:p>
          <a:p>
            <a:r>
              <a:rPr lang="en-IN" sz="2800" dirty="0">
                <a:latin typeface="+mj-lt"/>
              </a:rPr>
              <a:t>   Xilinx </a:t>
            </a:r>
            <a:r>
              <a:rPr lang="en-IN" sz="2800" dirty="0" err="1">
                <a:latin typeface="+mj-lt"/>
              </a:rPr>
              <a:t>Virtex</a:t>
            </a:r>
            <a:r>
              <a:rPr lang="en-IN" sz="2800" dirty="0">
                <a:latin typeface="+mj-lt"/>
              </a:rPr>
              <a:t> FPGA [2]. </a:t>
            </a:r>
          </a:p>
          <a:p>
            <a:endParaRPr lang="en-IN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Measuring the </a:t>
            </a:r>
            <a:r>
              <a:rPr lang="en-IN" sz="2800" dirty="0" err="1">
                <a:latin typeface="+mj-lt"/>
              </a:rPr>
              <a:t>anderson’s</a:t>
            </a:r>
            <a:r>
              <a:rPr lang="en-IN" sz="2800" dirty="0">
                <a:latin typeface="+mj-lt"/>
              </a:rPr>
              <a:t> PUF intra-distance variation of 90 bits.</a:t>
            </a:r>
          </a:p>
          <a:p>
            <a:r>
              <a:rPr lang="en-IN" sz="2800">
                <a:latin typeface="+mj-lt"/>
              </a:rPr>
              <a:t>    we see </a:t>
            </a:r>
            <a:r>
              <a:rPr lang="en-IN" sz="2800" dirty="0">
                <a:latin typeface="+mj-lt"/>
              </a:rPr>
              <a:t>an error of around 30% [2]. </a:t>
            </a:r>
          </a:p>
          <a:p>
            <a:endParaRPr lang="en-IN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IP Protection by a low cost method for the Xilinx FPGAs</a:t>
            </a:r>
          </a:p>
          <a:p>
            <a:r>
              <a:rPr lang="en-IN" sz="2800" dirty="0">
                <a:latin typeface="+mj-lt"/>
              </a:rPr>
              <a:t>  </a:t>
            </a:r>
          </a:p>
          <a:p>
            <a:endParaRPr lang="en-IN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151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rgbClr val="0070C0"/>
                </a:solidFill>
              </a:rPr>
              <a:t>RELATED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8146-0D86-4F77-8CA8-7837AD0D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/>
              <a:t>Anderson’s PUF:</a:t>
            </a:r>
            <a:endParaRPr lang="en-IN" sz="2800" b="1" dirty="0">
              <a:solidFill>
                <a:srgbClr val="00B0F0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 PUF circuit was designed using 2 LUTs, 2 carry chains and one F/F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of  the underlying architecture of 65nmVirtex 5 Xilinx FPGA.[5]</a:t>
            </a:r>
          </a:p>
          <a:p>
            <a:pPr algn="just">
              <a:buFont typeface="Wingdings" pitchFamily="2" charset="2"/>
              <a:buChar char="§"/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The PUF circuit consumes very little area (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i.e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) 2 slices so we can have less hardware overhead.</a:t>
            </a:r>
            <a:endParaRPr lang="en-GB" sz="28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9</a:t>
            </a:fld>
            <a:endParaRPr lang="en-CA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4D42EA5-7341-4EF7-BB39-E271E55D4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5113" y="4051495"/>
            <a:ext cx="4065879" cy="192727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3506487"/>
      </p:ext>
    </p:extLst>
  </p:cSld>
  <p:clrMapOvr>
    <a:masterClrMapping/>
  </p:clrMapOvr>
</p:sld>
</file>

<file path=ppt/theme/theme1.xml><?xml version="1.0" encoding="utf-8"?>
<a:theme xmlns:a="http://schemas.openxmlformats.org/drawingml/2006/main" name="UWindsor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69294</TotalTime>
  <Words>1647</Words>
  <Application>Microsoft Office PowerPoint</Application>
  <PresentationFormat>Widescreen</PresentationFormat>
  <Paragraphs>338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ＭＳ Ｐゴシック</vt:lpstr>
      <vt:lpstr>Arial</vt:lpstr>
      <vt:lpstr>Calibri</vt:lpstr>
      <vt:lpstr>Symbol</vt:lpstr>
      <vt:lpstr>Times New Roman</vt:lpstr>
      <vt:lpstr>Wingdings</vt:lpstr>
      <vt:lpstr>UWindsorTemplate</vt:lpstr>
      <vt:lpstr>An Improved Public Unclonable Function Design for Xilinx FPGAs for Hardware Security Applications  1st M.A.Sc Seminar</vt:lpstr>
      <vt:lpstr>Seminar Outline</vt:lpstr>
      <vt:lpstr>PowerPoint Presentation</vt:lpstr>
      <vt:lpstr>How does PUF work ??</vt:lpstr>
      <vt:lpstr>Why PUFs are important ?</vt:lpstr>
      <vt:lpstr>Classification of PUF: </vt:lpstr>
      <vt:lpstr>Properties of PUF</vt:lpstr>
      <vt:lpstr>PowerPoint Presentation</vt:lpstr>
      <vt:lpstr>RELATED WORKS: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 GOALS AND STRATEGY</vt:lpstr>
      <vt:lpstr>Re-Design of Anderson PUF </vt:lpstr>
      <vt:lpstr>Measurement after specific delay</vt:lpstr>
      <vt:lpstr> One-shot approach:</vt:lpstr>
      <vt:lpstr>PowerPoint Presentation</vt:lpstr>
      <vt:lpstr>Experimental Setup</vt:lpstr>
      <vt:lpstr>Experimental Results</vt:lpstr>
      <vt:lpstr>Experimental Results</vt:lpstr>
      <vt:lpstr>Experimental Results</vt:lpstr>
      <vt:lpstr>Hardware Trojans for Secure licensing applications</vt:lpstr>
      <vt:lpstr>PowerPoint Presentation</vt:lpstr>
      <vt:lpstr>PowerPoint Presentation</vt:lpstr>
      <vt:lpstr>PowerPoint Presentation</vt:lpstr>
      <vt:lpstr>PowerPoint Presentation</vt:lpstr>
      <vt:lpstr>CURRENT RESEARCH STATUS </vt:lpstr>
      <vt:lpstr>SUMMARY: </vt:lpstr>
      <vt:lpstr>FUTURE RECOMMENDATIONS: </vt:lpstr>
      <vt:lpstr>REFERENCES: </vt:lpstr>
      <vt:lpstr>REFERENCES: </vt:lpstr>
      <vt:lpstr>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Improvisation of Anderson’s PUF</dc:title>
  <dc:creator>Siva Balasubramanian</dc:creator>
  <cp:lastModifiedBy>ravi akshay</cp:lastModifiedBy>
  <cp:revision>143</cp:revision>
  <dcterms:created xsi:type="dcterms:W3CDTF">2018-02-04T18:23:47Z</dcterms:created>
  <dcterms:modified xsi:type="dcterms:W3CDTF">2018-06-05T05:36:07Z</dcterms:modified>
</cp:coreProperties>
</file>