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7" r:id="rId2"/>
    <p:sldId id="263" r:id="rId3"/>
    <p:sldId id="266" r:id="rId4"/>
    <p:sldId id="264" r:id="rId5"/>
    <p:sldId id="280" r:id="rId6"/>
    <p:sldId id="281" r:id="rId7"/>
    <p:sldId id="269" r:id="rId8"/>
    <p:sldId id="284" r:id="rId9"/>
    <p:sldId id="310" r:id="rId10"/>
    <p:sldId id="311" r:id="rId11"/>
    <p:sldId id="265" r:id="rId12"/>
    <p:sldId id="275" r:id="rId13"/>
    <p:sldId id="258" r:id="rId14"/>
    <p:sldId id="267" r:id="rId15"/>
    <p:sldId id="276" r:id="rId16"/>
    <p:sldId id="294" r:id="rId17"/>
    <p:sldId id="272" r:id="rId18"/>
    <p:sldId id="293" r:id="rId19"/>
    <p:sldId id="287" r:id="rId20"/>
    <p:sldId id="260" r:id="rId21"/>
    <p:sldId id="290" r:id="rId22"/>
    <p:sldId id="292" r:id="rId23"/>
    <p:sldId id="277" r:id="rId24"/>
    <p:sldId id="297" r:id="rId25"/>
    <p:sldId id="298" r:id="rId26"/>
    <p:sldId id="289" r:id="rId27"/>
    <p:sldId id="271" r:id="rId28"/>
    <p:sldId id="274" r:id="rId29"/>
    <p:sldId id="261" r:id="rId30"/>
    <p:sldId id="270" r:id="rId31"/>
    <p:sldId id="262" r:id="rId32"/>
    <p:sldId id="295" r:id="rId33"/>
    <p:sldId id="299" r:id="rId34"/>
    <p:sldId id="286" r:id="rId35"/>
    <p:sldId id="309" r:id="rId36"/>
    <p:sldId id="300" r:id="rId37"/>
    <p:sldId id="301" r:id="rId38"/>
    <p:sldId id="302" r:id="rId39"/>
    <p:sldId id="312" r:id="rId40"/>
    <p:sldId id="303" r:id="rId41"/>
    <p:sldId id="304" r:id="rId42"/>
    <p:sldId id="305" r:id="rId43"/>
    <p:sldId id="306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1" autoAdjust="0"/>
    <p:restoredTop sz="75773" autoAdjust="0"/>
  </p:normalViewPr>
  <p:slideViewPr>
    <p:cSldViewPr snapToObjects="1">
      <p:cViewPr varScale="1">
        <p:scale>
          <a:sx n="54" d="100"/>
          <a:sy n="54" d="100"/>
        </p:scale>
        <p:origin x="18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971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8" d="100"/>
          <a:sy n="68" d="100"/>
        </p:scale>
        <p:origin x="-3086" y="-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F97D935-5991-40A3-871E-9CE2BE3A4FCA}" type="datetimeFigureOut">
              <a:rPr lang="en-CA"/>
              <a:pPr>
                <a:defRPr/>
              </a:pPr>
              <a:t>2018-02-05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D0210D6-8B0E-4AD1-ACFF-8D54BBD6720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450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9D5F95C-E7A0-4BB1-B19C-8D6717E125FC}" type="datetimeFigureOut">
              <a:rPr lang="en-CA"/>
              <a:pPr>
                <a:defRPr/>
              </a:pPr>
              <a:t>2018-02-04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6439727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62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634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533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7456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7903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2729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1562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77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7223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4781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4781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4781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3953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0898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6046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8478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09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4795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890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890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890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8902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8902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890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8902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890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7995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2684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6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EB574-A103-4F94-8B82-4744ADC53466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079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98807-23F0-4961-98E5-3B5AAC96345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24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41398-61A6-42F4-901D-052FCB77C32A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174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61001-5898-482A-BAD9-788802F0D96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69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EF85-7A98-45B4-9C0F-5D543FC549FD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939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1343F-9201-41FF-8E50-EDA556A4E6D1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164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A45A3-4490-4EB2-8129-0A06E5018CA4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30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A7577-51D3-41D7-9431-BB1494569521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231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24556-B8B5-423A-9AF9-7124FC68D9FB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165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CE7E-6A66-42CA-869E-FFAE46B873F4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78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UWindsor powerpoint bottom1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775"/>
            <a:ext cx="9144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5" descr="UW_Logo_1L_horz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269038"/>
            <a:ext cx="230187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C311714A-C476-4274-94D9-070ADC9FAC6C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0900"/>
            <a:ext cx="8229600" cy="2217738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0070C0"/>
                </a:solidFill>
                <a:ea typeface="ＭＳ Ｐゴシック" pitchFamily="34" charset="-128"/>
              </a:rPr>
              <a:t>Acceleration of Matrix Decomposition and Machine Learning Algorithms on FPGA using Altera SDK for </a:t>
            </a:r>
            <a:r>
              <a:rPr lang="en-US" sz="2800" b="1" dirty="0" err="1">
                <a:solidFill>
                  <a:srgbClr val="0070C0"/>
                </a:solidFill>
                <a:ea typeface="ＭＳ Ｐゴシック" pitchFamily="34" charset="-128"/>
              </a:rPr>
              <a:t>OpenCL</a:t>
            </a:r>
            <a:br>
              <a:rPr lang="en-US" sz="2800" b="1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en-US" sz="2800" b="1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1</a:t>
            </a:r>
            <a:r>
              <a:rPr lang="en-US" sz="2800" baseline="30000" dirty="0">
                <a:solidFill>
                  <a:schemeClr val="tx1"/>
                </a:solidFill>
                <a:ea typeface="ＭＳ Ｐゴシック" pitchFamily="34" charset="-128"/>
              </a:rPr>
              <a:t>st</a:t>
            </a: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800" dirty="0" err="1">
                <a:solidFill>
                  <a:schemeClr val="tx1"/>
                </a:solidFill>
                <a:ea typeface="ＭＳ Ｐゴシック" pitchFamily="34" charset="-128"/>
              </a:rPr>
              <a:t>M.A.Sc</a:t>
            </a: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 Seminar</a:t>
            </a:r>
            <a:endParaRPr lang="en-US" sz="2800" b="1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827088" y="3275013"/>
            <a:ext cx="74898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400" dirty="0"/>
              <a:t>Presenter:  Ryan Tang</a:t>
            </a:r>
          </a:p>
          <a:p>
            <a:pPr algn="ctr" eaLnBrk="1" hangingPunct="1"/>
            <a:r>
              <a:rPr lang="en-US" sz="2400" dirty="0"/>
              <a:t>Supervisor: Dr. Mohammed A. S. Khalid</a:t>
            </a:r>
          </a:p>
          <a:p>
            <a:pPr algn="ctr" eaLnBrk="1" hangingPunct="1"/>
            <a:r>
              <a:rPr lang="en-US" sz="2400" dirty="0"/>
              <a:t>Date: March 31, 2015</a:t>
            </a:r>
          </a:p>
          <a:p>
            <a:pPr algn="ctr" eaLnBrk="1" hangingPunct="1"/>
            <a:endParaRPr lang="en-US" sz="2800" dirty="0"/>
          </a:p>
          <a:p>
            <a:pPr algn="ctr" eaLnBrk="1" hangingPunct="1"/>
            <a:endParaRPr lang="en-US" sz="2800" dirty="0"/>
          </a:p>
          <a:p>
            <a:pPr algn="ctr" eaLnBrk="1" hangingPunct="1"/>
            <a:r>
              <a:rPr lang="en-US" sz="2000" dirty="0"/>
              <a:t>University of Windsor</a:t>
            </a:r>
          </a:p>
          <a:p>
            <a:pPr algn="ctr" eaLnBrk="1" hangingPunct="1"/>
            <a:r>
              <a:rPr lang="en-US" sz="2000" dirty="0"/>
              <a:t>Department of Electrical and Computer Engineering</a:t>
            </a:r>
            <a:endParaRPr lang="en-CA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0E3872-BC8A-4CE7-AD2A-7B9FB89438B8}" type="slidenum">
              <a:rPr lang="en-CA"/>
              <a:pPr>
                <a:defRPr/>
              </a:pPr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Introduction: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Machine Learning Algorithms Overview 2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SVM: 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Supervised learning, based on logistic regression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Separates samples into different classes with a </a:t>
            </a:r>
            <a:r>
              <a:rPr lang="en-US" sz="2000" dirty="0" err="1">
                <a:ea typeface="ＭＳ Ｐゴシック" pitchFamily="34" charset="-128"/>
              </a:rPr>
              <a:t>hyperplane</a:t>
            </a:r>
            <a:endParaRPr lang="en-US" sz="2000" dirty="0">
              <a:ea typeface="ＭＳ Ｐゴシック" pitchFamily="34" charset="-128"/>
            </a:endParaRPr>
          </a:p>
          <a:p>
            <a:pPr lvl="2" eaLnBrk="1" hangingPunct="1">
              <a:defRPr/>
            </a:pPr>
            <a:r>
              <a:rPr lang="en-US" sz="1600" dirty="0">
                <a:ea typeface="ＭＳ Ｐゴシック" pitchFamily="34" charset="-128"/>
              </a:rPr>
              <a:t>Can be linear, polynomial, etc. 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Training:</a:t>
            </a:r>
          </a:p>
          <a:p>
            <a:pPr lvl="2" eaLnBrk="1" hangingPunct="1">
              <a:defRPr/>
            </a:pPr>
            <a:r>
              <a:rPr lang="en-US" sz="1600" dirty="0">
                <a:ea typeface="ＭＳ Ｐゴシック" pitchFamily="34" charset="-128"/>
              </a:rPr>
              <a:t>Use optimization algorithms such as sequential minimal optimization (SMO) or gradient descent to find </a:t>
            </a:r>
            <a:r>
              <a:rPr lang="en-US" sz="1600" dirty="0" err="1">
                <a:ea typeface="ＭＳ Ｐゴシック" pitchFamily="34" charset="-128"/>
              </a:rPr>
              <a:t>hyperplane</a:t>
            </a:r>
            <a:r>
              <a:rPr lang="en-US" sz="1600" dirty="0">
                <a:ea typeface="ＭＳ Ｐゴシック" pitchFamily="34" charset="-128"/>
              </a:rPr>
              <a:t> parameters that maximizes margins</a:t>
            </a:r>
            <a:endParaRPr lang="en-US" sz="24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K-NN: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Instance-based Learning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Training = remember training samples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Classifying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Class of test data = class of the k-nearest neighbors (with weight function)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Require efficient data structure (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kd</a:t>
            </a:r>
            <a:r>
              <a:rPr lang="en-US" sz="2000" dirty="0">
                <a:latin typeface="+mj-lt"/>
                <a:ea typeface="ＭＳ Ｐゴシック" pitchFamily="34" charset="-128"/>
              </a:rPr>
              <a:t>-tree)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1CF7C-C8A2-46C1-90B9-442FD627BFF0}" type="slidenum">
              <a:rPr lang="en-CA"/>
              <a:pPr>
                <a:defRPr/>
              </a:pPr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273897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Introduction:</a:t>
            </a:r>
            <a:br>
              <a:rPr lang="en-US" sz="400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>
                <a:solidFill>
                  <a:srgbClr val="0070C0"/>
                </a:solidFill>
                <a:ea typeface="ＭＳ Ｐゴシック" pitchFamily="34" charset="-128"/>
              </a:rPr>
              <a:t>Background on FPGAs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Field Programmable Gate Array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Reconfigurable logic, combined with hard logic 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Used in embedded system applications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Pros: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Powerful and efficient computation devices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More flexible and less development cost compare to ASIC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Cons: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Difficult to program, require use of </a:t>
            </a:r>
            <a:r>
              <a:rPr lang="en-US" sz="2000" dirty="0">
                <a:ea typeface="ＭＳ Ｐゴシック" pitchFamily="34" charset="-128"/>
              </a:rPr>
              <a:t>hardware description language (</a:t>
            </a:r>
            <a:r>
              <a:rPr lang="en-US" sz="2000" dirty="0">
                <a:latin typeface="+mj-lt"/>
                <a:ea typeface="ＭＳ Ｐゴシック" pitchFamily="34" charset="-128"/>
              </a:rPr>
              <a:t>HDL) and extensive hardware knowledge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Longer development time and higher cost compare to GPGPU/CPU</a:t>
            </a:r>
            <a:endParaRPr lang="en-US" sz="24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257973-276C-4CC3-8E04-638296F27A05}" type="slidenum">
              <a:rPr lang="en-CA"/>
              <a:pPr>
                <a:defRPr/>
              </a:pPr>
              <a:t>11</a:t>
            </a:fld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Introduction:</a:t>
            </a:r>
            <a:br>
              <a:rPr lang="en-US" sz="400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>
                <a:solidFill>
                  <a:srgbClr val="0070C0"/>
                </a:solidFill>
                <a:ea typeface="ＭＳ Ｐゴシック" pitchFamily="34" charset="-128"/>
              </a:rPr>
              <a:t>Background on High Level Synthesis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High Level Synthesis (HLS)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Translates high level language such as C, C++ and </a:t>
            </a:r>
            <a:r>
              <a:rPr lang="en-US" sz="2000" dirty="0" err="1">
                <a:ea typeface="ＭＳ Ｐゴシック" pitchFamily="34" charset="-128"/>
              </a:rPr>
              <a:t>SystemC</a:t>
            </a:r>
            <a:r>
              <a:rPr lang="en-US" sz="2000" dirty="0">
                <a:ea typeface="ＭＳ Ｐゴシック" pitchFamily="34" charset="-128"/>
              </a:rPr>
              <a:t> to low level HDL such as Verilog and VHDL 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Established HLS Tools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Convert to RTL</a:t>
            </a:r>
          </a:p>
          <a:p>
            <a:pPr lvl="2" eaLnBrk="1" hangingPunct="1">
              <a:defRPr/>
            </a:pPr>
            <a:r>
              <a:rPr lang="en-US" sz="1600" dirty="0">
                <a:ea typeface="ＭＳ Ｐゴシック" pitchFamily="34" charset="-128"/>
              </a:rPr>
              <a:t>C to Silicon (Cadence)</a:t>
            </a:r>
          </a:p>
          <a:p>
            <a:pPr lvl="2" eaLnBrk="1" hangingPunct="1">
              <a:defRPr/>
            </a:pPr>
            <a:r>
              <a:rPr lang="en-US" sz="1600" dirty="0">
                <a:ea typeface="ＭＳ Ｐゴシック" pitchFamily="34" charset="-128"/>
              </a:rPr>
              <a:t>Catapult C (Mentor Graphics)</a:t>
            </a:r>
          </a:p>
          <a:p>
            <a:pPr lvl="2" eaLnBrk="1" hangingPunct="1">
              <a:defRPr/>
            </a:pPr>
            <a:r>
              <a:rPr lang="en-US" sz="1600" dirty="0" err="1">
                <a:ea typeface="ＭＳ Ｐゴシック" pitchFamily="34" charset="-128"/>
              </a:rPr>
              <a:t>Synphony</a:t>
            </a:r>
            <a:r>
              <a:rPr lang="en-US" sz="1600" dirty="0">
                <a:ea typeface="ＭＳ Ｐゴシック" pitchFamily="34" charset="-128"/>
              </a:rPr>
              <a:t> C Compiler (Synopsis)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Software Hardware Co-Design </a:t>
            </a:r>
          </a:p>
          <a:p>
            <a:pPr lvl="2" eaLnBrk="1" hangingPunct="1">
              <a:defRPr/>
            </a:pPr>
            <a:r>
              <a:rPr lang="en-US" sz="1600" dirty="0" err="1">
                <a:ea typeface="ＭＳ Ｐゴシック" pitchFamily="34" charset="-128"/>
              </a:rPr>
              <a:t>LegUp</a:t>
            </a:r>
            <a:r>
              <a:rPr lang="en-US" sz="1600" dirty="0">
                <a:ea typeface="ＭＳ Ｐゴシック" pitchFamily="34" charset="-128"/>
              </a:rPr>
              <a:t> (University of Toronto)</a:t>
            </a:r>
          </a:p>
          <a:p>
            <a:pPr lvl="2" eaLnBrk="1" hangingPunct="1">
              <a:defRPr/>
            </a:pPr>
            <a:r>
              <a:rPr lang="en-US" sz="1600" dirty="0" err="1">
                <a:ea typeface="ＭＳ Ｐゴシック" pitchFamily="34" charset="-128"/>
              </a:rPr>
              <a:t>Vivado</a:t>
            </a:r>
            <a:r>
              <a:rPr lang="en-US" sz="1600" dirty="0">
                <a:ea typeface="ＭＳ Ｐゴシック" pitchFamily="34" charset="-128"/>
              </a:rPr>
              <a:t> HLS (Xilinx)</a:t>
            </a:r>
          </a:p>
          <a:p>
            <a:pPr lvl="2" eaLnBrk="1" hangingPunct="1">
              <a:defRPr/>
            </a:pPr>
            <a:r>
              <a:rPr lang="en-US" sz="1600" dirty="0">
                <a:ea typeface="ＭＳ Ｐゴシック" pitchFamily="34" charset="-128"/>
              </a:rPr>
              <a:t>Impulse C (Impulse Accelerated)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Special Language (</a:t>
            </a:r>
            <a:r>
              <a:rPr lang="en-US" sz="1600" dirty="0" err="1">
                <a:ea typeface="ＭＳ Ｐゴシック" pitchFamily="34" charset="-128"/>
              </a:rPr>
              <a:t>BlueSpec</a:t>
            </a:r>
            <a:r>
              <a:rPr lang="en-US" sz="1600" dirty="0">
                <a:ea typeface="ＭＳ Ｐゴシック" pitchFamily="34" charset="-128"/>
              </a:rPr>
              <a:t>)</a:t>
            </a:r>
          </a:p>
          <a:p>
            <a:pPr lvl="2" eaLnBrk="1" hangingPunct="1">
              <a:defRPr/>
            </a:pPr>
            <a:endParaRPr lang="en-US" dirty="0">
              <a:latin typeface="+mj-lt"/>
              <a:ea typeface="ＭＳ Ｐゴシック" pitchFamily="34" charset="-128"/>
            </a:endParaRPr>
          </a:p>
          <a:p>
            <a:pPr marL="0" indent="0" eaLnBrk="1" hangingPunct="1">
              <a:buFontTx/>
              <a:buNone/>
              <a:defRPr/>
            </a:pPr>
            <a:endParaRPr lang="en-US" sz="24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A46FC5-60B4-4B8B-B559-56BC9D4237A1}" type="slidenum">
              <a:rPr lang="en-CA"/>
              <a:pPr>
                <a:defRPr/>
              </a:pPr>
              <a:t>12</a:t>
            </a:fld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Introduction:</a:t>
            </a:r>
            <a:br>
              <a:rPr lang="en-US" sz="400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>
                <a:solidFill>
                  <a:srgbClr val="0070C0"/>
                </a:solidFill>
                <a:ea typeface="ＭＳ Ｐゴシック" pitchFamily="34" charset="-128"/>
              </a:rPr>
              <a:t>Introducing Altera SDK for OpenCL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HLS tool that compiles High Level </a:t>
            </a:r>
            <a:r>
              <a:rPr lang="en-US" sz="2400" dirty="0" err="1">
                <a:ea typeface="ＭＳ Ｐゴシック" pitchFamily="34" charset="-128"/>
              </a:rPr>
              <a:t>OpenCL</a:t>
            </a:r>
            <a:r>
              <a:rPr lang="en-US" sz="2400" dirty="0">
                <a:ea typeface="ＭＳ Ｐゴシック" pitchFamily="34" charset="-128"/>
              </a:rPr>
              <a:t> to Verilog targeting Altera FPGAs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Architecture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Host: C++ programs, manage resources and task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Device: </a:t>
            </a:r>
            <a:r>
              <a:rPr lang="en-US" sz="2000" dirty="0" err="1">
                <a:ea typeface="ＭＳ Ｐゴシック" pitchFamily="34" charset="-128"/>
              </a:rPr>
              <a:t>OpenCL</a:t>
            </a:r>
            <a:r>
              <a:rPr lang="en-US" sz="2000" dirty="0">
                <a:ea typeface="ＭＳ Ｐゴシック" pitchFamily="34" charset="-128"/>
              </a:rPr>
              <a:t> computation kernels, executed on FPGA</a:t>
            </a:r>
            <a:endParaRPr lang="en-US" sz="24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How does it work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Compile 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OpenCL</a:t>
            </a:r>
            <a:r>
              <a:rPr lang="en-US" sz="2000" dirty="0">
                <a:latin typeface="+mj-lt"/>
                <a:ea typeface="ＭＳ Ｐゴシック" pitchFamily="34" charset="-128"/>
              </a:rPr>
              <a:t> to Verilog using AOC compiler and 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Qsys</a:t>
            </a:r>
            <a:r>
              <a:rPr lang="en-US" sz="2000" dirty="0">
                <a:latin typeface="+mj-lt"/>
                <a:ea typeface="ＭＳ Ｐゴシック" pitchFamily="34" charset="-128"/>
              </a:rPr>
              <a:t>, then </a:t>
            </a:r>
            <a:r>
              <a:rPr lang="en-US" sz="2000" dirty="0">
                <a:ea typeface="ＭＳ Ｐゴシック" pitchFamily="34" charset="-128"/>
              </a:rPr>
              <a:t>to device binary using </a:t>
            </a:r>
            <a:r>
              <a:rPr lang="en-US" sz="2000" dirty="0" err="1">
                <a:ea typeface="ＭＳ Ｐゴシック" pitchFamily="34" charset="-128"/>
              </a:rPr>
              <a:t>Quartus</a:t>
            </a:r>
            <a:r>
              <a:rPr lang="en-US" sz="2000" dirty="0">
                <a:ea typeface="ＭＳ Ｐゴシック" pitchFamily="34" charset="-128"/>
              </a:rPr>
              <a:t> II</a:t>
            </a:r>
            <a:endParaRPr lang="en-US" sz="2000" dirty="0">
              <a:latin typeface="+mj-lt"/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Compile C++ host to binary using GCC/Visual Studio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Targeting High performance Computing (HPC)  and Embedded Applications</a:t>
            </a:r>
          </a:p>
          <a:p>
            <a:pPr lvl="1" eaLnBrk="1" hangingPunct="1">
              <a:defRPr/>
            </a:pPr>
            <a:r>
              <a:rPr lang="en-US" sz="2000" dirty="0" err="1">
                <a:latin typeface="+mj-lt"/>
                <a:ea typeface="ＭＳ Ｐゴシック" pitchFamily="34" charset="-128"/>
              </a:rPr>
              <a:t>Stratix</a:t>
            </a:r>
            <a:r>
              <a:rPr lang="en-US" sz="2000" dirty="0">
                <a:latin typeface="+mj-lt"/>
                <a:ea typeface="ＭＳ Ｐゴシック" pitchFamily="34" charset="-128"/>
              </a:rPr>
              <a:t> V and Cyclone V FPGA support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80445-A183-44BF-9365-DFAE350F353F}" type="slidenum">
              <a:rPr lang="en-CA"/>
              <a:pPr>
                <a:defRPr/>
              </a:pPr>
              <a:t>13</a:t>
            </a:fld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Introduction:</a:t>
            </a:r>
            <a:br>
              <a:rPr lang="en-US" sz="400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>
                <a:solidFill>
                  <a:srgbClr val="0070C0"/>
                </a:solidFill>
                <a:ea typeface="ＭＳ Ｐゴシック" pitchFamily="34" charset="-128"/>
              </a:rPr>
              <a:t>Background on OpenCL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Open Computing Language based on C99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Industry standard language for parallel and high performance computing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Explicit parallelism 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task parallelism and data parallelism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Device support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CPU, GPU, FPGA(new), DSP(new), heterogeneous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Vender support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Intel, AMD, 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Nvidia</a:t>
            </a:r>
            <a:r>
              <a:rPr lang="en-US" sz="2000" dirty="0">
                <a:latin typeface="+mj-lt"/>
                <a:ea typeface="ＭＳ Ｐゴシック" pitchFamily="34" charset="-128"/>
              </a:rPr>
              <a:t>, Altera, Apple, Xilinx(new), and more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Other Similar Solutions</a:t>
            </a:r>
          </a:p>
          <a:p>
            <a:pPr lvl="1" eaLnBrk="1" hangingPunct="1">
              <a:defRPr/>
            </a:pPr>
            <a:r>
              <a:rPr lang="en-US" sz="2000" dirty="0" err="1">
                <a:latin typeface="+mj-lt"/>
                <a:ea typeface="ＭＳ Ｐゴシック" pitchFamily="34" charset="-128"/>
              </a:rPr>
              <a:t>OpenACC</a:t>
            </a:r>
            <a:r>
              <a:rPr lang="en-US" sz="2000" dirty="0">
                <a:latin typeface="+mj-lt"/>
                <a:ea typeface="ＭＳ Ｐゴシック" pitchFamily="34" charset="-128"/>
              </a:rPr>
              <a:t>, 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OpenMP</a:t>
            </a:r>
            <a:r>
              <a:rPr lang="en-US" sz="2000" dirty="0">
                <a:latin typeface="+mj-lt"/>
                <a:ea typeface="ＭＳ Ｐゴシック" pitchFamily="34" charset="-128"/>
              </a:rPr>
              <a:t>, CUDA (for CPU and GPGPU only)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DE54B-3199-43D3-9655-096B411622EA}" type="slidenum">
              <a:rPr lang="en-CA"/>
              <a:pPr>
                <a:defRPr/>
              </a:pPr>
              <a:t>14</a:t>
            </a:fld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Introduction:</a:t>
            </a:r>
            <a:br>
              <a:rPr lang="en-US" sz="400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>
                <a:solidFill>
                  <a:srgbClr val="0070C0"/>
                </a:solidFill>
                <a:ea typeface="ＭＳ Ｐゴシック" pitchFamily="34" charset="-128"/>
              </a:rPr>
              <a:t>Comparisons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Altera </a:t>
            </a:r>
            <a:r>
              <a:rPr lang="en-US" sz="2400" dirty="0" err="1">
                <a:latin typeface="+mj-lt"/>
                <a:ea typeface="ＭＳ Ｐゴシック" pitchFamily="34" charset="-128"/>
              </a:rPr>
              <a:t>OpenCL</a:t>
            </a:r>
            <a:r>
              <a:rPr lang="en-US" sz="2400" dirty="0">
                <a:latin typeface="+mj-lt"/>
                <a:ea typeface="ＭＳ Ｐゴシック" pitchFamily="34" charset="-128"/>
              </a:rPr>
              <a:t> Cont. 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Advantages: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Industry standard language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Low development time and cost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Streamlined design flow, expose power of FPGA to software engineers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FPGA has lower power consumption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Long life cycle (Don’t need to redesign the program for newer FPGAs)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Allows heterogeneous computing 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Drawbacks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High compilation resource cost and time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In some case still requires hardware knowledge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(Current generation) lower floating point capability to GPGPU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Difficult to optimize / less transparent to debugging/profiling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The optimization in code reduces portability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ECF45-F743-4775-A383-D0107DC675AD}" type="slidenum">
              <a:rPr lang="en-CA"/>
              <a:pPr>
                <a:defRPr/>
              </a:pPr>
              <a:t>15</a:t>
            </a:fld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tx1"/>
                </a:solidFill>
                <a:ea typeface="ＭＳ Ｐゴシック" pitchFamily="34" charset="-128"/>
              </a:rPr>
              <a:t>Problem Statement</a:t>
            </a:r>
            <a:endParaRPr lang="en-US" sz="28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AD9A7-1BC0-4E2A-83B5-CBC7665C3303}" type="slidenum">
              <a:rPr lang="en-CA"/>
              <a:pPr>
                <a:defRPr/>
              </a:pPr>
              <a:t>16</a:t>
            </a:fld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Problem Statement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Parallel Computing using GPU and CPU is a well researched topic in the past and current decade</a:t>
            </a:r>
          </a:p>
          <a:p>
            <a:pPr eaLnBrk="1" hangingPunct="1">
              <a:defRPr/>
            </a:pPr>
            <a:endParaRPr lang="en-US" sz="24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FPGA are powerful and flexible, but far less utilized in parallel computing due to difficulty to program and long development time</a:t>
            </a:r>
          </a:p>
          <a:p>
            <a:pPr eaLnBrk="1" hangingPunct="1">
              <a:defRPr/>
            </a:pPr>
            <a:endParaRPr lang="en-US" sz="24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Altera SDK for </a:t>
            </a:r>
            <a:r>
              <a:rPr lang="en-US" sz="2400" dirty="0" err="1">
                <a:ea typeface="ＭＳ Ｐゴシック" pitchFamily="34" charset="-128"/>
              </a:rPr>
              <a:t>OpenCL</a:t>
            </a:r>
            <a:r>
              <a:rPr lang="en-US" sz="2400" dirty="0">
                <a:ea typeface="ＭＳ Ｐゴシック" pitchFamily="34" charset="-128"/>
              </a:rPr>
              <a:t> allows acceleration of algorithms on efficient customized hardware without extensive hardware knowledge</a:t>
            </a:r>
            <a:endParaRPr lang="en-US" sz="24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016C72-FC21-432A-AB1B-FB6BAA507E31}" type="slidenum">
              <a:rPr lang="en-CA"/>
              <a:pPr>
                <a:defRPr/>
              </a:pPr>
              <a:t>17</a:t>
            </a:fld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Problem Statement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(Cont.)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Can Altera SDK for </a:t>
            </a:r>
            <a:r>
              <a:rPr lang="en-US" sz="2400" dirty="0" err="1">
                <a:ea typeface="ＭＳ Ｐゴシック" pitchFamily="34" charset="-128"/>
              </a:rPr>
              <a:t>OpenCL</a:t>
            </a:r>
            <a:r>
              <a:rPr lang="en-US" sz="2400" dirty="0">
                <a:ea typeface="ＭＳ Ｐゴシック" pitchFamily="34" charset="-128"/>
              </a:rPr>
              <a:t> give FPGAs the capability to compete in parallel computing / HPC arena?</a:t>
            </a:r>
          </a:p>
          <a:p>
            <a:pPr eaLnBrk="1" hangingPunct="1"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We would like to port parallel algorithms already efficiently implemented on CPU and GPU to FPGA and determine the effectiveness of the Altera SDK for </a:t>
            </a:r>
            <a:r>
              <a:rPr lang="en-US" sz="2400" dirty="0" err="1">
                <a:ea typeface="ＭＳ Ｐゴシック" pitchFamily="34" charset="-128"/>
              </a:rPr>
              <a:t>OpenCL</a:t>
            </a:r>
            <a:r>
              <a:rPr lang="en-US" sz="2400" dirty="0">
                <a:ea typeface="ＭＳ Ｐゴシック" pitchFamily="34" charset="-128"/>
              </a:rPr>
              <a:t> against established CPU and GPU platforms</a:t>
            </a:r>
          </a:p>
          <a:p>
            <a:pPr eaLnBrk="1" hangingPunct="1"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Dense linear algebra and machine learning algorithms covers a few major types of parallel computing applications and are good starting points</a:t>
            </a:r>
            <a:endParaRPr lang="en-US" sz="2400" dirty="0">
              <a:latin typeface="+mj-lt"/>
              <a:ea typeface="ＭＳ Ｐゴシック" pitchFamily="34" charset="-128"/>
            </a:endParaRPr>
          </a:p>
          <a:p>
            <a:pPr marL="457200" lvl="1" indent="0" eaLnBrk="1" hangingPunct="1">
              <a:buFontTx/>
              <a:buNone/>
              <a:defRPr/>
            </a:pPr>
            <a:endParaRPr lang="en-US" sz="20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7675C8-08B0-438D-8B81-9C4116A5B901}" type="slidenum">
              <a:rPr lang="en-CA"/>
              <a:pPr>
                <a:defRPr/>
              </a:pPr>
              <a:t>18</a:t>
            </a:fld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tx1"/>
                </a:solidFill>
                <a:ea typeface="ＭＳ Ｐゴシック" pitchFamily="34" charset="-128"/>
              </a:rPr>
              <a:t>Related Works</a:t>
            </a:r>
            <a:endParaRPr lang="en-US" sz="28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FAFE4-2BDE-4745-9298-23135F0FB911}" type="slidenum">
              <a:rPr lang="en-CA"/>
              <a:pPr>
                <a:defRPr/>
              </a:pPr>
              <a:t>19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Seminar Outline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Introduction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Problems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Tool (AOCL)</a:t>
            </a:r>
          </a:p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Problem Statement</a:t>
            </a:r>
          </a:p>
          <a:p>
            <a:pPr eaLnBrk="1" hangingPunct="1">
              <a:defRPr/>
            </a:pPr>
            <a:r>
              <a:rPr lang="en-US" sz="2800" dirty="0">
                <a:ea typeface="ＭＳ Ｐゴシック" pitchFamily="34" charset="-128"/>
              </a:rPr>
              <a:t>Related Works</a:t>
            </a:r>
            <a:endParaRPr lang="en-US" sz="28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Research Goals and Strategy</a:t>
            </a:r>
          </a:p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Current Research Status</a:t>
            </a:r>
          </a:p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Summary</a:t>
            </a:r>
          </a:p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1B61C-34CC-4213-89B1-D78E28078F34}" type="slidenum">
              <a:rPr lang="en-CA"/>
              <a:pPr>
                <a:defRPr/>
              </a:pPr>
              <a:t>2</a:t>
            </a:fld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Related Works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Matrix Decomposition Solution Overview</a:t>
            </a:r>
            <a:endParaRPr lang="en-US" sz="4000" dirty="0">
              <a:solidFill>
                <a:srgbClr val="0070C0"/>
              </a:solidFill>
              <a:ea typeface="ＭＳ Ｐゴシック" pitchFamily="34" charset="-128"/>
            </a:endParaRP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+mj-lt"/>
                <a:ea typeface="ＭＳ Ｐゴシック" pitchFamily="34" charset="-128"/>
              </a:rPr>
              <a:t>Standard Solution: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LAPACK and related BLAS 3 based libraries: </a:t>
            </a:r>
          </a:p>
          <a:p>
            <a:pPr lvl="2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MKL (Intel CPU) [1]</a:t>
            </a:r>
          </a:p>
          <a:p>
            <a:pPr lvl="2" eaLnBrk="1" hangingPunct="1">
              <a:defRPr/>
            </a:pPr>
            <a:r>
              <a:rPr lang="en-US" sz="2000" dirty="0" err="1">
                <a:latin typeface="+mj-lt"/>
                <a:ea typeface="ＭＳ Ｐゴシック" pitchFamily="34" charset="-128"/>
              </a:rPr>
              <a:t>cuBLAS</a:t>
            </a:r>
            <a:r>
              <a:rPr lang="en-US" sz="2000" dirty="0">
                <a:latin typeface="+mj-lt"/>
                <a:ea typeface="ＭＳ Ｐゴシック" pitchFamily="34" charset="-128"/>
              </a:rPr>
              <a:t> (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Nvidia</a:t>
            </a:r>
            <a:r>
              <a:rPr lang="en-US" sz="2000" dirty="0">
                <a:latin typeface="+mj-lt"/>
                <a:ea typeface="ＭＳ Ｐゴシック" pitchFamily="34" charset="-128"/>
              </a:rPr>
              <a:t> GPU) [2]</a:t>
            </a:r>
          </a:p>
          <a:p>
            <a:pPr lvl="2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MAGMA (heterogeneous) [3]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LU Tested on i7-3740QM (45W) and K2000m (55W)</a:t>
            </a:r>
          </a:p>
          <a:p>
            <a:pPr lvl="2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MKL: 150 GFLOP/s Blocked;</a:t>
            </a:r>
          </a:p>
          <a:p>
            <a:pPr lvl="2" eaLnBrk="1" hangingPunct="1">
              <a:defRPr/>
            </a:pPr>
            <a:r>
              <a:rPr lang="en-US" sz="2000" dirty="0" err="1">
                <a:latin typeface="+mj-lt"/>
                <a:ea typeface="ＭＳ Ｐゴシック" pitchFamily="34" charset="-128"/>
              </a:rPr>
              <a:t>cuBLAS</a:t>
            </a:r>
            <a:r>
              <a:rPr lang="en-US" sz="2000" dirty="0">
                <a:latin typeface="+mj-lt"/>
                <a:ea typeface="ＭＳ Ｐゴシック" pitchFamily="34" charset="-128"/>
              </a:rPr>
              <a:t>: 175 GFLOP/s Blocked; 226 GFLOP/s Batched</a:t>
            </a:r>
          </a:p>
          <a:p>
            <a:pPr lvl="2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MAGMA: 230 </a:t>
            </a:r>
            <a:r>
              <a:rPr lang="en-US" sz="2000" dirty="0">
                <a:ea typeface="ＭＳ Ｐゴシック" pitchFamily="34" charset="-128"/>
              </a:rPr>
              <a:t>GFLOP/s</a:t>
            </a:r>
            <a:r>
              <a:rPr lang="en-US" sz="2000" dirty="0">
                <a:latin typeface="+mj-lt"/>
                <a:ea typeface="ＭＳ Ｐゴシック" pitchFamily="34" charset="-128"/>
              </a:rPr>
              <a:t> Blocked;140 </a:t>
            </a:r>
            <a:r>
              <a:rPr lang="en-US" sz="2000" dirty="0">
                <a:ea typeface="ＭＳ Ｐゴシック" pitchFamily="34" charset="-128"/>
              </a:rPr>
              <a:t>GFLOP/s</a:t>
            </a:r>
            <a:r>
              <a:rPr lang="en-US" sz="2000" dirty="0">
                <a:latin typeface="+mj-lt"/>
                <a:ea typeface="ＭＳ Ｐゴシック" pitchFamily="34" charset="-128"/>
              </a:rPr>
              <a:t> Batched</a:t>
            </a:r>
          </a:p>
          <a:p>
            <a:pPr lvl="2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(All results are single precision)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B702DA-FA54-4C3D-A5EC-B225D118CA24}" type="slidenum">
              <a:rPr lang="en-CA"/>
              <a:pPr>
                <a:defRPr/>
              </a:pPr>
              <a:t>20</a:t>
            </a:fld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Related Works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Matrix Decomposition on HPC</a:t>
            </a:r>
            <a:endParaRPr lang="en-US" sz="4000" dirty="0">
              <a:solidFill>
                <a:srgbClr val="0070C0"/>
              </a:solidFill>
              <a:ea typeface="ＭＳ Ｐゴシック" pitchFamily="34" charset="-128"/>
            </a:endParaRP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V. </a:t>
            </a:r>
            <a:r>
              <a:rPr lang="en-US" sz="2400" dirty="0" err="1">
                <a:ea typeface="ＭＳ Ｐゴシック" pitchFamily="34" charset="-128"/>
              </a:rPr>
              <a:t>Volkov</a:t>
            </a:r>
            <a:r>
              <a:rPr lang="en-US" sz="2400" dirty="0">
                <a:ea typeface="ＭＳ Ｐゴシック" pitchFamily="34" charset="-128"/>
              </a:rPr>
              <a:t> and J. </a:t>
            </a:r>
            <a:r>
              <a:rPr lang="en-US" sz="2400" dirty="0" err="1">
                <a:ea typeface="ＭＳ Ｐゴシック" pitchFamily="34" charset="-128"/>
              </a:rPr>
              <a:t>Demmel</a:t>
            </a:r>
            <a:r>
              <a:rPr lang="en-US" sz="2400" dirty="0">
                <a:ea typeface="ＭＳ Ｐゴシック" pitchFamily="34" charset="-128"/>
              </a:rPr>
              <a:t> presented an implementation of LU, QR and </a:t>
            </a:r>
            <a:r>
              <a:rPr lang="en-US" sz="2400" dirty="0" err="1">
                <a:ea typeface="ＭＳ Ｐゴシック" pitchFamily="34" charset="-128"/>
              </a:rPr>
              <a:t>Cholesky</a:t>
            </a:r>
            <a:r>
              <a:rPr lang="en-US" sz="2400" dirty="0">
                <a:ea typeface="ＭＳ Ｐゴシック" pitchFamily="34" charset="-128"/>
              </a:rPr>
              <a:t> decomposition on GPU (2008) [4]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309 ~ 340 GFLOP/s SP on GTX 280 GPU+CPU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70~75 GLOP/s  SP on a Q6850 CPU</a:t>
            </a:r>
          </a:p>
          <a:p>
            <a:pPr marL="457200" lvl="1" indent="0" eaLnBrk="1" hangingPunct="1"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C. Cao et al. presented </a:t>
            </a:r>
            <a:r>
              <a:rPr lang="en-US" sz="2400" dirty="0" err="1">
                <a:ea typeface="ＭＳ Ｐゴシック" pitchFamily="34" charset="-128"/>
              </a:rPr>
              <a:t>clMAGMA</a:t>
            </a:r>
            <a:r>
              <a:rPr lang="en-US" sz="2400" dirty="0">
                <a:ea typeface="ＭＳ Ｐゴシック" pitchFamily="34" charset="-128"/>
              </a:rPr>
              <a:t> dense linear algebra library system (2014) [5]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LU: 326 GFLOP/s DP on 7970 GPU + 6 core </a:t>
            </a:r>
            <a:r>
              <a:rPr lang="en-US" sz="2000" dirty="0" err="1">
                <a:ea typeface="ＭＳ Ｐゴシック" pitchFamily="34" charset="-128"/>
              </a:rPr>
              <a:t>Phenom</a:t>
            </a:r>
            <a:r>
              <a:rPr lang="en-US" sz="2000" dirty="0">
                <a:ea typeface="ＭＳ Ｐゴシック" pitchFamily="34" charset="-128"/>
              </a:rPr>
              <a:t> II</a:t>
            </a:r>
          </a:p>
          <a:p>
            <a:pPr lvl="1" eaLnBrk="1" hangingPunct="1">
              <a:defRPr/>
            </a:pPr>
            <a:r>
              <a:rPr lang="en-US" sz="2000" dirty="0" err="1">
                <a:ea typeface="ＭＳ Ｐゴシック" pitchFamily="34" charset="-128"/>
              </a:rPr>
              <a:t>Cholesky</a:t>
            </a:r>
            <a:r>
              <a:rPr lang="en-US" sz="2000" dirty="0">
                <a:ea typeface="ＭＳ Ｐゴシック" pitchFamily="34" charset="-128"/>
              </a:rPr>
              <a:t>: 344 GFLOP/s DP on same hardware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QR: 347 GFLOP/s DP on same hardware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Speedup 5~6x versus CPU (MKL 11.1)</a:t>
            </a:r>
            <a:endParaRPr lang="en-US" sz="1800" dirty="0">
              <a:ea typeface="ＭＳ Ｐゴシック" pitchFamily="34" charset="-128"/>
            </a:endParaRPr>
          </a:p>
          <a:p>
            <a:pPr marL="457200" lvl="1" indent="0" eaLnBrk="1" hangingPunct="1">
              <a:buNone/>
              <a:defRPr/>
            </a:pPr>
            <a:endParaRPr lang="en-US" sz="24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0BF4A-6471-49A9-BA69-16794E19DC07}" type="slidenum">
              <a:rPr lang="en-CA"/>
              <a:pPr>
                <a:defRPr/>
              </a:pPr>
              <a:t>21</a:t>
            </a:fld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Related Works</a:t>
            </a:r>
            <a:br>
              <a:rPr lang="en-US" sz="400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>
                <a:solidFill>
                  <a:srgbClr val="0070C0"/>
                </a:solidFill>
                <a:ea typeface="ＭＳ Ｐゴシック" pitchFamily="34" charset="-128"/>
              </a:rPr>
              <a:t>Matrix Decomposition on FPGA</a:t>
            </a:r>
            <a:endParaRPr lang="en-US" sz="4000">
              <a:solidFill>
                <a:srgbClr val="0070C0"/>
              </a:solidFill>
              <a:ea typeface="ＭＳ Ｐゴシック" pitchFamily="34" charset="-128"/>
            </a:endParaRP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W. Zhang developed a Verilog hand coded FPGA based direct linear system solver in master thesis (2008) [6]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LU: 47 GFLOP/s on </a:t>
            </a:r>
            <a:r>
              <a:rPr lang="en-US" sz="2000" dirty="0" err="1">
                <a:ea typeface="ＭＳ Ｐゴシック" pitchFamily="34" charset="-128"/>
              </a:rPr>
              <a:t>Stratix</a:t>
            </a:r>
            <a:r>
              <a:rPr lang="en-US" sz="2000" dirty="0">
                <a:ea typeface="ＭＳ Ｐゴシック" pitchFamily="34" charset="-128"/>
              </a:rPr>
              <a:t> III SL340 at 20 W</a:t>
            </a:r>
          </a:p>
          <a:p>
            <a:pPr lvl="2" eaLnBrk="1" hangingPunct="1">
              <a:defRPr/>
            </a:pPr>
            <a:r>
              <a:rPr lang="en-US" sz="1600" dirty="0">
                <a:ea typeface="ＭＳ Ｐゴシック" pitchFamily="34" charset="-128"/>
              </a:rPr>
              <a:t>72x DSP (288x 18x18 </a:t>
            </a:r>
            <a:r>
              <a:rPr lang="en-US" sz="1600" dirty="0" err="1">
                <a:ea typeface="ＭＳ Ｐゴシック" pitchFamily="34" charset="-128"/>
              </a:rPr>
              <a:t>Mul</a:t>
            </a:r>
            <a:r>
              <a:rPr lang="en-US" sz="1600" dirty="0">
                <a:ea typeface="ＭＳ Ｐゴシック" pitchFamily="34" charset="-128"/>
              </a:rPr>
              <a:t>);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Was more power efficient than MKL on Xeon 5160</a:t>
            </a:r>
          </a:p>
          <a:p>
            <a:pPr lvl="1" eaLnBrk="1" hangingPunct="1">
              <a:defRPr/>
            </a:pPr>
            <a:endParaRPr lang="en-US" sz="24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Altera Corporation </a:t>
            </a:r>
            <a:r>
              <a:rPr lang="en-US" sz="2400" dirty="0">
                <a:ea typeface="ＭＳ Ｐゴシック" pitchFamily="34" charset="-128"/>
              </a:rPr>
              <a:t>presented DSP builder implemented </a:t>
            </a:r>
            <a:r>
              <a:rPr lang="en-US" sz="2400" dirty="0" err="1">
                <a:ea typeface="ＭＳ Ｐゴシック" pitchFamily="34" charset="-128"/>
              </a:rPr>
              <a:t>Cholesky</a:t>
            </a:r>
            <a:r>
              <a:rPr lang="en-US" sz="2400" dirty="0">
                <a:ea typeface="ＭＳ Ｐゴシック" pitchFamily="34" charset="-128"/>
              </a:rPr>
              <a:t> and QR on small matrices for radar DSP [7]</a:t>
            </a:r>
            <a:endParaRPr lang="en-US" sz="2000" dirty="0"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n-US" sz="2000" dirty="0" err="1">
                <a:ea typeface="ＭＳ Ｐゴシック" pitchFamily="34" charset="-128"/>
              </a:rPr>
              <a:t>Cholesky</a:t>
            </a:r>
            <a:r>
              <a:rPr lang="en-US" sz="2000" dirty="0">
                <a:ea typeface="ＭＳ Ｐゴシック" pitchFamily="34" charset="-128"/>
              </a:rPr>
              <a:t>: 92 GFLOP/s SP 360x360 matrices on </a:t>
            </a:r>
            <a:r>
              <a:rPr lang="en-US" sz="2000" dirty="0" err="1">
                <a:ea typeface="ＭＳ Ｐゴシック" pitchFamily="34" charset="-128"/>
              </a:rPr>
              <a:t>Stratix</a:t>
            </a:r>
            <a:r>
              <a:rPr lang="en-US" sz="2000" dirty="0">
                <a:ea typeface="ＭＳ Ｐゴシック" pitchFamily="34" charset="-128"/>
              </a:rPr>
              <a:t> V D5</a:t>
            </a:r>
          </a:p>
          <a:p>
            <a:pPr lvl="2" eaLnBrk="1" hangingPunct="1">
              <a:defRPr/>
            </a:pPr>
            <a:r>
              <a:rPr lang="en-US" sz="1600" dirty="0">
                <a:ea typeface="ＭＳ Ｐゴシック" pitchFamily="34" charset="-128"/>
              </a:rPr>
              <a:t>1590x DSP (3180x 18x18 </a:t>
            </a:r>
            <a:r>
              <a:rPr lang="en-US" sz="1600" dirty="0" err="1">
                <a:ea typeface="ＭＳ Ｐゴシック" pitchFamily="34" charset="-128"/>
              </a:rPr>
              <a:t>Mul</a:t>
            </a:r>
            <a:r>
              <a:rPr lang="en-US" sz="1600" dirty="0">
                <a:ea typeface="ＭＳ Ｐゴシック" pitchFamily="34" charset="-128"/>
              </a:rPr>
              <a:t>); 2014/39MBits M20K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QR: 162 GFLOP/s SP 250x400 matrices on same hardware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Concluded that FPGAs better suited for smaller data size</a:t>
            </a:r>
          </a:p>
          <a:p>
            <a:pPr eaLnBrk="1" hangingPunct="1">
              <a:defRPr/>
            </a:pPr>
            <a:endParaRPr lang="en-US" sz="18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9BC6C1-EA79-4CFF-BD36-367244F8FD77}" type="slidenum">
              <a:rPr lang="en-CA"/>
              <a:pPr>
                <a:defRPr/>
              </a:pPr>
              <a:t>22</a:t>
            </a:fld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Related Works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Machine Learning K-means</a:t>
            </a:r>
            <a:endParaRPr lang="en-US" sz="4000" dirty="0">
              <a:solidFill>
                <a:srgbClr val="0070C0"/>
              </a:solidFill>
              <a:ea typeface="ＭＳ Ｐゴシック" pitchFamily="34" charset="-128"/>
            </a:endParaRP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2688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M. </a:t>
            </a:r>
            <a:r>
              <a:rPr lang="en-US" sz="2400" dirty="0" err="1">
                <a:latin typeface="+mj-lt"/>
                <a:ea typeface="ＭＳ Ｐゴシック" pitchFamily="34" charset="-128"/>
              </a:rPr>
              <a:t>Zechner</a:t>
            </a:r>
            <a:r>
              <a:rPr lang="en-US" sz="2400" dirty="0">
                <a:latin typeface="+mj-lt"/>
                <a:ea typeface="ＭＳ Ｐゴシック" pitchFamily="34" charset="-128"/>
              </a:rPr>
              <a:t> and M. </a:t>
            </a:r>
            <a:r>
              <a:rPr lang="en-US" sz="2400" dirty="0" err="1">
                <a:latin typeface="+mj-lt"/>
                <a:ea typeface="ＭＳ Ｐゴシック" pitchFamily="34" charset="-128"/>
              </a:rPr>
              <a:t>Granitzer</a:t>
            </a:r>
            <a:r>
              <a:rPr lang="en-US" sz="2400" dirty="0">
                <a:latin typeface="+mj-lt"/>
                <a:ea typeface="ＭＳ Ｐゴシック" pitchFamily="34" charset="-128"/>
              </a:rPr>
              <a:t> presented CUDA implementation of K-means (2009) [8]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36 GFLOP/s on 9600 GT GPU, claim 14x over CPU</a:t>
            </a:r>
          </a:p>
          <a:p>
            <a:pPr lvl="1" eaLnBrk="1" hangingPunct="1">
              <a:defRPr/>
            </a:pPr>
            <a:endParaRPr lang="en-US" sz="20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O. Segal et al. presented work on expending </a:t>
            </a:r>
            <a:r>
              <a:rPr lang="en-CA" sz="2400" dirty="0"/>
              <a:t>Java programming framework APARAPI to support Altera </a:t>
            </a:r>
            <a:r>
              <a:rPr lang="en-CA" sz="2400" dirty="0" err="1"/>
              <a:t>OpenCL</a:t>
            </a:r>
            <a:r>
              <a:rPr lang="en-CA" sz="2400" dirty="0"/>
              <a:t> SDK and Results of running </a:t>
            </a:r>
            <a:r>
              <a:rPr lang="en-CA" sz="2400" dirty="0" err="1"/>
              <a:t>Nbody</a:t>
            </a:r>
            <a:r>
              <a:rPr lang="en-CA" sz="2400" dirty="0"/>
              <a:t> Simulation and K-Means (2014) [9]</a:t>
            </a:r>
          </a:p>
          <a:p>
            <a:pPr lvl="1" eaLnBrk="1" hangingPunct="1">
              <a:defRPr/>
            </a:pPr>
            <a:r>
              <a:rPr lang="en-US" sz="2000" dirty="0"/>
              <a:t>Implemented on Altera FPGA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5.2x-7x speed increase in K-Means vs. CPU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62DDB7-F0C7-4D1C-A010-9E1F5696DAD6}" type="slidenum">
              <a:rPr lang="en-CA"/>
              <a:pPr>
                <a:defRPr/>
              </a:pPr>
              <a:t>23</a:t>
            </a:fld>
            <a:endParaRPr lang="en-C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Related Works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Machine Learning SVM</a:t>
            </a:r>
            <a:endParaRPr lang="en-US" sz="4000" dirty="0">
              <a:solidFill>
                <a:srgbClr val="0070C0"/>
              </a:solidFill>
              <a:ea typeface="ＭＳ Ｐゴシック" pitchFamily="34" charset="-128"/>
            </a:endParaRP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2688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Austin Carpenter presented an CUDA implementation of Support Vector Machines. (2009) [10]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12-73x faster learning then LIBSVM CPU solver when using GTX 260 GPU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22-172x faster perdition then LIBSVM CPU solver with the same hardware</a:t>
            </a:r>
          </a:p>
          <a:p>
            <a:pPr eaLnBrk="1" hangingPunct="1">
              <a:defRPr/>
            </a:pPr>
            <a:endParaRPr lang="en-US" sz="20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S. Wang et al. presented and Least Squares Support Vector Machine on Xilinx </a:t>
            </a:r>
            <a:r>
              <a:rPr lang="en-US" sz="2400" dirty="0" err="1">
                <a:latin typeface="+mj-lt"/>
                <a:ea typeface="ＭＳ Ｐゴシック" pitchFamily="34" charset="-128"/>
              </a:rPr>
              <a:t>Virtex</a:t>
            </a:r>
            <a:r>
              <a:rPr lang="en-US" sz="2400" dirty="0">
                <a:latin typeface="+mj-lt"/>
                <a:ea typeface="ＭＳ Ｐゴシック" pitchFamily="34" charset="-128"/>
              </a:rPr>
              <a:t> V FPGA (2011) [11]</a:t>
            </a:r>
          </a:p>
          <a:p>
            <a:pPr lvl="1" eaLnBrk="1" hangingPunct="1">
              <a:defRPr/>
            </a:pPr>
            <a:r>
              <a:rPr lang="en-CA" sz="2000" dirty="0">
                <a:latin typeface="+mj-lt"/>
                <a:ea typeface="ＭＳ Ｐゴシック" pitchFamily="34" charset="-128"/>
              </a:rPr>
              <a:t>6~218x over a Xeon CPU implementation when training sample is greater than 256</a:t>
            </a:r>
            <a:endParaRPr lang="en-US" sz="2000" dirty="0">
              <a:latin typeface="+mj-lt"/>
              <a:ea typeface="ＭＳ Ｐゴシック" pitchFamily="34" charset="-128"/>
            </a:endParaRPr>
          </a:p>
          <a:p>
            <a:pPr marL="457200" lvl="1" indent="0" eaLnBrk="1" hangingPunct="1">
              <a:buNone/>
              <a:defRPr/>
            </a:pPr>
            <a:endParaRPr lang="en-US" sz="16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sz="20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62DDB7-F0C7-4D1C-A010-9E1F5696DAD6}" type="slidenum">
              <a:rPr lang="en-CA"/>
              <a:pPr>
                <a:defRPr/>
              </a:pPr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4320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Related Works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Machine Learning K-Nearest Neighbors</a:t>
            </a:r>
            <a:endParaRPr lang="en-US" sz="4000" dirty="0">
              <a:solidFill>
                <a:srgbClr val="0070C0"/>
              </a:solidFill>
              <a:ea typeface="ＭＳ Ｐゴシック" pitchFamily="34" charset="-128"/>
            </a:endParaRP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2688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H. </a:t>
            </a:r>
            <a:r>
              <a:rPr lang="en-US" sz="2400" dirty="0" err="1"/>
              <a:t>Hussain</a:t>
            </a:r>
            <a:r>
              <a:rPr lang="en-US" sz="2400" dirty="0"/>
              <a:t> et al. presented an dynamically reconfigurable </a:t>
            </a:r>
            <a:r>
              <a:rPr lang="en-US" sz="2400" dirty="0" err="1"/>
              <a:t>kNN</a:t>
            </a:r>
            <a:r>
              <a:rPr lang="en-US" sz="2400" dirty="0"/>
              <a:t> classifier implementation on Xilinx </a:t>
            </a:r>
            <a:r>
              <a:rPr lang="en-US" sz="2400" dirty="0" err="1"/>
              <a:t>Virtex</a:t>
            </a:r>
            <a:r>
              <a:rPr lang="en-US" sz="2400" dirty="0"/>
              <a:t> 4 FPGA (2012) [12]</a:t>
            </a:r>
          </a:p>
          <a:p>
            <a:pPr lvl="1" eaLnBrk="1" hangingPunct="1">
              <a:defRPr/>
            </a:pPr>
            <a:r>
              <a:rPr lang="en-US" sz="2000" dirty="0"/>
              <a:t>76x ~ 68x faster than </a:t>
            </a:r>
            <a:r>
              <a:rPr lang="en-US" sz="2000" dirty="0" err="1"/>
              <a:t>Matlab</a:t>
            </a:r>
            <a:r>
              <a:rPr lang="en-US" sz="2000" dirty="0"/>
              <a:t> implementation on Pentium Dual-Core E5300</a:t>
            </a:r>
          </a:p>
          <a:p>
            <a:pPr lvl="1" eaLnBrk="1" hangingPunct="1">
              <a:defRPr/>
            </a:pPr>
            <a:endParaRPr lang="en-CA" sz="1800" dirty="0"/>
          </a:p>
          <a:p>
            <a:pPr eaLnBrk="1" hangingPunct="1">
              <a:defRPr/>
            </a:pPr>
            <a:r>
              <a:rPr lang="en-CA" sz="2400" dirty="0"/>
              <a:t>I. </a:t>
            </a:r>
            <a:r>
              <a:rPr lang="en-CA" sz="2400" dirty="0" err="1"/>
              <a:t>Stamoulias</a:t>
            </a:r>
            <a:r>
              <a:rPr lang="en-CA" sz="2400" dirty="0"/>
              <a:t> and E. </a:t>
            </a:r>
            <a:r>
              <a:rPr lang="en-CA" sz="2400" dirty="0" err="1"/>
              <a:t>Manolakos</a:t>
            </a:r>
            <a:r>
              <a:rPr lang="en-CA" sz="2400" dirty="0"/>
              <a:t> presented implementation of </a:t>
            </a:r>
            <a:r>
              <a:rPr lang="en-CA" sz="2400" dirty="0" err="1"/>
              <a:t>kNN</a:t>
            </a:r>
            <a:r>
              <a:rPr lang="en-CA" sz="2400" dirty="0"/>
              <a:t> classifier on Xilinx </a:t>
            </a:r>
            <a:r>
              <a:rPr lang="en-CA" sz="2400" dirty="0" err="1"/>
              <a:t>Virtex</a:t>
            </a:r>
            <a:r>
              <a:rPr lang="en-CA" sz="2400" dirty="0"/>
              <a:t> 5 FPGAs (2013) [13] 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Was 10 times slower then an earlier (2008) GPU implementation at large problem size but was considerably more power efficient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Quoted GPU implementation claimed to be 100x faster than CPU of its time</a:t>
            </a:r>
          </a:p>
          <a:p>
            <a:pPr lvl="1" eaLnBrk="1" hangingPunct="1">
              <a:defRPr/>
            </a:pPr>
            <a:endParaRPr lang="en-US" sz="16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62DDB7-F0C7-4D1C-A010-9E1F5696DAD6}" type="slidenum">
              <a:rPr lang="en-CA"/>
              <a:pPr>
                <a:defRPr/>
              </a:pPr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4320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tx1"/>
                </a:solidFill>
                <a:ea typeface="ＭＳ Ｐゴシック" pitchFamily="34" charset="-128"/>
              </a:rPr>
              <a:t>Research Goals and Strategy</a:t>
            </a:r>
            <a:endParaRPr lang="en-US" sz="28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B86DCD-A171-476B-A42B-1F89DA540DD2}" type="slidenum">
              <a:rPr lang="en-CA"/>
              <a:pPr>
                <a:defRPr/>
              </a:pPr>
              <a:t>26</a:t>
            </a:fld>
            <a:endParaRPr lang="en-CA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Research Goals and Strategy</a:t>
            </a:r>
            <a:br>
              <a:rPr lang="en-US" sz="400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>
                <a:solidFill>
                  <a:srgbClr val="0070C0"/>
                </a:solidFill>
                <a:ea typeface="ＭＳ Ｐゴシック" pitchFamily="34" charset="-128"/>
              </a:rPr>
              <a:t>Goals</a:t>
            </a:r>
            <a:endParaRPr lang="en-US" sz="40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To implement LU, 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Cholesky</a:t>
            </a:r>
            <a:r>
              <a:rPr lang="en-US" sz="2000" dirty="0">
                <a:latin typeface="+mj-lt"/>
                <a:ea typeface="ＭＳ Ｐゴシック" pitchFamily="34" charset="-128"/>
              </a:rPr>
              <a:t> and QR decomposition methods on FPGA using Altera SDK for 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OpenCL</a:t>
            </a:r>
            <a:r>
              <a:rPr lang="en-US" sz="2000" dirty="0">
                <a:latin typeface="+mj-lt"/>
                <a:ea typeface="ＭＳ Ｐゴシック" pitchFamily="34" charset="-128"/>
              </a:rPr>
              <a:t>.</a:t>
            </a:r>
          </a:p>
          <a:p>
            <a:pPr eaLnBrk="1" hangingPunct="1">
              <a:defRPr/>
            </a:pPr>
            <a:endParaRPr lang="en-US" sz="20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To implement regressions, SVM, k-means, and KNN machine learning algorithms on FPGA </a:t>
            </a:r>
            <a:r>
              <a:rPr lang="en-US" sz="2000" dirty="0" err="1">
                <a:ea typeface="ＭＳ Ｐゴシック" pitchFamily="34" charset="-128"/>
              </a:rPr>
              <a:t>FPGA</a:t>
            </a:r>
            <a:r>
              <a:rPr lang="en-US" sz="2000" dirty="0">
                <a:ea typeface="ＭＳ Ｐゴシック" pitchFamily="34" charset="-128"/>
              </a:rPr>
              <a:t> using Altera SDK for </a:t>
            </a:r>
            <a:r>
              <a:rPr lang="en-US" sz="2000" dirty="0" err="1">
                <a:ea typeface="ＭＳ Ｐゴシック" pitchFamily="34" charset="-128"/>
              </a:rPr>
              <a:t>OpenCL</a:t>
            </a:r>
            <a:r>
              <a:rPr lang="en-US" sz="2000" dirty="0">
                <a:latin typeface="+mj-lt"/>
                <a:ea typeface="ＭＳ Ｐゴシック" pitchFamily="34" charset="-128"/>
              </a:rPr>
              <a:t>.</a:t>
            </a:r>
          </a:p>
          <a:p>
            <a:pPr eaLnBrk="1" hangingPunct="1">
              <a:defRPr/>
            </a:pPr>
            <a:endParaRPr lang="en-US" sz="20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To implement the stated algorithms on CPU and GPU using highly efficient library such as 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cuBLAS</a:t>
            </a:r>
            <a:r>
              <a:rPr lang="en-US" sz="2000" dirty="0">
                <a:latin typeface="+mj-lt"/>
                <a:ea typeface="ＭＳ Ｐゴシック" pitchFamily="34" charset="-128"/>
              </a:rPr>
              <a:t>, MAGMA, MKL, 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GPUMLib</a:t>
            </a:r>
            <a:endParaRPr lang="en-US" sz="20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sz="20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Compare performance, power efficiency and numerical accuracy.</a:t>
            </a:r>
          </a:p>
          <a:p>
            <a:pPr eaLnBrk="1" hangingPunct="1">
              <a:defRPr/>
            </a:pPr>
            <a:endParaRPr lang="en-US" sz="20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Use the data obtained to evaluate the capability of  Altera SDK for 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OpenCL</a:t>
            </a:r>
            <a:r>
              <a:rPr lang="en-US" sz="2000" dirty="0">
                <a:latin typeface="+mj-lt"/>
                <a:ea typeface="ＭＳ Ｐゴシック" pitchFamily="34" charset="-128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687FFC-E34D-4D4E-94DC-B3CED34F6811}" type="slidenum">
              <a:rPr lang="en-CA"/>
              <a:pPr>
                <a:defRPr/>
              </a:pPr>
              <a:t>27</a:t>
            </a:fld>
            <a:endParaRPr lang="en-CA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Research Goals and Strategy</a:t>
            </a:r>
            <a:br>
              <a:rPr lang="en-US" sz="400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>
                <a:solidFill>
                  <a:srgbClr val="0070C0"/>
                </a:solidFill>
                <a:ea typeface="ＭＳ Ｐゴシック" pitchFamily="34" charset="-128"/>
              </a:rPr>
              <a:t>Strategy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buFontTx/>
              <a:buNone/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Phase 1: 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Implement the algorithm on CPU without parallelism. </a:t>
            </a:r>
            <a:r>
              <a:rPr lang="en-US" sz="2000" dirty="0">
                <a:latin typeface="+mj-lt"/>
                <a:ea typeface="ＭＳ Ｐゴシック" pitchFamily="34" charset="-128"/>
              </a:rPr>
              <a:t>Study the algorithms and determine the best way to implement them on parallel platforms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sz="2000" dirty="0">
              <a:latin typeface="+mj-lt"/>
              <a:ea typeface="ＭＳ Ｐゴシック" pitchFamily="34" charset="-128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Phase 2: 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Implement the algorithms on FPGA using Altera SDK for 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OpenCL</a:t>
            </a:r>
            <a:endParaRPr lang="en-US" sz="2000" dirty="0">
              <a:latin typeface="+mj-lt"/>
              <a:ea typeface="ＭＳ Ｐゴシック" pitchFamily="34" charset="-128"/>
            </a:endParaRPr>
          </a:p>
          <a:p>
            <a:pPr marL="457200" lvl="1" indent="0" eaLnBrk="1" hangingPunct="1">
              <a:buFontTx/>
              <a:buNone/>
              <a:defRPr/>
            </a:pPr>
            <a:endParaRPr lang="en-US" sz="2000" dirty="0">
              <a:latin typeface="+mj-lt"/>
              <a:ea typeface="ＭＳ Ｐゴシック" pitchFamily="34" charset="-128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Phase 3: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Implement the algorithms on CPU and GPU using available libraries and compare </a:t>
            </a:r>
            <a:r>
              <a:rPr lang="en-US" sz="2000" dirty="0">
                <a:ea typeface="ＭＳ Ｐゴシック" pitchFamily="34" charset="-128"/>
              </a:rPr>
              <a:t>performance, power efficiency and numerical accuracy with FPGA implementations.</a:t>
            </a:r>
            <a:r>
              <a:rPr lang="en-US" sz="2000" dirty="0">
                <a:latin typeface="+mj-lt"/>
                <a:ea typeface="ＭＳ Ｐゴシック" pitchFamily="34" charset="-128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3BB24-6AB0-4735-9C3D-954CED0F8484}" type="slidenum">
              <a:rPr lang="en-CA"/>
              <a:pPr>
                <a:defRPr/>
              </a:pPr>
              <a:t>28</a:t>
            </a:fld>
            <a:endParaRPr lang="en-C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Current Research Status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Completed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Matrix Decomposition</a:t>
            </a:r>
            <a:endParaRPr lang="en-US" sz="2000" dirty="0">
              <a:latin typeface="+mj-lt"/>
              <a:ea typeface="ＭＳ Ｐゴシック" pitchFamily="34" charset="-128"/>
            </a:endParaRP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Study the algorithms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Implementation of Blocked and Batch LU decomposition on FPGA, GPU and CPU using Altera </a:t>
            </a:r>
            <a:r>
              <a:rPr lang="en-US" sz="1600" dirty="0" err="1">
                <a:latin typeface="+mj-lt"/>
                <a:ea typeface="ＭＳ Ｐゴシック" pitchFamily="34" charset="-128"/>
              </a:rPr>
              <a:t>OpenCL</a:t>
            </a:r>
            <a:r>
              <a:rPr lang="en-US" sz="1600" dirty="0">
                <a:latin typeface="+mj-lt"/>
                <a:ea typeface="ＭＳ Ｐゴシック" pitchFamily="34" charset="-128"/>
              </a:rPr>
              <a:t>, CUDA SDK and MKL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Currently In progress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Matrix Decomposition</a:t>
            </a:r>
          </a:p>
          <a:p>
            <a:pPr lvl="2" eaLnBrk="1" hangingPunct="1">
              <a:defRPr/>
            </a:pPr>
            <a:r>
              <a:rPr lang="en-US" sz="1600" dirty="0">
                <a:ea typeface="ＭＳ Ｐゴシック" pitchFamily="34" charset="-128"/>
              </a:rPr>
              <a:t>Implementation of </a:t>
            </a:r>
            <a:r>
              <a:rPr lang="en-US" sz="1600" dirty="0" err="1">
                <a:ea typeface="ＭＳ Ｐゴシック" pitchFamily="34" charset="-128"/>
              </a:rPr>
              <a:t>Cholesky</a:t>
            </a:r>
            <a:r>
              <a:rPr lang="en-US" sz="1600" dirty="0">
                <a:ea typeface="ＭＳ Ｐゴシック" pitchFamily="34" charset="-128"/>
              </a:rPr>
              <a:t> decomposition on FPGA, GPU and CPU and compare performance</a:t>
            </a:r>
          </a:p>
          <a:p>
            <a:pPr lvl="2" eaLnBrk="1" hangingPunct="1">
              <a:defRPr/>
            </a:pPr>
            <a:r>
              <a:rPr lang="en-US" sz="1600" dirty="0">
                <a:ea typeface="ＭＳ Ｐゴシック" pitchFamily="34" charset="-128"/>
              </a:rPr>
              <a:t>Investigate the reason for low performance of LU on FPGA</a:t>
            </a:r>
            <a:endParaRPr lang="en-US" sz="2000" dirty="0"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Machine Learning</a:t>
            </a:r>
          </a:p>
          <a:p>
            <a:pPr lvl="2" eaLnBrk="1" hangingPunct="1">
              <a:defRPr/>
            </a:pPr>
            <a:r>
              <a:rPr lang="en-US" sz="1600" dirty="0">
                <a:ea typeface="ＭＳ Ｐゴシック" pitchFamily="34" charset="-128"/>
              </a:rPr>
              <a:t>Taking machine learning open course</a:t>
            </a:r>
          </a:p>
          <a:p>
            <a:pPr lvl="2" eaLnBrk="1" hangingPunct="1">
              <a:defRPr/>
            </a:pPr>
            <a:r>
              <a:rPr lang="en-US" sz="1600" dirty="0">
                <a:ea typeface="ＭＳ Ｐゴシック" pitchFamily="34" charset="-128"/>
              </a:rPr>
              <a:t>Implementing un-optimized k-means and gradient descent algorithm sequentially on CPU using C++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0D2B05-FEEB-431F-907D-106CAFCB1380}" type="slidenum">
              <a:rPr lang="en-CA"/>
              <a:pPr>
                <a:defRPr/>
              </a:pPr>
              <a:t>29</a:t>
            </a:fld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tx1"/>
                </a:solidFill>
                <a:ea typeface="ＭＳ Ｐゴシック" pitchFamily="34" charset="-128"/>
              </a:rPr>
              <a:t>Introduction</a:t>
            </a:r>
            <a:endParaRPr lang="en-US" sz="28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B4D08E-2449-412B-ACCC-F8569F93CB45}" type="slidenum">
              <a:rPr lang="en-CA"/>
              <a:pPr>
                <a:defRPr/>
              </a:pPr>
              <a:t>3</a:t>
            </a:fld>
            <a:endParaRPr lang="en-CA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350" dirty="0">
                <a:ea typeface="ＭＳ Ｐゴシック" pitchFamily="34" charset="-128"/>
              </a:rPr>
              <a:t>Matrix decomposition and machine learning algorithms are computationally intensive when problem size is large.</a:t>
            </a:r>
          </a:p>
          <a:p>
            <a:pPr eaLnBrk="1" hangingPunct="1">
              <a:defRPr/>
            </a:pPr>
            <a:r>
              <a:rPr lang="en-US" sz="2350" dirty="0">
                <a:ea typeface="ＭＳ Ｐゴシック" pitchFamily="34" charset="-128"/>
              </a:rPr>
              <a:t>Currently fairly good software solutions exist to accelerate said algorithms using CPU and GPU.</a:t>
            </a:r>
          </a:p>
          <a:p>
            <a:pPr eaLnBrk="1" hangingPunct="1">
              <a:defRPr/>
            </a:pPr>
            <a:r>
              <a:rPr lang="en-US" sz="2350" dirty="0">
                <a:ea typeface="ＭＳ Ｐゴシック" pitchFamily="34" charset="-128"/>
              </a:rPr>
              <a:t>HLS tools such as Altera SDK for </a:t>
            </a:r>
            <a:r>
              <a:rPr lang="en-US" sz="2350" dirty="0" err="1">
                <a:ea typeface="ＭＳ Ｐゴシック" pitchFamily="34" charset="-128"/>
              </a:rPr>
              <a:t>OpenCL</a:t>
            </a:r>
            <a:r>
              <a:rPr lang="en-US" sz="2350" dirty="0">
                <a:ea typeface="ＭＳ Ｐゴシック" pitchFamily="34" charset="-128"/>
              </a:rPr>
              <a:t> allows acceleration of algorithms using FPGA much easier then before.</a:t>
            </a:r>
          </a:p>
          <a:p>
            <a:pPr eaLnBrk="1" hangingPunct="1">
              <a:defRPr/>
            </a:pPr>
            <a:r>
              <a:rPr lang="en-US" sz="2350" dirty="0">
                <a:ea typeface="ＭＳ Ｐゴシック" pitchFamily="34" charset="-128"/>
              </a:rPr>
              <a:t>This research attempts to find out if it is possible achieve higher performance with less power consumption using Altera SDK for </a:t>
            </a:r>
            <a:r>
              <a:rPr lang="en-US" sz="2350" dirty="0" err="1">
                <a:ea typeface="ＭＳ Ｐゴシック" pitchFamily="34" charset="-128"/>
              </a:rPr>
              <a:t>OpenCL</a:t>
            </a:r>
            <a:r>
              <a:rPr lang="en-US" sz="2350" dirty="0">
                <a:ea typeface="ＭＳ Ｐゴシック" pitchFamily="34" charset="-128"/>
              </a:rPr>
              <a:t> on FPGA than existing libraries on CPUs or GPUs.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F641AB-1425-49F8-9E2D-542B4A2E74D6}" type="slidenum">
              <a:rPr lang="en-CA"/>
              <a:pPr>
                <a:defRPr/>
              </a:pPr>
              <a:t>30</a:t>
            </a:fld>
            <a:endParaRPr lang="en-CA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References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800" dirty="0"/>
              <a:t>[1] Intel Corporation “Intel® Math Kernel Library (Intel® MKL),” [Online</a:t>
            </a:r>
            <a:r>
              <a:rPr lang="en-CA" sz="1800" dirty="0"/>
              <a:t>]. Available:</a:t>
            </a:r>
            <a:r>
              <a:rPr lang="en-US" sz="1800" dirty="0"/>
              <a:t> https://software.intel.com/en-us/intel-mkl</a:t>
            </a:r>
            <a:endParaRPr lang="en-CA" sz="1800" dirty="0"/>
          </a:p>
          <a:p>
            <a:pPr marL="0" indent="0">
              <a:buNone/>
              <a:defRPr/>
            </a:pPr>
            <a:r>
              <a:rPr lang="en-CA" sz="1800" dirty="0"/>
              <a:t>[2] </a:t>
            </a:r>
            <a:r>
              <a:rPr lang="en-US" sz="1800" dirty="0"/>
              <a:t>NVIDIA Corporation, “</a:t>
            </a:r>
            <a:r>
              <a:rPr lang="en-US" sz="1800" dirty="0" err="1"/>
              <a:t>cuBLAS</a:t>
            </a:r>
            <a:r>
              <a:rPr lang="en-US" sz="1800" dirty="0"/>
              <a:t>,” [Online</a:t>
            </a:r>
            <a:r>
              <a:rPr lang="en-CA" sz="1800" dirty="0"/>
              <a:t>]. Available:</a:t>
            </a:r>
            <a:r>
              <a:rPr lang="en-US" sz="1800" dirty="0"/>
              <a:t> https://developer.nvidia.com/cuBLAS</a:t>
            </a:r>
            <a:endParaRPr lang="en-CA" sz="1800" dirty="0"/>
          </a:p>
          <a:p>
            <a:pPr marL="0" indent="0">
              <a:buNone/>
              <a:defRPr/>
            </a:pPr>
            <a:r>
              <a:rPr lang="en-US" sz="1800" dirty="0"/>
              <a:t>[3] Innovative Computing Laboratory, “Matrix Algebra on GPU and Multicore Architecture,” [Online</a:t>
            </a:r>
            <a:r>
              <a:rPr lang="en-CA" sz="1800" dirty="0"/>
              <a:t>]. Available: </a:t>
            </a:r>
            <a:r>
              <a:rPr lang="en-US" sz="1800" dirty="0"/>
              <a:t>http://icl.utk.edu/magma/</a:t>
            </a:r>
            <a:endParaRPr lang="en-CA" sz="1800" dirty="0"/>
          </a:p>
          <a:p>
            <a:pPr marL="0" indent="0">
              <a:buNone/>
              <a:defRPr/>
            </a:pPr>
            <a:r>
              <a:rPr lang="en-CA" sz="1800" dirty="0"/>
              <a:t>[4] </a:t>
            </a:r>
            <a:r>
              <a:rPr lang="en-CA" sz="1800" dirty="0" err="1"/>
              <a:t>Volkov</a:t>
            </a:r>
            <a:r>
              <a:rPr lang="en-CA" sz="1800" dirty="0"/>
              <a:t>, V.; </a:t>
            </a:r>
            <a:r>
              <a:rPr lang="en-CA" sz="1800" dirty="0" err="1"/>
              <a:t>Demmel</a:t>
            </a:r>
            <a:r>
              <a:rPr lang="en-CA" sz="1800" dirty="0"/>
              <a:t>, J.W., "Benchmarking GPUs to tune dense linear algebra," </a:t>
            </a:r>
            <a:r>
              <a:rPr lang="en-CA" sz="1800" i="1" dirty="0"/>
              <a:t>International Conference for High Performance Computing, Networking, Storage and Analysis, 2008.</a:t>
            </a:r>
            <a:r>
              <a:rPr lang="en-CA" sz="1800" dirty="0"/>
              <a:t>, pp.1,11, 15-21 Nov. 2008</a:t>
            </a:r>
          </a:p>
          <a:p>
            <a:pPr marL="0" lvl="0" indent="0">
              <a:buNone/>
              <a:defRPr/>
            </a:pPr>
            <a:r>
              <a:rPr lang="en-CA" sz="1800" dirty="0"/>
              <a:t>[5] Cao, C. et al., “</a:t>
            </a:r>
            <a:r>
              <a:rPr lang="en-CA" sz="1800" dirty="0" err="1"/>
              <a:t>clMAGMA</a:t>
            </a:r>
            <a:r>
              <a:rPr lang="en-CA" sz="1800" dirty="0"/>
              <a:t>: high performance dense linear algebra with </a:t>
            </a:r>
            <a:r>
              <a:rPr lang="en-CA" sz="1800" dirty="0" err="1"/>
              <a:t>OpenCL</a:t>
            </a:r>
            <a:r>
              <a:rPr lang="en-CA" sz="1800" dirty="0"/>
              <a:t>,” In </a:t>
            </a:r>
            <a:r>
              <a:rPr lang="en-CA" sz="1800" i="1" dirty="0"/>
              <a:t>Proceedings of the International Workshop on </a:t>
            </a:r>
            <a:r>
              <a:rPr lang="en-CA" sz="1800" i="1" dirty="0" err="1"/>
              <a:t>OpenCL</a:t>
            </a:r>
            <a:r>
              <a:rPr lang="en-CA" sz="1800" i="1" dirty="0"/>
              <a:t> 2013 &amp; 2014.</a:t>
            </a:r>
            <a:r>
              <a:rPr lang="en-CA" sz="1800" dirty="0"/>
              <a:t>, Article 1, 2014</a:t>
            </a:r>
          </a:p>
          <a:p>
            <a:pPr marL="0" lvl="0" indent="0">
              <a:buNone/>
              <a:defRPr/>
            </a:pPr>
            <a:r>
              <a:rPr lang="en-US" sz="1800" dirty="0"/>
              <a:t>[6]</a:t>
            </a:r>
            <a:r>
              <a:rPr lang="en-CA" sz="1800" dirty="0"/>
              <a:t> Wei Zhang, Portable and Scalable FPGA-Based Acceleration of a Direct Linear System Solver, </a:t>
            </a:r>
            <a:r>
              <a:rPr lang="en-CA" sz="1800" dirty="0" err="1"/>
              <a:t>MASc</a:t>
            </a:r>
            <a:r>
              <a:rPr lang="en-CA" sz="1800" dirty="0"/>
              <a:t> thesis, University of Toronto, 2008</a:t>
            </a:r>
          </a:p>
          <a:p>
            <a:pPr marL="0" indent="0">
              <a:buNone/>
              <a:defRPr/>
            </a:pPr>
            <a:endParaRPr lang="en-CA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BA32D-F1AA-4F04-9E85-A35560F32DFF}" type="slidenum">
              <a:rPr lang="en-CA"/>
              <a:pPr>
                <a:defRPr/>
              </a:pPr>
              <a:t>31</a:t>
            </a:fld>
            <a:endParaRPr lang="en-CA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References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CA" sz="1800" dirty="0"/>
              <a:t>[7] Altera Corporation, Radar Processing: FPGAs or GPUs?, May 2013. [Online]. Available: https://www.altera.com/en_US/pdfs/literature/wp/wp-01197-radar-fpga-or-gpu.pdf</a:t>
            </a:r>
          </a:p>
          <a:p>
            <a:pPr marL="0" indent="0">
              <a:buNone/>
            </a:pPr>
            <a:r>
              <a:rPr lang="en-CA" sz="1800" dirty="0"/>
              <a:t>[8]  </a:t>
            </a:r>
            <a:r>
              <a:rPr lang="en-CA" sz="1800" dirty="0" err="1"/>
              <a:t>Zechner</a:t>
            </a:r>
            <a:r>
              <a:rPr lang="en-CA" sz="1800" dirty="0"/>
              <a:t>, M.; </a:t>
            </a:r>
            <a:r>
              <a:rPr lang="en-CA" sz="1800" dirty="0" err="1"/>
              <a:t>Granitzer</a:t>
            </a:r>
            <a:r>
              <a:rPr lang="en-CA" sz="1800" dirty="0"/>
              <a:t>, M., "Accelerating K-Means on the Graphics Processor via CUDA," </a:t>
            </a:r>
            <a:r>
              <a:rPr lang="en-CA" sz="1800" i="1" dirty="0"/>
              <a:t>Intensive Applications and Services, 2009. INTENSIVE '09. First International Conference on</a:t>
            </a:r>
            <a:r>
              <a:rPr lang="en-CA" sz="1800" dirty="0"/>
              <a:t> , vol., no., pp.7,15, 20-25 April 2009 </a:t>
            </a:r>
          </a:p>
          <a:p>
            <a:pPr marL="0" indent="0">
              <a:buNone/>
            </a:pPr>
            <a:r>
              <a:rPr lang="en-US" sz="1800" dirty="0"/>
              <a:t>[9]</a:t>
            </a:r>
            <a:r>
              <a:rPr lang="en-CA" sz="1800" dirty="0"/>
              <a:t> Segal, O.; </a:t>
            </a:r>
            <a:r>
              <a:rPr lang="en-CA" sz="1800" dirty="0" err="1"/>
              <a:t>Margala</a:t>
            </a:r>
            <a:r>
              <a:rPr lang="en-CA" sz="1800" dirty="0"/>
              <a:t>, M.; </a:t>
            </a:r>
            <a:r>
              <a:rPr lang="en-CA" sz="1800" dirty="0" err="1"/>
              <a:t>Chalamalasetti</a:t>
            </a:r>
            <a:r>
              <a:rPr lang="en-CA" sz="1800" dirty="0"/>
              <a:t>, S.R.; Wright, M., "High level programming framework for FPGAs in the data center," </a:t>
            </a:r>
            <a:r>
              <a:rPr lang="en-CA" sz="1800" i="1" dirty="0"/>
              <a:t>Field Programmable Logic and Applications (FPL), 2014 24th International Conference on</a:t>
            </a:r>
            <a:r>
              <a:rPr lang="en-CA" sz="1800" dirty="0"/>
              <a:t> , vol., no., pp.1,4, 2-4 Sept. 2014</a:t>
            </a:r>
          </a:p>
          <a:p>
            <a:pPr marL="0" indent="0">
              <a:buNone/>
            </a:pPr>
            <a:r>
              <a:rPr lang="en-US" sz="1800" dirty="0"/>
              <a:t>[10] </a:t>
            </a:r>
            <a:r>
              <a:rPr lang="en-CA" sz="1800" dirty="0"/>
              <a:t>A. Carpenter, "</a:t>
            </a:r>
            <a:r>
              <a:rPr lang="en-CA" sz="1800" dirty="0" err="1"/>
              <a:t>cusvm</a:t>
            </a:r>
            <a:r>
              <a:rPr lang="en-CA" sz="1800" dirty="0"/>
              <a:t>: A </a:t>
            </a:r>
            <a:r>
              <a:rPr lang="en-CA" sz="1800" dirty="0" err="1"/>
              <a:t>cuda</a:t>
            </a:r>
            <a:r>
              <a:rPr lang="en-CA" sz="1800" dirty="0"/>
              <a:t> implementation of support vector classification and regression, " 2009. [Online]. Available: http://patternsonascreen.net/cuSVM.html.</a:t>
            </a:r>
            <a:endParaRPr lang="en-US" sz="1800" dirty="0"/>
          </a:p>
          <a:p>
            <a:pPr marL="0" lvl="0" indent="0">
              <a:buNone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BA32D-F1AA-4F04-9E85-A35560F32DFF}" type="slidenum">
              <a:rPr lang="en-CA"/>
              <a:pPr>
                <a:defRPr/>
              </a:pPr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4228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References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[11] S</a:t>
            </a:r>
            <a:r>
              <a:rPr lang="en-CA" sz="1800" dirty="0" err="1"/>
              <a:t>haojun</a:t>
            </a:r>
            <a:r>
              <a:rPr lang="en-CA" sz="1800" dirty="0"/>
              <a:t> Wang; Yu </a:t>
            </a:r>
            <a:r>
              <a:rPr lang="en-CA" sz="1800" dirty="0" err="1"/>
              <a:t>Peng</a:t>
            </a:r>
            <a:r>
              <a:rPr lang="en-CA" sz="1800" dirty="0"/>
              <a:t>; </a:t>
            </a:r>
            <a:r>
              <a:rPr lang="en-CA" sz="1800" dirty="0" err="1"/>
              <a:t>Guangquan</a:t>
            </a:r>
            <a:r>
              <a:rPr lang="en-CA" sz="1800" dirty="0"/>
              <a:t> Zhao; </a:t>
            </a:r>
            <a:r>
              <a:rPr lang="en-CA" sz="1800" dirty="0" err="1"/>
              <a:t>Xiyuan</a:t>
            </a:r>
            <a:r>
              <a:rPr lang="en-CA" sz="1800" dirty="0"/>
              <a:t> </a:t>
            </a:r>
            <a:r>
              <a:rPr lang="en-CA" sz="1800" dirty="0" err="1"/>
              <a:t>Peng</a:t>
            </a:r>
            <a:r>
              <a:rPr lang="en-CA" sz="1800" dirty="0"/>
              <a:t>, "Accelerating on-line training of LS-SVM with run-time reconfiguration," </a:t>
            </a:r>
            <a:r>
              <a:rPr lang="en-CA" sz="1800" i="1" dirty="0"/>
              <a:t>Field-Programmable Technology (FPT), 2011 International Conference on</a:t>
            </a:r>
            <a:r>
              <a:rPr lang="en-CA" sz="1800" dirty="0"/>
              <a:t> , vol., no., pp.1,6, 12-14 Dec. 2011</a:t>
            </a: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[12] </a:t>
            </a:r>
            <a:r>
              <a:rPr lang="en-CA" sz="1800" dirty="0" err="1"/>
              <a:t>Hussain</a:t>
            </a:r>
            <a:r>
              <a:rPr lang="en-CA" sz="1800" dirty="0"/>
              <a:t>, H.M.; </a:t>
            </a:r>
            <a:r>
              <a:rPr lang="en-CA" sz="1800" dirty="0" err="1"/>
              <a:t>Benkrid</a:t>
            </a:r>
            <a:r>
              <a:rPr lang="en-CA" sz="1800" dirty="0"/>
              <a:t>, K.; </a:t>
            </a:r>
            <a:r>
              <a:rPr lang="en-CA" sz="1800" dirty="0" err="1"/>
              <a:t>Seker</a:t>
            </a:r>
            <a:r>
              <a:rPr lang="en-CA" sz="1800" dirty="0"/>
              <a:t>, H., "An adaptive implementation of a dynamically reconfigurable K-nearest neighbour classifier on FPGA," </a:t>
            </a:r>
            <a:r>
              <a:rPr lang="en-CA" sz="1800" i="1" dirty="0"/>
              <a:t>NASA/ESA Conference on Adaptive Hardware and Systems (AHS), 2012</a:t>
            </a:r>
            <a:r>
              <a:rPr lang="en-CA" sz="1800" dirty="0"/>
              <a:t>., pp.205,212, 25-28 June 2012</a:t>
            </a:r>
          </a:p>
          <a:p>
            <a:pPr marL="0" indent="0">
              <a:buNone/>
            </a:pPr>
            <a:r>
              <a:rPr lang="en-US" sz="1800" dirty="0"/>
              <a:t>[13]</a:t>
            </a:r>
            <a:r>
              <a:rPr lang="en-CA" sz="1800" dirty="0"/>
              <a:t> </a:t>
            </a:r>
            <a:r>
              <a:rPr lang="en-CA" sz="1800" dirty="0" err="1"/>
              <a:t>Ioannis</a:t>
            </a:r>
            <a:r>
              <a:rPr lang="en-CA" sz="1800" dirty="0"/>
              <a:t> </a:t>
            </a:r>
            <a:r>
              <a:rPr lang="en-CA" sz="1800" dirty="0" err="1"/>
              <a:t>Stamoulias</a:t>
            </a:r>
            <a:r>
              <a:rPr lang="en-CA" sz="1800" dirty="0"/>
              <a:t> and Elias S. </a:t>
            </a:r>
            <a:r>
              <a:rPr lang="en-CA" sz="1800" dirty="0" err="1"/>
              <a:t>Manolakos</a:t>
            </a:r>
            <a:r>
              <a:rPr lang="en-CA" sz="1800" dirty="0"/>
              <a:t>. “Parallel architectures for the </a:t>
            </a:r>
            <a:r>
              <a:rPr lang="en-CA" sz="1800" dirty="0" err="1"/>
              <a:t>kNN</a:t>
            </a:r>
            <a:r>
              <a:rPr lang="en-CA" sz="1800" dirty="0"/>
              <a:t> classifier -- design of soft IP cores and FPGA implementations,” </a:t>
            </a:r>
            <a:r>
              <a:rPr lang="en-CA" sz="1800" i="1" dirty="0"/>
              <a:t>ACM Trans. Embed. </a:t>
            </a:r>
            <a:r>
              <a:rPr lang="en-CA" sz="1800" i="1" dirty="0" err="1"/>
              <a:t>Comput</a:t>
            </a:r>
            <a:r>
              <a:rPr lang="en-CA" sz="1800" i="1" dirty="0"/>
              <a:t>. Syst.</a:t>
            </a:r>
            <a:r>
              <a:rPr lang="en-CA" sz="1800" dirty="0"/>
              <a:t> 13, 2, Article 22 Sept. 2013</a:t>
            </a:r>
            <a:endParaRPr lang="en-US" sz="1800" dirty="0"/>
          </a:p>
          <a:p>
            <a:pPr marL="0" lvl="0" indent="0">
              <a:buNone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BA32D-F1AA-4F04-9E85-A35560F32DFF}" type="slidenum">
              <a:rPr lang="en-CA"/>
              <a:pPr>
                <a:defRPr/>
              </a:pPr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2066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Thank you!</a:t>
            </a:r>
            <a:endParaRPr lang="en-C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Appendix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Background on Accelerator Hardware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Accelerator Card Designed for Altera </a:t>
            </a:r>
            <a:r>
              <a:rPr lang="en-US" sz="2400" dirty="0" err="1">
                <a:latin typeface="+mj-lt"/>
                <a:ea typeface="ＭＳ Ｐゴシック" pitchFamily="34" charset="-128"/>
              </a:rPr>
              <a:t>OpenCL</a:t>
            </a:r>
            <a:endParaRPr lang="en-US" sz="2400" dirty="0">
              <a:latin typeface="+mj-lt"/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DE5-net (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Terasic</a:t>
            </a:r>
            <a:r>
              <a:rPr lang="en-US" sz="2000" dirty="0">
                <a:latin typeface="+mj-lt"/>
                <a:ea typeface="ＭＳ Ｐゴシック" pitchFamily="34" charset="-128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PCIe-385N (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Nallatech</a:t>
            </a:r>
            <a:r>
              <a:rPr lang="en-US" sz="2000" dirty="0">
                <a:latin typeface="+mj-lt"/>
                <a:ea typeface="ＭＳ Ｐゴシック" pitchFamily="34" charset="-128"/>
              </a:rPr>
              <a:t>)</a:t>
            </a:r>
          </a:p>
          <a:p>
            <a:pPr eaLnBrk="1" hangingPunct="1">
              <a:defRPr/>
            </a:pPr>
            <a:r>
              <a:rPr lang="en-US" sz="2400" dirty="0" err="1">
                <a:latin typeface="+mj-lt"/>
                <a:ea typeface="ＭＳ Ｐゴシック" pitchFamily="34" charset="-128"/>
              </a:rPr>
              <a:t>Stratix</a:t>
            </a:r>
            <a:r>
              <a:rPr lang="en-US" sz="2400" dirty="0">
                <a:latin typeface="+mj-lt"/>
                <a:ea typeface="ＭＳ Ｐゴシック" pitchFamily="34" charset="-128"/>
              </a:rPr>
              <a:t> V A7 FPGA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622K logic elements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939K registers, 50 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Mbits</a:t>
            </a:r>
            <a:r>
              <a:rPr lang="en-US" sz="2000" dirty="0">
                <a:latin typeface="+mj-lt"/>
                <a:ea typeface="ＭＳ Ｐゴシック" pitchFamily="34" charset="-128"/>
              </a:rPr>
              <a:t> M20K block memory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256 DSP (27x27 Multiplier) </a:t>
            </a:r>
            <a:r>
              <a:rPr lang="en-US" sz="2000" dirty="0">
                <a:ea typeface="ＭＳ Ｐゴシック" pitchFamily="34" charset="-128"/>
              </a:rPr>
              <a:t>floating point </a:t>
            </a:r>
            <a:r>
              <a:rPr lang="en-US" sz="2000" dirty="0">
                <a:latin typeface="+mj-lt"/>
                <a:ea typeface="ＭＳ Ｐゴシック" pitchFamily="34" charset="-128"/>
              </a:rPr>
              <a:t>blocks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≤25W typically (</a:t>
            </a:r>
            <a:r>
              <a:rPr lang="en-US" sz="2000" dirty="0" err="1">
                <a:latin typeface="+mj-lt"/>
                <a:ea typeface="ＭＳ Ｐゴシック" pitchFamily="34" charset="-128"/>
              </a:rPr>
              <a:t>Nallatech</a:t>
            </a:r>
            <a:r>
              <a:rPr lang="en-US" sz="2000" dirty="0">
                <a:latin typeface="+mj-lt"/>
                <a:ea typeface="ＭＳ Ｐゴシック" pitchFamily="34" charset="-128"/>
              </a:rPr>
              <a:t>)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Include 4~8GB of DDR3 800MHz RAM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Include board support package (BSP)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Vendor implemented driver, libraries and memory control logic.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E970-BABB-4497-B616-8DE42FA94BF6}" type="slidenum">
              <a:rPr lang="en-CA"/>
              <a:pPr>
                <a:defRPr/>
              </a:pPr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4186854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Appendix 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Gaussian Elimination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From Numerical</a:t>
            </a:r>
          </a:p>
          <a:p>
            <a:pPr marL="0" indent="0">
              <a:buNone/>
            </a:pPr>
            <a:r>
              <a:rPr lang="en-US" sz="1800" dirty="0"/>
              <a:t>Methods for</a:t>
            </a:r>
          </a:p>
          <a:p>
            <a:pPr marL="0" indent="0">
              <a:buNone/>
            </a:pPr>
            <a:r>
              <a:rPr lang="en-US" sz="1800" dirty="0"/>
              <a:t>Engineers 6</a:t>
            </a:r>
            <a:r>
              <a:rPr lang="en-US" sz="1800" baseline="30000" dirty="0"/>
              <a:t>th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P249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BA32D-F1AA-4F04-9E85-A35560F32DFF}" type="slidenum">
              <a:rPr lang="en-CA"/>
              <a:pPr>
                <a:defRPr/>
              </a:pPr>
              <a:t>36</a:t>
            </a:fld>
            <a:endParaRPr lang="en-CA" dirty="0"/>
          </a:p>
        </p:txBody>
      </p:sp>
      <p:pic>
        <p:nvPicPr>
          <p:cNvPr id="60418" name="Picture 2" descr="C:\Users\RT\Desktop\MWSnap1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00200"/>
            <a:ext cx="46482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643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Appendix 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LU Decomposition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BA32D-F1AA-4F04-9E85-A35560F32DFF}" type="slidenum">
              <a:rPr lang="en-CA"/>
              <a:pPr>
                <a:defRPr/>
              </a:pPr>
              <a:t>37</a:t>
            </a:fld>
            <a:endParaRPr lang="en-CA" dirty="0"/>
          </a:p>
        </p:txBody>
      </p:sp>
      <p:pic>
        <p:nvPicPr>
          <p:cNvPr id="61442" name="Picture 2" descr="C:\Users\RT\Desktop\New Bitmap Image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62066"/>
            <a:ext cx="4473420" cy="45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3" name="Picture 3" descr="C:\Users\RT\Desktop\LU Block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58164"/>
            <a:ext cx="4291013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15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Appendix 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 err="1">
                <a:solidFill>
                  <a:srgbClr val="0070C0"/>
                </a:solidFill>
                <a:ea typeface="ＭＳ Ｐゴシック" pitchFamily="34" charset="-128"/>
              </a:rPr>
              <a:t>Cholesky</a:t>
            </a: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 Decomposition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BA32D-F1AA-4F04-9E85-A35560F32DFF}" type="slidenum">
              <a:rPr lang="en-CA"/>
              <a:pPr>
                <a:defRPr/>
              </a:pPr>
              <a:t>38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00200"/>
            <a:ext cx="4496190" cy="4336156"/>
          </a:xfrm>
          <a:prstGeom prst="rect">
            <a:avLst/>
          </a:prstGeom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778" y="1973613"/>
            <a:ext cx="4042694" cy="415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674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Appendix 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 err="1">
                <a:solidFill>
                  <a:srgbClr val="0070C0"/>
                </a:solidFill>
                <a:ea typeface="ＭＳ Ｐゴシック" pitchFamily="34" charset="-128"/>
              </a:rPr>
              <a:t>Cholesky</a:t>
            </a: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 Decomposition Blocked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Image</a:t>
            </a:r>
          </a:p>
          <a:p>
            <a:pPr marL="0" indent="0">
              <a:buNone/>
            </a:pPr>
            <a:r>
              <a:rPr lang="en-US" sz="1800" dirty="0"/>
              <a:t>From</a:t>
            </a:r>
          </a:p>
          <a:p>
            <a:pPr marL="0" indent="0">
              <a:buNone/>
            </a:pPr>
            <a:r>
              <a:rPr lang="en-US" sz="1800" dirty="0"/>
              <a:t>www.netlib.org</a:t>
            </a:r>
          </a:p>
          <a:p>
            <a:pPr marL="0" indent="0">
              <a:buNone/>
            </a:pPr>
            <a:r>
              <a:rPr lang="en-US" sz="1800" dirty="0"/>
              <a:t>Maker of </a:t>
            </a:r>
          </a:p>
          <a:p>
            <a:pPr marL="0" indent="0">
              <a:buNone/>
            </a:pPr>
            <a:r>
              <a:rPr lang="en-US" sz="1800" dirty="0"/>
              <a:t>LAPACK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BA32D-F1AA-4F04-9E85-A35560F32DFF}" type="slidenum">
              <a:rPr lang="en-CA"/>
              <a:pPr>
                <a:defRPr/>
              </a:pPr>
              <a:t>39</a:t>
            </a:fld>
            <a:endParaRPr lang="en-CA" dirty="0"/>
          </a:p>
        </p:txBody>
      </p:sp>
      <p:pic>
        <p:nvPicPr>
          <p:cNvPr id="63490" name="Picture 2" descr="C:\Users\RT\Desktop\ch_bloc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858"/>
            <a:ext cx="5040560" cy="456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Introduction:</a:t>
            </a:r>
            <a:br>
              <a:rPr lang="en-US" sz="400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>
                <a:solidFill>
                  <a:srgbClr val="0070C0"/>
                </a:solidFill>
                <a:ea typeface="ＭＳ Ｐゴシック" pitchFamily="34" charset="-128"/>
              </a:rPr>
              <a:t>Background on Matrix Decomposition Algorithms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Matrix decomposition methods decompose a matrix into the product of a number of matrices.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Time Complexity O(n</a:t>
            </a:r>
            <a:r>
              <a:rPr lang="en-US" sz="2400" baseline="30000" dirty="0">
                <a:latin typeface="+mj-lt"/>
                <a:ea typeface="ＭＳ Ｐゴシック" pitchFamily="34" charset="-128"/>
              </a:rPr>
              <a:t>3</a:t>
            </a:r>
            <a:r>
              <a:rPr lang="en-US" sz="2400" dirty="0">
                <a:latin typeface="+mj-lt"/>
                <a:ea typeface="ＭＳ Ｐゴシック" pitchFamily="34" charset="-128"/>
              </a:rPr>
              <a:t>)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Applications: 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Solving of linear systems, finding matrix inverse, linear least squares method, etc.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Statistics, Machine Learning, Radar Signal Processing, Simulations, Optimizations, etc. 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Algorithms that this research will implement:</a:t>
            </a:r>
          </a:p>
          <a:p>
            <a:pPr lvl="1" eaLnBrk="1" hangingPunct="1">
              <a:defRPr/>
            </a:pPr>
            <a:r>
              <a:rPr lang="en-US" sz="2000" b="1" dirty="0">
                <a:latin typeface="+mj-lt"/>
                <a:ea typeface="ＭＳ Ｐゴシック" pitchFamily="34" charset="-128"/>
              </a:rPr>
              <a:t>LU</a:t>
            </a:r>
            <a:r>
              <a:rPr lang="en-US" sz="2000" dirty="0">
                <a:latin typeface="+mj-lt"/>
                <a:ea typeface="ＭＳ Ｐゴシック" pitchFamily="34" charset="-128"/>
              </a:rPr>
              <a:t> decomposition, </a:t>
            </a:r>
            <a:r>
              <a:rPr lang="en-US" sz="2000" b="1" dirty="0" err="1">
                <a:latin typeface="+mj-lt"/>
                <a:ea typeface="ＭＳ Ｐゴシック" pitchFamily="34" charset="-128"/>
              </a:rPr>
              <a:t>Cholesky</a:t>
            </a:r>
            <a:r>
              <a:rPr lang="en-US" sz="2000" dirty="0">
                <a:latin typeface="+mj-lt"/>
                <a:ea typeface="ＭＳ Ｐゴシック" pitchFamily="34" charset="-128"/>
              </a:rPr>
              <a:t> decomposition, and </a:t>
            </a:r>
            <a:r>
              <a:rPr lang="en-US" sz="2000" b="1" dirty="0">
                <a:latin typeface="+mj-lt"/>
                <a:ea typeface="ＭＳ Ｐゴシック" pitchFamily="34" charset="-128"/>
              </a:rPr>
              <a:t>QR</a:t>
            </a:r>
            <a:r>
              <a:rPr lang="en-US" sz="2000" dirty="0">
                <a:latin typeface="+mj-lt"/>
                <a:ea typeface="ＭＳ Ｐゴシック" pitchFamily="34" charset="-128"/>
              </a:rPr>
              <a:t> decomposition.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3CB45D-B0B4-40CD-97EE-0788B6791C12}" type="slidenum">
              <a:rPr lang="en-CA"/>
              <a:pPr>
                <a:defRPr/>
              </a:pPr>
              <a:t>4</a:t>
            </a:fld>
            <a:endParaRPr lang="en-CA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Appendix 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QR Decomposition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BA32D-F1AA-4F04-9E85-A35560F32DFF}" type="slidenum">
              <a:rPr lang="en-CA"/>
              <a:pPr>
                <a:defRPr/>
              </a:pPr>
              <a:t>40</a:t>
            </a:fld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16" y="1417638"/>
            <a:ext cx="4037816" cy="47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87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Appendix 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K-means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CS 229 Lecture Notes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BA32D-F1AA-4F04-9E85-A35560F32DFF}" type="slidenum">
              <a:rPr lang="en-CA"/>
              <a:pPr>
                <a:defRPr/>
              </a:pPr>
              <a:t>41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4" y="1600200"/>
            <a:ext cx="7272888" cy="40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34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Appendix 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Support Vector Machine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BA32D-F1AA-4F04-9E85-A35560F32DFF}" type="slidenum">
              <a:rPr lang="en-CA"/>
              <a:pPr>
                <a:defRPr/>
              </a:pPr>
              <a:t>42</a:t>
            </a:fld>
            <a:endParaRPr lang="en-CA" dirty="0"/>
          </a:p>
        </p:txBody>
      </p:sp>
      <p:pic>
        <p:nvPicPr>
          <p:cNvPr id="64514" name="Picture 2" descr="C:\Users\RT\Desktop\SVM_sh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2263"/>
            <a:ext cx="48006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34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Appendix 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K-Nearest Neighbors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Form machlearning-001 course notes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BA32D-F1AA-4F04-9E85-A35560F32DFF}" type="slidenum">
              <a:rPr lang="en-CA"/>
              <a:pPr>
                <a:defRPr/>
              </a:pPr>
              <a:t>43</a:t>
            </a:fld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6266254" cy="418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3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Introduction:</a:t>
            </a:r>
            <a:br>
              <a:rPr lang="en-US" sz="400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>
                <a:solidFill>
                  <a:srgbClr val="0070C0"/>
                </a:solidFill>
                <a:ea typeface="ＭＳ Ｐゴシック" pitchFamily="34" charset="-128"/>
              </a:rPr>
              <a:t>Matrix Decomposition Algorithms Overview 1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LU decomposition: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Decompose matrix A into lower triangular matrix L and upper triangular matrix U. 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The matrix must not be singular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Method: Modified Gaussian Elimination (Doolittle/</a:t>
            </a:r>
            <a:r>
              <a:rPr lang="en-US" sz="2000" dirty="0" err="1">
                <a:ea typeface="ＭＳ Ｐゴシック" pitchFamily="34" charset="-128"/>
              </a:rPr>
              <a:t>Crout</a:t>
            </a:r>
            <a:r>
              <a:rPr lang="en-US" sz="20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About 2/3n</a:t>
            </a:r>
            <a:r>
              <a:rPr lang="en-US" sz="2000" baseline="30000" dirty="0">
                <a:ea typeface="ＭＳ Ｐゴシック" pitchFamily="34" charset="-128"/>
              </a:rPr>
              <a:t>3 </a:t>
            </a:r>
            <a:r>
              <a:rPr lang="en-US" sz="2000" dirty="0">
                <a:ea typeface="ＭＳ Ｐゴシック" pitchFamily="34" charset="-128"/>
              </a:rPr>
              <a:t>floating point operations</a:t>
            </a:r>
          </a:p>
          <a:p>
            <a:pPr eaLnBrk="1" hangingPunct="1">
              <a:defRPr/>
            </a:pPr>
            <a:r>
              <a:rPr lang="en-US" sz="2400" dirty="0" err="1">
                <a:latin typeface="+mj-lt"/>
                <a:ea typeface="ＭＳ Ｐゴシック" pitchFamily="34" charset="-128"/>
              </a:rPr>
              <a:t>Cholesky</a:t>
            </a:r>
            <a:r>
              <a:rPr lang="en-US" sz="2400" dirty="0">
                <a:latin typeface="+mj-lt"/>
                <a:ea typeface="ＭＳ Ｐゴシック" pitchFamily="34" charset="-128"/>
              </a:rPr>
              <a:t> decomposition: 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Decompose matrix A into lower triangular matrix L and upper triangular matrix L</a:t>
            </a:r>
            <a:r>
              <a:rPr lang="en-US" sz="2000" baseline="30000" dirty="0">
                <a:ea typeface="ＭＳ Ｐゴシック" pitchFamily="34" charset="-128"/>
              </a:rPr>
              <a:t>T</a:t>
            </a:r>
            <a:r>
              <a:rPr lang="en-US" sz="2000" dirty="0">
                <a:ea typeface="ＭＳ Ｐゴシック" pitchFamily="34" charset="-128"/>
              </a:rPr>
              <a:t>. 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The matrix must be </a:t>
            </a:r>
            <a:r>
              <a:rPr lang="en-US" sz="2000" dirty="0" err="1">
                <a:ea typeface="ＭＳ Ｐゴシック" pitchFamily="34" charset="-128"/>
              </a:rPr>
              <a:t>Hermitian</a:t>
            </a:r>
            <a:r>
              <a:rPr lang="en-US" sz="2000" dirty="0">
                <a:ea typeface="ＭＳ Ｐゴシック" pitchFamily="34" charset="-128"/>
              </a:rPr>
              <a:t> positive semi-definite 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Method: Modified Gaussian Elimination (</a:t>
            </a:r>
            <a:r>
              <a:rPr lang="en-US" sz="2000" dirty="0" err="1">
                <a:ea typeface="ＭＳ Ｐゴシック" pitchFamily="34" charset="-128"/>
              </a:rPr>
              <a:t>Cholesky</a:t>
            </a:r>
            <a:r>
              <a:rPr lang="en-US" sz="2000" dirty="0">
                <a:ea typeface="ＭＳ Ｐゴシック" pitchFamily="34" charset="-128"/>
              </a:rPr>
              <a:t>/</a:t>
            </a:r>
            <a:r>
              <a:rPr lang="en-US" sz="2000" dirty="0" err="1">
                <a:ea typeface="ＭＳ Ｐゴシック" pitchFamily="34" charset="-128"/>
              </a:rPr>
              <a:t>Crout</a:t>
            </a:r>
            <a:r>
              <a:rPr lang="en-US" sz="20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About 1/3n</a:t>
            </a:r>
            <a:r>
              <a:rPr lang="en-US" sz="2000" baseline="30000" dirty="0">
                <a:ea typeface="ＭＳ Ｐゴシック" pitchFamily="34" charset="-128"/>
              </a:rPr>
              <a:t>3 </a:t>
            </a:r>
            <a:r>
              <a:rPr lang="en-US" sz="2000" dirty="0">
                <a:ea typeface="ＭＳ Ｐゴシック" pitchFamily="34" charset="-128"/>
              </a:rPr>
              <a:t>floating point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B0127D-2B32-47A0-9057-5A284845BFDE}" type="slidenum">
              <a:rPr lang="en-CA"/>
              <a:pPr>
                <a:defRPr/>
              </a:pPr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Introduction:</a:t>
            </a:r>
            <a:br>
              <a:rPr lang="en-US" sz="400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>
                <a:solidFill>
                  <a:srgbClr val="0070C0"/>
                </a:solidFill>
                <a:ea typeface="ＭＳ Ｐゴシック" pitchFamily="34" charset="-128"/>
              </a:rPr>
              <a:t>Matrix Decomposition Algorithms Overview 2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QR decomposition: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Decompose matrix A into orthogonal matrix Q and upper (right) triangular matrix R. 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Method: Modified Gram-Schmidt / Givens / Householder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About 2/3n</a:t>
            </a:r>
            <a:r>
              <a:rPr lang="en-US" sz="2000" baseline="30000" dirty="0">
                <a:latin typeface="+mj-lt"/>
                <a:ea typeface="ＭＳ Ｐゴシック" pitchFamily="34" charset="-128"/>
              </a:rPr>
              <a:t>3 </a:t>
            </a:r>
            <a:r>
              <a:rPr lang="en-US" sz="2000" dirty="0">
                <a:latin typeface="+mj-lt"/>
                <a:ea typeface="ＭＳ Ｐゴシック" pitchFamily="34" charset="-128"/>
              </a:rPr>
              <a:t>floating point operations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Parallel forms of matrix decompositions: 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Blocked/Panel:</a:t>
            </a:r>
          </a:p>
          <a:p>
            <a:pPr lvl="2" eaLnBrk="1" hangingPunct="1">
              <a:defRPr/>
            </a:pPr>
            <a:r>
              <a:rPr lang="en-US" sz="1600" dirty="0">
                <a:ea typeface="ＭＳ Ｐゴシック" pitchFamily="34" charset="-128"/>
              </a:rPr>
              <a:t>Used for large matrices, applies blocked GEMM (matrix multiplication)   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Batched:</a:t>
            </a:r>
          </a:p>
          <a:p>
            <a:pPr lvl="2" eaLnBrk="1" hangingPunct="1">
              <a:defRPr/>
            </a:pPr>
            <a:r>
              <a:rPr lang="en-US" sz="1600" dirty="0">
                <a:ea typeface="ＭＳ Ｐゴシック" pitchFamily="34" charset="-128"/>
              </a:rPr>
              <a:t>Used for lots of smaller matrices, direct solving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Dense / Sparse: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Using dense matrix only for this research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A3C59E-29AC-431F-9335-D67F0A3A64C1}" type="slidenum">
              <a:rPr lang="en-CA"/>
              <a:pPr>
                <a:defRPr/>
              </a:pPr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70C0"/>
                </a:solidFill>
                <a:ea typeface="ＭＳ Ｐゴシック" pitchFamily="34" charset="-128"/>
              </a:rPr>
              <a:t>Introduction:</a:t>
            </a:r>
            <a:br>
              <a:rPr lang="en-US" sz="400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>
                <a:solidFill>
                  <a:srgbClr val="0070C0"/>
                </a:solidFill>
                <a:ea typeface="ＭＳ Ｐゴシック" pitchFamily="34" charset="-128"/>
              </a:rPr>
              <a:t>Background on Machine Learning Algorithms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Construct models based on training samples and use this model to make predictions when given new data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Classification of Learning Problems: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Based on label given or not: 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Supervised learning, unsupervised learning etc.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Based on expected result:</a:t>
            </a:r>
          </a:p>
          <a:p>
            <a:pPr lvl="2" eaLnBrk="1" hangingPunct="1">
              <a:defRPr/>
            </a:pPr>
            <a:r>
              <a:rPr lang="en-US" sz="1600" dirty="0">
                <a:ea typeface="ＭＳ Ｐゴシック" pitchFamily="34" charset="-128"/>
              </a:rPr>
              <a:t>Regression, Classification, Clustering etc.</a:t>
            </a:r>
            <a:endParaRPr lang="en-US" sz="1600" dirty="0">
              <a:latin typeface="+mj-lt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Applications: 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Image recognition, pattern </a:t>
            </a:r>
            <a:r>
              <a:rPr lang="en-US" sz="2000" dirty="0">
                <a:ea typeface="ＭＳ Ｐゴシック" pitchFamily="34" charset="-128"/>
              </a:rPr>
              <a:t>recognition, machine vision, data mining, autonomous vehicle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AB2F-D682-43B4-B8FE-CF36275C9321}" type="slidenum">
              <a:rPr lang="en-CA"/>
              <a:pPr>
                <a:defRPr/>
              </a:pPr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Introduction: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Background on Machine Learning Algorithms cont.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Machine Learning </a:t>
            </a:r>
            <a:r>
              <a:rPr lang="en-US" sz="2400" dirty="0">
                <a:latin typeface="+mj-lt"/>
                <a:ea typeface="ＭＳ Ｐゴシック" pitchFamily="34" charset="-128"/>
              </a:rPr>
              <a:t>Algorithms this research will implement: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K-means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Support Vector Machines (SVMs)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K-nearest neighbors (K-NN) 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Will only explorer classification problems for simplicity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Computationally intensive when problem / feature size is large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DC6D29-8CA4-4D83-9260-6CB03855E7C4}" type="slidenum">
              <a:rPr lang="en-CA"/>
              <a:pPr>
                <a:defRPr/>
              </a:pPr>
              <a:t>8</a:t>
            </a:fld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  <a:t>Introduction:</a:t>
            </a:r>
            <a:br>
              <a:rPr lang="en-US" sz="40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2800" dirty="0">
                <a:solidFill>
                  <a:srgbClr val="0070C0"/>
                </a:solidFill>
                <a:ea typeface="ＭＳ Ｐゴシック" pitchFamily="34" charset="-128"/>
              </a:rPr>
              <a:t>Machine Learning Algorithms Overview 1</a:t>
            </a: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+mj-lt"/>
                <a:ea typeface="ＭＳ Ｐゴシック" pitchFamily="34" charset="-128"/>
              </a:rPr>
              <a:t>K-means: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Clustering algorithm, unsupervised learning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Training:  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Step 1: Initialization: randomly assign location to k centroids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Step 2: assign closest centroids to each training samples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Step 3: update centroid locations using 2. </a:t>
            </a:r>
          </a:p>
          <a:p>
            <a:pPr lvl="2" eaLnBrk="1" hangingPunct="1">
              <a:defRPr/>
            </a:pPr>
            <a:r>
              <a:rPr lang="en-US" sz="1600" dirty="0">
                <a:latin typeface="+mj-lt"/>
                <a:ea typeface="ＭＳ Ｐゴシック" pitchFamily="34" charset="-128"/>
              </a:rPr>
              <a:t>Repeats steps 2 &amp; 3 until converge</a:t>
            </a:r>
          </a:p>
          <a:p>
            <a:pPr lvl="1" eaLnBrk="1" hangingPunct="1">
              <a:defRPr/>
            </a:pPr>
            <a:r>
              <a:rPr lang="en-US" sz="2000" dirty="0">
                <a:latin typeface="+mj-lt"/>
                <a:ea typeface="ＭＳ Ｐゴシック" pitchFamily="34" charset="-128"/>
              </a:rPr>
              <a:t>Classifying:</a:t>
            </a:r>
          </a:p>
          <a:p>
            <a:pPr lvl="2" eaLnBrk="1" hangingPunct="1">
              <a:defRPr/>
            </a:pPr>
            <a:r>
              <a:rPr lang="en-US" sz="1600" dirty="0">
                <a:ea typeface="ＭＳ Ｐゴシック" pitchFamily="34" charset="-128"/>
              </a:rPr>
              <a:t>Class of test data = class of nearest centroid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Can be used to detect / choose features for other learning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46A033-5670-4B0B-BCAA-B3AC2DF09B55}" type="slidenum">
              <a:rPr lang="en-CA"/>
              <a:pPr>
                <a:defRPr/>
              </a:pPr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023884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UWindsorTemplate.pot</Template>
  <TotalTime>0</TotalTime>
  <Words>2497</Words>
  <Application>Microsoft Office PowerPoint</Application>
  <PresentationFormat>On-screen Show (4:3)</PresentationFormat>
  <Paragraphs>369</Paragraphs>
  <Slides>43</Slides>
  <Notes>38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ＭＳ Ｐゴシック</vt:lpstr>
      <vt:lpstr>Arial</vt:lpstr>
      <vt:lpstr>Calibri</vt:lpstr>
      <vt:lpstr>UWindsorTemplate</vt:lpstr>
      <vt:lpstr>Acceleration of Matrix Decomposition and Machine Learning Algorithms on FPGA using Altera SDK for OpenCL  1st M.A.Sc Seminar</vt:lpstr>
      <vt:lpstr>Seminar Outline</vt:lpstr>
      <vt:lpstr>Introduction</vt:lpstr>
      <vt:lpstr>Introduction: Background on Matrix Decomposition Algorithms</vt:lpstr>
      <vt:lpstr>Introduction: Matrix Decomposition Algorithms Overview 1</vt:lpstr>
      <vt:lpstr>Introduction: Matrix Decomposition Algorithms Overview 2</vt:lpstr>
      <vt:lpstr>Introduction: Background on Machine Learning Algorithms</vt:lpstr>
      <vt:lpstr>Introduction: Background on Machine Learning Algorithms cont.</vt:lpstr>
      <vt:lpstr>Introduction: Machine Learning Algorithms Overview 1</vt:lpstr>
      <vt:lpstr>Introduction: Machine Learning Algorithms Overview 2</vt:lpstr>
      <vt:lpstr>Introduction: Background on FPGAs</vt:lpstr>
      <vt:lpstr>Introduction: Background on High Level Synthesis</vt:lpstr>
      <vt:lpstr>Introduction: Introducing Altera SDK for OpenCL</vt:lpstr>
      <vt:lpstr>Introduction: Background on OpenCL</vt:lpstr>
      <vt:lpstr>Introduction: Comparisons</vt:lpstr>
      <vt:lpstr>Problem Statement</vt:lpstr>
      <vt:lpstr>Problem Statement</vt:lpstr>
      <vt:lpstr>Problem Statement (Cont.)</vt:lpstr>
      <vt:lpstr>Related Works</vt:lpstr>
      <vt:lpstr>Related Works Matrix Decomposition Solution Overview</vt:lpstr>
      <vt:lpstr>Related Works Matrix Decomposition on HPC</vt:lpstr>
      <vt:lpstr>Related Works Matrix Decomposition on FPGA</vt:lpstr>
      <vt:lpstr>Related Works Machine Learning K-means</vt:lpstr>
      <vt:lpstr>Related Works Machine Learning SVM</vt:lpstr>
      <vt:lpstr>Related Works Machine Learning K-Nearest Neighbors</vt:lpstr>
      <vt:lpstr>Research Goals and Strategy</vt:lpstr>
      <vt:lpstr>Research Goals and Strategy Goals</vt:lpstr>
      <vt:lpstr>Research Goals and Strategy Strategy</vt:lpstr>
      <vt:lpstr>Current Research Status</vt:lpstr>
      <vt:lpstr>Summary</vt:lpstr>
      <vt:lpstr>References</vt:lpstr>
      <vt:lpstr>References (Cont.)</vt:lpstr>
      <vt:lpstr>References (Cont.)</vt:lpstr>
      <vt:lpstr>Thank you!</vt:lpstr>
      <vt:lpstr>Appendix Background on Accelerator Hardware</vt:lpstr>
      <vt:lpstr>Appendix  Gaussian Elimination</vt:lpstr>
      <vt:lpstr>Appendix  LU Decomposition</vt:lpstr>
      <vt:lpstr>Appendix  Cholesky Decomposition</vt:lpstr>
      <vt:lpstr>Appendix  Cholesky Decomposition Blocked</vt:lpstr>
      <vt:lpstr>Appendix  QR Decomposition</vt:lpstr>
      <vt:lpstr>Appendix  K-means</vt:lpstr>
      <vt:lpstr>Appendix  Support Vector Machine</vt:lpstr>
      <vt:lpstr>Appendix  K-Nearest Neighbors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2015-03-31T12:50:07Z</dcterms:created>
  <dcterms:modified xsi:type="dcterms:W3CDTF">2018-02-05T03:47:22Z</dcterms:modified>
</cp:coreProperties>
</file>