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146847057" r:id="rId8"/>
    <p:sldId id="2146847056" r:id="rId9"/>
    <p:sldId id="2146847059" r:id="rId10"/>
    <p:sldId id="2146847058" r:id="rId11"/>
    <p:sldId id="265" r:id="rId12"/>
    <p:sldId id="266" r:id="rId13"/>
    <p:sldId id="2146847060" r:id="rId14"/>
    <p:sldId id="2146847061" r:id="rId15"/>
    <p:sldId id="267" r:id="rId16"/>
    <p:sldId id="2146847062" r:id="rId17"/>
    <p:sldId id="268" r:id="rId18"/>
    <p:sldId id="2146847055"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606" y="-480"/>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dirty="0"/>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4/4/2024</a:t>
            </a:fld>
            <a:endParaRPr lang="en-US" dirty="0"/>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dirty="0"/>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4/4/2024</a:t>
            </a:fld>
            <a:endParaRPr lang="en-US" dirty="0"/>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4/4/2024</a:t>
            </a:fld>
            <a:endParaRPr lang="en-US" dirty="0"/>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4/4/2024</a:t>
            </a:fld>
            <a:endParaRPr lang="en-US" dirty="0"/>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dirty="0"/>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dirty="0"/>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dirty="0"/>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4/4/2024</a:t>
            </a:fld>
            <a:endParaRPr lang="en-US" dirty="0"/>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dirty="0"/>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4/4/2024</a:t>
            </a:fld>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p:txBody>
          <a:bodyPr/>
          <a:lstStyle/>
          <a:p>
            <a:r>
              <a:rPr lang="en-US" smtClean="0"/>
              <a:t>KEY LOGGERS</a:t>
            </a:r>
            <a:endParaRPr lang="en-US" dirty="0"/>
          </a:p>
        </p:txBody>
      </p:sp>
      <p:sp>
        <p:nvSpPr>
          <p:cNvPr id="6" name="Subtitle 5"/>
          <p:cNvSpPr>
            <a:spLocks noGrp="1"/>
          </p:cNvSpPr>
          <p:nvPr>
            <p:ph type="subTitle" idx="1"/>
          </p:nvPr>
        </p:nvSpPr>
        <p:spPr/>
        <p:txBody>
          <a:bodyPr/>
          <a:lstStyle/>
          <a:p>
            <a:endParaRPr lang="en-US"/>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003229" y="3538615"/>
            <a:ext cx="7980183" cy="1631216"/>
          </a:xfrm>
          <a:prstGeom prst="rect">
            <a:avLst/>
          </a:prstGeom>
          <a:noFill/>
        </p:spPr>
        <p:txBody>
          <a:bodyPr wrap="square" lIns="91440" tIns="45720" rIns="91440" bIns="45720" rtlCol="0" anchor="t">
            <a:spAutoFit/>
          </a:bodyPr>
          <a:lstStyle/>
          <a:p>
            <a:r>
              <a:rPr lang="en-US" sz="2000" b="1" dirty="0">
                <a:solidFill>
                  <a:schemeClr val="bg1"/>
                </a:solidFill>
                <a:latin typeface="Arial" pitchFamily="34" charset="0"/>
                <a:cs typeface="Arial" pitchFamily="34" charset="0"/>
              </a:rPr>
              <a:t>Presented By:</a:t>
            </a:r>
          </a:p>
          <a:p>
            <a:r>
              <a:rPr lang="en-US" sz="2000" b="1" dirty="0" smtClean="0">
                <a:solidFill>
                  <a:schemeClr val="bg1"/>
                </a:solidFill>
                <a:latin typeface="Arial"/>
                <a:cs typeface="Arial"/>
              </a:rPr>
              <a:t>  </a:t>
            </a:r>
            <a:r>
              <a:rPr lang="en-US" sz="2000" b="1" dirty="0" err="1" smtClean="0">
                <a:solidFill>
                  <a:schemeClr val="bg1"/>
                </a:solidFill>
                <a:latin typeface="Arial"/>
                <a:cs typeface="Arial"/>
              </a:rPr>
              <a:t>Sivapriya.R</a:t>
            </a:r>
            <a:endParaRPr lang="en-US" sz="2000" b="1" dirty="0" smtClean="0">
              <a:solidFill>
                <a:schemeClr val="bg1"/>
              </a:solidFill>
              <a:latin typeface="Arial"/>
              <a:cs typeface="Arial"/>
            </a:endParaRPr>
          </a:p>
          <a:p>
            <a:r>
              <a:rPr lang="en-US" sz="2000" b="1" dirty="0" smtClean="0">
                <a:solidFill>
                  <a:schemeClr val="bg1"/>
                </a:solidFill>
                <a:latin typeface="Arial"/>
                <a:cs typeface="Arial"/>
              </a:rPr>
              <a:t>  Sri Bharathi Engineering College for Women, Pudukkottai</a:t>
            </a:r>
          </a:p>
          <a:p>
            <a:r>
              <a:rPr lang="en-US" sz="2000" b="1" dirty="0" smtClean="0">
                <a:solidFill>
                  <a:schemeClr val="bg1"/>
                </a:solidFill>
                <a:latin typeface="Arial"/>
                <a:cs typeface="Arial"/>
              </a:rPr>
              <a:t>  CSE</a:t>
            </a:r>
          </a:p>
          <a:p>
            <a:r>
              <a:rPr lang="en-US" sz="2000" b="1" dirty="0" smtClean="0">
                <a:solidFill>
                  <a:schemeClr val="accent1">
                    <a:lumMod val="75000"/>
                  </a:schemeClr>
                </a:solidFill>
                <a:latin typeface="Arial"/>
                <a:cs typeface="Arial"/>
              </a:rPr>
              <a:t>   </a:t>
            </a:r>
            <a:endParaRPr lang="en-US" sz="20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800100"/>
            <a:ext cx="11296650" cy="6001643"/>
          </a:xfrm>
          <a:prstGeom prst="rect">
            <a:avLst/>
          </a:prstGeom>
          <a:noFill/>
        </p:spPr>
        <p:txBody>
          <a:bodyPr wrap="square" rtlCol="0">
            <a:spAutoFit/>
          </a:bodyPr>
          <a:lstStyle/>
          <a:p>
            <a:r>
              <a:rPr lang="en-US" sz="2400" b="1" dirty="0" smtClean="0">
                <a:latin typeface="Calibri" pitchFamily="34" charset="0"/>
                <a:cs typeface="Calibri" pitchFamily="34" charset="0"/>
              </a:rPr>
              <a:t>Training Process:</a:t>
            </a:r>
          </a:p>
          <a:p>
            <a:endParaRPr lang="en-US" sz="2400" dirty="0" smtClean="0">
              <a:latin typeface="Calibri" pitchFamily="34" charset="0"/>
              <a:cs typeface="Calibri" pitchFamily="34" charset="0"/>
            </a:endParaRPr>
          </a:p>
          <a:p>
            <a:r>
              <a:rPr lang="en-US" sz="2400" dirty="0" smtClean="0">
                <a:latin typeface="Calibri" pitchFamily="34" charset="0"/>
                <a:cs typeface="Calibri" pitchFamily="34" charset="0"/>
              </a:rPr>
              <a:t>1. Collecting a diverse dataset of normal user behavior and known key logger activity.</a:t>
            </a:r>
          </a:p>
          <a:p>
            <a:r>
              <a:rPr lang="en-US" sz="2400" dirty="0" smtClean="0">
                <a:latin typeface="Calibri" pitchFamily="34" charset="0"/>
                <a:cs typeface="Calibri" pitchFamily="34" charset="0"/>
              </a:rPr>
              <a:t>2. Extracting relevant features from the collected data.</a:t>
            </a:r>
          </a:p>
          <a:p>
            <a:r>
              <a:rPr lang="en-US" sz="2400" dirty="0" smtClean="0">
                <a:latin typeface="Calibri" pitchFamily="34" charset="0"/>
                <a:cs typeface="Calibri" pitchFamily="34" charset="0"/>
              </a:rPr>
              <a:t>3. Training a behavior-based anomaly detection model using supervised learning techniques.</a:t>
            </a:r>
          </a:p>
          <a:p>
            <a:r>
              <a:rPr lang="en-US" sz="2400" dirty="0" smtClean="0">
                <a:latin typeface="Calibri" pitchFamily="34" charset="0"/>
                <a:cs typeface="Calibri" pitchFamily="34" charset="0"/>
              </a:rPr>
              <a:t>4. Validating and tuning the trained model to optimize performance.</a:t>
            </a:r>
          </a:p>
          <a:p>
            <a:r>
              <a:rPr lang="en-US" sz="2400" dirty="0" smtClean="0">
                <a:latin typeface="Calibri" pitchFamily="34" charset="0"/>
                <a:cs typeface="Calibri" pitchFamily="34" charset="0"/>
              </a:rPr>
              <a:t>5. Integrating and deploying the model into existing cybersecurity systems for real-time monitoring and response.</a:t>
            </a:r>
          </a:p>
          <a:p>
            <a:endParaRPr lang="en-US" sz="2400" b="1" dirty="0" smtClean="0">
              <a:latin typeface="Calibri" pitchFamily="34" charset="0"/>
              <a:cs typeface="Calibri" pitchFamily="34" charset="0"/>
            </a:endParaRPr>
          </a:p>
          <a:p>
            <a:r>
              <a:rPr lang="en-US" sz="2400" b="1" dirty="0" smtClean="0"/>
              <a:t>Prediction Process:</a:t>
            </a:r>
          </a:p>
          <a:p>
            <a:endParaRPr lang="en-US" sz="2400" b="1" dirty="0" smtClean="0">
              <a:latin typeface="Calibri" pitchFamily="34" charset="0"/>
              <a:cs typeface="Calibri" pitchFamily="34" charset="0"/>
            </a:endParaRPr>
          </a:p>
          <a:p>
            <a:r>
              <a:rPr lang="en-US" sz="2400" dirty="0" smtClean="0"/>
              <a:t>1.Real-time monitoring of system and user behavior.</a:t>
            </a:r>
          </a:p>
          <a:p>
            <a:r>
              <a:rPr lang="en-US" sz="2400" dirty="0" smtClean="0"/>
              <a:t>2. Extraction of relevant features from monitored data.</a:t>
            </a:r>
          </a:p>
          <a:p>
            <a:endParaRPr lang="en-US" sz="2400" b="1" dirty="0" smtClean="0">
              <a:latin typeface="Calibri" pitchFamily="34" charset="0"/>
              <a:cs typeface="Calibri" pitchFamily="34" charset="0"/>
            </a:endParaRPr>
          </a:p>
          <a:p>
            <a:endParaRPr lang="en-US" sz="2400" dirty="0">
              <a:latin typeface="Calibri" pitchFamily="34" charset="0"/>
              <a:cs typeface="Calibri"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6300" y="1066800"/>
            <a:ext cx="10420350" cy="4524315"/>
          </a:xfrm>
          <a:prstGeom prst="rect">
            <a:avLst/>
          </a:prstGeom>
          <a:noFill/>
        </p:spPr>
        <p:txBody>
          <a:bodyPr wrap="square" rtlCol="0">
            <a:spAutoFit/>
          </a:bodyPr>
          <a:lstStyle/>
          <a:p>
            <a:r>
              <a:rPr lang="en-US" sz="2400" dirty="0" smtClean="0">
                <a:latin typeface="Calibri" pitchFamily="34" charset="0"/>
                <a:cs typeface="Calibri" pitchFamily="34" charset="0"/>
              </a:rPr>
              <a:t>3. Utilization of behavior-based anomaly detection algorithms to identify abnormal patterns indicative of key logger activity.</a:t>
            </a:r>
          </a:p>
          <a:p>
            <a:r>
              <a:rPr lang="en-US" sz="2400" dirty="0" smtClean="0">
                <a:latin typeface="Calibri" pitchFamily="34" charset="0"/>
                <a:cs typeface="Calibri" pitchFamily="34" charset="0"/>
              </a:rPr>
              <a:t>4. Generation of alerts when suspicious activity is detected.</a:t>
            </a:r>
          </a:p>
          <a:p>
            <a:r>
              <a:rPr lang="en-US" sz="2400" dirty="0" smtClean="0">
                <a:latin typeface="Calibri" pitchFamily="34" charset="0"/>
                <a:cs typeface="Calibri" pitchFamily="34" charset="0"/>
              </a:rPr>
              <a:t>5. Initiation of response actions to mitigate the key logger threat.</a:t>
            </a:r>
          </a:p>
          <a:p>
            <a:r>
              <a:rPr lang="en-US" sz="2400" dirty="0" smtClean="0">
                <a:latin typeface="Calibri" pitchFamily="34" charset="0"/>
                <a:cs typeface="Calibri" pitchFamily="34" charset="0"/>
              </a:rPr>
              <a:t>6. Incorporation of feedback from response actions to improve detection and mitigation strategies.</a:t>
            </a:r>
          </a:p>
          <a:p>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lnSpcReduction="10000"/>
          </a:bodyPr>
          <a:lstStyle/>
          <a:p>
            <a:pPr marL="0" indent="0">
              <a:buNone/>
            </a:pPr>
            <a:r>
              <a:rPr lang="en-US" sz="2400" dirty="0" smtClean="0">
                <a:solidFill>
                  <a:schemeClr val="tx1"/>
                </a:solidFill>
                <a:latin typeface="Calibri" pitchFamily="34" charset="0"/>
                <a:cs typeface="Calibri" pitchFamily="34" charset="0"/>
              </a:rPr>
              <a:t>The result of implementing the described approach is a robust system capable of effectively detecting and mitigating key logger activity in real-time. By continuously monitoring system and user behavior, extracting relevant features, and utilizing behavior-based anomaly detection algorithms, the system can identify abnormal patterns indicative of key logger activity with high accuracy. </a:t>
            </a:r>
          </a:p>
          <a:p>
            <a:pPr marL="0" indent="0">
              <a:buNone/>
            </a:pPr>
            <a:endParaRPr lang="en-US" sz="2400" dirty="0" smtClean="0">
              <a:solidFill>
                <a:schemeClr val="tx1"/>
              </a:solidFill>
              <a:latin typeface="Calibri" pitchFamily="34" charset="0"/>
              <a:cs typeface="Calibri" pitchFamily="34" charset="0"/>
            </a:endParaRPr>
          </a:p>
          <a:p>
            <a:pPr marL="0" indent="0">
              <a:buNone/>
            </a:pPr>
            <a:r>
              <a:rPr lang="en-US" sz="2400" dirty="0" smtClean="0">
                <a:solidFill>
                  <a:schemeClr val="tx1"/>
                </a:solidFill>
                <a:latin typeface="Calibri" pitchFamily="34" charset="0"/>
                <a:cs typeface="Calibri" pitchFamily="34" charset="0"/>
              </a:rPr>
              <a:t>As a result, organizations can promptly respond to detected threats, mitigating the risk of data breaches, financial loss, and privacy violations associated with keyloggers. Furthermore, the incorporation of feedback from response actions allows for ongoing improvement of detection and mitigation strategies, enhancing overall cybersecurity resilience.</a:t>
            </a:r>
            <a:endParaRPr lang="en-IN" sz="2400" dirty="0">
              <a:solidFill>
                <a:schemeClr val="tx1"/>
              </a:solidFill>
              <a:latin typeface="Calibri" pitchFamily="34" charset="0"/>
              <a:cs typeface="Calibri" pitchFamily="34" charset="0"/>
            </a:endParaRPr>
          </a:p>
        </p:txBody>
      </p:sp>
    </p:spTree>
    <p:extLst>
      <p:ext uri="{BB962C8B-B14F-4D97-AF65-F5344CB8AC3E}">
        <p14:creationId xmlns="" xmlns:p14="http://schemas.microsoft.com/office/powerpoint/2010/main" val="1483293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504950" y="2986088"/>
            <a:ext cx="9603562" cy="1871662"/>
          </a:xfrm>
          <a:prstGeom prst="rect">
            <a:avLst/>
          </a:prstGeom>
          <a:noFill/>
          <a:ln w="9525">
            <a:noFill/>
            <a:miter lim="800000"/>
            <a:headEnd/>
            <a:tailEnd/>
          </a:ln>
          <a:effectLst/>
        </p:spPr>
      </p:pic>
      <p:sp>
        <p:nvSpPr>
          <p:cNvPr id="3" name="TextBox 2"/>
          <p:cNvSpPr txBox="1"/>
          <p:nvPr/>
        </p:nvSpPr>
        <p:spPr>
          <a:xfrm>
            <a:off x="1466850" y="1428750"/>
            <a:ext cx="2099549" cy="707886"/>
          </a:xfrm>
          <a:prstGeom prst="rect">
            <a:avLst/>
          </a:prstGeom>
          <a:noFill/>
        </p:spPr>
        <p:txBody>
          <a:bodyPr wrap="none" rtlCol="0">
            <a:spAutoFit/>
          </a:bodyPr>
          <a:lstStyle/>
          <a:p>
            <a:r>
              <a:rPr lang="en-US" sz="4000" b="1" dirty="0" smtClean="0">
                <a:solidFill>
                  <a:schemeClr val="accent1"/>
                </a:solidFill>
                <a:latin typeface="Calibri" pitchFamily="34" charset="0"/>
                <a:cs typeface="Calibri" pitchFamily="34" charset="0"/>
              </a:rPr>
              <a:t>OUTPUT:</a:t>
            </a:r>
            <a:endParaRPr lang="en-US" sz="4000" b="1" dirty="0">
              <a:solidFill>
                <a:schemeClr val="accent1"/>
              </a:solidFill>
              <a:latin typeface="Calibri" pitchFamily="34" charset="0"/>
              <a:cs typeface="Calibri"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a:xfrm>
            <a:off x="619292" y="1568726"/>
            <a:ext cx="11029615" cy="4673324"/>
          </a:xfrm>
        </p:spPr>
        <p:txBody>
          <a:bodyPr>
            <a:noAutofit/>
          </a:bodyPr>
          <a:lstStyle/>
          <a:p>
            <a:pPr marL="305435" indent="-305435"/>
            <a:r>
              <a:rPr lang="en-US" sz="2400" dirty="0" smtClean="0">
                <a:solidFill>
                  <a:srgbClr val="0F0F0F"/>
                </a:solidFill>
                <a:latin typeface="Calibri" pitchFamily="34" charset="0"/>
                <a:ea typeface="+mn-lt"/>
                <a:cs typeface="Calibri" pitchFamily="34" charset="0"/>
              </a:rPr>
              <a:t>In conclusion, combating the threat of key loggers requires a comprehensive approach that encompasses preventive measures, such as antivirus software and security policies, as well as proactive detection and response strategies. By leveraging behavior-based anomaly detection algorithms and real-time monitoring, organizations can effectively detect and mitigate key logger activity, minimizing the risk of data breaches and other cybersecurity incidents.</a:t>
            </a:r>
          </a:p>
          <a:p>
            <a:pPr marL="305435" indent="-305435">
              <a:buNone/>
            </a:pPr>
            <a:endParaRPr lang="en-US" sz="2400" dirty="0" smtClean="0">
              <a:solidFill>
                <a:srgbClr val="0F0F0F"/>
              </a:solidFill>
              <a:latin typeface="Calibri" pitchFamily="34" charset="0"/>
              <a:ea typeface="+mn-lt"/>
              <a:cs typeface="Calibri" pitchFamily="34" charset="0"/>
            </a:endParaRPr>
          </a:p>
          <a:p>
            <a:pPr marL="305435" indent="-305435"/>
            <a:r>
              <a:rPr lang="en-US" sz="2400" dirty="0" smtClean="0">
                <a:solidFill>
                  <a:srgbClr val="0F0F0F"/>
                </a:solidFill>
                <a:latin typeface="Calibri" pitchFamily="34" charset="0"/>
                <a:ea typeface="+mn-lt"/>
                <a:cs typeface="Calibri" pitchFamily="34" charset="0"/>
              </a:rPr>
              <a:t>Furthermore, continuous improvement through feedback analysis ensures that detection and mitigation strategies remain effective in the face of evolving threats. Overall, by implementing the described approach, individuals and organizations can enhance their cybersecurity posture and safeguard sensitive information from the pervasive threat posed by key loggers.</a:t>
            </a:r>
            <a:endParaRPr lang="en-IN" sz="2400" dirty="0">
              <a:latin typeface="Calibri" pitchFamily="34" charset="0"/>
              <a:cs typeface="Calibri" pitchFamily="34" charset="0"/>
            </a:endParaRPr>
          </a:p>
        </p:txBody>
      </p:sp>
    </p:spTree>
    <p:extLst>
      <p:ext uri="{BB962C8B-B14F-4D97-AF65-F5344CB8AC3E}">
        <p14:creationId xmlns="" xmlns:p14="http://schemas.microsoft.com/office/powerpoint/2010/main"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a:xfrm>
            <a:off x="485942" y="1683026"/>
            <a:ext cx="11029615" cy="4673324"/>
          </a:xfrm>
        </p:spPr>
        <p:txBody>
          <a:bodyPr>
            <a:noAutofit/>
          </a:bodyPr>
          <a:lstStyle/>
          <a:p>
            <a:pPr marL="305435" indent="-305435">
              <a:buNone/>
            </a:pPr>
            <a:r>
              <a:rPr lang="en-US" sz="2400" dirty="0" smtClean="0">
                <a:solidFill>
                  <a:schemeClr val="tx1"/>
                </a:solidFill>
                <a:latin typeface="Calibri" pitchFamily="34" charset="0"/>
                <a:cs typeface="Calibri" pitchFamily="34" charset="0"/>
              </a:rPr>
              <a:t>The future scope for combating key loggers and enhancing cybersecurity resilience includes:</a:t>
            </a:r>
          </a:p>
          <a:p>
            <a:pPr marL="305435" indent="-305435">
              <a:buNone/>
            </a:pPr>
            <a:r>
              <a:rPr lang="en-US" sz="2400" dirty="0" smtClean="0">
                <a:solidFill>
                  <a:schemeClr val="tx1"/>
                </a:solidFill>
                <a:latin typeface="Calibri" pitchFamily="34" charset="0"/>
                <a:cs typeface="Calibri" pitchFamily="34" charset="0"/>
              </a:rPr>
              <a:t>1. Advancements in machine learning and artificial intelligence for detection.</a:t>
            </a:r>
          </a:p>
          <a:p>
            <a:pPr marL="305435" indent="-305435">
              <a:buNone/>
            </a:pPr>
            <a:r>
              <a:rPr lang="en-US" sz="2400" dirty="0" smtClean="0">
                <a:solidFill>
                  <a:schemeClr val="tx1"/>
                </a:solidFill>
                <a:latin typeface="Calibri" pitchFamily="34" charset="0"/>
                <a:cs typeface="Calibri" pitchFamily="34" charset="0"/>
              </a:rPr>
              <a:t>2. Integration of behavioral biometrics for authentication.</a:t>
            </a:r>
          </a:p>
          <a:p>
            <a:pPr marL="305435" indent="-305435">
              <a:buNone/>
            </a:pPr>
            <a:r>
              <a:rPr lang="en-US" sz="2400" dirty="0" smtClean="0">
                <a:solidFill>
                  <a:schemeClr val="tx1"/>
                </a:solidFill>
                <a:latin typeface="Calibri" pitchFamily="34" charset="0"/>
                <a:cs typeface="Calibri" pitchFamily="34" charset="0"/>
              </a:rPr>
              <a:t>3. Innovations in endpoint security solutions.</a:t>
            </a:r>
          </a:p>
          <a:p>
            <a:pPr marL="305435" indent="-305435">
              <a:buNone/>
            </a:pPr>
            <a:r>
              <a:rPr lang="en-US" sz="2400" dirty="0" smtClean="0">
                <a:solidFill>
                  <a:schemeClr val="tx1"/>
                </a:solidFill>
                <a:latin typeface="Calibri" pitchFamily="34" charset="0"/>
                <a:cs typeface="Calibri" pitchFamily="34" charset="0"/>
              </a:rPr>
              <a:t>4. Collaboration and information sharing for threat intelligence.</a:t>
            </a:r>
          </a:p>
          <a:p>
            <a:pPr marL="305435" indent="-305435">
              <a:buNone/>
            </a:pPr>
            <a:r>
              <a:rPr lang="en-US" sz="2400" dirty="0" smtClean="0">
                <a:solidFill>
                  <a:schemeClr val="tx1"/>
                </a:solidFill>
                <a:latin typeface="Calibri" pitchFamily="34" charset="0"/>
                <a:cs typeface="Calibri" pitchFamily="34" charset="0"/>
              </a:rPr>
              <a:t>5. Securing Internet of Things (IoT) ecosystems against key loggers.</a:t>
            </a:r>
          </a:p>
          <a:p>
            <a:pPr marL="305435" indent="-305435">
              <a:buNone/>
            </a:pPr>
            <a:r>
              <a:rPr lang="en-US" sz="2400" dirty="0" smtClean="0">
                <a:solidFill>
                  <a:schemeClr val="tx1"/>
                </a:solidFill>
                <a:latin typeface="Calibri" pitchFamily="34" charset="0"/>
                <a:cs typeface="Calibri" pitchFamily="34" charset="0"/>
              </a:rPr>
              <a:t>6. User education and awareness initiatives.</a:t>
            </a:r>
          </a:p>
          <a:p>
            <a:pPr marL="305435" indent="-305435">
              <a:buNone/>
            </a:pPr>
            <a:r>
              <a:rPr lang="en-US" sz="2400" dirty="0" smtClean="0">
                <a:solidFill>
                  <a:schemeClr val="tx1"/>
                </a:solidFill>
                <a:latin typeface="Calibri" pitchFamily="34" charset="0"/>
                <a:cs typeface="Calibri" pitchFamily="34" charset="0"/>
              </a:rPr>
              <a:t>7. Development of regulatory frameworks and industry standards.</a:t>
            </a:r>
            <a:endParaRPr lang="en-US" sz="2400" dirty="0">
              <a:solidFill>
                <a:schemeClr val="tx1"/>
              </a:solidFill>
              <a:latin typeface="Calibri" pitchFamily="34" charset="0"/>
              <a:cs typeface="Calibri" pitchFamily="34" charset="0"/>
            </a:endParaRPr>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normAutofit/>
          </a:bodyPr>
          <a:lstStyle/>
          <a:p>
            <a:r>
              <a:rPr lang="en-US" sz="4000" b="1" dirty="0">
                <a:solidFill>
                  <a:srgbClr val="002060"/>
                </a:solidFill>
                <a:latin typeface="Calibri" pitchFamily="34" charset="0"/>
                <a:cs typeface="Calibri"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400" b="1" dirty="0">
                <a:solidFill>
                  <a:schemeClr val="tx1"/>
                </a:solidFill>
                <a:latin typeface="Calibri" pitchFamily="34" charset="0"/>
                <a:ea typeface="+mn-lt"/>
                <a:cs typeface="Calibri" pitchFamily="34" charset="0"/>
              </a:rPr>
              <a:t>Problem </a:t>
            </a:r>
            <a:r>
              <a:rPr lang="en-US" sz="2400" b="1" dirty="0" smtClean="0">
                <a:solidFill>
                  <a:schemeClr val="tx1"/>
                </a:solidFill>
                <a:latin typeface="Calibri" pitchFamily="34" charset="0"/>
                <a:ea typeface="+mn-lt"/>
                <a:cs typeface="Calibri" pitchFamily="34" charset="0"/>
              </a:rPr>
              <a:t>Statement</a:t>
            </a:r>
            <a:endParaRPr lang="en-US" sz="2400" dirty="0">
              <a:solidFill>
                <a:schemeClr val="tx1"/>
              </a:solidFill>
              <a:latin typeface="Calibri" pitchFamily="34" charset="0"/>
              <a:cs typeface="Calibri" pitchFamily="34" charset="0"/>
            </a:endParaRPr>
          </a:p>
          <a:p>
            <a:pPr marL="305435" indent="-305435"/>
            <a:r>
              <a:rPr lang="en-US" sz="2400" b="1" dirty="0">
                <a:solidFill>
                  <a:schemeClr val="tx1"/>
                </a:solidFill>
                <a:latin typeface="Calibri" pitchFamily="34" charset="0"/>
                <a:ea typeface="+mn-lt"/>
                <a:cs typeface="Calibri" pitchFamily="34" charset="0"/>
              </a:rPr>
              <a:t>Proposed System/Solution</a:t>
            </a:r>
            <a:endParaRPr lang="en-US" sz="2400" dirty="0">
              <a:solidFill>
                <a:schemeClr val="tx1"/>
              </a:solidFill>
              <a:latin typeface="Calibri" pitchFamily="34" charset="0"/>
              <a:cs typeface="Calibri" pitchFamily="34" charset="0"/>
            </a:endParaRPr>
          </a:p>
          <a:p>
            <a:pPr marL="305435" indent="-305435"/>
            <a:r>
              <a:rPr lang="en-US" sz="2400" b="1" dirty="0">
                <a:solidFill>
                  <a:schemeClr val="tx1"/>
                </a:solidFill>
                <a:latin typeface="Calibri" pitchFamily="34" charset="0"/>
                <a:ea typeface="+mn-lt"/>
                <a:cs typeface="Calibri" pitchFamily="34" charset="0"/>
              </a:rPr>
              <a:t>System Development </a:t>
            </a:r>
            <a:r>
              <a:rPr lang="en-US" sz="2400" b="1" dirty="0" smtClean="0">
                <a:solidFill>
                  <a:schemeClr val="tx1"/>
                </a:solidFill>
                <a:latin typeface="Calibri" pitchFamily="34" charset="0"/>
                <a:ea typeface="+mn-lt"/>
                <a:cs typeface="Calibri" pitchFamily="34" charset="0"/>
              </a:rPr>
              <a:t>Approach</a:t>
            </a:r>
            <a:endParaRPr lang="en-US" sz="2400" dirty="0">
              <a:solidFill>
                <a:schemeClr val="tx1"/>
              </a:solidFill>
              <a:latin typeface="Calibri" pitchFamily="34" charset="0"/>
              <a:ea typeface="+mn-lt"/>
              <a:cs typeface="Calibri" pitchFamily="34" charset="0"/>
            </a:endParaRPr>
          </a:p>
          <a:p>
            <a:pPr marL="305435" indent="-305435"/>
            <a:r>
              <a:rPr lang="en-US" sz="2400" b="1" dirty="0">
                <a:solidFill>
                  <a:schemeClr val="tx1"/>
                </a:solidFill>
                <a:latin typeface="Calibri" pitchFamily="34" charset="0"/>
                <a:ea typeface="+mn-lt"/>
                <a:cs typeface="Calibri" pitchFamily="34" charset="0"/>
              </a:rPr>
              <a:t>Algorithm &amp; Deployment  </a:t>
            </a:r>
            <a:endParaRPr lang="en-US" sz="2400" dirty="0">
              <a:solidFill>
                <a:schemeClr val="tx1"/>
              </a:solidFill>
              <a:latin typeface="Calibri" pitchFamily="34" charset="0"/>
              <a:cs typeface="Calibri" pitchFamily="34" charset="0"/>
            </a:endParaRPr>
          </a:p>
          <a:p>
            <a:pPr marL="305435" indent="-305435"/>
            <a:r>
              <a:rPr lang="en-US" sz="2400" b="1" dirty="0" smtClean="0">
                <a:solidFill>
                  <a:schemeClr val="tx1"/>
                </a:solidFill>
                <a:latin typeface="Calibri" pitchFamily="34" charset="0"/>
                <a:ea typeface="+mn-lt"/>
                <a:cs typeface="Calibri" pitchFamily="34" charset="0"/>
              </a:rPr>
              <a:t>Result</a:t>
            </a:r>
            <a:endParaRPr lang="en-US" sz="2400" b="1" dirty="0">
              <a:solidFill>
                <a:schemeClr val="tx1"/>
              </a:solidFill>
              <a:latin typeface="Calibri" pitchFamily="34" charset="0"/>
              <a:ea typeface="+mn-lt"/>
              <a:cs typeface="Calibri" pitchFamily="34" charset="0"/>
            </a:endParaRPr>
          </a:p>
          <a:p>
            <a:pPr marL="305435" indent="-305435"/>
            <a:r>
              <a:rPr lang="en-US" sz="2400" b="1" dirty="0">
                <a:solidFill>
                  <a:schemeClr val="tx1"/>
                </a:solidFill>
                <a:latin typeface="Calibri" pitchFamily="34" charset="0"/>
                <a:ea typeface="+mn-lt"/>
                <a:cs typeface="Calibri" pitchFamily="34" charset="0"/>
              </a:rPr>
              <a:t>Conclusion</a:t>
            </a:r>
            <a:endParaRPr lang="en-US" sz="2400" dirty="0">
              <a:solidFill>
                <a:schemeClr val="tx1"/>
              </a:solidFill>
              <a:latin typeface="Calibri" pitchFamily="34" charset="0"/>
              <a:cs typeface="Calibri" pitchFamily="34" charset="0"/>
            </a:endParaRPr>
          </a:p>
          <a:p>
            <a:pPr marL="305435" indent="-305435"/>
            <a:r>
              <a:rPr lang="en-US" sz="2400" b="1" dirty="0">
                <a:solidFill>
                  <a:schemeClr val="tx1"/>
                </a:solidFill>
                <a:latin typeface="Calibri" pitchFamily="34" charset="0"/>
                <a:ea typeface="+mn-lt"/>
                <a:cs typeface="Calibri" pitchFamily="34" charset="0"/>
              </a:rPr>
              <a:t>Future Scope</a:t>
            </a:r>
          </a:p>
          <a:p>
            <a:pPr marL="305435" indent="-305435">
              <a:buNone/>
            </a:pPr>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619292" y="96885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a:t>
            </a:r>
            <a:r>
              <a:rPr lang="en-US" sz="4400" b="1" dirty="0">
                <a:solidFill>
                  <a:schemeClr val="accent1"/>
                </a:solidFill>
                <a:latin typeface="Calibri" pitchFamily="34" charset="0"/>
                <a:cs typeface="Calibri" pitchFamily="34" charset="0"/>
              </a:rPr>
              <a:t>Statem</a:t>
            </a:r>
            <a:r>
              <a:rPr lang="en-US" sz="4400" b="1" dirty="0">
                <a:solidFill>
                  <a:schemeClr val="accent1"/>
                </a:solidFill>
                <a:latin typeface="Arial" panose="020B0604020202020204" pitchFamily="34" charset="0"/>
                <a:cs typeface="Arial" panose="020B0604020202020204" pitchFamily="34" charset="0"/>
              </a:rPr>
              <a:t>ent</a:t>
            </a:r>
            <a:endParaRPr lang="en-US" sz="4400" dirty="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lnSpc>
                <a:spcPct val="150000"/>
              </a:lnSpc>
              <a:buNone/>
            </a:pPr>
            <a:r>
              <a:rPr lang="en-US" sz="2400" dirty="0" smtClean="0">
                <a:latin typeface="Calibri" pitchFamily="34" charset="0"/>
                <a:cs typeface="Calibri" pitchFamily="34" charset="0"/>
              </a:rPr>
              <a:t>    </a:t>
            </a:r>
            <a:r>
              <a:rPr lang="en-US" sz="2400" dirty="0" smtClean="0">
                <a:solidFill>
                  <a:schemeClr val="tx1"/>
                </a:solidFill>
                <a:latin typeface="Calibri" pitchFamily="34" charset="0"/>
                <a:cs typeface="Calibri" pitchFamily="34" charset="0"/>
              </a:rPr>
              <a:t>In today's digital age, where cybersecurity threats loom large, one of the significant concerns is the proliferation of key loggers, stealthy software tools designed to monitor and record keystrokes on a user's computer without their knowledge. Key loggers pose a severe threat to individuals and organizations as they can capture sensitive information such as passwords, credit card details, and other personal data, leading to identity theft, financial loss, and privacy breaches.</a:t>
            </a:r>
            <a:endParaRPr lang="en-IN" sz="2400" dirty="0">
              <a:solidFill>
                <a:schemeClr val="tx1"/>
              </a:solidFill>
              <a:latin typeface="Calibri" pitchFamily="34" charset="0"/>
              <a:cs typeface="Calibri" pitchFamily="34" charset="0"/>
            </a:endParaRPr>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solidFill>
                  <a:schemeClr val="accent1"/>
                </a:solidFill>
                <a:latin typeface="Calibri" pitchFamily="34" charset="0"/>
                <a:cs typeface="Calibri" pitchFamily="34" charset="0"/>
              </a:rPr>
              <a:t>Proposed SOLUTION</a:t>
            </a:r>
            <a:endParaRPr lang="en-US" sz="4000" b="1" dirty="0">
              <a:solidFill>
                <a:schemeClr val="accent1"/>
              </a:solidFill>
              <a:latin typeface="Calibri" pitchFamily="34" charset="0"/>
              <a:cs typeface="Calibri" pitchFamily="34" charset="0"/>
            </a:endParaRPr>
          </a:p>
        </p:txBody>
      </p:sp>
      <p:sp>
        <p:nvSpPr>
          <p:cNvPr id="3" name="TextBox 2"/>
          <p:cNvSpPr txBox="1"/>
          <p:nvPr/>
        </p:nvSpPr>
        <p:spPr>
          <a:xfrm>
            <a:off x="266700" y="1390650"/>
            <a:ext cx="10534650" cy="5632311"/>
          </a:xfrm>
          <a:prstGeom prst="rect">
            <a:avLst/>
          </a:prstGeom>
          <a:noFill/>
        </p:spPr>
        <p:txBody>
          <a:bodyPr wrap="square" rtlCol="0">
            <a:spAutoFit/>
          </a:bodyPr>
          <a:lstStyle/>
          <a:p>
            <a:pPr marL="305435" indent="-305435"/>
            <a:endParaRPr lang="en-IN" sz="2400" b="1" dirty="0" smtClean="0">
              <a:latin typeface="Calibri" pitchFamily="34" charset="0"/>
              <a:cs typeface="Calibri" pitchFamily="34" charset="0"/>
            </a:endParaRPr>
          </a:p>
          <a:p>
            <a:r>
              <a:rPr lang="en-US" sz="2400" dirty="0" smtClean="0">
                <a:latin typeface="Calibri" pitchFamily="34" charset="0"/>
                <a:cs typeface="Calibri" pitchFamily="34" charset="0"/>
              </a:rPr>
              <a:t>There are several steps individuals and organizations can take to protect against key loggers and mitigate the risks associated with them:</a:t>
            </a:r>
          </a:p>
          <a:p>
            <a:endParaRPr lang="en-US" sz="2400" dirty="0" smtClean="0">
              <a:latin typeface="Calibri" pitchFamily="34" charset="0"/>
              <a:cs typeface="Calibri" pitchFamily="34" charset="0"/>
            </a:endParaRPr>
          </a:p>
          <a:p>
            <a:r>
              <a:rPr lang="en-US" sz="2400" b="1" dirty="0" smtClean="0">
                <a:latin typeface="Calibri" pitchFamily="34" charset="0"/>
                <a:cs typeface="Calibri" pitchFamily="34" charset="0"/>
              </a:rPr>
              <a:t>1. Use Antivirus and Antimalware </a:t>
            </a:r>
            <a:r>
              <a:rPr lang="en-US" sz="2400" b="1" dirty="0" smtClean="0">
                <a:latin typeface="Calibri" pitchFamily="34" charset="0"/>
                <a:cs typeface="Calibri" pitchFamily="34" charset="0"/>
              </a:rPr>
              <a:t>Software: </a:t>
            </a:r>
            <a:r>
              <a:rPr lang="en-US" sz="2400" dirty="0" err="1" smtClean="0"/>
              <a:t>Keyloggers</a:t>
            </a:r>
            <a:r>
              <a:rPr lang="en-US" sz="2400" dirty="0" smtClean="0"/>
              <a:t> </a:t>
            </a:r>
            <a:r>
              <a:rPr lang="en-US" sz="2400" dirty="0" smtClean="0"/>
              <a:t>are particularly dangerous as they can capture keystrokes, potentially compromising sensitive information such as passwords, credit card numbers, and personal messages. Antivirus software can detect and remove </a:t>
            </a:r>
            <a:r>
              <a:rPr lang="en-US" sz="2400" dirty="0" err="1" smtClean="0"/>
              <a:t>keyloggers</a:t>
            </a:r>
            <a:r>
              <a:rPr lang="en-US" sz="2400" dirty="0" smtClean="0"/>
              <a:t> before they can steal such information.</a:t>
            </a:r>
            <a:endParaRPr lang="en-US" sz="2400" dirty="0" smtClean="0">
              <a:latin typeface="Calibri" pitchFamily="34" charset="0"/>
              <a:cs typeface="Calibri" pitchFamily="34" charset="0"/>
            </a:endParaRPr>
          </a:p>
          <a:p>
            <a:r>
              <a:rPr lang="en-US" sz="2400" b="1" dirty="0" smtClean="0">
                <a:latin typeface="Calibri" pitchFamily="34" charset="0"/>
                <a:cs typeface="Calibri" pitchFamily="34" charset="0"/>
              </a:rPr>
              <a:t>2. Keep Software Updated</a:t>
            </a:r>
            <a:r>
              <a:rPr lang="en-US" sz="2400" b="1" dirty="0" smtClean="0">
                <a:latin typeface="Calibri" pitchFamily="34" charset="0"/>
                <a:cs typeface="Calibri" pitchFamily="34" charset="0"/>
              </a:rPr>
              <a:t>:</a:t>
            </a:r>
            <a:r>
              <a:rPr lang="en-US" sz="2400" dirty="0" smtClean="0"/>
              <a:t> Software updates often include patches for known vulnerabilities. </a:t>
            </a:r>
            <a:r>
              <a:rPr lang="en-US" sz="2400" dirty="0" err="1" smtClean="0"/>
              <a:t>Keyloggers</a:t>
            </a:r>
            <a:r>
              <a:rPr lang="en-US" sz="2400" dirty="0" smtClean="0"/>
              <a:t> and other malicious software often exploit these vulnerabilities to gain unauthorized access to systems or to capture sensitive information. By regularly updating your software, you can protect yourself against known security threats.</a:t>
            </a:r>
            <a:endParaRPr lang="en-US" sz="2400" dirty="0" smtClean="0">
              <a:latin typeface="Calibri" pitchFamily="34" charset="0"/>
              <a:cs typeface="Calibri" pitchFamily="34" charset="0"/>
            </a:endParaRPr>
          </a:p>
          <a:p>
            <a:endParaRPr lang="en-US" sz="24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2450" y="642342"/>
            <a:ext cx="10610850" cy="7201972"/>
          </a:xfrm>
          <a:prstGeom prst="rect">
            <a:avLst/>
          </a:prstGeom>
          <a:noFill/>
        </p:spPr>
        <p:txBody>
          <a:bodyPr wrap="square" rtlCol="0">
            <a:spAutoFit/>
          </a:bodyPr>
          <a:lstStyle/>
          <a:p>
            <a:r>
              <a:rPr lang="en-US" sz="2400" b="1" dirty="0" smtClean="0">
                <a:latin typeface="Calibri" pitchFamily="34" charset="0"/>
                <a:cs typeface="Calibri" pitchFamily="34" charset="0"/>
              </a:rPr>
              <a:t>3. Be Cautious of Email Attachments and </a:t>
            </a:r>
            <a:r>
              <a:rPr lang="en-US" sz="2400" b="1" dirty="0" err="1" smtClean="0">
                <a:latin typeface="Calibri" pitchFamily="34" charset="0"/>
                <a:cs typeface="Calibri" pitchFamily="34" charset="0"/>
              </a:rPr>
              <a:t>Links:</a:t>
            </a:r>
            <a:r>
              <a:rPr lang="en-US" sz="2400" dirty="0" err="1" smtClean="0"/>
              <a:t>Some</a:t>
            </a:r>
            <a:r>
              <a:rPr lang="en-US" sz="2400" dirty="0" smtClean="0"/>
              <a:t> </a:t>
            </a:r>
            <a:r>
              <a:rPr lang="en-US" sz="2400" dirty="0" smtClean="0"/>
              <a:t>malicious links can lead to drive-by downloads, where malware is automatically downloaded and installed on your system without your knowledge or consent. This can happen simply by visiting a compromised website or clicking on a malicious link.</a:t>
            </a:r>
            <a:endParaRPr lang="en-US" sz="2400" dirty="0" smtClean="0">
              <a:latin typeface="Calibri" pitchFamily="34" charset="0"/>
              <a:cs typeface="Calibri" pitchFamily="34" charset="0"/>
            </a:endParaRPr>
          </a:p>
          <a:p>
            <a:r>
              <a:rPr lang="en-US" sz="2400" b="1" dirty="0" smtClean="0">
                <a:latin typeface="Calibri" pitchFamily="34" charset="0"/>
                <a:cs typeface="Calibri" pitchFamily="34" charset="0"/>
              </a:rPr>
              <a:t>4. Use </a:t>
            </a:r>
            <a:r>
              <a:rPr lang="en-US" sz="2400" b="1" dirty="0" smtClean="0">
                <a:latin typeface="Calibri" pitchFamily="34" charset="0"/>
                <a:cs typeface="Calibri" pitchFamily="34" charset="0"/>
              </a:rPr>
              <a:t>Firewalls: </a:t>
            </a:r>
            <a:r>
              <a:rPr lang="en-US" sz="2400" dirty="0" smtClean="0"/>
              <a:t>Drive-by </a:t>
            </a:r>
            <a:r>
              <a:rPr lang="en-US" sz="2400" dirty="0" smtClean="0"/>
              <a:t>downloads refer to the automatic download and installation of malware onto a user's device without their explicit consent or knowledge. This can happen when visiting a compromised website or clicking on a malicious link embedded in an email, advertisement, or social media post.</a:t>
            </a:r>
            <a:endParaRPr lang="en-US" sz="2400" dirty="0" smtClean="0">
              <a:latin typeface="Calibri" pitchFamily="34" charset="0"/>
              <a:cs typeface="Calibri" pitchFamily="34" charset="0"/>
            </a:endParaRPr>
          </a:p>
          <a:p>
            <a:endParaRPr lang="en-US" dirty="0" smtClean="0">
              <a:latin typeface="Calibri" pitchFamily="34" charset="0"/>
              <a:cs typeface="Calibri" pitchFamily="34" charset="0"/>
            </a:endParaRPr>
          </a:p>
          <a:p>
            <a:r>
              <a:rPr lang="en-US" sz="2400" b="1" dirty="0" smtClean="0">
                <a:latin typeface="Calibri" pitchFamily="34" charset="0"/>
                <a:cs typeface="Calibri" pitchFamily="34" charset="0"/>
              </a:rPr>
              <a:t>5. Practice Safe Browsing Habits</a:t>
            </a:r>
            <a:r>
              <a:rPr lang="en-US" sz="2400" b="1" dirty="0" smtClean="0">
                <a:latin typeface="Calibri" pitchFamily="34" charset="0"/>
                <a:cs typeface="Calibri" pitchFamily="34" charset="0"/>
              </a:rPr>
              <a:t>:</a:t>
            </a:r>
            <a:r>
              <a:rPr lang="en-US" sz="2400" dirty="0" smtClean="0"/>
              <a:t> Visiting only trusted websites reduces the likelihood of encountering malicious content or inadvertently downloading malware. Stick to reputable sources for news, information, and downloads to minimize the risk of exposure to </a:t>
            </a:r>
            <a:r>
              <a:rPr lang="en-US" sz="2400" dirty="0" err="1" smtClean="0"/>
              <a:t>keyloggers</a:t>
            </a:r>
            <a:r>
              <a:rPr lang="en-US" sz="2400" dirty="0" smtClean="0"/>
              <a:t> and other forms of malware.</a:t>
            </a:r>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a:p>
            <a:r>
              <a:rPr lang="en-US" sz="2400" b="1" dirty="0" smtClean="0">
                <a:latin typeface="Calibri" pitchFamily="34" charset="0"/>
                <a:cs typeface="Calibri" pitchFamily="34" charset="0"/>
              </a:rPr>
              <a:t>6. Use Virtual Keyboards: </a:t>
            </a:r>
            <a:r>
              <a:rPr lang="en-US" sz="2400" dirty="0" smtClean="0"/>
              <a:t>Virtual keyboards allow users to input characters by clicking on them with a mouse or </a:t>
            </a:r>
            <a:r>
              <a:rPr lang="en-US" sz="2400" dirty="0" err="1" smtClean="0"/>
              <a:t>touchscreen</a:t>
            </a:r>
            <a:r>
              <a:rPr lang="en-US" sz="2400" dirty="0" smtClean="0"/>
              <a:t>, rather than typing them on a physical keyboard. Since </a:t>
            </a:r>
            <a:r>
              <a:rPr lang="en-US" sz="2400" dirty="0" err="1" smtClean="0"/>
              <a:t>keyloggers</a:t>
            </a:r>
            <a:r>
              <a:rPr lang="en-US" sz="2400" dirty="0" smtClean="0"/>
              <a:t> typically record keystrokes from physical </a:t>
            </a:r>
            <a:r>
              <a:rPr lang="en-US" sz="2400" dirty="0" smtClean="0"/>
              <a:t>keyboards</a:t>
            </a:r>
            <a:r>
              <a:rPr lang="en-US" sz="2400" dirty="0" smtClean="0"/>
              <a:t>.</a:t>
            </a:r>
            <a:endParaRPr lang="en-US" sz="2400" dirty="0" smtClean="0">
              <a:latin typeface="Calibri" pitchFamily="34" charset="0"/>
              <a:cs typeface="Calibri" pitchFamily="34" charset="0"/>
            </a:endParaRPr>
          </a:p>
          <a:p>
            <a:endParaRPr lang="en-US" dirty="0" smtClean="0"/>
          </a:p>
          <a:p>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0550" y="210026"/>
            <a:ext cx="10610850" cy="7017306"/>
          </a:xfrm>
          <a:prstGeom prst="rect">
            <a:avLst/>
          </a:prstGeom>
          <a:noFill/>
        </p:spPr>
        <p:txBody>
          <a:bodyPr wrap="square" rtlCol="0">
            <a:spAutoFit/>
          </a:bodyPr>
          <a:lstStyle/>
          <a:p>
            <a:r>
              <a:rPr lang="en-US" sz="2400" dirty="0" smtClean="0"/>
              <a:t>.</a:t>
            </a:r>
          </a:p>
          <a:p>
            <a:endParaRPr lang="en-US" sz="2400" dirty="0" smtClean="0"/>
          </a:p>
          <a:p>
            <a:r>
              <a:rPr lang="en-US" sz="2400" b="1" dirty="0" smtClean="0">
                <a:latin typeface="Calibri" pitchFamily="34" charset="0"/>
                <a:cs typeface="Calibri" pitchFamily="34" charset="0"/>
              </a:rPr>
              <a:t>7. Implement Two-Factor Authentication (</a:t>
            </a:r>
            <a:r>
              <a:rPr lang="en-US" sz="2400" b="1" dirty="0" smtClean="0">
                <a:latin typeface="Calibri" pitchFamily="34" charset="0"/>
                <a:cs typeface="Calibri" pitchFamily="34" charset="0"/>
              </a:rPr>
              <a:t>2FA):</a:t>
            </a:r>
            <a:r>
              <a:rPr lang="en-US" sz="2400" dirty="0" smtClean="0"/>
              <a:t> </a:t>
            </a:r>
            <a:r>
              <a:rPr lang="en-US" sz="2400" dirty="0" smtClean="0"/>
              <a:t>Two-factor authentication requires users to provide two forms of verification to access their accounts. Typically, this involves something you know (like a password) and something you have (like a mobile device or security key). Even if a </a:t>
            </a:r>
            <a:r>
              <a:rPr lang="en-US" sz="2400" dirty="0" err="1" smtClean="0"/>
              <a:t>keylogger</a:t>
            </a:r>
            <a:r>
              <a:rPr lang="en-US" sz="2400" dirty="0" smtClean="0"/>
              <a:t> captures your password, it won't be enough to gain access to your account without the second form of verification.</a:t>
            </a:r>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a:p>
            <a:r>
              <a:rPr lang="en-US" sz="2400" b="1" dirty="0" smtClean="0">
                <a:latin typeface="Calibri" pitchFamily="34" charset="0"/>
                <a:cs typeface="Calibri" pitchFamily="34" charset="0"/>
              </a:rPr>
              <a:t>8. Regularly Monitor Accounts</a:t>
            </a:r>
            <a:r>
              <a:rPr lang="en-US" sz="2400" b="1" dirty="0" smtClean="0">
                <a:latin typeface="Calibri" pitchFamily="34" charset="0"/>
                <a:cs typeface="Calibri" pitchFamily="34" charset="0"/>
              </a:rPr>
              <a:t>:</a:t>
            </a:r>
            <a:r>
              <a:rPr lang="en-US" sz="2400" dirty="0" smtClean="0"/>
              <a:t> Monitoring your bank accounts, credit card statements, and other financial accounts allows you to detect any unauthorized transactions or suspicious activity early. The sooner you identify potential fraud, the quicker you can take action to mitigate its impact.</a:t>
            </a:r>
            <a:endParaRPr lang="en-US" sz="2400" dirty="0" smtClean="0">
              <a:latin typeface="Calibri" pitchFamily="34" charset="0"/>
              <a:cs typeface="Calibri" pitchFamily="34" charset="0"/>
            </a:endParaRPr>
          </a:p>
          <a:p>
            <a:endParaRPr lang="en-US" sz="2400" b="1" dirty="0" smtClean="0">
              <a:latin typeface="Calibri" pitchFamily="34" charset="0"/>
              <a:cs typeface="Calibri" pitchFamily="34" charset="0"/>
            </a:endParaRPr>
          </a:p>
          <a:p>
            <a:r>
              <a:rPr lang="en-US" sz="2400" b="1" dirty="0" smtClean="0">
                <a:latin typeface="Calibri" pitchFamily="34" charset="0"/>
                <a:cs typeface="Calibri" pitchFamily="34" charset="0"/>
              </a:rPr>
              <a:t>9. Educate </a:t>
            </a:r>
            <a:r>
              <a:rPr lang="en-US" sz="2400" b="1" dirty="0" smtClean="0">
                <a:latin typeface="Calibri" pitchFamily="34" charset="0"/>
                <a:cs typeface="Calibri" pitchFamily="34" charset="0"/>
              </a:rPr>
              <a:t>Employees:</a:t>
            </a:r>
            <a:r>
              <a:rPr lang="en-US" sz="2400" dirty="0" smtClean="0"/>
              <a:t> Phishing is one of the most common methods used by cybercriminals to trick individuals into divulging sensitive information or installing malware, including </a:t>
            </a:r>
            <a:r>
              <a:rPr lang="en-US" sz="2400" dirty="0" err="1" smtClean="0"/>
              <a:t>keyloggers</a:t>
            </a:r>
            <a:r>
              <a:rPr lang="en-US" sz="2400" dirty="0" smtClean="0"/>
              <a:t>. By providing </a:t>
            </a:r>
            <a:r>
              <a:rPr lang="en-US" sz="2400" dirty="0" err="1" smtClean="0"/>
              <a:t>cybersecurity</a:t>
            </a:r>
            <a:r>
              <a:rPr lang="en-US" sz="2400" dirty="0" smtClean="0"/>
              <a:t> awareness training, employees can learn to recognize the signs of phishing </a:t>
            </a:r>
            <a:r>
              <a:rPr lang="en-US" sz="2400" dirty="0" smtClean="0"/>
              <a:t>emails</a:t>
            </a:r>
            <a:r>
              <a:rPr lang="en-US" sz="2400" dirty="0" smtClean="0"/>
              <a:t>.</a:t>
            </a:r>
            <a:endParaRPr lang="en-US" sz="2400" dirty="0" smtClean="0">
              <a:latin typeface="Calibri" pitchFamily="34" charset="0"/>
              <a:cs typeface="Calibri" pitchFamily="34" charset="0"/>
            </a:endParaRPr>
          </a:p>
          <a:p>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6750" y="1123950"/>
            <a:ext cx="10172700" cy="1938992"/>
          </a:xfrm>
          <a:prstGeom prst="rect">
            <a:avLst/>
          </a:prstGeom>
          <a:noFill/>
        </p:spPr>
        <p:txBody>
          <a:bodyPr wrap="square" rtlCol="0">
            <a:spAutoFit/>
          </a:bodyPr>
          <a:lstStyle/>
          <a:p>
            <a:r>
              <a:rPr lang="en-US" sz="2400" b="1" dirty="0" smtClean="0">
                <a:latin typeface="Calibri" pitchFamily="34" charset="0"/>
                <a:cs typeface="Calibri" pitchFamily="34" charset="0"/>
              </a:rPr>
              <a:t>10. Encrypt Sensitive </a:t>
            </a:r>
            <a:r>
              <a:rPr lang="en-US" sz="2400" b="1" dirty="0" err="1" smtClean="0">
                <a:latin typeface="Calibri" pitchFamily="34" charset="0"/>
                <a:cs typeface="Calibri" pitchFamily="34" charset="0"/>
              </a:rPr>
              <a:t>Data:</a:t>
            </a:r>
            <a:r>
              <a:rPr lang="en-US" sz="2400" dirty="0" err="1" smtClean="0"/>
              <a:t>Many</a:t>
            </a:r>
            <a:r>
              <a:rPr lang="en-US" sz="2400" dirty="0" smtClean="0"/>
              <a:t> regulatory standards and data protection laws mandate the use of encryption to safeguard sensitive information. By complying with these requirements, individuals and organizations not only protect themselves from potential data breaches but also demonstrate a commitment to data security and privacy.</a:t>
            </a:r>
            <a:endParaRPr lang="en-IN" sz="2400" dirty="0">
              <a:latin typeface="Calibri" pitchFamily="34" charset="0"/>
              <a:cs typeface="Calibri"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714542" y="79592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485942" y="1625876"/>
            <a:ext cx="11439358" cy="4673324"/>
          </a:xfrm>
        </p:spPr>
        <p:txBody>
          <a:bodyPr>
            <a:noAutofit/>
          </a:bodyPr>
          <a:lstStyle/>
          <a:p>
            <a:pPr marL="0" indent="0">
              <a:lnSpc>
                <a:spcPct val="100000"/>
              </a:lnSpc>
              <a:buNone/>
            </a:pPr>
            <a:r>
              <a:rPr lang="en-US" sz="2400" b="1" dirty="0" smtClean="0">
                <a:solidFill>
                  <a:srgbClr val="0F0F0F"/>
                </a:solidFill>
                <a:latin typeface="Calibri" pitchFamily="34" charset="0"/>
                <a:cs typeface="Calibri" pitchFamily="34" charset="0"/>
              </a:rPr>
              <a:t>A systemic approach to combating key loggers involves:</a:t>
            </a:r>
          </a:p>
          <a:p>
            <a:pPr marL="0" indent="0">
              <a:lnSpc>
                <a:spcPct val="100000"/>
              </a:lnSpc>
              <a:buNone/>
            </a:pPr>
            <a:r>
              <a:rPr lang="en-US" sz="2400" b="1" dirty="0" smtClean="0">
                <a:solidFill>
                  <a:srgbClr val="0F0F0F"/>
                </a:solidFill>
                <a:latin typeface="Calibri" pitchFamily="34" charset="0"/>
                <a:cs typeface="Calibri" pitchFamily="34" charset="0"/>
              </a:rPr>
              <a:t>1. Assessing risks comprehensively.</a:t>
            </a:r>
          </a:p>
          <a:p>
            <a:pPr marL="0" indent="0">
              <a:lnSpc>
                <a:spcPct val="100000"/>
              </a:lnSpc>
              <a:buNone/>
            </a:pPr>
            <a:r>
              <a:rPr lang="en-US" sz="2400" b="1" dirty="0" smtClean="0">
                <a:solidFill>
                  <a:srgbClr val="0F0F0F"/>
                </a:solidFill>
                <a:latin typeface="Calibri" pitchFamily="34" charset="0"/>
                <a:cs typeface="Calibri" pitchFamily="34" charset="0"/>
              </a:rPr>
              <a:t>2. Establishing robust security policies and procedures.</a:t>
            </a:r>
          </a:p>
          <a:p>
            <a:pPr marL="0" indent="0">
              <a:lnSpc>
                <a:spcPct val="100000"/>
              </a:lnSpc>
              <a:buNone/>
            </a:pPr>
            <a:r>
              <a:rPr lang="en-US" sz="2400" b="1" dirty="0" smtClean="0">
                <a:solidFill>
                  <a:srgbClr val="0F0F0F"/>
                </a:solidFill>
                <a:latin typeface="Calibri" pitchFamily="34" charset="0"/>
                <a:cs typeface="Calibri" pitchFamily="34" charset="0"/>
              </a:rPr>
              <a:t>3. Deploying advanced cybersecurity technologies.</a:t>
            </a:r>
          </a:p>
          <a:p>
            <a:pPr marL="0" indent="0">
              <a:lnSpc>
                <a:spcPct val="100000"/>
              </a:lnSpc>
              <a:buNone/>
            </a:pPr>
            <a:r>
              <a:rPr lang="en-US" sz="2400" b="1" dirty="0" smtClean="0">
                <a:solidFill>
                  <a:srgbClr val="0F0F0F"/>
                </a:solidFill>
                <a:latin typeface="Calibri" pitchFamily="34" charset="0"/>
                <a:cs typeface="Calibri" pitchFamily="34" charset="0"/>
              </a:rPr>
              <a:t>4. Implementing continuous monitoring and detection mechanisms.</a:t>
            </a:r>
          </a:p>
          <a:p>
            <a:pPr marL="0" indent="0">
              <a:lnSpc>
                <a:spcPct val="100000"/>
              </a:lnSpc>
              <a:buNone/>
            </a:pPr>
            <a:r>
              <a:rPr lang="en-US" sz="2400" b="1" dirty="0" smtClean="0">
                <a:solidFill>
                  <a:srgbClr val="0F0F0F"/>
                </a:solidFill>
                <a:latin typeface="Calibri" pitchFamily="34" charset="0"/>
                <a:cs typeface="Calibri" pitchFamily="34" charset="0"/>
              </a:rPr>
              <a:t>5. Developing an effective incident response plan.</a:t>
            </a:r>
          </a:p>
          <a:p>
            <a:pPr marL="0" indent="0">
              <a:lnSpc>
                <a:spcPct val="100000"/>
              </a:lnSpc>
              <a:buNone/>
            </a:pPr>
            <a:r>
              <a:rPr lang="en-US" sz="2400" b="1" dirty="0" smtClean="0">
                <a:solidFill>
                  <a:srgbClr val="0F0F0F"/>
                </a:solidFill>
                <a:latin typeface="Calibri" pitchFamily="34" charset="0"/>
                <a:cs typeface="Calibri" pitchFamily="34" charset="0"/>
              </a:rPr>
              <a:t>6. Providing regular employee training and awareness.</a:t>
            </a:r>
          </a:p>
          <a:p>
            <a:pPr marL="0" indent="0">
              <a:lnSpc>
                <a:spcPct val="100000"/>
              </a:lnSpc>
              <a:buNone/>
            </a:pPr>
            <a:r>
              <a:rPr lang="en-US" sz="2400" b="1" dirty="0" smtClean="0">
                <a:solidFill>
                  <a:srgbClr val="0F0F0F"/>
                </a:solidFill>
                <a:latin typeface="Calibri" pitchFamily="34" charset="0"/>
                <a:cs typeface="Calibri" pitchFamily="34" charset="0"/>
              </a:rPr>
              <a:t>7. Ensuring security throughout the vendor and supply chain.</a:t>
            </a:r>
          </a:p>
          <a:p>
            <a:pPr marL="0" indent="0">
              <a:lnSpc>
                <a:spcPct val="100000"/>
              </a:lnSpc>
              <a:buNone/>
            </a:pPr>
            <a:r>
              <a:rPr lang="en-US" sz="2400" b="1" dirty="0" smtClean="0">
                <a:solidFill>
                  <a:srgbClr val="0F0F0F"/>
                </a:solidFill>
                <a:latin typeface="Calibri" pitchFamily="34" charset="0"/>
                <a:cs typeface="Calibri" pitchFamily="34" charset="0"/>
              </a:rPr>
              <a:t>8. Maintaining compliance with relevant regulations and standards.</a:t>
            </a:r>
          </a:p>
          <a:p>
            <a:pPr marL="0" indent="0">
              <a:lnSpc>
                <a:spcPct val="100000"/>
              </a:lnSpc>
              <a:buNone/>
            </a:pPr>
            <a:r>
              <a:rPr lang="en-US" sz="2400" b="1" dirty="0" smtClean="0">
                <a:solidFill>
                  <a:srgbClr val="0F0F0F"/>
                </a:solidFill>
                <a:latin typeface="Calibri" pitchFamily="34" charset="0"/>
                <a:cs typeface="Calibri" pitchFamily="34" charset="0"/>
              </a:rPr>
              <a:t>9. Facilitating collaboration and information sharing within the cybersecurity community.</a:t>
            </a:r>
          </a:p>
          <a:p>
            <a:pPr marL="0" indent="0">
              <a:lnSpc>
                <a:spcPct val="100000"/>
              </a:lnSpc>
              <a:buNone/>
            </a:pPr>
            <a:r>
              <a:rPr lang="en-US" sz="2400" b="1" dirty="0" smtClean="0">
                <a:solidFill>
                  <a:srgbClr val="0F0F0F"/>
                </a:solidFill>
                <a:latin typeface="Calibri" pitchFamily="34" charset="0"/>
                <a:cs typeface="Calibri" pitchFamily="34" charset="0"/>
              </a:rPr>
              <a:t>10. Continuously improving cybersecurity posture through evaluations and audits.</a:t>
            </a:r>
            <a:endParaRPr lang="en-IN" sz="2400" b="1" dirty="0">
              <a:solidFill>
                <a:srgbClr val="0F0F0F"/>
              </a:solidFill>
              <a:latin typeface="Calibri" pitchFamily="34" charset="0"/>
              <a:cs typeface="Calibri" pitchFamily="34" charset="0"/>
            </a:endParaRPr>
          </a:p>
        </p:txBody>
      </p:sp>
    </p:spTree>
    <p:extLst>
      <p:ext uri="{BB962C8B-B14F-4D97-AF65-F5344CB8AC3E}">
        <p14:creationId xmlns="" xmlns:p14="http://schemas.microsoft.com/office/powerpoint/2010/main" val="3202024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a:xfrm>
            <a:off x="400050" y="1371600"/>
            <a:ext cx="11363157" cy="4889500"/>
          </a:xfrm>
        </p:spPr>
        <p:txBody>
          <a:bodyPr>
            <a:normAutofit lnSpcReduction="10000"/>
          </a:bodyPr>
          <a:lstStyle/>
          <a:p>
            <a:pPr>
              <a:buNone/>
            </a:pPr>
            <a:r>
              <a:rPr lang="en-US" sz="2400" b="1" dirty="0" smtClean="0">
                <a:solidFill>
                  <a:schemeClr val="tx1"/>
                </a:solidFill>
                <a:latin typeface="Calibri" pitchFamily="34" charset="0"/>
                <a:cs typeface="Calibri" pitchFamily="34" charset="0"/>
              </a:rPr>
              <a:t>Algorithm Selection:</a:t>
            </a:r>
          </a:p>
          <a:p>
            <a:pPr>
              <a:buNone/>
            </a:pPr>
            <a:r>
              <a:rPr lang="en-US" sz="2400" dirty="0" smtClean="0">
                <a:latin typeface="Calibri" pitchFamily="34" charset="0"/>
                <a:cs typeface="Calibri" pitchFamily="34" charset="0"/>
              </a:rPr>
              <a:t>      </a:t>
            </a:r>
            <a:r>
              <a:rPr lang="en-US" sz="2400" dirty="0" smtClean="0">
                <a:solidFill>
                  <a:schemeClr val="tx1"/>
                </a:solidFill>
                <a:latin typeface="Calibri" pitchFamily="34" charset="0"/>
                <a:cs typeface="Calibri" pitchFamily="34" charset="0"/>
              </a:rPr>
              <a:t>For combating the threat of key loggers, we'll employ a multi-layered approach that involves both preventive and detective measures. Specifically, we'll focus on developing algorithms for detecting and mitigating key logger activity in real-time. One of the primary algorithms we'll use is a behavior-based anomaly detection algorithm</a:t>
            </a:r>
            <a:r>
              <a:rPr lang="en-IN" sz="2400" dirty="0" smtClean="0">
                <a:solidFill>
                  <a:schemeClr val="tx1"/>
                </a:solidFill>
                <a:latin typeface="Calibri" pitchFamily="34" charset="0"/>
                <a:cs typeface="Calibri" pitchFamily="34" charset="0"/>
              </a:rPr>
              <a:t>.</a:t>
            </a:r>
          </a:p>
          <a:p>
            <a:pPr>
              <a:buNone/>
            </a:pPr>
            <a:r>
              <a:rPr lang="en-US" sz="2400" b="1" dirty="0" smtClean="0">
                <a:solidFill>
                  <a:schemeClr val="tx1"/>
                </a:solidFill>
                <a:latin typeface="Calibri" pitchFamily="34" charset="0"/>
                <a:cs typeface="Calibri" pitchFamily="34" charset="0"/>
              </a:rPr>
              <a:t>Data Input:</a:t>
            </a:r>
          </a:p>
          <a:p>
            <a:pPr>
              <a:buNone/>
            </a:pPr>
            <a:r>
              <a:rPr lang="en-US" sz="2400" dirty="0" smtClean="0">
                <a:latin typeface="Calibri" pitchFamily="34" charset="0"/>
                <a:cs typeface="Calibri" pitchFamily="34" charset="0"/>
              </a:rPr>
              <a:t>    </a:t>
            </a:r>
            <a:r>
              <a:rPr lang="en-US" sz="2400" dirty="0" smtClean="0">
                <a:solidFill>
                  <a:schemeClr val="tx1"/>
                </a:solidFill>
                <a:latin typeface="Calibri" pitchFamily="34" charset="0"/>
                <a:cs typeface="Calibri" pitchFamily="34" charset="0"/>
              </a:rPr>
              <a:t>The input data for our behavior-based anomaly detection algorithm will include various system and user activity logs, such as keystroke patterns, application usage, network traffic, and system events. Additionally, we'll collect information about known keylogger signatures and behavior patterns from threat intelligence sources to enhance the algorithm's detection capabilities.</a:t>
            </a:r>
          </a:p>
          <a:p>
            <a:pPr>
              <a:buNone/>
            </a:pPr>
            <a:endParaRPr lang="en-US" sz="2400" dirty="0" smtClean="0">
              <a:latin typeface="Calibri" pitchFamily="34" charset="0"/>
              <a:cs typeface="Calibri" pitchFamily="34" charset="0"/>
            </a:endParaRPr>
          </a:p>
        </p:txBody>
      </p:sp>
    </p:spTree>
    <p:extLst>
      <p:ext uri="{BB962C8B-B14F-4D97-AF65-F5344CB8AC3E}">
        <p14:creationId xmlns="" xmlns:p14="http://schemas.microsoft.com/office/powerpoint/2010/main" val="41545087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84</TotalTime>
  <Words>1329</Words>
  <Application>Microsoft Office PowerPoint</Application>
  <PresentationFormat>Custom</PresentationFormat>
  <Paragraphs>94</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DividendVTI</vt:lpstr>
      <vt:lpstr>KEY LOGGERS</vt:lpstr>
      <vt:lpstr>OUTLINE</vt:lpstr>
      <vt:lpstr>Problem Statement</vt:lpstr>
      <vt:lpstr>Proposed SOLUTION</vt:lpstr>
      <vt:lpstr>Slide 5</vt:lpstr>
      <vt:lpstr>Slide 6</vt:lpstr>
      <vt:lpstr>Slide 7</vt:lpstr>
      <vt:lpstr>System  Approach</vt:lpstr>
      <vt:lpstr>Algorithm &amp; Deployment</vt:lpstr>
      <vt:lpstr>Slide 10</vt:lpstr>
      <vt:lpstr>Slide 11</vt:lpstr>
      <vt:lpstr>Result</vt:lpstr>
      <vt:lpstr>Slide 13</vt:lpstr>
      <vt:lpstr>Conclusion</vt:lpstr>
      <vt:lpstr>Slide 15</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HP</cp:lastModifiedBy>
  <cp:revision>34</cp:revision>
  <dcterms:created xsi:type="dcterms:W3CDTF">2021-05-26T16:50:10Z</dcterms:created>
  <dcterms:modified xsi:type="dcterms:W3CDTF">2024-04-04T10:23:46Z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