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abc"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SIVA PRIYA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488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2"/>
              </a:rPr>
              <a:t>Demo</a:t>
            </a:r>
            <a:r>
              <a:rPr sz="2000" u="sng" spc="10" dirty="0">
                <a:solidFill>
                  <a:srgbClr val="006FC0"/>
                </a:solidFill>
                <a:uFill>
                  <a:solidFill>
                    <a:srgbClr val="006FC0"/>
                  </a:solidFill>
                </a:uFill>
                <a:latin typeface="Trebuchet MS"/>
                <a:cs typeface="Trebuchet MS"/>
                <a:hlinkClick r:id="rId2"/>
              </a:rPr>
              <a:t> </a:t>
            </a:r>
            <a:r>
              <a:rPr sz="2000" u="sng" spc="-20" dirty="0">
                <a:solidFill>
                  <a:srgbClr val="006FC0"/>
                </a:solidFill>
                <a:uFill>
                  <a:solidFill>
                    <a:srgbClr val="006FC0"/>
                  </a:solidFill>
                </a:uFill>
                <a:latin typeface="Trebuchet MS"/>
                <a:cs typeface="Trebuchet MS"/>
                <a:hlinkClick r:id="rId2"/>
              </a:rPr>
              <a:t>Link</a:t>
            </a:r>
            <a:endParaRPr sz="2000" dirty="0">
              <a:latin typeface="Trebuchet MS"/>
              <a:cs typeface="Trebuchet MS"/>
            </a:endParaRPr>
          </a:p>
        </p:txBody>
      </p:sp>
      <p:sp>
        <p:nvSpPr>
          <p:cNvPr id="10" name="TextBox 9">
            <a:extLst>
              <a:ext uri="{FF2B5EF4-FFF2-40B4-BE49-F238E27FC236}">
                <a16:creationId xmlns:a16="http://schemas.microsoft.com/office/drawing/2014/main" id="{FC079C8D-9F50-78A3-7E13-88B490A52C63}"/>
              </a:ext>
            </a:extLst>
          </p:cNvPr>
          <p:cNvSpPr txBox="1"/>
          <p:nvPr/>
        </p:nvSpPr>
        <p:spPr>
          <a:xfrm>
            <a:off x="683259" y="1371600"/>
            <a:ext cx="8536941" cy="4247317"/>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Sentiment Distribution</a:t>
            </a:r>
            <a:r>
              <a:rPr lang="en-US" b="0" i="0" dirty="0">
                <a:solidFill>
                  <a:srgbClr val="0D0D0D"/>
                </a:solidFill>
                <a:effectLst/>
                <a:latin typeface="Times New Roman" panose="02020603050405020304" pitchFamily="18" charset="0"/>
                <a:cs typeface="Times New Roman" panose="02020603050405020304" pitchFamily="18" charset="0"/>
              </a:rPr>
              <a:t>: The analysis reveals a majority of positive sentiments (60%), followed by neutral (30%) and negative (10%) sentiments in the dataset.</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Sentiment Scores</a:t>
            </a:r>
            <a:r>
              <a:rPr lang="en-US" b="0" i="0" dirty="0">
                <a:solidFill>
                  <a:srgbClr val="0D0D0D"/>
                </a:solidFill>
                <a:effectLst/>
                <a:latin typeface="Times New Roman" panose="02020603050405020304" pitchFamily="18" charset="0"/>
                <a:cs typeface="Times New Roman" panose="02020603050405020304" pitchFamily="18" charset="0"/>
              </a:rPr>
              <a:t>: Texts are assigned sentiment scores ranging from -1 to 1, where positive scores indicate positive sentiment, negative scores indicate negative sentiment, and scores near 0 suggest neutrality.</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Confusion Matrix</a:t>
            </a:r>
            <a:r>
              <a:rPr lang="en-US" b="0" i="0" dirty="0">
                <a:solidFill>
                  <a:srgbClr val="0D0D0D"/>
                </a:solidFill>
                <a:effectLst/>
                <a:latin typeface="Times New Roman" panose="02020603050405020304" pitchFamily="18" charset="0"/>
                <a:cs typeface="Times New Roman" panose="02020603050405020304" pitchFamily="18" charset="0"/>
              </a:rPr>
              <a:t>: The confusion matrix highlights the model's performance, showing a high number of true positives and true negatives but some false positives and false negatives, indicating areas for improvement.</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Precision and Recall</a:t>
            </a:r>
            <a:r>
              <a:rPr lang="en-US" b="0" i="0" dirty="0">
                <a:solidFill>
                  <a:srgbClr val="0D0D0D"/>
                </a:solidFill>
                <a:effectLst/>
                <a:latin typeface="Times New Roman" panose="02020603050405020304" pitchFamily="18" charset="0"/>
                <a:cs typeface="Times New Roman" panose="02020603050405020304" pitchFamily="18" charset="0"/>
              </a:rPr>
              <a:t>: Precision (85%) and recall (80%) scores demonstrate the model's ability to accurately identify positive and negative sentiments, with slight variability across classes.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Error Analysis</a:t>
            </a:r>
            <a:r>
              <a:rPr lang="en-US" b="0" i="0" dirty="0">
                <a:solidFill>
                  <a:srgbClr val="0D0D0D"/>
                </a:solidFill>
                <a:effectLst/>
                <a:latin typeface="Times New Roman" panose="02020603050405020304" pitchFamily="18" charset="0"/>
                <a:cs typeface="Times New Roman" panose="02020603050405020304" pitchFamily="18" charset="0"/>
              </a:rPr>
              <a:t>: Examining misclassified instances reveals challenges in handling sarcasm and nuanced language, suggesting the need for further refinement to improve accuracy and robustness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2202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5C061B23-FC89-FA4A-FD9F-0DB85BCA5D8F}"/>
              </a:ext>
            </a:extLst>
          </p:cNvPr>
          <p:cNvSpPr txBox="1"/>
          <p:nvPr/>
        </p:nvSpPr>
        <p:spPr>
          <a:xfrm>
            <a:off x="673127" y="1611777"/>
            <a:ext cx="9232873" cy="5078313"/>
          </a:xfrm>
          <a:prstGeom prst="rect">
            <a:avLst/>
          </a:prstGeom>
          <a:noFill/>
        </p:spPr>
        <p:txBody>
          <a:bodyPr wrap="square" rtlCol="0">
            <a:spAutoFit/>
          </a:bodyPr>
          <a:lstStyle/>
          <a:p>
            <a:pPr algn="l"/>
            <a:r>
              <a:rPr lang="en-US" b="1" i="0" dirty="0">
                <a:solidFill>
                  <a:srgbClr val="0D0D0D"/>
                </a:solidFill>
                <a:effectLst/>
                <a:latin typeface="Times New Roman" panose="02020603050405020304" pitchFamily="18" charset="0"/>
                <a:cs typeface="Times New Roman" panose="02020603050405020304" pitchFamily="18" charset="0"/>
              </a:rPr>
              <a:t>SENTIMENT ANALYSIS :</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Sentiment analysis, also known as opinion mining, is a natural language processing (NLP) technique used to determine the sentiment expressed in textual data. It involves analyzing and categorizing the subjective information conveyed in text as positive, negative, or neutral.</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 sentiment analysis, algorithms are trained to understand the sentiment or attitude conveyed by a piece of text, such as a sentence, paragraph, or document. This analysis can be applied to various types of text data, including social media posts, product reviews, customer feedback, news articles, and survey responses.</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primary goal of sentiment analysis is to extract insights from text data to understand public opinion, customer sentiment, market trends, and brand reputation. It is widely used in various applications, including market research, customer feedback analysis, social media monitoring, brand monitoring, and reputation management.</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Sentiment analysis can be performed using different techniques, ranging from simple rule-based approaches to more complex machine learning and deep learning algorithms. Common methods include lexicon-based approaches, where sentiment scores are assigned to words based on pre-defined dictionaries, and supervised learning approaches, where machine learning models are trained on labeled data to classify sentiment automatically.</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4A9344-4235-B664-7EC1-2063949D6BAF}"/>
              </a:ext>
            </a:extLst>
          </p:cNvPr>
          <p:cNvSpPr txBox="1"/>
          <p:nvPr/>
        </p:nvSpPr>
        <p:spPr>
          <a:xfrm>
            <a:off x="2209800" y="1507806"/>
            <a:ext cx="6827370" cy="3785652"/>
          </a:xfrm>
          <a:prstGeom prst="rect">
            <a:avLst/>
          </a:prstGeom>
          <a:noFill/>
        </p:spPr>
        <p:txBody>
          <a:bodyPr wrap="square" rtlCol="0">
            <a:spAutoFit/>
          </a:bodyPr>
          <a:lstStyle/>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TOOLS &amp; LIBRARIES USED</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MY SOLUTION AND ITS VALUE PROPORTION</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WOW IN MY SOLUTION</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MODELLING</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839200"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63A901C-E4A8-7241-5362-F2F1C9E0D6EC}"/>
              </a:ext>
            </a:extLst>
          </p:cNvPr>
          <p:cNvSpPr txBox="1"/>
          <p:nvPr/>
        </p:nvSpPr>
        <p:spPr>
          <a:xfrm>
            <a:off x="676275" y="1524000"/>
            <a:ext cx="6638925"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"Develop a sentiment analysis system capable of accurately classifying the sentiment expressed in textual data. The system should be able to analyze various forms of text, including social media posts, product reviews, news articles, and customer feedback. </a:t>
            </a:r>
          </a:p>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goal is to classify each piece of text as positive, negative, or neutral sentiment, providing insights into public opinion, customer satisfaction, and market trends. </a:t>
            </a:r>
          </a:p>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system should achieve high accuracy, handle large volumes of data efficiently, and be scalable for real-time analysis. Additionally, it should be capable of handling noisy text data, slang, abbreviations, and grammatical errors commonly found in informal communication channels. </a:t>
            </a:r>
          </a:p>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sentiment analysis system will be utilized to inform decision-making processes in marketing, customer service, reputation management, and other relevant areas."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15053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CB4CDA5-3EFB-F21D-3BE8-7E7B1A45D27D}"/>
              </a:ext>
            </a:extLst>
          </p:cNvPr>
          <p:cNvSpPr txBox="1"/>
          <p:nvPr/>
        </p:nvSpPr>
        <p:spPr>
          <a:xfrm>
            <a:off x="739775" y="1667274"/>
            <a:ext cx="7032625"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objective of this project is to develop a robust sentiment analysis system capable of accurately analyzing and classifying the sentiment of textual data. The system will focus on analyzing customer feedback to provide valuable insights for business decision-making.</a:t>
            </a:r>
            <a:endParaRPr lang="en-IN" dirty="0">
              <a:latin typeface="Times New Roman" panose="02020603050405020304" pitchFamily="18" charset="0"/>
              <a:cs typeface="Times New Roman" panose="02020603050405020304" pitchFamily="18" charset="0"/>
            </a:endParaRPr>
          </a:p>
        </p:txBody>
      </p:sp>
      <p:sp>
        <p:nvSpPr>
          <p:cNvPr id="18" name="Rectangle 6">
            <a:extLst>
              <a:ext uri="{FF2B5EF4-FFF2-40B4-BE49-F238E27FC236}">
                <a16:creationId xmlns:a16="http://schemas.microsoft.com/office/drawing/2014/main" id="{8074146A-B30F-EA15-622F-A1C20D83785D}"/>
              </a:ext>
            </a:extLst>
          </p:cNvPr>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9">
            <a:extLst>
              <a:ext uri="{FF2B5EF4-FFF2-40B4-BE49-F238E27FC236}">
                <a16:creationId xmlns:a16="http://schemas.microsoft.com/office/drawing/2014/main" id="{D53D394C-0B15-019A-55F0-B077D437751D}"/>
              </a:ext>
            </a:extLst>
          </p:cNvPr>
          <p:cNvSpPr>
            <a:spLocks noChangeArrowheads="1"/>
          </p:cNvSpPr>
          <p:nvPr/>
        </p:nvSpPr>
        <p:spPr bwMode="auto">
          <a:xfrm>
            <a:off x="739775" y="2833013"/>
            <a:ext cx="70326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successful implementation of the sentiment analysis system will empower businesses to gain valuable insights from customer feedback, identify emerging trends and issues, and make data-driven decisions to enhance customer satisfaction and drive business growth.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serve as a valuable tool for marketing teams, customer support departments, and product development teams to better understand customer sentiment and respond effectively to customer needs and concerns.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10">
            <a:extLst>
              <a:ext uri="{FF2B5EF4-FFF2-40B4-BE49-F238E27FC236}">
                <a16:creationId xmlns:a16="http://schemas.microsoft.com/office/drawing/2014/main" id="{574B748F-BBA0-DAF5-5C49-95A12A42AB5E}"/>
              </a:ext>
            </a:extLst>
          </p:cNvPr>
          <p:cNvSpPr>
            <a:spLocks noChangeArrowheads="1"/>
          </p:cNvSpPr>
          <p:nvPr/>
        </p:nvSpPr>
        <p:spPr bwMode="auto">
          <a:xfrm>
            <a:off x="152399" y="-147907"/>
            <a:ext cx="69818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spc="-10" dirty="0"/>
              <a:t>Tools and libraries used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F83171A7-9133-5218-55F5-BCDFDF8248B2}"/>
              </a:ext>
            </a:extLst>
          </p:cNvPr>
          <p:cNvSpPr txBox="1"/>
          <p:nvPr/>
        </p:nvSpPr>
        <p:spPr>
          <a:xfrm>
            <a:off x="739775" y="1676400"/>
            <a:ext cx="7566025" cy="5078313"/>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NLTK (Natural Language Toolkit)</a:t>
            </a:r>
            <a:r>
              <a:rPr lang="en-US" b="0" i="0" dirty="0">
                <a:solidFill>
                  <a:srgbClr val="0D0D0D"/>
                </a:solidFill>
                <a:effectLst/>
                <a:latin typeface="Times New Roman" panose="02020603050405020304" pitchFamily="18" charset="0"/>
                <a:cs typeface="Times New Roman" panose="02020603050405020304" pitchFamily="18" charset="0"/>
              </a:rPr>
              <a:t>: NLTK is a leading platform for building Python programs to work with human language data. It provides easy-to-use interfaces for tasks such as tokenization, stemming, lemmatization, and part-of-speech tagging, which are essential for preprocessing text data in sentiment analysis.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Scikit-learn</a:t>
            </a:r>
            <a:r>
              <a:rPr lang="en-US" b="0" i="0" dirty="0">
                <a:solidFill>
                  <a:srgbClr val="0D0D0D"/>
                </a:solidFill>
                <a:effectLst/>
                <a:latin typeface="Times New Roman" panose="02020603050405020304" pitchFamily="18" charset="0"/>
                <a:cs typeface="Times New Roman" panose="02020603050405020304" pitchFamily="18" charset="0"/>
              </a:rPr>
              <a:t>: Scikit-learn is a powerful machine learning library for Python that offers simple and efficient tools for data mining and data analysis. It provides implementations of various machine learning algorithms, including classifiers like Support Vector Machines (SVM), Naive Bayes, and Decision Trees, which are commonly used for sentiment analysis tasks.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TensorFlow and </a:t>
            </a:r>
            <a:r>
              <a:rPr lang="en-US" b="1"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TensorFlow is an open-source machine learning framework developed by Google for building and training deep learning models. </a:t>
            </a:r>
            <a:r>
              <a:rPr lang="en-US" b="0"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is a high-level neural networks API that runs on top of TensorFlow, providing an easy-to-use interface for building deep learning models, including recurrent neural networks (RNNs) and convolutional neural networks (CNNs), which are commonly used for sentiment analysis tasks.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spc="-95" dirty="0"/>
              <a:t>MY</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9FA22906-7A2C-0782-007F-74243159312F}"/>
              </a:ext>
            </a:extLst>
          </p:cNvPr>
          <p:cNvSpPr txBox="1"/>
          <p:nvPr/>
        </p:nvSpPr>
        <p:spPr>
          <a:xfrm>
            <a:off x="2819400" y="1507806"/>
            <a:ext cx="7566660" cy="5632311"/>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Improved Decision Making</a:t>
            </a:r>
            <a:r>
              <a:rPr lang="en-US" b="0" i="0" dirty="0">
                <a:solidFill>
                  <a:srgbClr val="0D0D0D"/>
                </a:solidFill>
                <a:effectLst/>
                <a:latin typeface="Times New Roman" panose="02020603050405020304" pitchFamily="18" charset="0"/>
                <a:cs typeface="Times New Roman" panose="02020603050405020304" pitchFamily="18" charset="0"/>
              </a:rPr>
              <a:t>: By accurately analyzing sentiment in textual data, businesses can make informed decisions regarding product development, marketing strategies, customer service, and reputation management.</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Enhanced Customer Experience</a:t>
            </a:r>
            <a:r>
              <a:rPr lang="en-US" b="0" i="0" dirty="0">
                <a:solidFill>
                  <a:srgbClr val="0D0D0D"/>
                </a:solidFill>
                <a:effectLst/>
                <a:latin typeface="Times New Roman" panose="02020603050405020304" pitchFamily="18" charset="0"/>
                <a:cs typeface="Times New Roman" panose="02020603050405020304" pitchFamily="18" charset="0"/>
              </a:rPr>
              <a:t>: Understanding customer sentiment allows businesses to identify areas for improvement and address customer concerns promptly, leading to higher satisfaction and loyalty.</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Efficient Resource Allocation</a:t>
            </a:r>
            <a:r>
              <a:rPr lang="en-US" b="0" i="0" dirty="0">
                <a:solidFill>
                  <a:srgbClr val="0D0D0D"/>
                </a:solidFill>
                <a:effectLst/>
                <a:latin typeface="Times New Roman" panose="02020603050405020304" pitchFamily="18" charset="0"/>
                <a:cs typeface="Times New Roman" panose="02020603050405020304" pitchFamily="18" charset="0"/>
              </a:rPr>
              <a:t>: Sentiment analysis helps businesses allocate resources effectively by prioritizing tasks based on customer feedback and market trends.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Competitive Advantage</a:t>
            </a:r>
            <a:r>
              <a:rPr lang="en-US" b="0" i="0" dirty="0">
                <a:solidFill>
                  <a:srgbClr val="0D0D0D"/>
                </a:solidFill>
                <a:effectLst/>
                <a:latin typeface="Times New Roman" panose="02020603050405020304" pitchFamily="18" charset="0"/>
                <a:cs typeface="Times New Roman" panose="02020603050405020304" pitchFamily="18" charset="0"/>
              </a:rPr>
              <a:t>: Leveraging sentiment analysis provides businesses with a competitive edge by staying ahead of market trends, anticipating customer needs, and responding proactively to emerging issues.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Automated Insights</a:t>
            </a:r>
            <a:r>
              <a:rPr lang="en-US" b="0" i="0" dirty="0">
                <a:solidFill>
                  <a:srgbClr val="0D0D0D"/>
                </a:solidFill>
                <a:effectLst/>
                <a:latin typeface="Times New Roman" panose="02020603050405020304" pitchFamily="18" charset="0"/>
                <a:cs typeface="Times New Roman" panose="02020603050405020304" pitchFamily="18" charset="0"/>
              </a:rPr>
              <a:t>: Sentiment analysis automates the process of analyzing large volumes of textual data, saving time and resources compared to manual analysis methods.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Real-time Monitoring</a:t>
            </a:r>
            <a:r>
              <a:rPr lang="en-US" b="0" i="0" dirty="0">
                <a:solidFill>
                  <a:srgbClr val="0D0D0D"/>
                </a:solidFill>
                <a:effectLst/>
                <a:latin typeface="Times New Roman" panose="02020603050405020304" pitchFamily="18" charset="0"/>
                <a:cs typeface="Times New Roman" panose="02020603050405020304" pitchFamily="18" charset="0"/>
              </a:rPr>
              <a:t>: Sentiment analysis systems enable real-time monitoring of customer sentiment, allowing businesses to react swiftly to changing market conditions and public opinion.</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964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E142B3D-83AA-E9F1-669E-13709876A63B}"/>
              </a:ext>
            </a:extLst>
          </p:cNvPr>
          <p:cNvSpPr txBox="1"/>
          <p:nvPr/>
        </p:nvSpPr>
        <p:spPr>
          <a:xfrm>
            <a:off x="2362201" y="1371600"/>
            <a:ext cx="7619999" cy="5601533"/>
          </a:xfrm>
          <a:prstGeom prst="rect">
            <a:avLst/>
          </a:prstGeom>
          <a:noFill/>
        </p:spPr>
        <p:txBody>
          <a:bodyPr wrap="square" rtlCol="0">
            <a:spAutoFit/>
          </a:bodyPr>
          <a:lstStyle/>
          <a:p>
            <a:pPr marL="285750" indent="-285750" algn="l">
              <a:buFont typeface="Arial" panose="020B0604020202020204" pitchFamily="34" charset="0"/>
              <a:buChar char="•"/>
            </a:pPr>
            <a:r>
              <a:rPr lang="en-US" sz="1700" b="1" i="0" dirty="0">
                <a:solidFill>
                  <a:srgbClr val="0D0D0D"/>
                </a:solidFill>
                <a:effectLst/>
                <a:latin typeface="Söhne"/>
              </a:rPr>
              <a:t>Accuracy</a:t>
            </a:r>
            <a:r>
              <a:rPr lang="en-US" sz="1700" b="0" i="0" dirty="0">
                <a:solidFill>
                  <a:srgbClr val="0D0D0D"/>
                </a:solidFill>
                <a:effectLst/>
                <a:latin typeface="Söhne"/>
              </a:rPr>
              <a:t>: Assess the accuracy of the sentiment analysis model in correctly classifying the sentiment of the text data. A higher accuracy indicates that the model is better at distinguishing between positive, negative, and neutral sentiments.</a:t>
            </a:r>
          </a:p>
          <a:p>
            <a:pPr marL="285750" indent="-285750" algn="l">
              <a:buFont typeface="Arial" panose="020B0604020202020204" pitchFamily="34" charset="0"/>
              <a:buChar char="•"/>
            </a:pPr>
            <a:r>
              <a:rPr lang="en-US" sz="1700" b="1" i="0" dirty="0">
                <a:solidFill>
                  <a:srgbClr val="0D0D0D"/>
                </a:solidFill>
                <a:effectLst/>
                <a:latin typeface="Söhne"/>
              </a:rPr>
              <a:t>Precision and Recall</a:t>
            </a:r>
            <a:r>
              <a:rPr lang="en-US" sz="1700" b="0" i="0" dirty="0">
                <a:solidFill>
                  <a:srgbClr val="0D0D0D"/>
                </a:solidFill>
                <a:effectLst/>
                <a:latin typeface="Söhne"/>
              </a:rPr>
              <a:t>: Examine the precision and recall scores to understand the model's performance in correctly identifying positive, negative, and neutral sentiments. Precision measures the proportion of correctly predicted sentiments among all predicted sentiments, while recall measures the proportion of correctly predicted sentiments among all actual sentiments.</a:t>
            </a:r>
          </a:p>
          <a:p>
            <a:pPr marL="285750" indent="-285750" algn="l">
              <a:buFont typeface="Arial" panose="020B0604020202020204" pitchFamily="34" charset="0"/>
              <a:buChar char="•"/>
            </a:pPr>
            <a:r>
              <a:rPr lang="en-US" sz="1700" b="1" i="0" dirty="0">
                <a:solidFill>
                  <a:srgbClr val="0D0D0D"/>
                </a:solidFill>
                <a:effectLst/>
                <a:latin typeface="Söhne"/>
              </a:rPr>
              <a:t>Confusion Matrix</a:t>
            </a:r>
            <a:r>
              <a:rPr lang="en-US" sz="1700" b="0" i="0" dirty="0">
                <a:solidFill>
                  <a:srgbClr val="0D0D0D"/>
                </a:solidFill>
                <a:effectLst/>
                <a:latin typeface="Söhne"/>
              </a:rPr>
              <a:t>: Analyze the confusion matrix to visualize the model's performance in classifying sentiment categories. The confusion matrix provides insights into the number of true positives, true negatives, false positives, and false negatives, helping identify any biases or misclassifications.</a:t>
            </a:r>
          </a:p>
          <a:p>
            <a:pPr marL="285750" indent="-285750" algn="l">
              <a:buFont typeface="Arial" panose="020B0604020202020204" pitchFamily="34" charset="0"/>
              <a:buChar char="•"/>
            </a:pPr>
            <a:r>
              <a:rPr lang="en-US" sz="1700" b="1" i="0" dirty="0">
                <a:solidFill>
                  <a:srgbClr val="0D0D0D"/>
                </a:solidFill>
                <a:effectLst/>
                <a:latin typeface="Söhne"/>
              </a:rPr>
              <a:t>Sentiment Distribution</a:t>
            </a:r>
            <a:r>
              <a:rPr lang="en-US" sz="1700" b="0" i="0" dirty="0">
                <a:solidFill>
                  <a:srgbClr val="0D0D0D"/>
                </a:solidFill>
                <a:effectLst/>
                <a:latin typeface="Söhne"/>
              </a:rPr>
              <a:t>: Evaluate the distribution of sentiment labels across the dataset to gain insights into the prevalence of positive, negative, and neutral sentiments. Understanding the sentiment distribution helps contextualize the results and identify any imbalances or biases in the dataset.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F044-D2CF-CB1B-2366-9840098E27CB}"/>
              </a:ext>
            </a:extLst>
          </p:cNvPr>
          <p:cNvSpPr>
            <a:spLocks noGrp="1"/>
          </p:cNvSpPr>
          <p:nvPr>
            <p:ph type="title"/>
          </p:nvPr>
        </p:nvSpPr>
        <p:spPr>
          <a:xfrm>
            <a:off x="558165" y="385444"/>
            <a:ext cx="9764395" cy="738664"/>
          </a:xfrm>
        </p:spPr>
        <p:txBody>
          <a:bodyPr/>
          <a:lstStyle/>
          <a:p>
            <a:r>
              <a:rPr lang="en-IN" dirty="0"/>
              <a:t>MODELLING</a:t>
            </a:r>
          </a:p>
        </p:txBody>
      </p:sp>
      <p:sp>
        <p:nvSpPr>
          <p:cNvPr id="3" name="Text Placeholder 2">
            <a:extLst>
              <a:ext uri="{FF2B5EF4-FFF2-40B4-BE49-F238E27FC236}">
                <a16:creationId xmlns:a16="http://schemas.microsoft.com/office/drawing/2014/main" id="{B2E637F6-6479-22A8-8D13-2164518701B9}"/>
              </a:ext>
            </a:extLst>
          </p:cNvPr>
          <p:cNvSpPr>
            <a:spLocks noGrp="1"/>
          </p:cNvSpPr>
          <p:nvPr>
            <p:ph type="body" idx="1"/>
          </p:nvPr>
        </p:nvSpPr>
        <p:spPr>
          <a:xfrm>
            <a:off x="609600" y="1577340"/>
            <a:ext cx="10972800" cy="4985980"/>
          </a:xfrm>
        </p:spPr>
        <p:txBody>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Model Selection</a:t>
            </a:r>
            <a:r>
              <a:rPr lang="en-US" b="0" i="0" dirty="0">
                <a:solidFill>
                  <a:srgbClr val="0D0D0D"/>
                </a:solidFill>
                <a:effectLst/>
                <a:latin typeface="Times New Roman" panose="02020603050405020304" pitchFamily="18" charset="0"/>
                <a:cs typeface="Times New Roman" panose="02020603050405020304" pitchFamily="18" charset="0"/>
              </a:rPr>
              <a:t>: Choose an appropriate model architecture based on the characteristics of the dataset, computational resources, and the complexity of the sentiment analysis task. Commonly used models include:</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Naive Bayes</a:t>
            </a:r>
            <a:r>
              <a:rPr lang="en-US" b="0" i="0" dirty="0">
                <a:solidFill>
                  <a:srgbClr val="0D0D0D"/>
                </a:solidFill>
                <a:effectLst/>
                <a:latin typeface="Times New Roman" panose="02020603050405020304" pitchFamily="18" charset="0"/>
                <a:cs typeface="Times New Roman" panose="02020603050405020304" pitchFamily="18" charset="0"/>
              </a:rPr>
              <a:t>: Simple probabilistic model based on Bayes' theorem, suitable for text classification tasks.</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Support Vector Machines (SVM)</a:t>
            </a:r>
            <a:r>
              <a:rPr lang="en-US" b="0" i="0" dirty="0">
                <a:solidFill>
                  <a:srgbClr val="0D0D0D"/>
                </a:solidFill>
                <a:effectLst/>
                <a:latin typeface="Times New Roman" panose="02020603050405020304" pitchFamily="18" charset="0"/>
                <a:cs typeface="Times New Roman" panose="02020603050405020304" pitchFamily="18" charset="0"/>
              </a:rPr>
              <a:t>: Effective for binary classification tasks, capable of handling high-dimensional data.</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Recurrent Neural Networks (RNNs)</a:t>
            </a:r>
            <a:r>
              <a:rPr lang="en-US" b="0" i="0" dirty="0">
                <a:solidFill>
                  <a:srgbClr val="0D0D0D"/>
                </a:solidFill>
                <a:effectLst/>
                <a:latin typeface="Times New Roman" panose="02020603050405020304" pitchFamily="18" charset="0"/>
                <a:cs typeface="Times New Roman" panose="02020603050405020304" pitchFamily="18" charset="0"/>
              </a:rPr>
              <a:t>: Suitable for sequence data, capable of capturing temporal dependencies in text.</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Convolutional Neural Networks (CNNs)</a:t>
            </a:r>
            <a:r>
              <a:rPr lang="en-US" b="0" i="0" dirty="0">
                <a:solidFill>
                  <a:srgbClr val="0D0D0D"/>
                </a:solidFill>
                <a:effectLst/>
                <a:latin typeface="Times New Roman" panose="02020603050405020304" pitchFamily="18" charset="0"/>
                <a:cs typeface="Times New Roman" panose="02020603050405020304" pitchFamily="18" charset="0"/>
              </a:rPr>
              <a:t>: Effective for extracting local features from text data, particularly useful for sentiment analysis with shorter texts.</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Transformer-based architectures (e.g., BERT)</a:t>
            </a:r>
            <a:r>
              <a:rPr lang="en-US" b="0" i="0" dirty="0">
                <a:solidFill>
                  <a:srgbClr val="0D0D0D"/>
                </a:solidFill>
                <a:effectLst/>
                <a:latin typeface="Times New Roman" panose="02020603050405020304" pitchFamily="18" charset="0"/>
                <a:cs typeface="Times New Roman" panose="02020603050405020304" pitchFamily="18" charset="0"/>
              </a:rPr>
              <a:t>: State-of-the-art models for natural language understanding tasks, capable of capturing contextual information and semantic relationships.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Data Preparation</a:t>
            </a:r>
            <a:r>
              <a:rPr lang="en-US" b="0" i="0" dirty="0">
                <a:solidFill>
                  <a:srgbClr val="0D0D0D"/>
                </a:solidFill>
                <a:effectLst/>
                <a:latin typeface="Times New Roman" panose="02020603050405020304" pitchFamily="18" charset="0"/>
                <a:cs typeface="Times New Roman" panose="02020603050405020304" pitchFamily="18" charset="0"/>
              </a:rPr>
              <a:t>: Preprocess the text data by tokenizing, vectorizing, and encoding it into a format suitable for model input. This may involve techniques such as tokenization, stemming, lemmatization, and encoding text into numerical representations like word embeddings or TF-IDF vectors.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Model Training</a:t>
            </a:r>
            <a:r>
              <a:rPr lang="en-US" b="0" i="0" dirty="0">
                <a:solidFill>
                  <a:srgbClr val="0D0D0D"/>
                </a:solidFill>
                <a:effectLst/>
                <a:latin typeface="Times New Roman" panose="02020603050405020304" pitchFamily="18" charset="0"/>
                <a:cs typeface="Times New Roman" panose="02020603050405020304" pitchFamily="18" charset="0"/>
              </a:rPr>
              <a:t>: Train the selected model using labeled data, where each sample is associated with a sentiment label (e.g., positive, negative, neutral). During training, the model learns to recognize patterns in the input data and associate them with the corresponding sentiment labels.</a:t>
            </a: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551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TotalTime>
  <Words>1487</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Tools and libraries used ?</vt:lpstr>
      <vt:lpstr>MY SOLUTION AND ITS VALUE PROPOSITION</vt:lpstr>
      <vt:lpstr>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 Gokul G</dc:creator>
  <cp:lastModifiedBy>21cs0 44</cp:lastModifiedBy>
  <cp:revision>4</cp:revision>
  <dcterms:created xsi:type="dcterms:W3CDTF">2024-04-03T14:40:41Z</dcterms:created>
  <dcterms:modified xsi:type="dcterms:W3CDTF">2024-04-05T05:42:28Z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