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84727" y="8836459"/>
            <a:ext cx="21717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4064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ii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808733" y="1182370"/>
            <a:ext cx="4152900" cy="119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ABSTRACT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THESIS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150" spc="-25" dirty="0">
                <a:latin typeface="Times New Roman"/>
                <a:cs typeface="Times New Roman"/>
              </a:rPr>
              <a:t>by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2743200"/>
            <a:ext cx="2827019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IN" sz="1150" dirty="0">
                <a:latin typeface="Times New Roman"/>
                <a:cs typeface="Times New Roman"/>
              </a:rPr>
              <a:t>P.SIVAPRIYA</a:t>
            </a: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IN" sz="1150" dirty="0">
                <a:latin typeface="Times New Roman"/>
                <a:cs typeface="Times New Roman"/>
              </a:rPr>
              <a:t>T.SNEKA</a:t>
            </a: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IN" sz="1150" dirty="0">
                <a:latin typeface="Times New Roman"/>
                <a:cs typeface="Times New Roman"/>
              </a:rPr>
              <a:t>V.MANUSRI</a:t>
            </a: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IN" sz="1150" dirty="0">
                <a:latin typeface="Times New Roman"/>
                <a:cs typeface="Times New Roman"/>
              </a:rPr>
              <a:t>S.SHARMILA</a:t>
            </a:r>
          </a:p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lang="en-IN" sz="1150">
                <a:latin typeface="Times New Roman"/>
                <a:cs typeface="Times New Roman"/>
              </a:rPr>
              <a:t>C.MONISHA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4873878"/>
            <a:ext cx="5967095" cy="371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thesis,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namely,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randomforest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79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dealing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enginnering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fitting.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R-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R-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overfitting.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E17FB-DBB7-C92F-2CD2-BBB3261539E4}"/>
              </a:ext>
            </a:extLst>
          </p:cNvPr>
          <p:cNvSpPr txBox="1"/>
          <p:nvPr/>
        </p:nvSpPr>
        <p:spPr>
          <a:xfrm>
            <a:off x="265683" y="24065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Credits : Google Developers Group Salem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67245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Actually,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reasons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think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quality.</a:t>
            </a:r>
            <a:endParaRPr sz="1200">
              <a:latin typeface="Times New Roman"/>
              <a:cs typeface="Times New Roman"/>
            </a:endParaRPr>
          </a:p>
          <a:p>
            <a:pPr marL="296545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605910"/>
            <a:ext cx="589089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1299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524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mind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outliers.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062854"/>
            <a:ext cx="3368675" cy="974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2.3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Missing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Values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3032" y="6108444"/>
          <a:ext cx="5267323" cy="213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PoolQc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MiscFeature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Alley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Fence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07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SalePrice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2909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2814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2721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2348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1459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FireplaceQu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LotFrontage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GarageYrBlt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GarageFinish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GarageQual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1420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486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GarageCond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BsmtCond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BsmtExposure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BsmtQual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157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BsmtFinType2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BsmtFinType1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MasVnrType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MasVnrArea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MSZoning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79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05"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Utilities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BsmtFullBath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BsmtHalfBath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Functional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Exterior1st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6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Exterior2nd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BsmtFinSF1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BsmtFinSF2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BsmtUnfSF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TotalBsmtSF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Electrical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KitchenQual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GarageCars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GarageArea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11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SaleType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460" y="2711083"/>
          <a:ext cx="5267958" cy="56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300" i="1" spc="-2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1355"/>
                        </a:lnSpc>
                      </a:pPr>
                      <a:r>
                        <a:rPr sz="1300" i="1" spc="-10" dirty="0">
                          <a:latin typeface="Times New Roman"/>
                          <a:cs typeface="Times New Roman"/>
                        </a:rPr>
                        <a:t>SalePrice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55"/>
                        </a:lnSpc>
                      </a:pPr>
                      <a:r>
                        <a:rPr sz="1300" i="1" spc="-10" dirty="0">
                          <a:latin typeface="Times New Roman"/>
                          <a:cs typeface="Times New Roman"/>
                        </a:rPr>
                        <a:t>OverallQual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355"/>
                        </a:lnSpc>
                      </a:pPr>
                      <a:r>
                        <a:rPr sz="1300" i="1" spc="-10" dirty="0">
                          <a:latin typeface="Times New Roman"/>
                          <a:cs typeface="Times New Roman"/>
                        </a:rPr>
                        <a:t>GrlivArea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524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22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184750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2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220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4676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1299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160000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85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1185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5642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22315" cy="23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fix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spcBef>
                <a:spcPts val="1315"/>
              </a:spcBef>
              <a:buFont typeface="Times New Roman"/>
              <a:buAutoNum type="arabicPeriod" startAt="4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Inputing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missing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Pool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NAs.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84089"/>
            <a:ext cx="585089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replace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5338" y="6268463"/>
          <a:ext cx="3691253" cy="92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05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1270" algn="ctr">
                        <a:lnSpc>
                          <a:spcPts val="1135"/>
                        </a:lnSpc>
                      </a:pPr>
                      <a:r>
                        <a:rPr sz="1050" spc="-2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1270"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FA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R="254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TA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GD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1270" algn="ctr">
                        <a:lnSpc>
                          <a:spcPts val="1110"/>
                        </a:lnSpc>
                      </a:pP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EX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7517130"/>
            <a:ext cx="54165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2.4.2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Miscellaneous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feature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Miscellaneous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697" y="3528504"/>
            <a:ext cx="1950472" cy="14117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540254"/>
            <a:ext cx="58235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ordinal.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198489"/>
            <a:ext cx="5900420" cy="23393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921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 marR="717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tennis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court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tennis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court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dataset.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dirty="0">
                <a:latin typeface="Times New Roman"/>
                <a:cs typeface="Times New Roman"/>
              </a:rPr>
              <a:t>2.5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Dealing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Character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Varibales</a:t>
            </a:r>
            <a:endParaRPr sz="1400">
              <a:latin typeface="Times New Roman"/>
              <a:cs typeface="Times New Roman"/>
            </a:endParaRPr>
          </a:p>
          <a:p>
            <a:pPr marL="12700" marR="401955">
              <a:lnSpc>
                <a:spcPct val="1917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character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NAs.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289" y="1015536"/>
            <a:ext cx="4396611" cy="12668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9567" y="3317628"/>
            <a:ext cx="3969327" cy="27344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37915" y="894080"/>
            <a:ext cx="497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2824" y="1174621"/>
          <a:ext cx="5547994" cy="1023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995">
                <a:tc>
                  <a:txBody>
                    <a:bodyPr/>
                    <a:lstStyle/>
                    <a:p>
                      <a:pPr marL="22860" algn="ctr">
                        <a:lnSpc>
                          <a:spcPts val="115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Street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15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LandContour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15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LandSlope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22860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Condition1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Condition2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BldgType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24765" algn="ctr">
                        <a:lnSpc>
                          <a:spcPts val="118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HouseStyle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18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RoofStyle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18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RoofMatl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2476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Foundation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Heating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19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HeatingQC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23495" algn="ctr">
                        <a:lnSpc>
                          <a:spcPts val="111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CentralAir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11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PavedDrive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11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Neighborhood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592069"/>
            <a:ext cx="5549900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25" dirty="0">
                <a:latin typeface="Times New Roman"/>
                <a:cs typeface="Times New Roman"/>
              </a:rPr>
              <a:t> 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ordinal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 marL="419734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3580145"/>
          <a:ext cx="5267960" cy="284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1300" b="1" i="1" spc="-10" dirty="0">
                          <a:latin typeface="Times New Roman"/>
                          <a:cs typeface="Times New Roman"/>
                        </a:rPr>
                        <a:t>Variables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355"/>
                        </a:lnSpc>
                      </a:pP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300" b="1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-2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355"/>
                        </a:lnSpc>
                      </a:pPr>
                      <a:r>
                        <a:rPr sz="1300" b="1" i="1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300" b="1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spc="-2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Foundation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6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6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Heating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HeatingQc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RoofStyle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RoofMatl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LandContour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LandSlope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BldgType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HouseStyle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Neighborhood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Condition1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Condtion2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Factor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Street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PavedDrive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ts val="124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6751701"/>
            <a:ext cx="5849620" cy="1320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2.6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numeric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factors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919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encoding,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converted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labels.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Nevertheless,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5754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2.6.1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sold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  <a:p>
            <a:pPr marL="12700" marR="3257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actually categorical.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79160"/>
            <a:ext cx="5944870" cy="29825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9.</a:t>
            </a:r>
            <a:endParaRPr sz="1200">
              <a:latin typeface="Times New Roman"/>
              <a:cs typeface="Times New Roman"/>
            </a:endParaRPr>
          </a:p>
          <a:p>
            <a:pPr marL="12700" marR="10795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seasonality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seasonality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happening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2007</a:t>
            </a:r>
            <a:r>
              <a:rPr sz="1200" spc="-25" dirty="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gradually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2008.</a:t>
            </a:r>
            <a:endParaRPr sz="1200">
              <a:latin typeface="Times New Roman"/>
              <a:cs typeface="Times New Roman"/>
            </a:endParaRPr>
          </a:p>
          <a:p>
            <a:pPr marL="12700" marR="558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crisis,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economists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971" y="2706172"/>
            <a:ext cx="5243822" cy="26301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40829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1930s,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often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compared.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2.6.2 </a:t>
            </a:r>
            <a:r>
              <a:rPr sz="1200" spc="-10" dirty="0">
                <a:latin typeface="Times New Roman"/>
                <a:cs typeface="Times New Roman"/>
              </a:rPr>
              <a:t>MSSubClass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MSSubClass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38953"/>
            <a:ext cx="5948680" cy="3421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MSSubClass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45148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dwelling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spcBef>
                <a:spcPts val="1310"/>
              </a:spcBef>
              <a:buFont typeface="Times New Roman"/>
              <a:buAutoNum type="arabicPeriod" startAt="7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Importance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variables</a:t>
            </a:r>
            <a:endParaRPr sz="1400">
              <a:latin typeface="Times New Roman"/>
              <a:cs typeface="Times New Roman"/>
            </a:endParaRPr>
          </a:p>
          <a:p>
            <a:pPr marL="12700" marR="198120">
              <a:lnSpc>
                <a:spcPct val="1918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23 </a:t>
            </a:r>
            <a:r>
              <a:rPr sz="1200" dirty="0">
                <a:latin typeface="Times New Roman"/>
                <a:cs typeface="Times New Roman"/>
              </a:rPr>
              <a:t>factor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(once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again)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many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928" y="2361005"/>
            <a:ext cx="3943221" cy="2711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11395"/>
            <a:ext cx="5945505" cy="36836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6034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10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Comparing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2.2.1,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26416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0.5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increased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reasonable.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2.7.2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variable</a:t>
            </a:r>
            <a:r>
              <a:rPr sz="1200" b="1" spc="-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9271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multicollinearity.</a:t>
            </a:r>
            <a:endParaRPr sz="1200">
              <a:latin typeface="Times New Roman"/>
              <a:cs typeface="Times New Roman"/>
            </a:endParaRPr>
          </a:p>
          <a:p>
            <a:pPr marL="12700" marR="18415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 </a:t>
            </a:r>
            <a:r>
              <a:rPr sz="1200" dirty="0">
                <a:latin typeface="Times New Roman"/>
                <a:cs typeface="Times New Roman"/>
              </a:rPr>
              <a:t>variables.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856" y="914400"/>
            <a:ext cx="4381500" cy="3778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11395"/>
            <a:ext cx="5887085" cy="33915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Neighborhood,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MSSubClass,</a:t>
            </a:r>
            <a:r>
              <a:rPr sz="1200" spc="-25" dirty="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GarageType.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spcBef>
                <a:spcPts val="1310"/>
              </a:spcBef>
              <a:buFont typeface="Times New Roman"/>
              <a:buAutoNum type="arabicPeriod" startAt="8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FullBath,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HalfBath,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BsmtFullBath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BsmtHalfBath.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concerned,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148590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by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731" y="973931"/>
            <a:ext cx="5214937" cy="36909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689606"/>
            <a:ext cx="5934075" cy="267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bathroom.</a:t>
            </a:r>
            <a:endParaRPr sz="1200">
              <a:latin typeface="Times New Roman"/>
              <a:cs typeface="Times New Roman"/>
            </a:endParaRPr>
          </a:p>
          <a:p>
            <a:pPr marL="12700" marR="54546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“A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half-</a:t>
            </a:r>
            <a:r>
              <a:rPr sz="1200" dirty="0">
                <a:latin typeface="Times New Roman"/>
                <a:cs typeface="Times New Roman"/>
              </a:rPr>
              <a:t>bath,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bathroom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components-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toilet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sink.”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half.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bathrooms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33020" algn="ctr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Cambria Math"/>
                <a:cs typeface="Cambria Math"/>
              </a:rPr>
              <a:t>𝑇𝑜𝑡𝑎𝑙𝐵𝑎𝑡ℎ𝑟𝑜𝑜𝑚𝑠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𝐹𝑢𝑙𝑙𝐵𝑎𝑡ℎ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0.5𝐻𝑎𝑙𝑓𝐵𝑎𝑡ℎ</a:t>
            </a:r>
            <a:endParaRPr sz="1200">
              <a:latin typeface="Cambria Math"/>
              <a:cs typeface="Cambria Math"/>
            </a:endParaRPr>
          </a:p>
          <a:p>
            <a:pPr marL="33655" algn="ctr">
              <a:lnSpc>
                <a:spcPct val="100000"/>
              </a:lnSpc>
              <a:spcBef>
                <a:spcPts val="1380"/>
              </a:spcBef>
            </a:pPr>
            <a:r>
              <a:rPr sz="1200" dirty="0">
                <a:latin typeface="Cambria Math"/>
                <a:cs typeface="Cambria Math"/>
              </a:rPr>
              <a:t>+𝐵𝑠𝑚𝑡𝐹𝑢𝑙𝑙𝐵𝑎𝑡ℎ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2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0.5𝐵𝑠𝑚𝑡𝐻𝑎𝑙𝑓𝐵𝑎𝑡ℎ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totalbathrooms.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750" y="1089618"/>
            <a:ext cx="3056942" cy="12382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83507"/>
            <a:ext cx="5871845" cy="36836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906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13335">
              <a:lnSpc>
                <a:spcPts val="2760"/>
              </a:lnSpc>
              <a:spcBef>
                <a:spcPts val="310"/>
              </a:spcBef>
            </a:pPr>
            <a:r>
              <a:rPr sz="1200" spc="-10" dirty="0">
                <a:latin typeface="Times New Roman"/>
                <a:cs typeface="Times New Roman"/>
              </a:rPr>
              <a:t>TotalBathrooms.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increasing,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too.</a:t>
            </a:r>
            <a:endParaRPr sz="1200">
              <a:latin typeface="Times New Roman"/>
              <a:cs typeface="Times New Roman"/>
            </a:endParaRPr>
          </a:p>
          <a:p>
            <a:pPr marL="12700" marR="189865">
              <a:lnSpc>
                <a:spcPts val="276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TotalBathrooms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plot,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TotalBathrooms.</a:t>
            </a:r>
            <a:endParaRPr sz="1200">
              <a:latin typeface="Times New Roman"/>
              <a:cs typeface="Times New Roman"/>
            </a:endParaRPr>
          </a:p>
          <a:p>
            <a:pPr marL="12700" marR="107950">
              <a:lnSpc>
                <a:spcPts val="2760"/>
              </a:lnSpc>
            </a:pP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totalbathrooms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0.63,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suitable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2.8.2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Feet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factor.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TotalBsmtSF.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748" y="960183"/>
            <a:ext cx="4662774" cy="30858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iii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96773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fourth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will</a:t>
            </a:r>
            <a:endParaRPr sz="1200">
              <a:latin typeface="Times New Roman"/>
              <a:cs typeface="Times New Roman"/>
            </a:endParaRPr>
          </a:p>
          <a:p>
            <a:pPr marL="12700" marR="16954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also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47410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TotalBsmtSF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basement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 -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Cambria Math"/>
                <a:cs typeface="Cambria Math"/>
              </a:rPr>
              <a:t>𝑇𝑜𝑡𝑎𝑙𝑆𝑞𝐹𝑒𝑒𝑡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𝐺𝑟𝐿𝑖𝑣𝐴𝑟𝑒𝑎 +</a:t>
            </a:r>
            <a:r>
              <a:rPr sz="1200" spc="-3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𝑇𝑜𝑡𝑎𝑙𝐵𝑠𝑚𝑡𝑆𝐹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247257"/>
            <a:ext cx="5888355" cy="19310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2.2.3).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(House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524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1299).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TotalSqFeet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 marR="47053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GrLivArea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(0.82)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873" y="2728077"/>
            <a:ext cx="4557580" cy="33658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4962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2.8.3</a:t>
            </a:r>
            <a:r>
              <a:rPr sz="1200" spc="-10" dirty="0">
                <a:latin typeface="Times New Roman"/>
                <a:cs typeface="Times New Roman"/>
              </a:rPr>
              <a:t> Neighborhood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neighborhood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5.2.1.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few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4).</a:t>
            </a:r>
            <a:endParaRPr sz="1200">
              <a:latin typeface="Times New Roman"/>
              <a:cs typeface="Times New Roman"/>
            </a:endParaRPr>
          </a:p>
          <a:p>
            <a:pPr marL="12700" marR="14732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neighborhood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296150"/>
            <a:ext cx="5728335" cy="878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3204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14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‘StoneBr’,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‘NridgHt’,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‘NoRidge’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Also,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122" y="3082853"/>
            <a:ext cx="5369647" cy="40463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815965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‘MeadowV’,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‘IDOTRR’,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‘BrDale’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lowest.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53670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3032" y="1875661"/>
          <a:ext cx="5267960" cy="76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05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'STONEBR',</a:t>
                      </a:r>
                      <a:r>
                        <a:rPr sz="10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'NRIDGHT',</a:t>
                      </a:r>
                      <a:r>
                        <a:rPr sz="10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'NORIDGE'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275590" marR="268605" indent="13335">
                        <a:lnSpc>
                          <a:spcPts val="121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'MEADOWV',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'IDOTRR',</a:t>
                      </a:r>
                      <a:r>
                        <a:rPr sz="10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'BRDALE',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'STONEBR',</a:t>
                      </a:r>
                      <a:r>
                        <a:rPr sz="10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'NRIDGHT',</a:t>
                      </a:r>
                      <a:r>
                        <a:rPr sz="10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'NORIDGE'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'MEADOWV',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'IDOTRR',</a:t>
                      </a:r>
                      <a:r>
                        <a:rPr sz="10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'BRDALE'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968498"/>
            <a:ext cx="5876925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 lvl="1" indent="-26733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9"/>
              <a:tabLst>
                <a:tab pos="280035" algn="l"/>
              </a:tabLst>
            </a:pPr>
            <a:r>
              <a:rPr sz="1400" dirty="0">
                <a:latin typeface="Times New Roman"/>
                <a:cs typeface="Times New Roman"/>
              </a:rPr>
              <a:t>Preparing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modeling</a:t>
            </a:r>
            <a:endParaRPr sz="14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12700" marR="18478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GarageCars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0.89.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GarageArea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0.62.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GarageCars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0.64).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‘YearRemodAdd’,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‘GarageYrBlt’,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‘GarageArea’, ‘GarageCond’,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‘TotalBsmtSF’,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‘TotalRmsAbvGrd’,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‘BsmtFinSF1’.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Removing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outliers</a:t>
            </a:r>
            <a:endParaRPr sz="1200">
              <a:latin typeface="Times New Roman"/>
              <a:cs typeface="Times New Roman"/>
            </a:endParaRPr>
          </a:p>
          <a:p>
            <a:pPr marL="12700" marR="11557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2.2.3,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524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1299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outliers.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will </a:t>
            </a:r>
            <a:r>
              <a:rPr sz="1200" dirty="0">
                <a:latin typeface="Times New Roman"/>
                <a:cs typeface="Times New Roman"/>
              </a:rPr>
              <a:t>investigate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 marL="355600" lvl="2" indent="-342900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Dealing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distribution.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1375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1.87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-20" dirty="0">
                <a:latin typeface="Times New Roman"/>
                <a:cs typeface="Times New Roman"/>
              </a:rPr>
              <a:t> high</a:t>
            </a:r>
            <a:endParaRPr sz="1200">
              <a:latin typeface="Times New Roman"/>
              <a:cs typeface="Times New Roman"/>
            </a:endParaRPr>
          </a:p>
          <a:p>
            <a:pPr marL="12700" marR="14859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QQ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problem,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SalePrice.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97545"/>
            <a:ext cx="5852160" cy="8820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15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0.12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QQ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very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good.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525" y="2283457"/>
            <a:ext cx="4639254" cy="52071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9761"/>
            <a:ext cx="5840095" cy="237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2.10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Splitting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45"/>
              </a:spcBef>
            </a:pP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set.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R-squared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12700" marR="331470" algn="just">
              <a:lnSpc>
                <a:spcPts val="2760"/>
              </a:lnSpc>
              <a:spcBef>
                <a:spcPts val="1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70%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30%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2410" y="5619877"/>
            <a:ext cx="528955" cy="10795"/>
          </a:xfrm>
          <a:custGeom>
            <a:avLst/>
            <a:gdLst/>
            <a:ahLst/>
            <a:cxnLst/>
            <a:rect l="l" t="t" r="r" b="b"/>
            <a:pathLst>
              <a:path w="528954" h="10795">
                <a:moveTo>
                  <a:pt x="528827" y="0"/>
                </a:moveTo>
                <a:lnTo>
                  <a:pt x="0" y="0"/>
                </a:lnTo>
                <a:lnTo>
                  <a:pt x="0" y="10667"/>
                </a:lnTo>
                <a:lnTo>
                  <a:pt x="528827" y="10667"/>
                </a:lnTo>
                <a:lnTo>
                  <a:pt x="528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3913" y="5619877"/>
            <a:ext cx="784860" cy="10795"/>
          </a:xfrm>
          <a:custGeom>
            <a:avLst/>
            <a:gdLst/>
            <a:ahLst/>
            <a:cxnLst/>
            <a:rect l="l" t="t" r="r" b="b"/>
            <a:pathLst>
              <a:path w="784860" h="10795">
                <a:moveTo>
                  <a:pt x="784860" y="0"/>
                </a:moveTo>
                <a:lnTo>
                  <a:pt x="0" y="0"/>
                </a:lnTo>
                <a:lnTo>
                  <a:pt x="0" y="10667"/>
                </a:lnTo>
                <a:lnTo>
                  <a:pt x="784860" y="10667"/>
                </a:lnTo>
                <a:lnTo>
                  <a:pt x="784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704" y="1241806"/>
            <a:ext cx="6126480" cy="650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28295" indent="-201295">
              <a:lnSpc>
                <a:spcPct val="100000"/>
              </a:lnSpc>
              <a:spcBef>
                <a:spcPts val="2240"/>
              </a:spcBef>
              <a:buFont typeface="Times New Roman"/>
              <a:buAutoNum type="arabicPeriod" startAt="3"/>
              <a:tabLst>
                <a:tab pos="328295" algn="l"/>
              </a:tabLst>
            </a:pPr>
            <a:r>
              <a:rPr sz="1600" dirty="0">
                <a:latin typeface="Times New Roman"/>
                <a:cs typeface="Times New Roman"/>
              </a:rPr>
              <a:t>Criteria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measure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performance</a:t>
            </a:r>
            <a:endParaRPr sz="1600" dirty="0">
              <a:latin typeface="Times New Roman"/>
              <a:cs typeface="Times New Roman"/>
            </a:endParaRPr>
          </a:p>
          <a:p>
            <a:pPr marL="394335" lvl="1" indent="-267335">
              <a:lnSpc>
                <a:spcPct val="100000"/>
              </a:lnSpc>
              <a:spcBef>
                <a:spcPts val="1760"/>
              </a:spcBef>
              <a:buFont typeface="Times New Roman"/>
              <a:buAutoNum type="arabicPeriod"/>
              <a:tabLst>
                <a:tab pos="394335" algn="l"/>
              </a:tabLst>
            </a:pPr>
            <a:r>
              <a:rPr sz="1400" dirty="0">
                <a:latin typeface="Times New Roman"/>
                <a:cs typeface="Times New Roman"/>
              </a:rPr>
              <a:t>RMSE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root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square</a:t>
            </a:r>
            <a:r>
              <a:rPr sz="1400" spc="-20" dirty="0">
                <a:latin typeface="Times New Roman"/>
                <a:cs typeface="Times New Roman"/>
              </a:rPr>
              <a:t> error</a:t>
            </a:r>
            <a:endParaRPr sz="1400" dirty="0">
              <a:latin typeface="Times New Roman"/>
              <a:cs typeface="Times New Roman"/>
            </a:endParaRPr>
          </a:p>
          <a:p>
            <a:pPr marL="127000" marR="93980">
              <a:lnSpc>
                <a:spcPct val="191800"/>
              </a:lnSpc>
              <a:spcBef>
                <a:spcPts val="23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root-mean-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(RMSE)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quadratic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differences.</a:t>
            </a:r>
            <a:endParaRPr sz="1200" dirty="0">
              <a:latin typeface="Times New Roman"/>
              <a:cs typeface="Times New Roman"/>
            </a:endParaRPr>
          </a:p>
          <a:p>
            <a:pPr marL="127000" marR="225425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proportional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disproportionately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 </a:t>
            </a:r>
            <a:r>
              <a:rPr sz="1200" dirty="0">
                <a:latin typeface="Times New Roman"/>
                <a:cs typeface="Times New Roman"/>
              </a:rPr>
              <a:t>effect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Consequently,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outliers.</a:t>
            </a:r>
            <a:endParaRPr sz="1200" dirty="0">
              <a:latin typeface="Times New Roman"/>
              <a:cs typeface="Times New Roman"/>
            </a:endParaRPr>
          </a:p>
          <a:p>
            <a:pPr marL="127000" marR="247015" algn="just">
              <a:lnSpc>
                <a:spcPct val="19260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RMSE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estimator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5" dirty="0">
                <a:latin typeface="Cambria Math"/>
                <a:cs typeface="Cambria Math"/>
              </a:rPr>
              <a:t>𝜃</a:t>
            </a:r>
            <a:r>
              <a:rPr sz="1800" baseline="23148" dirty="0">
                <a:latin typeface="Cambria Math"/>
                <a:cs typeface="Cambria Math"/>
              </a:rPr>
              <a:t>^</a:t>
            </a:r>
            <a:r>
              <a:rPr sz="1800" spc="82" baseline="23148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estimated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𝜃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defined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square root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 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square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7302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mbria Math"/>
                <a:cs typeface="Cambria Math"/>
              </a:rPr>
              <a:t>𝑅𝑀𝑆</a:t>
            </a:r>
            <a:r>
              <a:rPr sz="1200" spc="35" dirty="0">
                <a:latin typeface="Cambria Math"/>
                <a:cs typeface="Cambria Math"/>
              </a:rPr>
              <a:t>𝐸</a:t>
            </a: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660" dirty="0">
                <a:latin typeface="Cambria Math"/>
                <a:cs typeface="Cambria Math"/>
              </a:rPr>
              <a:t>𝜃</a:t>
            </a:r>
            <a:r>
              <a:rPr sz="1800" spc="15" baseline="23148" dirty="0">
                <a:latin typeface="Cambria Math"/>
                <a:cs typeface="Cambria Math"/>
              </a:rPr>
              <a:t>^</a:t>
            </a:r>
            <a:r>
              <a:rPr sz="1200" spc="-5" dirty="0">
                <a:latin typeface="Cambria Math"/>
                <a:cs typeface="Cambria Math"/>
              </a:rPr>
              <a:t>)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800" spc="15" baseline="11574" dirty="0">
                <a:latin typeface="Cambria Math"/>
                <a:cs typeface="Cambria Math"/>
              </a:rPr>
              <a:t>√</a:t>
            </a:r>
            <a:r>
              <a:rPr sz="1200" spc="15" dirty="0">
                <a:latin typeface="Cambria Math"/>
                <a:cs typeface="Cambria Math"/>
              </a:rPr>
              <a:t>𝑀𝑆</a:t>
            </a:r>
            <a:r>
              <a:rPr sz="1200" spc="65" dirty="0">
                <a:latin typeface="Cambria Math"/>
                <a:cs typeface="Cambria Math"/>
              </a:rPr>
              <a:t>𝐸</a:t>
            </a:r>
            <a:r>
              <a:rPr sz="1200" spc="20" dirty="0">
                <a:latin typeface="Cambria Math"/>
                <a:cs typeface="Cambria Math"/>
              </a:rPr>
              <a:t>(</a:t>
            </a:r>
            <a:r>
              <a:rPr sz="1200" spc="-640" dirty="0">
                <a:latin typeface="Cambria Math"/>
                <a:cs typeface="Cambria Math"/>
              </a:rPr>
              <a:t>𝜃</a:t>
            </a:r>
            <a:r>
              <a:rPr sz="1800" spc="44" baseline="23148" dirty="0">
                <a:latin typeface="Cambria Math"/>
                <a:cs typeface="Cambria Math"/>
              </a:rPr>
              <a:t>^</a:t>
            </a:r>
            <a:r>
              <a:rPr sz="1200" spc="15" dirty="0">
                <a:latin typeface="Cambria Math"/>
                <a:cs typeface="Cambria Math"/>
              </a:rPr>
              <a:t>)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800" spc="7" baseline="11574" dirty="0">
                <a:latin typeface="Cambria Math"/>
                <a:cs typeface="Cambria Math"/>
              </a:rPr>
              <a:t>√</a:t>
            </a:r>
            <a:r>
              <a:rPr sz="1200" spc="60" dirty="0">
                <a:latin typeface="Cambria Math"/>
                <a:cs typeface="Cambria Math"/>
              </a:rPr>
              <a:t>𝐸</a:t>
            </a:r>
            <a:r>
              <a:rPr sz="1200" spc="15" dirty="0">
                <a:latin typeface="Cambria Math"/>
                <a:cs typeface="Cambria Math"/>
              </a:rPr>
              <a:t>((</a:t>
            </a:r>
            <a:r>
              <a:rPr sz="1200" spc="-645" dirty="0">
                <a:latin typeface="Cambria Math"/>
                <a:cs typeface="Cambria Math"/>
              </a:rPr>
              <a:t>𝜃</a:t>
            </a:r>
            <a:r>
              <a:rPr sz="1800" spc="15" baseline="23148" dirty="0">
                <a:latin typeface="Cambria Math"/>
                <a:cs typeface="Cambria Math"/>
              </a:rPr>
              <a:t>^</a:t>
            </a:r>
            <a:r>
              <a:rPr sz="1800" spc="7" baseline="23148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𝜃)</a:t>
            </a:r>
            <a:r>
              <a:rPr sz="1275" spc="-30" baseline="22875" dirty="0">
                <a:latin typeface="Cambria Math"/>
                <a:cs typeface="Cambria Math"/>
              </a:rPr>
              <a:t>2</a:t>
            </a:r>
            <a:r>
              <a:rPr sz="1200" spc="-20" dirty="0">
                <a:latin typeface="Cambria Math"/>
                <a:cs typeface="Cambria Math"/>
              </a:rPr>
              <a:t>)</a:t>
            </a:r>
            <a:endParaRPr sz="1200" dirty="0">
              <a:latin typeface="Cambria Math"/>
              <a:cs typeface="Cambria Math"/>
            </a:endParaRPr>
          </a:p>
          <a:p>
            <a:pPr marL="127000" marR="216535">
              <a:lnSpc>
                <a:spcPct val="191700"/>
              </a:lnSpc>
              <a:spcBef>
                <a:spcPts val="50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unbiased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estimator,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deviation.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[4]</a:t>
            </a:r>
            <a:endParaRPr sz="1200" dirty="0">
              <a:latin typeface="Times New Roman"/>
              <a:cs typeface="Times New Roman"/>
            </a:endParaRPr>
          </a:p>
          <a:p>
            <a:pPr marL="127000" marR="195580">
              <a:lnSpc>
                <a:spcPct val="19220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9" dirty="0">
                <a:latin typeface="Cambria Math"/>
                <a:cs typeface="Cambria Math"/>
              </a:rPr>
              <a:t>𝑦</a:t>
            </a:r>
            <a:r>
              <a:rPr sz="1800" spc="-292" baseline="11574" dirty="0">
                <a:latin typeface="Cambria Math"/>
                <a:cs typeface="Cambria Math"/>
              </a:rPr>
              <a:t>^</a:t>
            </a:r>
            <a:r>
              <a:rPr sz="1275" spc="7" baseline="-16339" dirty="0">
                <a:latin typeface="Cambria Math"/>
                <a:cs typeface="Cambria Math"/>
              </a:rPr>
              <a:t>𝑖</a:t>
            </a:r>
            <a:r>
              <a:rPr sz="1275" spc="27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regression’s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 </a:t>
            </a:r>
            <a:r>
              <a:rPr sz="1200" dirty="0">
                <a:latin typeface="Times New Roman"/>
                <a:cs typeface="Times New Roman"/>
              </a:rPr>
              <a:t>observed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deviation: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5959" y="7942326"/>
            <a:ext cx="255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18518" dirty="0">
                <a:latin typeface="Cambria Math"/>
                <a:cs typeface="Cambria Math"/>
              </a:rPr>
              <a:t>∑</a:t>
            </a:r>
            <a:r>
              <a:rPr sz="850" spc="-25" dirty="0">
                <a:latin typeface="Cambria Math"/>
                <a:cs typeface="Cambria Math"/>
              </a:rPr>
              <a:t>𝑛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2058" y="8116061"/>
            <a:ext cx="1750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11325" algn="l"/>
              </a:tabLst>
            </a:pPr>
            <a:r>
              <a:rPr sz="1200" dirty="0">
                <a:latin typeface="Cambria Math"/>
                <a:cs typeface="Cambria Math"/>
              </a:rPr>
              <a:t>𝑅𝑀𝑆𝐸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800" spc="195" baseline="11574" dirty="0">
                <a:latin typeface="Cambria Math"/>
                <a:cs typeface="Cambria Math"/>
              </a:rPr>
              <a:t>√</a:t>
            </a:r>
            <a:r>
              <a:rPr sz="1275" u="sng" spc="300" baseline="39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75" u="sng" spc="-37" baseline="392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𝑖=1</a:t>
            </a:r>
            <a:r>
              <a:rPr sz="1275" u="sng" baseline="392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1275" baseline="3921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519" y="8000238"/>
            <a:ext cx="730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515" dirty="0">
                <a:latin typeface="Cambria Math"/>
                <a:cs typeface="Cambria Math"/>
              </a:rPr>
              <a:t>𝑦</a:t>
            </a:r>
            <a:r>
              <a:rPr sz="1800" spc="-300" baseline="11574" dirty="0">
                <a:latin typeface="Cambria Math"/>
                <a:cs typeface="Cambria Math"/>
              </a:rPr>
              <a:t>^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2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𝑦</a:t>
            </a:r>
            <a:r>
              <a:rPr sz="1275" spc="-30" baseline="-16339" dirty="0">
                <a:latin typeface="Cambria Math"/>
                <a:cs typeface="Cambria Math"/>
              </a:rPr>
              <a:t>𝑖</a:t>
            </a:r>
            <a:r>
              <a:rPr sz="1200" spc="-20" dirty="0">
                <a:latin typeface="Cambria Math"/>
                <a:cs typeface="Cambria Math"/>
              </a:rPr>
              <a:t>)</a:t>
            </a:r>
            <a:r>
              <a:rPr sz="1275" spc="-30" baseline="22875" dirty="0">
                <a:latin typeface="Cambria Math"/>
                <a:cs typeface="Cambria Math"/>
              </a:rPr>
              <a:t>2</a:t>
            </a:r>
            <a:endParaRPr sz="1275" baseline="2287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380" y="821816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4059" y="7944358"/>
            <a:ext cx="949960" cy="10795"/>
          </a:xfrm>
          <a:custGeom>
            <a:avLst/>
            <a:gdLst/>
            <a:ahLst/>
            <a:cxnLst/>
            <a:rect l="l" t="t" r="r" b="b"/>
            <a:pathLst>
              <a:path w="949960" h="10795">
                <a:moveTo>
                  <a:pt x="949756" y="0"/>
                </a:moveTo>
                <a:lnTo>
                  <a:pt x="0" y="0"/>
                </a:lnTo>
                <a:lnTo>
                  <a:pt x="0" y="10667"/>
                </a:lnTo>
                <a:lnTo>
                  <a:pt x="949756" y="10667"/>
                </a:lnTo>
                <a:lnTo>
                  <a:pt x="949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704" y="889761"/>
            <a:ext cx="6133465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3.2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Squared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Coefficient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determination</a:t>
            </a:r>
            <a:endParaRPr sz="1400">
              <a:latin typeface="Times New Roman"/>
              <a:cs typeface="Times New Roman"/>
            </a:endParaRPr>
          </a:p>
          <a:p>
            <a:pPr marL="127000" marR="170180">
              <a:lnSpc>
                <a:spcPct val="193300"/>
              </a:lnSpc>
              <a:spcBef>
                <a:spcPts val="25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determination,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denoted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09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proportion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 marL="127000" marR="240665">
              <a:lnSpc>
                <a:spcPts val="2960"/>
              </a:lnSpc>
              <a:spcBef>
                <a:spcPts val="175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goodness-of-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spc="-10" dirty="0">
                <a:latin typeface="Times New Roman"/>
                <a:cs typeface="Times New Roman"/>
              </a:rPr>
              <a:t>appropriate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1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(i.e.,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75" spc="26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𝑚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75" spc="19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𝑏</a:t>
            </a:r>
            <a:r>
              <a:rPr sz="1200" dirty="0">
                <a:latin typeface="Times New Roman"/>
                <a:cs typeface="Times New Roman"/>
              </a:rPr>
              <a:t>).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𝑅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endParaRPr sz="1275" baseline="29411">
              <a:latin typeface="Cambria Math"/>
              <a:cs typeface="Cambria Math"/>
            </a:endParaRPr>
          </a:p>
          <a:p>
            <a:pPr marL="127000">
              <a:lnSpc>
                <a:spcPct val="100000"/>
              </a:lnSpc>
              <a:spcBef>
                <a:spcPts val="1165"/>
              </a:spcBef>
            </a:pPr>
            <a:r>
              <a:rPr sz="1200" dirty="0">
                <a:latin typeface="Times New Roman"/>
                <a:cs typeface="Times New Roman"/>
              </a:rPr>
              <a:t>quantifies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75" spc="20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goodness-</a:t>
            </a:r>
            <a:r>
              <a:rPr sz="1200" spc="-25" dirty="0">
                <a:latin typeface="Times New Roman"/>
                <a:cs typeface="Times New Roman"/>
              </a:rPr>
              <a:t>of-</a:t>
            </a:r>
            <a:endParaRPr sz="1200">
              <a:latin typeface="Times New Roman"/>
              <a:cs typeface="Times New Roman"/>
            </a:endParaRPr>
          </a:p>
          <a:p>
            <a:pPr marL="127000" marR="404495">
              <a:lnSpc>
                <a:spcPct val="195800"/>
              </a:lnSpc>
              <a:spcBef>
                <a:spcPts val="135"/>
              </a:spcBef>
            </a:pP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consideration: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𝑜𝑏𝑠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75" baseline="-16339" dirty="0">
                <a:latin typeface="Cambria Math"/>
                <a:cs typeface="Cambria Math"/>
              </a:rPr>
              <a:t>𝑝𝑟𝑒𝑑</a:t>
            </a:r>
            <a:r>
              <a:rPr sz="1275" spc="17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(i.e.,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1:1</a:t>
            </a:r>
            <a:r>
              <a:rPr sz="1200" spc="-10" dirty="0">
                <a:latin typeface="Times New Roman"/>
                <a:cs typeface="Times New Roman"/>
              </a:rPr>
              <a:t> line).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4912" y="8637777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904" y="7156704"/>
            <a:ext cx="5397500" cy="16325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50240" algn="ctr">
              <a:lnSpc>
                <a:spcPct val="100000"/>
              </a:lnSpc>
              <a:spcBef>
                <a:spcPts val="665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16</a:t>
            </a:r>
            <a:endParaRPr sz="12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Cambria Math"/>
                <a:cs typeface="Cambria Math"/>
              </a:rPr>
              <a:t>𝑛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𝑦</a:t>
            </a:r>
            <a:r>
              <a:rPr sz="1275" spc="-15" baseline="-16339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𝑛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(collectively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  <a:p>
            <a:pPr marL="50800" marR="43180">
              <a:lnSpc>
                <a:spcPct val="202500"/>
              </a:lnSpc>
              <a:spcBef>
                <a:spcPts val="15"/>
              </a:spcBef>
            </a:pPr>
            <a:r>
              <a:rPr sz="1200" spc="-10" dirty="0">
                <a:latin typeface="Cambria Math"/>
                <a:cs typeface="Cambria Math"/>
              </a:rPr>
              <a:t>[𝑦</a:t>
            </a:r>
            <a:r>
              <a:rPr sz="1275" spc="-15" baseline="-16339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𝑛</a:t>
            </a:r>
            <a:r>
              <a:rPr sz="1200" dirty="0">
                <a:latin typeface="Cambria Math"/>
                <a:cs typeface="Cambria Math"/>
              </a:rPr>
              <a:t>]</a:t>
            </a:r>
            <a:r>
              <a:rPr sz="1275" baseline="29411" dirty="0">
                <a:latin typeface="Cambria Math"/>
                <a:cs typeface="Cambria Math"/>
              </a:rPr>
              <a:t>𝑇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 associated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modeled,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predicted)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0" dirty="0">
                <a:latin typeface="Cambria Math"/>
                <a:cs typeface="Cambria Math"/>
              </a:rPr>
              <a:t>𝑦</a:t>
            </a:r>
            <a:r>
              <a:rPr sz="1800" spc="-375" baseline="11574" dirty="0">
                <a:latin typeface="Cambria Math"/>
                <a:cs typeface="Cambria Math"/>
              </a:rPr>
              <a:t>^</a:t>
            </a:r>
            <a:r>
              <a:rPr sz="1275" spc="-375" baseline="-16339" dirty="0">
                <a:latin typeface="Cambria Math"/>
                <a:cs typeface="Cambria Math"/>
              </a:rPr>
              <a:t>1</a:t>
            </a:r>
            <a:r>
              <a:rPr sz="1275" spc="75" baseline="-16339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5" dirty="0">
                <a:latin typeface="Cambria Math"/>
                <a:cs typeface="Cambria Math"/>
              </a:rPr>
              <a:t>𝑦</a:t>
            </a:r>
            <a:r>
              <a:rPr sz="1800" spc="-157" baseline="11574" dirty="0">
                <a:latin typeface="Cambria Math"/>
                <a:cs typeface="Cambria Math"/>
              </a:rPr>
              <a:t>^</a:t>
            </a:r>
            <a:r>
              <a:rPr sz="1275" spc="-157" baseline="-16339" dirty="0">
                <a:latin typeface="Cambria Math"/>
                <a:cs typeface="Cambria Math"/>
              </a:rPr>
              <a:t>𝑛</a:t>
            </a:r>
            <a:r>
              <a:rPr sz="1200" spc="-105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 Define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𝑒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8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9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20" dirty="0">
                <a:latin typeface="Cambria Math"/>
                <a:cs typeface="Cambria Math"/>
              </a:rPr>
              <a:t> </a:t>
            </a:r>
            <a:r>
              <a:rPr sz="1200" spc="-375" dirty="0">
                <a:latin typeface="Cambria Math"/>
                <a:cs typeface="Cambria Math"/>
              </a:rPr>
              <a:t>𝑦</a:t>
            </a:r>
            <a:r>
              <a:rPr sz="1800" spc="-89" baseline="11574" dirty="0">
                <a:latin typeface="Cambria Math"/>
                <a:cs typeface="Cambria Math"/>
              </a:rPr>
              <a:t>^</a:t>
            </a:r>
            <a:r>
              <a:rPr sz="1275" spc="315" baseline="-16339" dirty="0">
                <a:latin typeface="Cambria Math"/>
                <a:cs typeface="Cambria Math"/>
              </a:rPr>
              <a:t>𝑖</a:t>
            </a:r>
            <a:r>
              <a:rPr sz="1200" spc="14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5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742" y="3974081"/>
            <a:ext cx="3552694" cy="28939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7359" y="110972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4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4219" y="93700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3871" y="1169161"/>
            <a:ext cx="90170" cy="10795"/>
          </a:xfrm>
          <a:custGeom>
            <a:avLst/>
            <a:gdLst/>
            <a:ahLst/>
            <a:cxnLst/>
            <a:rect l="l" t="t" r="r" b="b"/>
            <a:pathLst>
              <a:path w="90170" h="10794">
                <a:moveTo>
                  <a:pt x="89915" y="0"/>
                </a:moveTo>
                <a:lnTo>
                  <a:pt x="0" y="0"/>
                </a:lnTo>
                <a:lnTo>
                  <a:pt x="0" y="10668"/>
                </a:lnTo>
                <a:lnTo>
                  <a:pt x="89915" y="10668"/>
                </a:lnTo>
                <a:lnTo>
                  <a:pt x="89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9259" y="1052830"/>
            <a:ext cx="82486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20"/>
              </a:lnSpc>
              <a:spcBef>
                <a:spcPts val="100"/>
              </a:spcBef>
              <a:tabLst>
                <a:tab pos="401955" algn="l"/>
              </a:tabLst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735" dirty="0">
                <a:latin typeface="Cambria Math"/>
                <a:cs typeface="Cambria Math"/>
              </a:rPr>
              <a:t>∑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</a:t>
            </a:r>
            <a:r>
              <a:rPr sz="1275" spc="-37" baseline="-16339" dirty="0">
                <a:latin typeface="Cambria Math"/>
                <a:cs typeface="Cambria Math"/>
              </a:rPr>
              <a:t>𝑖</a:t>
            </a:r>
            <a:endParaRPr sz="1275" baseline="-16339">
              <a:latin typeface="Cambria Math"/>
              <a:cs typeface="Cambria Math"/>
            </a:endParaRPr>
          </a:p>
          <a:p>
            <a:pPr marR="80010" algn="ctr">
              <a:lnSpc>
                <a:spcPts val="944"/>
              </a:lnSpc>
            </a:pPr>
            <a:r>
              <a:rPr sz="1200" spc="-50" dirty="0">
                <a:latin typeface="Cambria Math"/>
                <a:cs typeface="Cambria Math"/>
              </a:rPr>
              <a:t>𝑛</a:t>
            </a:r>
            <a:endParaRPr sz="1200">
              <a:latin typeface="Cambria Math"/>
              <a:cs typeface="Cambria Math"/>
            </a:endParaRPr>
          </a:p>
          <a:p>
            <a:pPr marL="448945">
              <a:lnSpc>
                <a:spcPts val="840"/>
              </a:lnSpc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527" y="869696"/>
            <a:ext cx="958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latin typeface="Cambria Math"/>
                <a:cs typeface="Cambria Math"/>
              </a:rPr>
              <a:t>𝑛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9716" y="2395982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4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3433" y="3332098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1204" y="1567942"/>
            <a:ext cx="5498465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So,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formulas:</a:t>
            </a:r>
            <a:endParaRPr sz="1200">
              <a:latin typeface="Times New Roman"/>
              <a:cs typeface="Times New Roman"/>
            </a:endParaRPr>
          </a:p>
          <a:p>
            <a:pPr marL="206375" indent="-142875">
              <a:lnSpc>
                <a:spcPct val="100000"/>
              </a:lnSpc>
              <a:spcBef>
                <a:spcPts val="1320"/>
              </a:spcBef>
              <a:buAutoNum type="alphaLcPeriod"/>
              <a:tabLst>
                <a:tab pos="20637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(proportional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Times New Roman"/>
              <a:buAutoNum type="alphaLcPeriod"/>
            </a:pPr>
            <a:endParaRPr sz="1200">
              <a:latin typeface="Times New Roman"/>
              <a:cs typeface="Times New Roman"/>
            </a:endParaRPr>
          </a:p>
          <a:p>
            <a:pPr marL="236347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𝑆𝑆</a:t>
            </a:r>
            <a:r>
              <a:rPr sz="1275" baseline="-16339" dirty="0">
                <a:latin typeface="Cambria Math"/>
                <a:cs typeface="Cambria Math"/>
              </a:rPr>
              <a:t>𝑡𝑜𝑡</a:t>
            </a:r>
            <a:r>
              <a:rPr sz="1275" spc="31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360" dirty="0">
                <a:latin typeface="Cambria Math"/>
                <a:cs typeface="Cambria Math"/>
              </a:rPr>
              <a:t>∑(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𝑦)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endParaRPr sz="1275" baseline="29411">
              <a:latin typeface="Cambria Math"/>
              <a:cs typeface="Cambria Math"/>
            </a:endParaRPr>
          </a:p>
          <a:p>
            <a:pPr marL="476884" algn="ctr">
              <a:lnSpc>
                <a:spcPct val="100000"/>
              </a:lnSpc>
              <a:spcBef>
                <a:spcPts val="445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Cambria Math"/>
              <a:cs typeface="Cambria Math"/>
            </a:endParaRPr>
          </a:p>
          <a:p>
            <a:pPr marL="215900" indent="-152400">
              <a:lnSpc>
                <a:spcPct val="100000"/>
              </a:lnSpc>
              <a:buAutoNum type="alphaLcPeriod" startAt="2"/>
              <a:tabLst>
                <a:tab pos="2159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squares: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Font typeface="Times New Roman"/>
              <a:buAutoNum type="alphaLcPeriod" startAt="2"/>
            </a:pPr>
            <a:endParaRPr sz="1200">
              <a:latin typeface="Times New Roman"/>
              <a:cs typeface="Times New Roman"/>
            </a:endParaRPr>
          </a:p>
          <a:p>
            <a:pPr marL="23495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𝑆𝑆</a:t>
            </a:r>
            <a:r>
              <a:rPr sz="1275" baseline="-16339" dirty="0">
                <a:latin typeface="Cambria Math"/>
                <a:cs typeface="Cambria Math"/>
              </a:rPr>
              <a:t>𝑟𝑒𝑔</a:t>
            </a:r>
            <a:r>
              <a:rPr sz="1275" spc="31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spc="360" dirty="0">
                <a:latin typeface="Cambria Math"/>
                <a:cs typeface="Cambria Math"/>
              </a:rPr>
              <a:t>∑(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509" dirty="0">
                <a:latin typeface="Cambria Math"/>
                <a:cs typeface="Cambria Math"/>
              </a:rPr>
              <a:t>𝑦</a:t>
            </a:r>
            <a:r>
              <a:rPr sz="1800" spc="-284" baseline="11574" dirty="0">
                <a:latin typeface="Cambria Math"/>
                <a:cs typeface="Cambria Math"/>
              </a:rPr>
              <a:t>^</a:t>
            </a:r>
            <a:r>
              <a:rPr sz="1275" spc="7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𝑦)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endParaRPr sz="1275" baseline="29411">
              <a:latin typeface="Cambria Math"/>
              <a:cs typeface="Cambria Math"/>
            </a:endParaRPr>
          </a:p>
          <a:p>
            <a:pPr marL="504190" algn="ctr">
              <a:lnSpc>
                <a:spcPct val="100000"/>
              </a:lnSpc>
              <a:spcBef>
                <a:spcPts val="445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Cambria Math"/>
              <a:cs typeface="Cambria Math"/>
            </a:endParaRPr>
          </a:p>
          <a:p>
            <a:pPr marL="367665" indent="-304165">
              <a:lnSpc>
                <a:spcPct val="100000"/>
              </a:lnSpc>
              <a:buAutoNum type="alphaLcPeriod" startAt="3"/>
              <a:tabLst>
                <a:tab pos="36766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squares: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0404" y="4450207"/>
            <a:ext cx="6144260" cy="317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lnSpc>
                <a:spcPct val="100000"/>
              </a:lnSpc>
              <a:spcBef>
                <a:spcPts val="100"/>
              </a:spcBef>
              <a:tabLst>
                <a:tab pos="1441450" algn="l"/>
              </a:tabLst>
            </a:pPr>
            <a:r>
              <a:rPr sz="850" spc="-50" dirty="0">
                <a:latin typeface="Cambria Math"/>
                <a:cs typeface="Cambria Math"/>
              </a:rPr>
              <a:t>𝑖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Cambria Math"/>
              <a:cs typeface="Cambria Math"/>
            </a:endParaRPr>
          </a:p>
          <a:p>
            <a:pPr marL="1143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coefficient </a:t>
            </a:r>
            <a:r>
              <a:rPr sz="1200" dirty="0">
                <a:latin typeface="Times New Roman"/>
                <a:cs typeface="Times New Roman"/>
              </a:rPr>
              <a:t>(R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determination </a:t>
            </a:r>
            <a:r>
              <a:rPr sz="1200" spc="-25" dirty="0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Times New Roman"/>
              <a:cs typeface="Times New Roman"/>
            </a:endParaRPr>
          </a:p>
          <a:p>
            <a:pPr marL="21590" algn="ctr">
              <a:lnSpc>
                <a:spcPts val="1240"/>
              </a:lnSpc>
            </a:pP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92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800" u="sng" spc="-30" baseline="41666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𝑆𝑆</a:t>
            </a:r>
            <a:r>
              <a:rPr sz="1275" u="sng" spc="-30" baseline="4248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𝑟𝑒𝑠</a:t>
            </a:r>
            <a:endParaRPr sz="1275" baseline="42483">
              <a:latin typeface="Cambria Math"/>
              <a:cs typeface="Cambria Math"/>
            </a:endParaRPr>
          </a:p>
          <a:p>
            <a:pPr marL="654050" algn="ctr">
              <a:lnSpc>
                <a:spcPts val="1240"/>
              </a:lnSpc>
            </a:pPr>
            <a:r>
              <a:rPr sz="1800" spc="-15" baseline="11574" dirty="0">
                <a:latin typeface="Cambria Math"/>
                <a:cs typeface="Cambria Math"/>
              </a:rPr>
              <a:t>𝑆𝑆</a:t>
            </a:r>
            <a:r>
              <a:rPr sz="850" spc="-10" dirty="0">
                <a:latin typeface="Cambria Math"/>
                <a:cs typeface="Cambria Math"/>
              </a:rPr>
              <a:t>𝑡𝑜𝑡</a:t>
            </a:r>
            <a:endParaRPr sz="8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850">
              <a:latin typeface="Cambria Math"/>
              <a:cs typeface="Cambria Math"/>
            </a:endParaRPr>
          </a:p>
          <a:p>
            <a:pPr marL="1143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02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Suppose</a:t>
            </a:r>
            <a:endParaRPr sz="1200">
              <a:latin typeface="Times New Roman"/>
              <a:cs typeface="Times New Roman"/>
            </a:endParaRPr>
          </a:p>
          <a:p>
            <a:pPr marL="114300" marR="93980">
              <a:lnSpc>
                <a:spcPct val="194200"/>
              </a:lnSpc>
              <a:spcBef>
                <a:spcPts val="35"/>
              </a:spcBef>
            </a:pP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4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0.49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49%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accounted </a:t>
            </a:r>
            <a:r>
              <a:rPr sz="1200" dirty="0">
                <a:latin typeface="Times New Roman"/>
                <a:cs typeface="Times New Roman"/>
              </a:rPr>
              <a:t>for,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51%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unaccounted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𝑅</a:t>
            </a:r>
            <a:r>
              <a:rPr sz="1275" spc="-37" baseline="29411" dirty="0">
                <a:latin typeface="Cambria Math"/>
                <a:cs typeface="Cambria Math"/>
              </a:rPr>
              <a:t>2</a:t>
            </a:r>
            <a:r>
              <a:rPr sz="1275" spc="750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predictions approximate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𝑅</a:t>
            </a:r>
            <a:r>
              <a:rPr sz="1275" baseline="29411" dirty="0">
                <a:latin typeface="Cambria Math"/>
                <a:cs typeface="Cambria Math"/>
              </a:rPr>
              <a:t>2</a:t>
            </a:r>
            <a:r>
              <a:rPr sz="1275" spc="202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perfectly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fit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[5].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9645" y="4291711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2707" y="4210939"/>
            <a:ext cx="2042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𝑆𝑆</a:t>
            </a:r>
            <a:r>
              <a:rPr sz="1275" baseline="-16339" dirty="0">
                <a:latin typeface="Cambria Math"/>
                <a:cs typeface="Cambria Math"/>
              </a:rPr>
              <a:t>𝑟𝑒𝑠</a:t>
            </a:r>
            <a:r>
              <a:rPr sz="1275" spc="26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spc="365" dirty="0">
                <a:latin typeface="Cambria Math"/>
                <a:cs typeface="Cambria Math"/>
              </a:rPr>
              <a:t>∑(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09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spc="-490" dirty="0">
                <a:latin typeface="Cambria Math"/>
                <a:cs typeface="Cambria Math"/>
              </a:rPr>
              <a:t>𝑦</a:t>
            </a:r>
            <a:r>
              <a:rPr sz="1800" spc="-254" baseline="11574" dirty="0">
                <a:latin typeface="Cambria Math"/>
                <a:cs typeface="Cambria Math"/>
              </a:rPr>
              <a:t>^</a:t>
            </a:r>
            <a:r>
              <a:rPr sz="1275" spc="142" baseline="-16339" dirty="0">
                <a:latin typeface="Cambria Math"/>
                <a:cs typeface="Cambria Math"/>
              </a:rPr>
              <a:t>𝑖</a:t>
            </a:r>
            <a:r>
              <a:rPr sz="1200" spc="30" dirty="0">
                <a:latin typeface="Cambria Math"/>
                <a:cs typeface="Cambria Math"/>
              </a:rPr>
              <a:t>)</a:t>
            </a:r>
            <a:r>
              <a:rPr sz="1275" spc="37" baseline="29411" dirty="0">
                <a:latin typeface="Cambria Math"/>
                <a:cs typeface="Cambria Math"/>
              </a:rPr>
              <a:t>2</a:t>
            </a:r>
            <a:r>
              <a:rPr sz="1275" spc="24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735" dirty="0">
                <a:latin typeface="Cambria Math"/>
                <a:cs typeface="Cambria Math"/>
              </a:rPr>
              <a:t>∑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𝑒</a:t>
            </a:r>
            <a:r>
              <a:rPr sz="1275" spc="-37" baseline="32679" dirty="0">
                <a:latin typeface="Cambria Math"/>
                <a:cs typeface="Cambria Math"/>
              </a:rPr>
              <a:t>2</a:t>
            </a:r>
            <a:endParaRPr sz="1275" baseline="32679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77798"/>
            <a:ext cx="5960745" cy="7284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2240"/>
              </a:spcBef>
              <a:buFont typeface="Times New Roman"/>
              <a:buAutoNum type="arabicPeriod" startAt="4"/>
              <a:tabLst>
                <a:tab pos="213995" algn="l"/>
              </a:tabLst>
            </a:pP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Fitting</a:t>
            </a:r>
            <a:endParaRPr sz="1600" dirty="0">
              <a:latin typeface="Times New Roman"/>
              <a:cs typeface="Times New Roman"/>
            </a:endParaRPr>
          </a:p>
          <a:p>
            <a:pPr marL="278130" lvl="1" indent="-265430">
              <a:lnSpc>
                <a:spcPct val="100000"/>
              </a:lnSpc>
              <a:spcBef>
                <a:spcPts val="1760"/>
              </a:spcBef>
              <a:buFont typeface="Times New Roman"/>
              <a:buAutoNum type="arabicPeriod"/>
              <a:tabLst>
                <a:tab pos="278130" algn="l"/>
              </a:tabLst>
            </a:pPr>
            <a:r>
              <a:rPr sz="1400" dirty="0">
                <a:latin typeface="Times New Roman"/>
                <a:cs typeface="Times New Roman"/>
              </a:rPr>
              <a:t>Linear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Regression</a:t>
            </a:r>
            <a:endParaRPr sz="1400" dirty="0">
              <a:latin typeface="Times New Roman"/>
              <a:cs typeface="Times New Roman"/>
            </a:endParaRPr>
          </a:p>
          <a:p>
            <a:pPr marL="12700" marR="43180">
              <a:lnSpc>
                <a:spcPct val="1917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scalar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variables).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distinct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multivariate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predicted,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variable.</a:t>
            </a:r>
            <a:endParaRPr sz="1200" dirty="0">
              <a:latin typeface="Times New Roman"/>
              <a:cs typeface="Times New Roman"/>
            </a:endParaRPr>
          </a:p>
          <a:p>
            <a:pPr marL="12700" marR="8001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whose </a:t>
            </a:r>
            <a:r>
              <a:rPr sz="1200" dirty="0">
                <a:latin typeface="Times New Roman"/>
                <a:cs typeface="Times New Roman"/>
              </a:rPr>
              <a:t>unknown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models.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explanatory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commonly,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conditional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quantile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linear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probability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multivariate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rigorously,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used </a:t>
            </a:r>
            <a:r>
              <a:rPr sz="1200" dirty="0">
                <a:latin typeface="Times New Roman"/>
                <a:cs typeface="Times New Roman"/>
              </a:rPr>
              <a:t>extensively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unknown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non-linearly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535368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properties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determine.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0570" y="1676145"/>
            <a:ext cx="207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" y="1595373"/>
            <a:ext cx="5814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162810" algn="l"/>
              </a:tabLst>
            </a:pPr>
            <a:r>
              <a:rPr sz="1200" dirty="0">
                <a:latin typeface="Times New Roman"/>
                <a:cs typeface="Times New Roman"/>
              </a:rPr>
              <a:t>Given a 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{𝑦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50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𝑥</a:t>
            </a:r>
            <a:r>
              <a:rPr sz="1275" spc="-30" baseline="-16339" dirty="0">
                <a:latin typeface="Cambria Math"/>
                <a:cs typeface="Cambria Math"/>
              </a:rPr>
              <a:t>𝑖𝑝</a:t>
            </a:r>
            <a:r>
              <a:rPr sz="1200" spc="-20" dirty="0">
                <a:latin typeface="Cambria Math"/>
                <a:cs typeface="Cambria Math"/>
              </a:rPr>
              <a:t>}</a:t>
            </a:r>
            <a:r>
              <a:rPr sz="1275" spc="-30" baseline="32679" dirty="0">
                <a:latin typeface="Cambria Math"/>
                <a:cs typeface="Cambria Math"/>
              </a:rPr>
              <a:t>𝑛</a:t>
            </a:r>
            <a:r>
              <a:rPr sz="1275" baseline="32679" dirty="0">
                <a:latin typeface="Cambria Math"/>
                <a:cs typeface="Cambria Math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970278"/>
            <a:ext cx="5905500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p-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12700" marR="68580">
              <a:lnSpc>
                <a:spcPct val="1926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disturbance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 </a:t>
            </a:r>
            <a:r>
              <a:rPr sz="1200" dirty="0">
                <a:latin typeface="Cambria Math"/>
                <a:cs typeface="Cambria Math"/>
              </a:rPr>
              <a:t>𝜖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unobserved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“noise”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regressors.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9916" y="3823842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9723" y="3743071"/>
            <a:ext cx="2549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4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0</a:t>
            </a:r>
            <a:r>
              <a:rPr sz="1275" spc="17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𝑖1</a:t>
            </a:r>
            <a:r>
              <a:rPr sz="1200" dirty="0">
                <a:latin typeface="Cambria Math"/>
                <a:cs typeface="Cambria Math"/>
              </a:rPr>
              <a:t>+.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4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+𝛽</a:t>
            </a:r>
            <a:r>
              <a:rPr sz="1275" baseline="-16339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𝑖𝑝</a:t>
            </a:r>
            <a:r>
              <a:rPr sz="1275" spc="32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32679" dirty="0">
                <a:latin typeface="Cambria Math"/>
                <a:cs typeface="Cambria Math"/>
              </a:rPr>
              <a:t>𝑇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𝜖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114927"/>
            <a:ext cx="5913755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stacked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notation</a:t>
            </a:r>
            <a:r>
              <a:rPr sz="1200" spc="-25" dirty="0">
                <a:latin typeface="Times New Roman"/>
                <a:cs typeface="Times New Roman"/>
              </a:rPr>
              <a:t> as</a:t>
            </a:r>
            <a:endParaRPr sz="1200">
              <a:latin typeface="Times New Roman"/>
              <a:cs typeface="Times New Roman"/>
            </a:endParaRPr>
          </a:p>
          <a:p>
            <a:pPr marL="50800" algn="ctr">
              <a:lnSpc>
                <a:spcPct val="100000"/>
              </a:lnSpc>
              <a:spcBef>
                <a:spcPts val="1340"/>
              </a:spcBef>
            </a:pPr>
            <a:r>
              <a:rPr sz="1200" dirty="0">
                <a:latin typeface="Cambria Math"/>
                <a:cs typeface="Cambria Math"/>
              </a:rPr>
              <a:t>𝑌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𝑋𝛽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+ </a:t>
            </a:r>
            <a:r>
              <a:rPr sz="1200" spc="-50" dirty="0">
                <a:latin typeface="Cambria Math"/>
                <a:cs typeface="Cambria Math"/>
              </a:rPr>
              <a:t>𝜖</a:t>
            </a:r>
            <a:endParaRPr sz="1200">
              <a:latin typeface="Cambria Math"/>
              <a:cs typeface="Cambria Math"/>
            </a:endParaRPr>
          </a:p>
          <a:p>
            <a:pPr marL="12700" marR="5080">
              <a:lnSpc>
                <a:spcPct val="19180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marL="55880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704" y="5808216"/>
          <a:ext cx="5267960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OLS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2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0.0883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2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0.1262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0.9512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0.9312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004" y="6605396"/>
            <a:ext cx="584327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Remember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assumption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check.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45517"/>
            <a:ext cx="5934710" cy="650557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2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600" spc="-10" dirty="0">
                <a:latin typeface="Times New Roman"/>
                <a:cs typeface="Times New Roman"/>
              </a:rPr>
              <a:t>1.</a:t>
            </a:r>
            <a:r>
              <a:rPr lang="en-IN" sz="1600" spc="-10">
                <a:latin typeface="Times New Roman"/>
                <a:cs typeface="Times New Roman"/>
              </a:rPr>
              <a:t>Problem Statement</a:t>
            </a:r>
            <a:endParaRPr sz="1600" dirty="0">
              <a:latin typeface="Times New Roman"/>
              <a:cs typeface="Times New Roman"/>
            </a:endParaRPr>
          </a:p>
          <a:p>
            <a:pPr marL="12700" marR="36830">
              <a:lnSpc>
                <a:spcPct val="191700"/>
              </a:lnSpc>
              <a:spcBef>
                <a:spcPts val="455"/>
              </a:spcBef>
            </a:pPr>
            <a:r>
              <a:rPr sz="1200" dirty="0">
                <a:latin typeface="Times New Roman"/>
                <a:cs typeface="Times New Roman"/>
              </a:rPr>
              <a:t>Ask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dream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probably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won't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height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ceiling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proximity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east-</a:t>
            </a:r>
            <a:r>
              <a:rPr sz="1200" dirty="0">
                <a:latin typeface="Times New Roman"/>
                <a:cs typeface="Times New Roman"/>
              </a:rPr>
              <a:t>west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railroad.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playground </a:t>
            </a:r>
            <a:r>
              <a:rPr sz="1200" dirty="0">
                <a:latin typeface="Times New Roman"/>
                <a:cs typeface="Times New Roman"/>
              </a:rPr>
              <a:t>competition's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negotiations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bedrooms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white-</a:t>
            </a:r>
            <a:r>
              <a:rPr sz="1200" dirty="0">
                <a:latin typeface="Times New Roman"/>
                <a:cs typeface="Times New Roman"/>
              </a:rPr>
              <a:t>picket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[1].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bedrooms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floors.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dataset.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79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explanatory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almost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residential </a:t>
            </a:r>
            <a:r>
              <a:rPr sz="1200" dirty="0">
                <a:latin typeface="Times New Roman"/>
                <a:cs typeface="Times New Roman"/>
              </a:rPr>
              <a:t>homes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Iowa.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engineering,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mostly.</a:t>
            </a:r>
            <a:endParaRPr sz="1200" dirty="0">
              <a:latin typeface="Times New Roman"/>
              <a:cs typeface="Times New Roman"/>
            </a:endParaRPr>
          </a:p>
          <a:p>
            <a:pPr marL="12700" marR="463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mathematical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medical, </a:t>
            </a:r>
            <a:r>
              <a:rPr sz="1200" dirty="0">
                <a:latin typeface="Times New Roman"/>
                <a:cs typeface="Times New Roman"/>
              </a:rPr>
              <a:t>industry,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 dirty="0">
              <a:latin typeface="Times New Roman"/>
              <a:cs typeface="Times New Roman"/>
            </a:endParaRPr>
          </a:p>
          <a:p>
            <a:pPr marL="12700" marR="8509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thesis,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RandomForest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686424"/>
            <a:ext cx="5910580" cy="22847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17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Fitted: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straight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accepted.</a:t>
            </a:r>
            <a:endParaRPr sz="1200">
              <a:latin typeface="Times New Roman"/>
              <a:cs typeface="Times New Roman"/>
            </a:endParaRPr>
          </a:p>
          <a:p>
            <a:pPr marL="12700" marR="35814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QQ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normality: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accepted.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Scale-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patterns.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ncv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Residuals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Leverage: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Cook’s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010" y="1366732"/>
            <a:ext cx="4927511" cy="4070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63904" y="891031"/>
            <a:ext cx="5930900" cy="763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NCV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p-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&lt;&lt;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0.05,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50800" marR="54800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10"/>
              </a:spcBef>
            </a:pPr>
            <a:r>
              <a:rPr sz="1400" dirty="0">
                <a:latin typeface="Times New Roman"/>
                <a:cs typeface="Times New Roman"/>
              </a:rPr>
              <a:t>4.2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Lasso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Regression</a:t>
            </a:r>
            <a:endParaRPr sz="1400">
              <a:latin typeface="Times New Roman"/>
              <a:cs typeface="Times New Roman"/>
            </a:endParaRPr>
          </a:p>
          <a:p>
            <a:pPr marL="50800" marR="154305">
              <a:lnSpc>
                <a:spcPct val="1917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(least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absolute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shrinkage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operator;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regularization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 and</a:t>
            </a:r>
            <a:r>
              <a:rPr sz="1200" spc="-10" dirty="0">
                <a:latin typeface="Times New Roman"/>
                <a:cs typeface="Times New Roman"/>
              </a:rPr>
              <a:t> interpretability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statistical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produces.</a:t>
            </a:r>
            <a:endParaRPr sz="1200">
              <a:latin typeface="Times New Roman"/>
              <a:cs typeface="Times New Roman"/>
            </a:endParaRPr>
          </a:p>
          <a:p>
            <a:pPr marL="50800" marR="177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substantial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estimator,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ridge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so-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thresholding.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coefficient </a:t>
            </a:r>
            <a:r>
              <a:rPr sz="1200" dirty="0">
                <a:latin typeface="Times New Roman"/>
                <a:cs typeface="Times New Roman"/>
              </a:rPr>
              <a:t>estimates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collinear.</a:t>
            </a:r>
            <a:endParaRPr sz="1200">
              <a:latin typeface="Times New Roman"/>
              <a:cs typeface="Times New Roman"/>
            </a:endParaRPr>
          </a:p>
          <a:p>
            <a:pPr marL="50800" marR="2286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regularization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wide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estimating </a:t>
            </a:r>
            <a:r>
              <a:rPr sz="1200" dirty="0">
                <a:latin typeface="Times New Roman"/>
                <a:cs typeface="Times New Roman"/>
              </a:rPr>
              <a:t>equations,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proportional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hazards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M-</a:t>
            </a:r>
            <a:r>
              <a:rPr sz="1200" dirty="0">
                <a:latin typeface="Times New Roman"/>
                <a:cs typeface="Times New Roman"/>
              </a:rPr>
              <a:t>estimators,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straightforward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fashion.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Lasso’s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spc="-10" dirty="0">
                <a:latin typeface="Times New Roman"/>
                <a:cs typeface="Times New Roman"/>
              </a:rPr>
              <a:t>interpretations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geometry,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Bayesian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interpretability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50800" marR="1828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provided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developed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45"/>
              </a:spcBef>
            </a:pPr>
            <a:r>
              <a:rPr sz="1200" spc="-10" dirty="0">
                <a:latin typeface="Times New Roman"/>
                <a:cs typeface="Times New Roman"/>
              </a:rPr>
              <a:t>independently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geophysics,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𝑙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75" spc="19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penalty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04" y="891031"/>
            <a:ext cx="5991225" cy="262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penalization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coefficients,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statistician,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Robert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Tibshirani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Breiman’s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nonnegative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garrote.</a:t>
            </a:r>
            <a:endParaRPr sz="1200">
              <a:latin typeface="Times New Roman"/>
              <a:cs typeface="Times New Roman"/>
            </a:endParaRPr>
          </a:p>
          <a:p>
            <a:pPr marL="76200" marR="431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lasso’s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straightforward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setting.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single</a:t>
            </a:r>
            <a:endParaRPr sz="1200">
              <a:latin typeface="Times New Roman"/>
              <a:cs typeface="Times New Roman"/>
            </a:endParaRPr>
          </a:p>
          <a:p>
            <a:pPr marL="76200" marR="295910">
              <a:lnSpc>
                <a:spcPts val="293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outcome.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54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3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(𝑥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2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.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75" baseline="29411" dirty="0">
                <a:latin typeface="Cambria Math"/>
                <a:cs typeface="Cambria Math"/>
              </a:rPr>
              <a:t>𝑇</a:t>
            </a:r>
            <a:r>
              <a:rPr sz="1275" spc="247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ith </a:t>
            </a:r>
            <a:r>
              <a:rPr sz="1200" dirty="0">
                <a:latin typeface="Times New Roman"/>
                <a:cs typeface="Times New Roman"/>
              </a:rPr>
              <a:t>case.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solve.</a:t>
            </a:r>
            <a:endParaRPr sz="1200">
              <a:latin typeface="Times New Roman"/>
              <a:cs typeface="Times New Roman"/>
            </a:endParaRPr>
          </a:p>
          <a:p>
            <a:pPr marR="688340" algn="ctr">
              <a:lnSpc>
                <a:spcPct val="100000"/>
              </a:lnSpc>
              <a:spcBef>
                <a:spcPts val="930"/>
              </a:spcBef>
            </a:pPr>
            <a:r>
              <a:rPr sz="850" spc="-50" dirty="0">
                <a:latin typeface="Cambria Math"/>
                <a:cs typeface="Cambria Math"/>
              </a:rPr>
              <a:t>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7110" y="3683635"/>
            <a:ext cx="3003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spc="-20" dirty="0">
                <a:latin typeface="Cambria Math"/>
                <a:cs typeface="Cambria Math"/>
              </a:rPr>
              <a:t>𝛽</a:t>
            </a:r>
            <a:r>
              <a:rPr sz="1050" spc="-30" baseline="-11904" dirty="0">
                <a:latin typeface="Cambria Math"/>
                <a:cs typeface="Cambria Math"/>
              </a:rPr>
              <a:t>0</a:t>
            </a:r>
            <a:r>
              <a:rPr sz="850" spc="-20" dirty="0">
                <a:latin typeface="Cambria Math"/>
                <a:cs typeface="Cambria Math"/>
              </a:rPr>
              <a:t>,𝛽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1883" y="3785742"/>
            <a:ext cx="2089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928" y="3627247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3395" y="3546475"/>
            <a:ext cx="1708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latin typeface="Cambria Math"/>
                <a:cs typeface="Cambria Math"/>
              </a:rPr>
              <a:t>min{∑(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17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0</a:t>
            </a:r>
            <a:r>
              <a:rPr sz="1275" spc="14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𝑥</a:t>
            </a:r>
            <a:r>
              <a:rPr sz="1275" spc="-30" baseline="32679" dirty="0">
                <a:latin typeface="Cambria Math"/>
                <a:cs typeface="Cambria Math"/>
              </a:rPr>
              <a:t>𝑇</a:t>
            </a:r>
            <a:r>
              <a:rPr sz="1200" spc="-20" dirty="0">
                <a:latin typeface="Cambria Math"/>
                <a:cs typeface="Cambria Math"/>
              </a:rPr>
              <a:t>𝛽)}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5830" y="4514215"/>
            <a:ext cx="2222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𝑗=1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904" y="4424298"/>
            <a:ext cx="2956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800" spc="-37" baseline="2314" dirty="0">
                <a:latin typeface="Cambria Math"/>
                <a:cs typeface="Cambria Math"/>
              </a:rPr>
              <a:t>∑</a:t>
            </a:r>
            <a:r>
              <a:rPr sz="1275" spc="-37" baseline="39215" dirty="0">
                <a:latin typeface="Cambria Math"/>
                <a:cs typeface="Cambria Math"/>
              </a:rPr>
              <a:t>𝑝</a:t>
            </a:r>
            <a:r>
              <a:rPr sz="1275" baseline="39215" dirty="0">
                <a:latin typeface="Cambria Math"/>
                <a:cs typeface="Cambria Math"/>
              </a:rPr>
              <a:t>	</a:t>
            </a:r>
            <a:r>
              <a:rPr sz="1200" dirty="0">
                <a:latin typeface="Cambria Math"/>
                <a:cs typeface="Cambria Math"/>
              </a:rPr>
              <a:t>∣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𝑗</a:t>
            </a:r>
            <a:r>
              <a:rPr sz="1275" spc="29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∣≤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𝑡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814442"/>
            <a:ext cx="5935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determines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regularisation.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4010" y="5261229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604" y="5180457"/>
            <a:ext cx="5910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covariance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matrix,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-16339" dirty="0">
                <a:latin typeface="Cambria Math"/>
                <a:cs typeface="Cambria Math"/>
              </a:rPr>
              <a:t>𝑖𝑗</a:t>
            </a:r>
            <a:r>
              <a:rPr sz="1275" spc="330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(𝑥</a:t>
            </a:r>
            <a:r>
              <a:rPr sz="1275" baseline="-16339" dirty="0">
                <a:latin typeface="Cambria Math"/>
                <a:cs typeface="Cambria Math"/>
              </a:rPr>
              <a:t>𝑖𝑗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275" baseline="-16339" dirty="0">
                <a:latin typeface="Cambria Math"/>
                <a:cs typeface="Cambria Math"/>
              </a:rPr>
              <a:t>𝑗</a:t>
            </a:r>
            <a:r>
              <a:rPr sz="1275" spc="315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32679" dirty="0">
                <a:latin typeface="Cambria Math"/>
                <a:cs typeface="Cambria Math"/>
              </a:rPr>
              <a:t>𝑇</a:t>
            </a:r>
            <a:r>
              <a:rPr sz="1275" spc="307" baseline="3267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𝑖</a:t>
            </a:r>
            <a:r>
              <a:rPr sz="1275" baseline="-16339" dirty="0">
                <a:latin typeface="Cambria Math"/>
                <a:cs typeface="Cambria Math"/>
              </a:rPr>
              <a:t>𝑡ℎ</a:t>
            </a:r>
            <a:r>
              <a:rPr sz="1275" spc="29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written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5552313"/>
            <a:ext cx="1174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compactly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1778" y="5886069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0910" y="6094857"/>
            <a:ext cx="488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Cambria Math"/>
                <a:cs typeface="Cambria Math"/>
              </a:rPr>
              <a:t>𝛽</a:t>
            </a:r>
            <a:r>
              <a:rPr sz="1050" baseline="-11904" dirty="0">
                <a:latin typeface="Cambria Math"/>
                <a:cs typeface="Cambria Math"/>
              </a:rPr>
              <a:t>0</a:t>
            </a:r>
            <a:r>
              <a:rPr sz="850" dirty="0">
                <a:latin typeface="Cambria Math"/>
                <a:cs typeface="Cambria Math"/>
              </a:rPr>
              <a:t>,𝛽</a:t>
            </a:r>
            <a:r>
              <a:rPr sz="850" spc="195" dirty="0">
                <a:latin typeface="Cambria Math"/>
                <a:cs typeface="Cambria Math"/>
              </a:rPr>
              <a:t>  </a:t>
            </a:r>
            <a:r>
              <a:rPr sz="1800" spc="-89" baseline="-2314" dirty="0">
                <a:latin typeface="Cambria Math"/>
                <a:cs typeface="Cambria Math"/>
              </a:rPr>
              <a:t>𝑁</a:t>
            </a:r>
            <a:endParaRPr sz="1800" baseline="-231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9239" y="6118225"/>
            <a:ext cx="116205" cy="10795"/>
          </a:xfrm>
          <a:custGeom>
            <a:avLst/>
            <a:gdLst/>
            <a:ahLst/>
            <a:cxnLst/>
            <a:rect l="l" t="t" r="r" b="b"/>
            <a:pathLst>
              <a:path w="116204" h="10795">
                <a:moveTo>
                  <a:pt x="115824" y="0"/>
                </a:moveTo>
                <a:lnTo>
                  <a:pt x="0" y="0"/>
                </a:lnTo>
                <a:lnTo>
                  <a:pt x="0" y="10667"/>
                </a:lnTo>
                <a:lnTo>
                  <a:pt x="115824" y="10667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4009" y="5907405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4009" y="6154292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7195" y="6001892"/>
            <a:ext cx="1859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1200" spc="-20" dirty="0">
                <a:latin typeface="Cambria Math"/>
                <a:cs typeface="Cambria Math"/>
              </a:rPr>
              <a:t>min{</a:t>
            </a:r>
            <a:r>
              <a:rPr sz="1200" dirty="0">
                <a:latin typeface="Cambria Math"/>
                <a:cs typeface="Cambria Math"/>
              </a:rPr>
              <a:t>	∣∣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0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75" spc="20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∣∣}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7457" y="6963536"/>
            <a:ext cx="207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604" y="6439280"/>
            <a:ext cx="267462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𝑡</a:t>
            </a:r>
            <a:endParaRPr sz="1200">
              <a:latin typeface="Cambria Math"/>
              <a:cs typeface="Cambria Math"/>
            </a:endParaRPr>
          </a:p>
          <a:p>
            <a:pPr marR="555625" algn="r">
              <a:lnSpc>
                <a:spcPct val="100000"/>
              </a:lnSpc>
              <a:spcBef>
                <a:spcPts val="1325"/>
              </a:spcBef>
            </a:pPr>
            <a:r>
              <a:rPr sz="700" spc="-50" dirty="0">
                <a:latin typeface="Cambria Math"/>
                <a:cs typeface="Cambria Math"/>
              </a:rPr>
              <a:t>1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1286" y="6921372"/>
            <a:ext cx="60960" cy="7620"/>
          </a:xfrm>
          <a:custGeom>
            <a:avLst/>
            <a:gdLst/>
            <a:ahLst/>
            <a:cxnLst/>
            <a:rect l="l" t="t" r="r" b="b"/>
            <a:pathLst>
              <a:path w="60960" h="7620">
                <a:moveTo>
                  <a:pt x="60960" y="0"/>
                </a:moveTo>
                <a:lnTo>
                  <a:pt x="0" y="0"/>
                </a:lnTo>
                <a:lnTo>
                  <a:pt x="0" y="7619"/>
                </a:lnTo>
                <a:lnTo>
                  <a:pt x="60960" y="76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6604" y="6882765"/>
            <a:ext cx="5847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27505" algn="l"/>
              </a:tabLst>
            </a:pP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8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75" baseline="-16339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(</a:t>
            </a:r>
            <a:r>
              <a:rPr sz="1800" spc="-37" baseline="2314" dirty="0">
                <a:latin typeface="Cambria Math"/>
                <a:cs typeface="Cambria Math"/>
              </a:rPr>
              <a:t>∑</a:t>
            </a:r>
            <a:r>
              <a:rPr sz="1275" spc="-37" baseline="32679" dirty="0">
                <a:latin typeface="Cambria Math"/>
                <a:cs typeface="Cambria Math"/>
              </a:rPr>
              <a:t>𝑁</a:t>
            </a:r>
            <a:r>
              <a:rPr sz="1275" baseline="32679" dirty="0">
                <a:latin typeface="Cambria Math"/>
                <a:cs typeface="Cambria Math"/>
              </a:rPr>
              <a:t>	</a:t>
            </a:r>
            <a:r>
              <a:rPr sz="1200" dirty="0">
                <a:latin typeface="Cambria Math"/>
                <a:cs typeface="Cambria Math"/>
              </a:rPr>
              <a:t>∣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30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</a:t>
            </a:r>
            <a:r>
              <a:rPr sz="1275" baseline="29411" dirty="0">
                <a:latin typeface="Cambria Math"/>
                <a:cs typeface="Cambria Math"/>
              </a:rPr>
              <a:t>𝑝</a:t>
            </a:r>
            <a:r>
              <a:rPr sz="1200" dirty="0">
                <a:latin typeface="Cambria Math"/>
                <a:cs typeface="Cambria Math"/>
              </a:rPr>
              <a:t>)</a:t>
            </a:r>
            <a:r>
              <a:rPr sz="1050" baseline="23809" dirty="0">
                <a:latin typeface="Cambria Math"/>
                <a:cs typeface="Cambria Math"/>
              </a:rPr>
              <a:t>𝑝</a:t>
            </a:r>
            <a:r>
              <a:rPr sz="1050" spc="270" baseline="2380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Cambria Math"/>
                <a:cs typeface="Cambria Math"/>
              </a:rPr>
              <a:t>𝑙</a:t>
            </a:r>
            <a:r>
              <a:rPr sz="1275" spc="75" baseline="29411" dirty="0">
                <a:latin typeface="Cambria Math"/>
                <a:cs typeface="Cambria Math"/>
              </a:rPr>
              <a:t>𝑝</a:t>
            </a:r>
            <a:r>
              <a:rPr sz="1275" spc="240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norm,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75" baseline="-16339" dirty="0">
                <a:latin typeface="Cambria Math"/>
                <a:cs typeface="Cambria Math"/>
              </a:rPr>
              <a:t>𝑁</a:t>
            </a:r>
            <a:r>
              <a:rPr sz="1275" spc="27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𝑁</a:t>
            </a:r>
            <a:r>
              <a:rPr sz="1200" spc="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ones.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55415" y="7311516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6604" y="7256144"/>
            <a:ext cx="5958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Denoting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4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704" y="771880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08275" y="7736585"/>
            <a:ext cx="13773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750" algn="l"/>
              </a:tabLst>
            </a:pPr>
            <a:r>
              <a:rPr sz="850" spc="-50" dirty="0">
                <a:latin typeface="Cambria Math"/>
                <a:cs typeface="Cambria Math"/>
              </a:rPr>
              <a:t>0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7286" y="7596378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^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77233" y="771880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6980" y="7717281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19625" y="7620761"/>
            <a:ext cx="9207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2004" y="7661909"/>
            <a:ext cx="4393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47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25" dirty="0">
                <a:latin typeface="Cambria Math"/>
                <a:cs typeface="Cambria Math"/>
              </a:rPr>
              <a:t> 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00" spc="3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7877" y="8065769"/>
            <a:ext cx="4165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spc="-525" dirty="0">
                <a:latin typeface="Cambria Math"/>
                <a:cs typeface="Cambria Math"/>
              </a:rPr>
              <a:t>𝛽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98650" y="8140445"/>
            <a:ext cx="4019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sz="850" spc="-50" dirty="0">
                <a:latin typeface="Cambria Math"/>
                <a:cs typeface="Cambria Math"/>
              </a:rPr>
              <a:t>𝑖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0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62301" y="8000238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^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0635" y="8146542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09239" y="812266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77463" y="8121141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651630" y="8024621"/>
            <a:ext cx="9207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3930" y="8146542"/>
            <a:ext cx="120840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6970" algn="l"/>
              </a:tabLst>
            </a:pPr>
            <a:r>
              <a:rPr sz="1275" spc="-75" baseline="3267" dirty="0">
                <a:latin typeface="Cambria Math"/>
                <a:cs typeface="Cambria Math"/>
              </a:rPr>
              <a:t>𝑖</a:t>
            </a:r>
            <a:r>
              <a:rPr sz="1275" baseline="3267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74489" y="8140445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15789" y="8122665"/>
            <a:ext cx="88900" cy="10795"/>
          </a:xfrm>
          <a:custGeom>
            <a:avLst/>
            <a:gdLst/>
            <a:ahLst/>
            <a:cxnLst/>
            <a:rect l="l" t="t" r="r" b="b"/>
            <a:pathLst>
              <a:path w="88900" h="10795">
                <a:moveTo>
                  <a:pt x="88391" y="0"/>
                </a:moveTo>
                <a:lnTo>
                  <a:pt x="0" y="0"/>
                </a:lnTo>
                <a:lnTo>
                  <a:pt x="0" y="10668"/>
                </a:lnTo>
                <a:lnTo>
                  <a:pt x="88391" y="10668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78577" y="8140445"/>
            <a:ext cx="635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21401" y="8121141"/>
            <a:ext cx="85725" cy="10795"/>
          </a:xfrm>
          <a:custGeom>
            <a:avLst/>
            <a:gdLst/>
            <a:ahLst/>
            <a:cxnLst/>
            <a:rect l="l" t="t" r="r" b="b"/>
            <a:pathLst>
              <a:path w="85725" h="10795">
                <a:moveTo>
                  <a:pt x="85344" y="0"/>
                </a:moveTo>
                <a:lnTo>
                  <a:pt x="0" y="0"/>
                </a:lnTo>
                <a:lnTo>
                  <a:pt x="0" y="10668"/>
                </a:lnTo>
                <a:lnTo>
                  <a:pt x="85344" y="10668"/>
                </a:lnTo>
                <a:lnTo>
                  <a:pt x="8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549779" y="8053578"/>
            <a:ext cx="3300729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0520" algn="l"/>
                <a:tab pos="3220720" algn="l"/>
              </a:tabLst>
            </a:pPr>
            <a:r>
              <a:rPr sz="1275" spc="-75" baseline="3267" dirty="0">
                <a:latin typeface="Cambria Math"/>
                <a:cs typeface="Cambria Math"/>
              </a:rPr>
              <a:t>𝑇</a:t>
            </a:r>
            <a:r>
              <a:rPr sz="1275" baseline="3267" dirty="0">
                <a:latin typeface="Cambria Math"/>
                <a:cs typeface="Cambria Math"/>
              </a:rPr>
              <a:t>	</a:t>
            </a:r>
            <a:r>
              <a:rPr sz="1275" spc="-75" baseline="3267" dirty="0">
                <a:latin typeface="Cambria Math"/>
                <a:cs typeface="Cambria Math"/>
              </a:rPr>
              <a:t>𝑇</a:t>
            </a:r>
            <a:r>
              <a:rPr sz="1275" baseline="3267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𝑇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313177" y="8065769"/>
            <a:ext cx="3639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− 𝑥</a:t>
            </a:r>
            <a:r>
              <a:rPr sz="1200" spc="3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2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(𝑦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𝑥</a:t>
            </a:r>
            <a:r>
              <a:rPr sz="1200" spc="3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𝛽)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𝑥</a:t>
            </a:r>
            <a:r>
              <a:rPr sz="1200" spc="3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(𝑦</a:t>
            </a:r>
            <a:r>
              <a:rPr sz="1200" spc="3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𝑦)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(𝑥</a:t>
            </a:r>
            <a:r>
              <a:rPr sz="1200" spc="3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𝑥)</a:t>
            </a:r>
            <a:r>
              <a:rPr sz="1200" spc="33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𝛽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754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zero-mean).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6265" y="1333246"/>
            <a:ext cx="3498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Cambria Math"/>
                <a:cs typeface="Cambria Math"/>
              </a:rPr>
              <a:t>𝑖=1</a:t>
            </a:r>
            <a:r>
              <a:rPr sz="850" spc="235" dirty="0">
                <a:latin typeface="Cambria Math"/>
                <a:cs typeface="Cambria Math"/>
              </a:rPr>
              <a:t>  </a:t>
            </a:r>
            <a:r>
              <a:rPr sz="850" spc="-50" dirty="0">
                <a:latin typeface="Cambria Math"/>
                <a:cs typeface="Cambria Math"/>
              </a:rPr>
              <a:t>𝑖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604" y="1252473"/>
            <a:ext cx="5801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covariates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(</a:t>
            </a:r>
            <a:r>
              <a:rPr sz="1800" baseline="2314" dirty="0">
                <a:latin typeface="Cambria Math"/>
                <a:cs typeface="Cambria Math"/>
              </a:rPr>
              <a:t>∑</a:t>
            </a:r>
            <a:r>
              <a:rPr sz="1275" baseline="32679" dirty="0">
                <a:latin typeface="Cambria Math"/>
                <a:cs typeface="Cambria Math"/>
              </a:rPr>
              <a:t>𝑁</a:t>
            </a:r>
            <a:r>
              <a:rPr sz="1275" spc="419" baseline="32679" dirty="0">
                <a:latin typeface="Cambria Math"/>
                <a:cs typeface="Cambria Math"/>
              </a:rPr>
              <a:t> 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32679" dirty="0">
                <a:latin typeface="Cambria Math"/>
                <a:cs typeface="Cambria Math"/>
              </a:rPr>
              <a:t>2</a:t>
            </a:r>
            <a:r>
              <a:rPr sz="1275" spc="277" baseline="32679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1)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does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609090"/>
            <a:ext cx="23431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measurement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helpful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rewrite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527" y="229336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6463" y="2511297"/>
            <a:ext cx="532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spc="82" baseline="3267" dirty="0">
                <a:latin typeface="Cambria Math"/>
                <a:cs typeface="Cambria Math"/>
              </a:rPr>
              <a:t>𝛽∈𝑅</a:t>
            </a:r>
            <a:r>
              <a:rPr sz="1050" spc="82" baseline="23809" dirty="0">
                <a:latin typeface="Cambria Math"/>
                <a:cs typeface="Cambria Math"/>
              </a:rPr>
              <a:t>𝑝</a:t>
            </a:r>
            <a:r>
              <a:rPr sz="1050" spc="525" baseline="23809" dirty="0">
                <a:latin typeface="Cambria Math"/>
                <a:cs typeface="Cambria Math"/>
              </a:rPr>
              <a:t> </a:t>
            </a:r>
            <a:r>
              <a:rPr sz="1200" spc="-60" dirty="0">
                <a:latin typeface="Cambria Math"/>
                <a:cs typeface="Cambria Math"/>
              </a:rPr>
              <a:t>𝑁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8986" y="2525522"/>
            <a:ext cx="116205" cy="10795"/>
          </a:xfrm>
          <a:custGeom>
            <a:avLst/>
            <a:gdLst/>
            <a:ahLst/>
            <a:cxnLst/>
            <a:rect l="l" t="t" r="r" b="b"/>
            <a:pathLst>
              <a:path w="116204" h="10794">
                <a:moveTo>
                  <a:pt x="115824" y="0"/>
                </a:moveTo>
                <a:lnTo>
                  <a:pt x="0" y="0"/>
                </a:lnTo>
                <a:lnTo>
                  <a:pt x="0" y="10668"/>
                </a:lnTo>
                <a:lnTo>
                  <a:pt x="115824" y="10668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06265" y="2314702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265" y="2561589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5579" y="2409190"/>
            <a:ext cx="1317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sz="1200" spc="-20" dirty="0">
                <a:latin typeface="Cambria Math"/>
                <a:cs typeface="Cambria Math"/>
              </a:rPr>
              <a:t>min</a:t>
            </a:r>
            <a:r>
              <a:rPr sz="1200" spc="-105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{</a:t>
            </a:r>
            <a:r>
              <a:rPr sz="1200" dirty="0">
                <a:latin typeface="Cambria Math"/>
                <a:cs typeface="Cambria Math"/>
              </a:rPr>
              <a:t>	∣∣</a:t>
            </a:r>
            <a:r>
              <a:rPr sz="1200" spc="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𝑋𝛽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spc="20" dirty="0">
                <a:latin typeface="Cambria Math"/>
                <a:cs typeface="Cambria Math"/>
              </a:rPr>
              <a:t>∣∣}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604" y="2846578"/>
            <a:ext cx="4699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≤</a:t>
            </a:r>
            <a:r>
              <a:rPr sz="1200" spc="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Lagrangian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5390" y="3185286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1851" y="3403219"/>
            <a:ext cx="530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75" spc="75" baseline="3267" dirty="0">
                <a:latin typeface="Cambria Math"/>
                <a:cs typeface="Cambria Math"/>
              </a:rPr>
              <a:t>𝛽∈𝑅</a:t>
            </a:r>
            <a:r>
              <a:rPr sz="1050" spc="75" baseline="23809" dirty="0">
                <a:latin typeface="Cambria Math"/>
                <a:cs typeface="Cambria Math"/>
              </a:rPr>
              <a:t>𝑝</a:t>
            </a:r>
            <a:r>
              <a:rPr sz="1050" spc="540" baseline="23809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𝑁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2851" y="3417442"/>
            <a:ext cx="116205" cy="10795"/>
          </a:xfrm>
          <a:custGeom>
            <a:avLst/>
            <a:gdLst/>
            <a:ahLst/>
            <a:cxnLst/>
            <a:rect l="l" t="t" r="r" b="b"/>
            <a:pathLst>
              <a:path w="116204" h="10795">
                <a:moveTo>
                  <a:pt x="115824" y="0"/>
                </a:moveTo>
                <a:lnTo>
                  <a:pt x="0" y="0"/>
                </a:lnTo>
                <a:lnTo>
                  <a:pt x="0" y="10668"/>
                </a:lnTo>
                <a:lnTo>
                  <a:pt x="115824" y="10668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79875" y="3206623"/>
            <a:ext cx="882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79875" y="3453511"/>
            <a:ext cx="73914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3575" algn="l"/>
              </a:tabLst>
            </a:pPr>
            <a:r>
              <a:rPr sz="850" spc="-50" dirty="0">
                <a:latin typeface="Cambria Math"/>
                <a:cs typeface="Cambria Math"/>
              </a:rPr>
              <a:t>2</a:t>
            </a:r>
            <a:r>
              <a:rPr sz="850" dirty="0">
                <a:latin typeface="Cambria Math"/>
                <a:cs typeface="Cambria Math"/>
              </a:rPr>
              <a:t>	</a:t>
            </a:r>
            <a:r>
              <a:rPr sz="850" spc="-50" dirty="0"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0967" y="3301110"/>
            <a:ext cx="1967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sz="1200" spc="-20" dirty="0">
                <a:latin typeface="Cambria Math"/>
                <a:cs typeface="Cambria Math"/>
              </a:rPr>
              <a:t>min</a:t>
            </a:r>
            <a:r>
              <a:rPr sz="1200" spc="-12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{</a:t>
            </a:r>
            <a:r>
              <a:rPr sz="1200" dirty="0">
                <a:latin typeface="Cambria Math"/>
                <a:cs typeface="Cambria Math"/>
              </a:rPr>
              <a:t>	∣∣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𝑦</a:t>
            </a:r>
            <a:r>
              <a:rPr sz="1200" spc="3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𝑋𝛽</a:t>
            </a:r>
            <a:r>
              <a:rPr sz="1200" spc="1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∣∣+</a:t>
            </a:r>
            <a:r>
              <a:rPr sz="1200" spc="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𝜆</a:t>
            </a:r>
            <a:r>
              <a:rPr sz="1200" spc="10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∣∣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𝛽</a:t>
            </a:r>
            <a:r>
              <a:rPr sz="1200" spc="114" dirty="0">
                <a:latin typeface="Cambria Math"/>
                <a:cs typeface="Cambria Math"/>
              </a:rPr>
              <a:t> </a:t>
            </a:r>
            <a:r>
              <a:rPr sz="1200" spc="20" dirty="0">
                <a:latin typeface="Cambria Math"/>
                <a:cs typeface="Cambria Math"/>
              </a:rPr>
              <a:t>∣∣}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3738498"/>
            <a:ext cx="5807075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𝑡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𝜆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-20" dirty="0">
                <a:latin typeface="Times New Roman"/>
                <a:cs typeface="Times New Roman"/>
              </a:rPr>
              <a:t> [6].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30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variances,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let’s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lasso regression:</a:t>
            </a:r>
            <a:endParaRPr sz="1200">
              <a:latin typeface="Times New Roman"/>
              <a:cs typeface="Times New Roman"/>
            </a:endParaRPr>
          </a:p>
          <a:p>
            <a:pPr marL="162560" algn="ct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14704" y="5427216"/>
          <a:ext cx="5267960" cy="47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LASSO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0.0992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0.1176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0.9084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8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0.8878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02004" y="6225921"/>
            <a:ext cx="590994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Comparing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good.</a:t>
            </a:r>
            <a:endParaRPr sz="1200">
              <a:latin typeface="Times New Roman"/>
              <a:cs typeface="Times New Roman"/>
            </a:endParaRPr>
          </a:p>
          <a:p>
            <a:pPr marL="12700" marR="325755">
              <a:lnSpc>
                <a:spcPts val="276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 model.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Times New Roman"/>
                <a:cs typeface="Times New Roman"/>
              </a:rPr>
              <a:t>4.3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Random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Forest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  <a:spcBef>
                <a:spcPts val="1135"/>
              </a:spcBef>
            </a:pP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operate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ensemble.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becomes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404" y="891031"/>
            <a:ext cx="6121400" cy="472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fundamental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14300" marR="62992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crowds.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speak,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5" dirty="0">
                <a:latin typeface="Times New Roman"/>
                <a:cs typeface="Times New Roman"/>
              </a:rPr>
              <a:t> is: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(trees)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committee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outperform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constituent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[7]</a:t>
            </a:r>
            <a:endParaRPr sz="1200">
              <a:latin typeface="Times New Roman"/>
              <a:cs typeface="Times New Roman"/>
            </a:endParaRPr>
          </a:p>
          <a:p>
            <a:pPr marL="114300" marR="81280">
              <a:lnSpc>
                <a:spcPts val="278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aggregating,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learners.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spc="9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1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𝑛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00" spc="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𝑦</a:t>
            </a:r>
            <a:r>
              <a:rPr sz="1275" spc="-15" baseline="-16339" dirty="0">
                <a:latin typeface="Cambria Math"/>
                <a:cs typeface="Cambria Math"/>
              </a:rPr>
              <a:t>1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.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60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𝑦</a:t>
            </a:r>
            <a:r>
              <a:rPr sz="1275" spc="-37" baseline="-16339" dirty="0">
                <a:latin typeface="Cambria Math"/>
                <a:cs typeface="Cambria Math"/>
              </a:rPr>
              <a:t>𝑛</a:t>
            </a:r>
            <a:endParaRPr sz="1275" baseline="-16339">
              <a:latin typeface="Cambria Math"/>
              <a:cs typeface="Cambria Math"/>
            </a:endParaRPr>
          </a:p>
          <a:p>
            <a:pPr marL="114300" marR="247650">
              <a:lnSpc>
                <a:spcPts val="276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bagging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repeatedly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replacement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fits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samples:</a:t>
            </a: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1,…,B:</a:t>
            </a:r>
            <a:endParaRPr sz="1200">
              <a:latin typeface="Times New Roman"/>
              <a:cs typeface="Times New Roman"/>
            </a:endParaRPr>
          </a:p>
          <a:p>
            <a:pPr marL="418465" indent="-304165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418465" algn="l"/>
              </a:tabLst>
            </a:pPr>
            <a:r>
              <a:rPr sz="1200" dirty="0">
                <a:latin typeface="Times New Roman"/>
                <a:cs typeface="Times New Roman"/>
              </a:rPr>
              <a:t>Sample,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replacement,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𝑌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-16339" dirty="0">
                <a:latin typeface="Cambria Math"/>
                <a:cs typeface="Cambria Math"/>
              </a:rPr>
              <a:t>𝑏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𝑌</a:t>
            </a:r>
            <a:r>
              <a:rPr sz="1275" spc="-37" baseline="-16339" dirty="0">
                <a:latin typeface="Cambria Math"/>
                <a:cs typeface="Cambria Math"/>
              </a:rPr>
              <a:t>𝑏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418465" indent="-304165">
              <a:lnSpc>
                <a:spcPct val="100000"/>
              </a:lnSpc>
              <a:buAutoNum type="arabicPeriod"/>
              <a:tabLst>
                <a:tab pos="418465" algn="l"/>
              </a:tabLst>
            </a:pPr>
            <a:r>
              <a:rPr sz="1200" dirty="0">
                <a:latin typeface="Times New Roman"/>
                <a:cs typeface="Times New Roman"/>
              </a:rPr>
              <a:t>Train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𝑓</a:t>
            </a:r>
            <a:r>
              <a:rPr sz="1275" spc="-30" baseline="-16339" dirty="0">
                <a:latin typeface="Cambria Math"/>
                <a:cs typeface="Cambria Math"/>
              </a:rPr>
              <a:t>𝑏</a:t>
            </a:r>
            <a:r>
              <a:rPr sz="1275" spc="23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𝑋</a:t>
            </a:r>
            <a:r>
              <a:rPr sz="1275" baseline="-16339" dirty="0">
                <a:latin typeface="Cambria Math"/>
                <a:cs typeface="Cambria Math"/>
              </a:rPr>
              <a:t>𝑏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𝑌</a:t>
            </a:r>
            <a:r>
              <a:rPr sz="1275" spc="-37" baseline="-16339" dirty="0">
                <a:latin typeface="Cambria Math"/>
                <a:cs typeface="Cambria Math"/>
              </a:rPr>
              <a:t>𝑏</a:t>
            </a:r>
            <a:r>
              <a:rPr sz="1200" spc="-2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14300" marR="139700">
              <a:lnSpc>
                <a:spcPct val="1917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x’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x’:</a:t>
            </a:r>
            <a:endParaRPr sz="120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  <a:spcBef>
                <a:spcPts val="1275"/>
              </a:spcBef>
            </a:pPr>
            <a:r>
              <a:rPr sz="850" spc="-50" dirty="0">
                <a:latin typeface="Cambria Math"/>
                <a:cs typeface="Cambria Math"/>
              </a:rPr>
              <a:t>𝐵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342" y="5745860"/>
            <a:ext cx="125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𝐵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6042" y="5760084"/>
            <a:ext cx="104139" cy="10795"/>
          </a:xfrm>
          <a:custGeom>
            <a:avLst/>
            <a:gdLst/>
            <a:ahLst/>
            <a:cxnLst/>
            <a:rect l="l" t="t" r="r" b="b"/>
            <a:pathLst>
              <a:path w="104139" h="10795">
                <a:moveTo>
                  <a:pt x="103632" y="0"/>
                </a:moveTo>
                <a:lnTo>
                  <a:pt x="0" y="0"/>
                </a:lnTo>
                <a:lnTo>
                  <a:pt x="0" y="10667"/>
                </a:lnTo>
                <a:lnTo>
                  <a:pt x="103632" y="10667"/>
                </a:lnTo>
                <a:lnTo>
                  <a:pt x="103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5490" y="5718429"/>
            <a:ext cx="9017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𝑏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9907" y="5643753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660" dirty="0">
                <a:latin typeface="Cambria Math"/>
                <a:cs typeface="Cambria Math"/>
              </a:rPr>
              <a:t>𝑓</a:t>
            </a:r>
            <a:r>
              <a:rPr sz="1800" baseline="23148" dirty="0">
                <a:latin typeface="Cambria Math"/>
                <a:cs typeface="Cambria Math"/>
              </a:rPr>
              <a:t>^</a:t>
            </a:r>
            <a:r>
              <a:rPr sz="1800" spc="135" baseline="23148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135" dirty="0">
                <a:latin typeface="Cambria Math"/>
                <a:cs typeface="Cambria Math"/>
              </a:rPr>
              <a:t> </a:t>
            </a:r>
            <a:r>
              <a:rPr sz="1800" baseline="41666" dirty="0">
                <a:latin typeface="Cambria Math"/>
                <a:cs typeface="Cambria Math"/>
              </a:rPr>
              <a:t>1</a:t>
            </a:r>
            <a:r>
              <a:rPr sz="1800" spc="60" baseline="41666" dirty="0">
                <a:latin typeface="Cambria Math"/>
                <a:cs typeface="Cambria Math"/>
              </a:rPr>
              <a:t> </a:t>
            </a:r>
            <a:r>
              <a:rPr sz="1200" spc="735" dirty="0">
                <a:latin typeface="Cambria Math"/>
                <a:cs typeface="Cambria Math"/>
              </a:rPr>
              <a:t>∑</a:t>
            </a:r>
            <a:r>
              <a:rPr sz="1200" spc="-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𝑓</a:t>
            </a:r>
            <a:r>
              <a:rPr sz="1200" spc="330" dirty="0">
                <a:latin typeface="Cambria Math"/>
                <a:cs typeface="Cambria Math"/>
              </a:rPr>
              <a:t> </a:t>
            </a:r>
            <a:r>
              <a:rPr sz="1200" spc="-20" dirty="0">
                <a:latin typeface="Cambria Math"/>
                <a:cs typeface="Cambria Math"/>
              </a:rPr>
              <a:t>(𝑥′)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2883" y="5883021"/>
            <a:ext cx="2343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𝑏=1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158865"/>
            <a:ext cx="5895340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trees.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bootstrapping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variance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bias.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deterministic);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46163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uncertainty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deviation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x’: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558" y="1839214"/>
            <a:ext cx="274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𝜎</a:t>
            </a:r>
            <a:r>
              <a:rPr sz="1200" spc="10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8166" y="1787397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latin typeface="Cambria Math"/>
                <a:cs typeface="Cambria Math"/>
              </a:rPr>
              <a:t>√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5515" y="1717293"/>
            <a:ext cx="133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3719" y="1711198"/>
            <a:ext cx="990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latin typeface="Cambria Math"/>
                <a:cs typeface="Cambria Math"/>
              </a:rPr>
              <a:t>𝐵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3719" y="1807210"/>
            <a:ext cx="23304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latin typeface="Cambria Math"/>
                <a:cs typeface="Cambria Math"/>
              </a:rPr>
              <a:t>𝑏=1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583" y="1723390"/>
            <a:ext cx="942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 Math"/>
                <a:cs typeface="Cambria Math"/>
              </a:rPr>
              <a:t>(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spc="-10" dirty="0">
                <a:latin typeface="Cambria Math"/>
                <a:cs typeface="Cambria Math"/>
              </a:rPr>
              <a:t>𝑓</a:t>
            </a:r>
            <a:r>
              <a:rPr sz="1275" spc="-15" baseline="-16339" dirty="0">
                <a:latin typeface="Cambria Math"/>
                <a:cs typeface="Cambria Math"/>
              </a:rPr>
              <a:t>𝑏</a:t>
            </a:r>
            <a:r>
              <a:rPr sz="1200" spc="-10" dirty="0">
                <a:latin typeface="Cambria Math"/>
                <a:cs typeface="Cambria Math"/>
              </a:rPr>
              <a:t>(𝑥′)</a:t>
            </a:r>
            <a:r>
              <a:rPr sz="1200" spc="-3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</a:t>
            </a:r>
            <a:r>
              <a:rPr sz="1200" spc="-15" dirty="0">
                <a:latin typeface="Cambria Math"/>
                <a:cs typeface="Cambria Math"/>
              </a:rPr>
              <a:t> </a:t>
            </a:r>
            <a:r>
              <a:rPr sz="1200" spc="-585" dirty="0">
                <a:latin typeface="Cambria Math"/>
                <a:cs typeface="Cambria Math"/>
              </a:rPr>
              <a:t>𝑓</a:t>
            </a:r>
            <a:r>
              <a:rPr sz="1800" spc="135" baseline="23148" dirty="0">
                <a:latin typeface="Cambria Math"/>
                <a:cs typeface="Cambria Math"/>
              </a:rPr>
              <a:t>^</a:t>
            </a:r>
            <a:r>
              <a:rPr sz="1200" spc="80" dirty="0">
                <a:latin typeface="Cambria Math"/>
                <a:cs typeface="Cambria Math"/>
              </a:rPr>
              <a:t>)</a:t>
            </a:r>
            <a:r>
              <a:rPr sz="1275" spc="112" baseline="22875" dirty="0">
                <a:latin typeface="Cambria Math"/>
                <a:cs typeface="Cambria Math"/>
              </a:rPr>
              <a:t>2</a:t>
            </a:r>
            <a:endParaRPr sz="1275" baseline="2287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3946" y="1941321"/>
            <a:ext cx="395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𝐵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− </a:t>
            </a:r>
            <a:r>
              <a:rPr sz="1200" spc="-50" dirty="0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8215" y="1955545"/>
            <a:ext cx="1188085" cy="10795"/>
          </a:xfrm>
          <a:custGeom>
            <a:avLst/>
            <a:gdLst/>
            <a:ahLst/>
            <a:cxnLst/>
            <a:rect l="l" t="t" r="r" b="b"/>
            <a:pathLst>
              <a:path w="1188085" h="10794">
                <a:moveTo>
                  <a:pt x="1187500" y="0"/>
                </a:moveTo>
                <a:lnTo>
                  <a:pt x="0" y="0"/>
                </a:lnTo>
                <a:lnTo>
                  <a:pt x="0" y="10668"/>
                </a:lnTo>
                <a:lnTo>
                  <a:pt x="1187500" y="10668"/>
                </a:lnTo>
                <a:lnTo>
                  <a:pt x="118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8215" y="1649222"/>
            <a:ext cx="1188085" cy="10795"/>
          </a:xfrm>
          <a:custGeom>
            <a:avLst/>
            <a:gdLst/>
            <a:ahLst/>
            <a:cxnLst/>
            <a:rect l="l" t="t" r="r" b="b"/>
            <a:pathLst>
              <a:path w="1188085" h="10794">
                <a:moveTo>
                  <a:pt x="1187500" y="0"/>
                </a:moveTo>
                <a:lnTo>
                  <a:pt x="0" y="0"/>
                </a:lnTo>
                <a:lnTo>
                  <a:pt x="0" y="10668"/>
                </a:lnTo>
                <a:lnTo>
                  <a:pt x="1187500" y="10668"/>
                </a:lnTo>
                <a:lnTo>
                  <a:pt x="118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0009" y="7281037"/>
            <a:ext cx="86995" cy="10795"/>
          </a:xfrm>
          <a:custGeom>
            <a:avLst/>
            <a:gdLst/>
            <a:ahLst/>
            <a:cxnLst/>
            <a:rect l="l" t="t" r="r" b="b"/>
            <a:pathLst>
              <a:path w="86995" h="10795">
                <a:moveTo>
                  <a:pt x="86867" y="0"/>
                </a:moveTo>
                <a:lnTo>
                  <a:pt x="0" y="0"/>
                </a:lnTo>
                <a:lnTo>
                  <a:pt x="0" y="10667"/>
                </a:lnTo>
                <a:lnTo>
                  <a:pt x="86867" y="10667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8804" y="2311654"/>
            <a:ext cx="6278880" cy="623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samples/trees,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hundred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several</a:t>
            </a:r>
            <a:endParaRPr sz="1200">
              <a:latin typeface="Times New Roman"/>
              <a:cs typeface="Times New Roman"/>
            </a:endParaRPr>
          </a:p>
          <a:p>
            <a:pPr marL="215900" marR="1828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thousand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mean</a:t>
            </a:r>
            <a:endParaRPr sz="1200">
              <a:latin typeface="Times New Roman"/>
              <a:cs typeface="Times New Roman"/>
            </a:endParaRPr>
          </a:p>
          <a:p>
            <a:pPr marL="215900" marR="347980">
              <a:lnSpc>
                <a:spcPct val="1925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-157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𝑥</a:t>
            </a:r>
            <a:r>
              <a:rPr sz="1275" baseline="-16339" dirty="0">
                <a:latin typeface="Cambria Math"/>
                <a:cs typeface="Cambria Math"/>
              </a:rPr>
              <a:t>𝑖</a:t>
            </a:r>
            <a:r>
              <a:rPr sz="1275" spc="262" baseline="-16339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20" dirty="0">
                <a:latin typeface="Times New Roman"/>
                <a:cs typeface="Times New Roman"/>
              </a:rPr>
              <a:t> have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fit.</a:t>
            </a:r>
            <a:endParaRPr sz="1200">
              <a:latin typeface="Times New Roman"/>
              <a:cs typeface="Times New Roman"/>
            </a:endParaRPr>
          </a:p>
          <a:p>
            <a:pPr marL="215900" marR="15367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selects,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candidate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is </a:t>
            </a:r>
            <a:r>
              <a:rPr sz="1200" dirty="0">
                <a:latin typeface="Times New Roman"/>
                <a:cs typeface="Times New Roman"/>
              </a:rPr>
              <a:t>sometimes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“feature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bagging”.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ordinary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bootstrap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response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(target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output),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correlated.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bagging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subspace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Ho.</a:t>
            </a:r>
            <a:endParaRPr sz="1200">
              <a:latin typeface="Times New Roman"/>
              <a:cs typeface="Times New Roman"/>
            </a:endParaRPr>
          </a:p>
          <a:p>
            <a:pPr marL="215900" marR="113664">
              <a:lnSpc>
                <a:spcPct val="195300"/>
              </a:lnSpc>
              <a:spcBef>
                <a:spcPts val="234"/>
              </a:spcBef>
            </a:pPr>
            <a:r>
              <a:rPr sz="1800" baseline="4629" dirty="0">
                <a:latin typeface="Times New Roman"/>
                <a:cs typeface="Times New Roman"/>
              </a:rPr>
              <a:t>Typically,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for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a</a:t>
            </a:r>
            <a:r>
              <a:rPr sz="1800" spc="-22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classification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problem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with</a:t>
            </a:r>
            <a:r>
              <a:rPr sz="1800" spc="-15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Cambria Math"/>
                <a:cs typeface="Cambria Math"/>
              </a:rPr>
              <a:t>𝑝</a:t>
            </a:r>
            <a:r>
              <a:rPr sz="1800" spc="44" baseline="4629" dirty="0">
                <a:latin typeface="Cambria Math"/>
                <a:cs typeface="Cambria Math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features,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√</a:t>
            </a:r>
            <a:r>
              <a:rPr sz="1800" baseline="4629" dirty="0">
                <a:latin typeface="Cambria Math"/>
                <a:cs typeface="Cambria Math"/>
              </a:rPr>
              <a:t>𝑝</a:t>
            </a:r>
            <a:r>
              <a:rPr sz="1800" spc="44" baseline="4629" dirty="0">
                <a:latin typeface="Cambria Math"/>
                <a:cs typeface="Cambria Math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(rounded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down)</a:t>
            </a:r>
            <a:r>
              <a:rPr sz="1800" spc="-44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features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are</a:t>
            </a:r>
            <a:r>
              <a:rPr sz="1800" spc="-44" baseline="4629" dirty="0">
                <a:latin typeface="Times New Roman"/>
                <a:cs typeface="Times New Roman"/>
              </a:rPr>
              <a:t> </a:t>
            </a:r>
            <a:r>
              <a:rPr sz="1800" baseline="4629" dirty="0">
                <a:latin typeface="Times New Roman"/>
                <a:cs typeface="Times New Roman"/>
              </a:rPr>
              <a:t>used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spc="-37" baseline="4629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split.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inventors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 Math"/>
                <a:cs typeface="Cambria Math"/>
              </a:rPr>
              <a:t>𝑝/3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5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problem,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[8].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572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100.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09899"/>
            <a:ext cx="5480685" cy="8820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738109"/>
            <a:ext cx="5687060" cy="878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8448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19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TotalSqFeet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OverallQual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5" dirty="0">
                <a:latin typeface="Times New Roman"/>
                <a:cs typeface="Times New Roman"/>
              </a:rPr>
              <a:t> two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260" y="1799084"/>
            <a:ext cx="1436724" cy="1392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8801" y="4603400"/>
            <a:ext cx="4036944" cy="299538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91031"/>
            <a:ext cx="3787140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follows:</a:t>
            </a:r>
            <a:endParaRPr sz="1200">
              <a:latin typeface="Times New Roman"/>
              <a:cs typeface="Times New Roman"/>
            </a:endParaRPr>
          </a:p>
          <a:p>
            <a:pPr marR="558165" algn="r">
              <a:lnSpc>
                <a:spcPct val="100000"/>
              </a:lnSpc>
              <a:spcBef>
                <a:spcPts val="1345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525141"/>
          <a:ext cx="5267960" cy="46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RF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0.0242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0.0523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0.9411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0.8673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322321"/>
            <a:ext cx="5967730" cy="622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random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</a:t>
            </a:r>
            <a:r>
              <a:rPr sz="1200" spc="-10" dirty="0">
                <a:latin typeface="Times New Roman"/>
                <a:cs typeface="Times New Roman"/>
              </a:rPr>
              <a:t> model.</a:t>
            </a:r>
            <a:endParaRPr sz="1200">
              <a:latin typeface="Times New Roman"/>
              <a:cs typeface="Times New Roman"/>
            </a:endParaRPr>
          </a:p>
          <a:p>
            <a:pPr marL="12700" marR="418465">
              <a:lnSpc>
                <a:spcPts val="2760"/>
              </a:lnSpc>
              <a:spcBef>
                <a:spcPts val="310"/>
              </a:spcBef>
            </a:pP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overfitting.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Times New Roman"/>
                <a:cs typeface="Times New Roman"/>
              </a:rPr>
              <a:t>4.4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XGBoost</a:t>
            </a:r>
            <a:endParaRPr sz="1400">
              <a:latin typeface="Times New Roman"/>
              <a:cs typeface="Times New Roman"/>
            </a:endParaRPr>
          </a:p>
          <a:p>
            <a:pPr marL="12700" marR="33655">
              <a:lnSpc>
                <a:spcPct val="1917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decision-tree-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ensemble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gradient </a:t>
            </a:r>
            <a:r>
              <a:rPr sz="1200" dirty="0">
                <a:latin typeface="Times New Roman"/>
                <a:cs typeface="Times New Roman"/>
              </a:rPr>
              <a:t>boosting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unstructured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(images,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etc.) </a:t>
            </a:r>
            <a:r>
              <a:rPr sz="1200" dirty="0">
                <a:latin typeface="Times New Roman"/>
                <a:cs typeface="Times New Roman"/>
              </a:rPr>
              <a:t>artificial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outperform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small-to-</a:t>
            </a:r>
            <a:r>
              <a:rPr sz="1200" dirty="0">
                <a:latin typeface="Times New Roman"/>
                <a:cs typeface="Times New Roman"/>
              </a:rPr>
              <a:t>medium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structured/tabular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10" dirty="0">
                <a:latin typeface="Times New Roman"/>
                <a:cs typeface="Times New Roman"/>
              </a:rPr>
              <a:t> best-in-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now.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differentiates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itself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12700" marR="5080" indent="-3175">
              <a:lnSpc>
                <a:spcPct val="191700"/>
              </a:lnSpc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	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ranking,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user-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 marL="127000" indent="-117475">
              <a:lnSpc>
                <a:spcPct val="100000"/>
              </a:lnSpc>
              <a:spcBef>
                <a:spcPts val="1320"/>
              </a:spcBef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Portability: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smoothly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Linux,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X.</a:t>
            </a:r>
            <a:endParaRPr sz="1200">
              <a:latin typeface="Times New Roman"/>
              <a:cs typeface="Times New Roman"/>
            </a:endParaRPr>
          </a:p>
          <a:p>
            <a:pPr marL="12700" marR="49530" indent="-3175">
              <a:lnSpc>
                <a:spcPct val="191700"/>
              </a:lnSpc>
              <a:spcBef>
                <a:spcPts val="5"/>
              </a:spcBef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	Languages: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programming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C++,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Scala,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Julia.</a:t>
            </a:r>
            <a:endParaRPr sz="1200">
              <a:latin typeface="Times New Roman"/>
              <a:cs typeface="Times New Roman"/>
            </a:endParaRPr>
          </a:p>
          <a:p>
            <a:pPr marL="12700" marR="54610" indent="-3175">
              <a:lnSpc>
                <a:spcPct val="191700"/>
              </a:lnSpc>
              <a:buSzPct val="91666"/>
              <a:buAutoNum type="arabicPeriod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	Cloud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Azure,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Yarn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clusters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Flink,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Spark,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ecosystems.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[9]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8137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tabular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store</a:t>
            </a:r>
            <a:endParaRPr sz="1200">
              <a:latin typeface="Times New Roman"/>
              <a:cs typeface="Times New Roman"/>
            </a:endParaRPr>
          </a:p>
          <a:p>
            <a:pPr marL="12700" marR="49593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Pandas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DataFrames,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exotic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images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videos).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dominate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Kaggle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competitions.</a:t>
            </a:r>
            <a:endParaRPr sz="1200">
              <a:latin typeface="Times New Roman"/>
              <a:cs typeface="Times New Roman"/>
            </a:endParaRPr>
          </a:p>
          <a:p>
            <a:pPr marL="12700" marR="35623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peak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accuracy,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Forest.</a:t>
            </a:r>
            <a:endParaRPr sz="1200">
              <a:latin typeface="Times New Roman"/>
              <a:cs typeface="Times New Roman"/>
            </a:endParaRPr>
          </a:p>
          <a:p>
            <a:pPr marL="12700" marR="37655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Gradient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Boosted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Gradient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Boosted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Trees?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We’ll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walk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977509"/>
            <a:ext cx="5804535" cy="22815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20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repeatedly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ensemble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“ensemble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models.”</a:t>
            </a:r>
            <a:endParaRPr sz="1200">
              <a:latin typeface="Times New Roman"/>
              <a:cs typeface="Times New Roman"/>
            </a:endParaRPr>
          </a:p>
          <a:p>
            <a:pPr marL="12700" marR="33972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calculate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ensemble.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332" y="3474008"/>
            <a:ext cx="2907951" cy="23698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5122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practice,</a:t>
            </a:r>
            <a:endParaRPr sz="1200">
              <a:latin typeface="Times New Roman"/>
              <a:cs typeface="Times New Roman"/>
            </a:endParaRPr>
          </a:p>
          <a:p>
            <a:pPr marL="12700" marR="66802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pretty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naive.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wildly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inaccurate, </a:t>
            </a:r>
            <a:r>
              <a:rPr sz="1200" dirty="0">
                <a:latin typeface="Times New Roman"/>
                <a:cs typeface="Times New Roman"/>
              </a:rPr>
              <a:t>subsequent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ensemble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[10]</a:t>
            </a:r>
            <a:endParaRPr sz="1200">
              <a:latin typeface="Times New Roman"/>
              <a:cs typeface="Times New Roman"/>
            </a:endParaRPr>
          </a:p>
          <a:p>
            <a:pPr marL="12700" marR="201295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Actually,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06411"/>
            <a:ext cx="5941695" cy="12306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84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21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TotalSqFeet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OverallQual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RandomForest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0" dirty="0">
                <a:latin typeface="Times New Roman"/>
                <a:cs typeface="Times New Roman"/>
              </a:rPr>
              <a:t> model.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670" y="3077853"/>
            <a:ext cx="4341154" cy="38948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5710"/>
            <a:ext cx="3672204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0765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64465" indent="-155575">
              <a:lnSpc>
                <a:spcPct val="100000"/>
              </a:lnSpc>
              <a:spcBef>
                <a:spcPts val="2225"/>
              </a:spcBef>
              <a:buSzPct val="93750"/>
              <a:buFont typeface="Times New Roman"/>
              <a:buAutoNum type="arabicPeriod" startAt="2"/>
              <a:tabLst>
                <a:tab pos="164465" algn="l"/>
              </a:tabLst>
            </a:pPr>
            <a:r>
              <a:rPr sz="1600" dirty="0">
                <a:latin typeface="Times New Roman"/>
                <a:cs typeface="Times New Roman"/>
              </a:rPr>
              <a:t>Explorary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</a:t>
            </a:r>
            <a:endParaRPr sz="1600" dirty="0">
              <a:latin typeface="Times New Roman"/>
              <a:cs typeface="Times New Roman"/>
            </a:endParaRPr>
          </a:p>
          <a:p>
            <a:pPr marL="278130" lvl="1" indent="-265430">
              <a:lnSpc>
                <a:spcPct val="100000"/>
              </a:lnSpc>
              <a:spcBef>
                <a:spcPts val="1775"/>
              </a:spcBef>
              <a:buFont typeface="Times New Roman"/>
              <a:buAutoNum type="arabicPeriod"/>
              <a:tabLst>
                <a:tab pos="278130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variable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Saleprice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341869"/>
            <a:ext cx="5514975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659" algn="ctr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91700"/>
              </a:lnSpc>
              <a:spcBef>
                <a:spcPts val="919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scatter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 Most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assembled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bottom.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outliers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678" y="2910009"/>
            <a:ext cx="5415986" cy="42895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598290" y="894080"/>
            <a:ext cx="57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Table</a:t>
            </a:r>
            <a:r>
              <a:rPr sz="1200" i="1" spc="-15" dirty="0">
                <a:latin typeface="Cambria"/>
                <a:cs typeface="Cambria"/>
              </a:rPr>
              <a:t> </a:t>
            </a:r>
            <a:r>
              <a:rPr sz="1200" i="1" spc="-25" dirty="0">
                <a:latin typeface="Cambria"/>
                <a:cs typeface="Cambria"/>
              </a:rPr>
              <a:t>10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3032" y="1174621"/>
          <a:ext cx="5266689" cy="46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XGBOOST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0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10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SET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RMSE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0.0588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135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0.1212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sz="1575" spc="-37" baseline="-21164" dirty="0">
                          <a:latin typeface="Cambria Math"/>
                          <a:cs typeface="Cambria Math"/>
                        </a:rPr>
                        <a:t>𝐑</a:t>
                      </a:r>
                      <a:r>
                        <a:rPr sz="750" spc="-25" dirty="0">
                          <a:latin typeface="Cambria Math"/>
                          <a:cs typeface="Cambria Math"/>
                        </a:rPr>
                        <a:t>𝟐</a:t>
                      </a:r>
                      <a:endParaRPr sz="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R w="63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810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0.9495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170"/>
                        </a:lnSpc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0.9348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1971802"/>
            <a:ext cx="59245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aren’t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aren’t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R-squared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high,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overfitting.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1177798"/>
            <a:ext cx="5932170" cy="6525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1600" dirty="0">
                <a:latin typeface="Times New Roman"/>
                <a:cs typeface="Times New Roman"/>
              </a:rPr>
              <a:t>5.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Conclusion</a:t>
            </a:r>
            <a:endParaRPr sz="1600" dirty="0">
              <a:latin typeface="Times New Roman"/>
              <a:cs typeface="Times New Roman"/>
            </a:endParaRPr>
          </a:p>
          <a:p>
            <a:pPr marL="12700" marR="450850">
              <a:lnSpc>
                <a:spcPct val="1917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0" dirty="0">
                <a:latin typeface="Times New Roman"/>
                <a:cs typeface="Times New Roman"/>
              </a:rPr>
              <a:t> some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house.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regression,</a:t>
            </a:r>
            <a:endParaRPr sz="1200" dirty="0">
              <a:latin typeface="Times New Roman"/>
              <a:cs typeface="Times New Roman"/>
            </a:endParaRPr>
          </a:p>
          <a:p>
            <a:pPr marL="12700" marR="5715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regression,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assumption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variances.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candidate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regression,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R-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Rmse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predictions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What’s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forest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overfitting.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housing price.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What’s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Xgboost,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square </a:t>
            </a:r>
            <a:r>
              <a:rPr sz="1200" dirty="0">
                <a:latin typeface="Times New Roman"/>
                <a:cs typeface="Times New Roman"/>
              </a:rPr>
              <a:t>feet,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influence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122544"/>
            <a:ext cx="5929630" cy="23418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65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skewed,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distribution</a:t>
            </a:r>
            <a:endParaRPr sz="1200">
              <a:latin typeface="Times New Roman"/>
              <a:cs typeface="Times New Roman"/>
            </a:endParaRPr>
          </a:p>
          <a:p>
            <a:pPr marL="12700" marR="25654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isn’t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afford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expensive </a:t>
            </a:r>
            <a:r>
              <a:rPr sz="1200" dirty="0">
                <a:latin typeface="Times New Roman"/>
                <a:cs typeface="Times New Roman"/>
              </a:rPr>
              <a:t>houses.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fitting.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dirty="0">
                <a:latin typeface="Times New Roman"/>
                <a:cs typeface="Times New Roman"/>
              </a:rPr>
              <a:t>2.2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numeric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predictors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plot.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6" y="990596"/>
            <a:ext cx="5189819" cy="39621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120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2.2.1 </a:t>
            </a:r>
            <a:r>
              <a:rPr sz="1200" spc="-10" dirty="0">
                <a:latin typeface="Times New Roman"/>
                <a:cs typeface="Times New Roman"/>
              </a:rPr>
              <a:t>Correlations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57444"/>
            <a:ext cx="5962650" cy="33337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those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positive.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correlation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 marL="12700" marR="1574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multicollinearity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GarageCars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GarageArea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(0.89),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(high)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12700" marR="243204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SalePrice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are: </a:t>
            </a:r>
            <a:r>
              <a:rPr sz="1200" spc="-50" dirty="0">
                <a:latin typeface="Times New Roman"/>
                <a:cs typeface="Times New Roman"/>
              </a:rPr>
              <a:t>- </a:t>
            </a:r>
            <a:r>
              <a:rPr sz="1200" dirty="0">
                <a:latin typeface="Times New Roman"/>
                <a:cs typeface="Times New Roman"/>
              </a:rPr>
              <a:t>TotalBsmtSF: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-1stFlrSF: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square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10" dirty="0">
                <a:latin typeface="Times New Roman"/>
                <a:cs typeface="Times New Roman"/>
              </a:rPr>
              <a:t>FullBath: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bathrooms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TotRmsAbvGrd: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344" y="1264919"/>
            <a:ext cx="4321556" cy="35690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57570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bathrooms)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YearBuilt: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-YearRemodAdd: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(same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construction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remodeling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additions).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2.2.2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0.79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material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finish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30622"/>
            <a:ext cx="57283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judge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skew.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959" y="8128254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083" y="2734398"/>
            <a:ext cx="3300246" cy="17667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3162" y="5618361"/>
            <a:ext cx="3079852" cy="21671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80072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normal.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Figure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02251"/>
            <a:ext cx="5875020" cy="403415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it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quadratic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something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relationship.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understood.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excellent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excellent,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2.2.3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(square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feet)</a:t>
            </a:r>
            <a:endParaRPr sz="1200">
              <a:latin typeface="Times New Roman"/>
              <a:cs typeface="Times New Roman"/>
            </a:endParaRPr>
          </a:p>
          <a:p>
            <a:pPr marL="12700" marR="118745">
              <a:lnSpc>
                <a:spcPct val="191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0.71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highest.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interpretations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correlations.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0" dirty="0">
                <a:latin typeface="Times New Roman"/>
                <a:cs typeface="Times New Roman"/>
              </a:rPr>
              <a:t> area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lot.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671" y="2016758"/>
            <a:ext cx="3756930" cy="26584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06495"/>
            <a:ext cx="5927090" cy="15798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64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very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(Ground)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isn’t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fitting.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8959" y="8469630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mbria"/>
                <a:cs typeface="Cambria"/>
              </a:rPr>
              <a:t>Figure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i="1" spc="-50" dirty="0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903" y="951036"/>
            <a:ext cx="3802092" cy="26240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3092" y="5504492"/>
            <a:ext cx="3800499" cy="27502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7530</Words>
  <Application>Microsoft Office PowerPoint</Application>
  <PresentationFormat>Custom</PresentationFormat>
  <Paragraphs>707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Yichen Zhou</dc:creator>
  <cp:lastModifiedBy>snehaammu364@gmail.com</cp:lastModifiedBy>
  <cp:revision>6</cp:revision>
  <dcterms:created xsi:type="dcterms:W3CDTF">2023-11-01T14:32:18Z</dcterms:created>
  <dcterms:modified xsi:type="dcterms:W3CDTF">2023-11-01T15:09:50Z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Word 2019; modified using iText® 7.1.4 ©2000-2018 iText Group NV (AGPL-version)</vt:lpwstr>
  </property>
</Properties>
</file>