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1.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2.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 id="2147483822" r:id="rId2"/>
    <p:sldMasterId id="2147483834" r:id="rId3"/>
    <p:sldMasterId id="2147483846" r:id="rId4"/>
    <p:sldMasterId id="2147483858" r:id="rId5"/>
    <p:sldMasterId id="2147483870" r:id="rId6"/>
    <p:sldMasterId id="2147483882" r:id="rId7"/>
    <p:sldMasterId id="2147483894" r:id="rId8"/>
    <p:sldMasterId id="2147483906" r:id="rId9"/>
    <p:sldMasterId id="2147483918" r:id="rId10"/>
    <p:sldMasterId id="2147483930" r:id="rId11"/>
    <p:sldMasterId id="2147483942" r:id="rId12"/>
    <p:sldMasterId id="2147483955" r:id="rId13"/>
  </p:sldMasterIdLst>
  <p:notesMasterIdLst>
    <p:notesMasterId r:id="rId23"/>
  </p:notesMasterIdLst>
  <p:handoutMasterIdLst>
    <p:handoutMasterId r:id="rId24"/>
  </p:handoutMasterIdLst>
  <p:sldIdLst>
    <p:sldId id="263" r:id="rId14"/>
    <p:sldId id="257" r:id="rId15"/>
    <p:sldId id="262" r:id="rId16"/>
    <p:sldId id="264" r:id="rId17"/>
    <p:sldId id="266" r:id="rId18"/>
    <p:sldId id="265" r:id="rId19"/>
    <p:sldId id="267" r:id="rId20"/>
    <p:sldId id="268" r:id="rId21"/>
    <p:sldId id="269" r:id="rId22"/>
  </p:sldIdLst>
  <p:sldSz cx="9144000" cy="5143500" type="screen16x9"/>
  <p:notesSz cx="6805613" cy="9944100"/>
  <p:defaultTextStyle>
    <a:defPPr>
      <a:defRPr lang="en-US"/>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1">
          <p15:clr>
            <a:srgbClr val="A4A3A4"/>
          </p15:clr>
        </p15:guide>
        <p15:guide id="2" orient="horz" pos="2783">
          <p15:clr>
            <a:srgbClr val="A4A3A4"/>
          </p15:clr>
        </p15:guide>
        <p15:guide id="3" pos="53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686"/>
    <a:srgbClr val="005386"/>
    <a:srgbClr val="6DA7BF"/>
    <a:srgbClr val="5B7F95"/>
    <a:srgbClr val="003300"/>
    <a:srgbClr val="F37021"/>
    <a:srgbClr val="EFD921"/>
    <a:srgbClr val="2C87CB"/>
    <a:srgbClr val="3BACFF"/>
    <a:srgbClr val="1FE4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48" autoAdjust="0"/>
    <p:restoredTop sz="85116" autoAdjust="0"/>
  </p:normalViewPr>
  <p:slideViewPr>
    <p:cSldViewPr snapToGrid="0">
      <p:cViewPr varScale="1">
        <p:scale>
          <a:sx n="71" d="100"/>
          <a:sy n="71" d="100"/>
        </p:scale>
        <p:origin x="854" y="53"/>
      </p:cViewPr>
      <p:guideLst>
        <p:guide orient="horz" pos="771"/>
        <p:guide orient="horz" pos="2783"/>
        <p:guide pos="537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8.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9099" cy="497205"/>
          </a:xfrm>
          <a:prstGeom prst="rect">
            <a:avLst/>
          </a:prstGeom>
        </p:spPr>
        <p:txBody>
          <a:bodyPr vert="horz" lIns="94064" tIns="47032" rIns="94064" bIns="47032" rtlCol="0"/>
          <a:lstStyle>
            <a:lvl1pPr algn="l">
              <a:defRPr sz="1200"/>
            </a:lvl1pPr>
          </a:lstStyle>
          <a:p>
            <a:endParaRPr lang="en-US"/>
          </a:p>
        </p:txBody>
      </p:sp>
      <p:sp>
        <p:nvSpPr>
          <p:cNvPr id="3" name="Date Placeholder 2"/>
          <p:cNvSpPr>
            <a:spLocks noGrp="1"/>
          </p:cNvSpPr>
          <p:nvPr>
            <p:ph type="dt" sz="quarter" idx="1"/>
          </p:nvPr>
        </p:nvSpPr>
        <p:spPr>
          <a:xfrm>
            <a:off x="3854940" y="1"/>
            <a:ext cx="2949099" cy="497205"/>
          </a:xfrm>
          <a:prstGeom prst="rect">
            <a:avLst/>
          </a:prstGeom>
        </p:spPr>
        <p:txBody>
          <a:bodyPr vert="horz" lIns="94064" tIns="47032" rIns="94064" bIns="47032" rtlCol="0"/>
          <a:lstStyle>
            <a:lvl1pPr algn="r">
              <a:defRPr sz="1200"/>
            </a:lvl1pPr>
          </a:lstStyle>
          <a:p>
            <a:fld id="{CD4DA60F-0BB5-4A3D-B6FA-FDF2FC2558E5}" type="datetimeFigureOut">
              <a:rPr lang="en-US" smtClean="0"/>
              <a:pPr/>
              <a:t>8/8/2022</a:t>
            </a:fld>
            <a:endParaRPr lang="en-US"/>
          </a:p>
        </p:txBody>
      </p:sp>
      <p:sp>
        <p:nvSpPr>
          <p:cNvPr id="4" name="Footer Placeholder 3"/>
          <p:cNvSpPr>
            <a:spLocks noGrp="1"/>
          </p:cNvSpPr>
          <p:nvPr>
            <p:ph type="ftr" sz="quarter" idx="2"/>
          </p:nvPr>
        </p:nvSpPr>
        <p:spPr>
          <a:xfrm>
            <a:off x="1" y="9445170"/>
            <a:ext cx="2949099" cy="497205"/>
          </a:xfrm>
          <a:prstGeom prst="rect">
            <a:avLst/>
          </a:prstGeom>
        </p:spPr>
        <p:txBody>
          <a:bodyPr vert="horz" lIns="94064" tIns="47032" rIns="94064" bIns="47032" rtlCol="0" anchor="b"/>
          <a:lstStyle>
            <a:lvl1pPr algn="l">
              <a:defRPr sz="1200"/>
            </a:lvl1pPr>
          </a:lstStyle>
          <a:p>
            <a:endParaRPr lang="en-US"/>
          </a:p>
        </p:txBody>
      </p:sp>
      <p:sp>
        <p:nvSpPr>
          <p:cNvPr id="5" name="Slide Number Placeholder 4"/>
          <p:cNvSpPr>
            <a:spLocks noGrp="1"/>
          </p:cNvSpPr>
          <p:nvPr>
            <p:ph type="sldNum" sz="quarter" idx="3"/>
          </p:nvPr>
        </p:nvSpPr>
        <p:spPr>
          <a:xfrm>
            <a:off x="3854940" y="9445170"/>
            <a:ext cx="2949099" cy="497205"/>
          </a:xfrm>
          <a:prstGeom prst="rect">
            <a:avLst/>
          </a:prstGeom>
        </p:spPr>
        <p:txBody>
          <a:bodyPr vert="horz" lIns="94064" tIns="47032" rIns="94064" bIns="47032" rtlCol="0" anchor="b"/>
          <a:lstStyle>
            <a:lvl1pPr algn="r">
              <a:defRPr sz="1200"/>
            </a:lvl1pPr>
          </a:lstStyle>
          <a:p>
            <a:fld id="{44425933-59C9-4582-A8D9-570D66460C9E}" type="slidenum">
              <a:rPr lang="en-US" smtClean="0"/>
              <a:pPr/>
              <a:t>‹#›</a:t>
            </a:fld>
            <a:endParaRPr lang="en-US"/>
          </a:p>
        </p:txBody>
      </p:sp>
    </p:spTree>
    <p:extLst>
      <p:ext uri="{BB962C8B-B14F-4D97-AF65-F5344CB8AC3E}">
        <p14:creationId xmlns:p14="http://schemas.microsoft.com/office/powerpoint/2010/main" val="1856736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9099" cy="497205"/>
          </a:xfrm>
          <a:prstGeom prst="rect">
            <a:avLst/>
          </a:prstGeom>
        </p:spPr>
        <p:txBody>
          <a:bodyPr vert="horz" lIns="94064" tIns="47032" rIns="94064" bIns="47032" rtlCol="0"/>
          <a:lstStyle>
            <a:lvl1pPr algn="l">
              <a:defRPr sz="1200"/>
            </a:lvl1pPr>
          </a:lstStyle>
          <a:p>
            <a:endParaRPr lang="en-US"/>
          </a:p>
        </p:txBody>
      </p:sp>
      <p:sp>
        <p:nvSpPr>
          <p:cNvPr id="3" name="Date Placeholder 2"/>
          <p:cNvSpPr>
            <a:spLocks noGrp="1"/>
          </p:cNvSpPr>
          <p:nvPr>
            <p:ph type="dt" idx="1"/>
          </p:nvPr>
        </p:nvSpPr>
        <p:spPr>
          <a:xfrm>
            <a:off x="3854940" y="1"/>
            <a:ext cx="2949099" cy="497205"/>
          </a:xfrm>
          <a:prstGeom prst="rect">
            <a:avLst/>
          </a:prstGeom>
        </p:spPr>
        <p:txBody>
          <a:bodyPr vert="horz" lIns="94064" tIns="47032" rIns="94064" bIns="47032" rtlCol="0"/>
          <a:lstStyle>
            <a:lvl1pPr algn="r">
              <a:defRPr sz="1200"/>
            </a:lvl1pPr>
          </a:lstStyle>
          <a:p>
            <a:fld id="{C2262F3B-5CC7-4D5E-B602-F5E0CB55D9B3}" type="datetimeFigureOut">
              <a:rPr lang="en-US" smtClean="0"/>
              <a:pPr/>
              <a:t>8/8/2022</a:t>
            </a:fld>
            <a:endParaRPr lang="en-US"/>
          </a:p>
        </p:txBody>
      </p:sp>
      <p:sp>
        <p:nvSpPr>
          <p:cNvPr id="4" name="Slide Image Placeholder 3"/>
          <p:cNvSpPr>
            <a:spLocks noGrp="1" noRot="1" noChangeAspect="1"/>
          </p:cNvSpPr>
          <p:nvPr>
            <p:ph type="sldImg" idx="2"/>
          </p:nvPr>
        </p:nvSpPr>
        <p:spPr>
          <a:xfrm>
            <a:off x="88900" y="744538"/>
            <a:ext cx="6627813" cy="3729037"/>
          </a:xfrm>
          <a:prstGeom prst="rect">
            <a:avLst/>
          </a:prstGeom>
          <a:noFill/>
          <a:ln w="12700">
            <a:solidFill>
              <a:prstClr val="black"/>
            </a:solidFill>
          </a:ln>
        </p:spPr>
        <p:txBody>
          <a:bodyPr vert="horz" lIns="94064" tIns="47032" rIns="94064" bIns="47032" rtlCol="0" anchor="ctr"/>
          <a:lstStyle/>
          <a:p>
            <a:endParaRPr lang="en-US"/>
          </a:p>
        </p:txBody>
      </p:sp>
      <p:sp>
        <p:nvSpPr>
          <p:cNvPr id="5" name="Notes Placeholder 4"/>
          <p:cNvSpPr>
            <a:spLocks noGrp="1"/>
          </p:cNvSpPr>
          <p:nvPr>
            <p:ph type="body" sz="quarter" idx="3"/>
          </p:nvPr>
        </p:nvSpPr>
        <p:spPr>
          <a:xfrm>
            <a:off x="680562" y="4723449"/>
            <a:ext cx="5444490" cy="4474845"/>
          </a:xfrm>
          <a:prstGeom prst="rect">
            <a:avLst/>
          </a:prstGeom>
        </p:spPr>
        <p:txBody>
          <a:bodyPr vert="horz" lIns="94064" tIns="47032" rIns="94064" bIns="470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45170"/>
            <a:ext cx="2949099" cy="497205"/>
          </a:xfrm>
          <a:prstGeom prst="rect">
            <a:avLst/>
          </a:prstGeom>
        </p:spPr>
        <p:txBody>
          <a:bodyPr vert="horz" lIns="94064" tIns="47032" rIns="94064" bIns="47032" rtlCol="0" anchor="b"/>
          <a:lstStyle>
            <a:lvl1pPr algn="l">
              <a:defRPr sz="1200"/>
            </a:lvl1pPr>
          </a:lstStyle>
          <a:p>
            <a:endParaRPr lang="en-US"/>
          </a:p>
        </p:txBody>
      </p:sp>
      <p:sp>
        <p:nvSpPr>
          <p:cNvPr id="7" name="Slide Number Placeholder 6"/>
          <p:cNvSpPr>
            <a:spLocks noGrp="1"/>
          </p:cNvSpPr>
          <p:nvPr>
            <p:ph type="sldNum" sz="quarter" idx="5"/>
          </p:nvPr>
        </p:nvSpPr>
        <p:spPr>
          <a:xfrm>
            <a:off x="3854940" y="9445170"/>
            <a:ext cx="2949099" cy="497205"/>
          </a:xfrm>
          <a:prstGeom prst="rect">
            <a:avLst/>
          </a:prstGeom>
        </p:spPr>
        <p:txBody>
          <a:bodyPr vert="horz" lIns="94064" tIns="47032" rIns="94064" bIns="47032" rtlCol="0" anchor="b"/>
          <a:lstStyle>
            <a:lvl1pPr algn="r">
              <a:defRPr sz="1200"/>
            </a:lvl1pPr>
          </a:lstStyle>
          <a:p>
            <a:fld id="{830233AA-EDD9-4D1C-B66A-95A21E602A8F}" type="slidenum">
              <a:rPr lang="en-US" smtClean="0"/>
              <a:pPr/>
              <a:t>‹#›</a:t>
            </a:fld>
            <a:endParaRPr lang="en-US"/>
          </a:p>
        </p:txBody>
      </p:sp>
    </p:spTree>
    <p:extLst>
      <p:ext uri="{BB962C8B-B14F-4D97-AF65-F5344CB8AC3E}">
        <p14:creationId xmlns:p14="http://schemas.microsoft.com/office/powerpoint/2010/main" val="685792123"/>
      </p:ext>
    </p:extLst>
  </p:cSld>
  <p:clrMap bg1="lt1" tx1="dk1" bg2="lt2" tx2="dk2" accent1="accent1" accent2="accent2" accent3="accent3" accent4="accent4" accent5="accent5" accent6="accent6" hlink="hlink" folHlink="folHlink"/>
  <p:notesStyle>
    <a:lvl1pPr marL="0" algn="l" defTabSz="879152" rtl="0" eaLnBrk="1" latinLnBrk="0" hangingPunct="1">
      <a:defRPr sz="1200" kern="1200">
        <a:solidFill>
          <a:schemeClr val="tx1"/>
        </a:solidFill>
        <a:latin typeface="+mn-lt"/>
        <a:ea typeface="+mn-ea"/>
        <a:cs typeface="+mn-cs"/>
      </a:defRPr>
    </a:lvl1pPr>
    <a:lvl2pPr marL="439576" algn="l" defTabSz="879152" rtl="0" eaLnBrk="1" latinLnBrk="0" hangingPunct="1">
      <a:defRPr sz="1200" kern="1200">
        <a:solidFill>
          <a:schemeClr val="tx1"/>
        </a:solidFill>
        <a:latin typeface="+mn-lt"/>
        <a:ea typeface="+mn-ea"/>
        <a:cs typeface="+mn-cs"/>
      </a:defRPr>
    </a:lvl2pPr>
    <a:lvl3pPr marL="879152" algn="l" defTabSz="879152" rtl="0" eaLnBrk="1" latinLnBrk="0" hangingPunct="1">
      <a:defRPr sz="1200" kern="1200">
        <a:solidFill>
          <a:schemeClr val="tx1"/>
        </a:solidFill>
        <a:latin typeface="+mn-lt"/>
        <a:ea typeface="+mn-ea"/>
        <a:cs typeface="+mn-cs"/>
      </a:defRPr>
    </a:lvl3pPr>
    <a:lvl4pPr marL="1318728" algn="l" defTabSz="879152" rtl="0" eaLnBrk="1" latinLnBrk="0" hangingPunct="1">
      <a:defRPr sz="1200" kern="1200">
        <a:solidFill>
          <a:schemeClr val="tx1"/>
        </a:solidFill>
        <a:latin typeface="+mn-lt"/>
        <a:ea typeface="+mn-ea"/>
        <a:cs typeface="+mn-cs"/>
      </a:defRPr>
    </a:lvl4pPr>
    <a:lvl5pPr marL="1758303" algn="l" defTabSz="879152" rtl="0" eaLnBrk="1" latinLnBrk="0" hangingPunct="1">
      <a:defRPr sz="1200" kern="1200">
        <a:solidFill>
          <a:schemeClr val="tx1"/>
        </a:solidFill>
        <a:latin typeface="+mn-lt"/>
        <a:ea typeface="+mn-ea"/>
        <a:cs typeface="+mn-cs"/>
      </a:defRPr>
    </a:lvl5pPr>
    <a:lvl6pPr marL="2197879" algn="l" defTabSz="879152" rtl="0" eaLnBrk="1" latinLnBrk="0" hangingPunct="1">
      <a:defRPr sz="1200" kern="1200">
        <a:solidFill>
          <a:schemeClr val="tx1"/>
        </a:solidFill>
        <a:latin typeface="+mn-lt"/>
        <a:ea typeface="+mn-ea"/>
        <a:cs typeface="+mn-cs"/>
      </a:defRPr>
    </a:lvl6pPr>
    <a:lvl7pPr marL="2637455" algn="l" defTabSz="879152" rtl="0" eaLnBrk="1" latinLnBrk="0" hangingPunct="1">
      <a:defRPr sz="1200" kern="1200">
        <a:solidFill>
          <a:schemeClr val="tx1"/>
        </a:solidFill>
        <a:latin typeface="+mn-lt"/>
        <a:ea typeface="+mn-ea"/>
        <a:cs typeface="+mn-cs"/>
      </a:defRPr>
    </a:lvl7pPr>
    <a:lvl8pPr marL="3077031" algn="l" defTabSz="879152" rtl="0" eaLnBrk="1" latinLnBrk="0" hangingPunct="1">
      <a:defRPr sz="1200" kern="1200">
        <a:solidFill>
          <a:schemeClr val="tx1"/>
        </a:solidFill>
        <a:latin typeface="+mn-lt"/>
        <a:ea typeface="+mn-ea"/>
        <a:cs typeface="+mn-cs"/>
      </a:defRPr>
    </a:lvl8pPr>
    <a:lvl9pPr marL="3516607" algn="l" defTabSz="87915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24C0E3-F38B-4060-81F5-813C95EEE9B2}" type="slidenum">
              <a:rPr lang="en-US" smtClean="0"/>
              <a:pPr/>
              <a:t>1</a:t>
            </a:fld>
            <a:endParaRPr lang="en-US" dirty="0"/>
          </a:p>
        </p:txBody>
      </p:sp>
    </p:spTree>
    <p:extLst>
      <p:ext uri="{BB962C8B-B14F-4D97-AF65-F5344CB8AC3E}">
        <p14:creationId xmlns:p14="http://schemas.microsoft.com/office/powerpoint/2010/main" val="626529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0233AA-EDD9-4D1C-B66A-95A21E602A8F}" type="slidenum">
              <a:rPr lang="en-US" smtClean="0"/>
              <a:pPr/>
              <a:t>2</a:t>
            </a:fld>
            <a:endParaRPr lang="en-US"/>
          </a:p>
        </p:txBody>
      </p:sp>
    </p:spTree>
    <p:extLst>
      <p:ext uri="{BB962C8B-B14F-4D97-AF65-F5344CB8AC3E}">
        <p14:creationId xmlns:p14="http://schemas.microsoft.com/office/powerpoint/2010/main" val="1615499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0233AA-EDD9-4D1C-B66A-95A21E602A8F}" type="slidenum">
              <a:rPr lang="en-US" smtClean="0"/>
              <a:pPr/>
              <a:t>3</a:t>
            </a:fld>
            <a:endParaRPr lang="en-US"/>
          </a:p>
        </p:txBody>
      </p:sp>
    </p:spTree>
    <p:extLst>
      <p:ext uri="{BB962C8B-B14F-4D97-AF65-F5344CB8AC3E}">
        <p14:creationId xmlns:p14="http://schemas.microsoft.com/office/powerpoint/2010/main" val="2335709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0233AA-EDD9-4D1C-B66A-95A21E602A8F}" type="slidenum">
              <a:rPr lang="en-US" smtClean="0"/>
              <a:pPr/>
              <a:t>6</a:t>
            </a:fld>
            <a:endParaRPr lang="en-US"/>
          </a:p>
        </p:txBody>
      </p:sp>
    </p:spTree>
    <p:extLst>
      <p:ext uri="{BB962C8B-B14F-4D97-AF65-F5344CB8AC3E}">
        <p14:creationId xmlns:p14="http://schemas.microsoft.com/office/powerpoint/2010/main" val="5403464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CATIA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5386"/>
                </a:solidFill>
                <a:effectLst/>
                <a:latin typeface="Arial Narrow" pitchFamily="34" charset="0"/>
                <a:cs typeface="Arial" pitchFamily="34" charset="0"/>
              </a:rPr>
              <a:t>3DS.COM</a:t>
            </a: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8/8/2022</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3036572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_CATIA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91307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ack Cover_3DSWYM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7629267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Title Slide_BIOVIA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5386"/>
                </a:solidFill>
                <a:effectLst/>
                <a:latin typeface="Arial Narrow" pitchFamily="34" charset="0"/>
                <a:cs typeface="Arial" pitchFamily="34" charset="0"/>
              </a:rPr>
              <a:t>3DS.COM</a:t>
            </a: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8/8/2022</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294298384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Title Slide Blue_BIOVIA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a:ln>
                  <a:noFill/>
                </a:ln>
                <a:solidFill>
                  <a:schemeClr val="bg1"/>
                </a:solidFill>
                <a:effectLst/>
                <a:latin typeface="Arial Narrow" pitchFamily="34" charset="0"/>
                <a:cs typeface="Arial" pitchFamily="34" charset="0"/>
              </a:rPr>
              <a:t>3DS.COM</a:t>
            </a: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Dassault</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8/8/2022</a:t>
            </a:fld>
            <a:r>
              <a:rPr lang="en-US" sz="600" b="0" cap="none" spc="0" dirty="0">
                <a:ln>
                  <a:noFill/>
                </a:ln>
                <a:solidFill>
                  <a:schemeClr val="bg1"/>
                </a:solidFill>
                <a:effectLst/>
                <a:latin typeface="Arial Narrow" pitchFamily="34" charset="0"/>
                <a:cs typeface="Arial" pitchFamily="34" charset="0"/>
              </a:rPr>
              <a:t> | ref.: 3DS_Document_2015</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47101263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Agenda Slide_BIOVIA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10767588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Header_BIOVIA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222510136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ubtitle &amp; Content_BIOVIA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5556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nd Content Only_BIOVIA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754515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ntent_BIOVIA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047330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Only_BIOV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357464653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_BIOV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3229064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ack Cover_CATIA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396495685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Blank_BIOVIA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549500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ack Cover_BIOVIA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369777421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Title Slide_NETVIBES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5386"/>
                </a:solidFill>
                <a:effectLst/>
                <a:latin typeface="Arial Narrow" pitchFamily="34" charset="0"/>
                <a:cs typeface="Arial" pitchFamily="34" charset="0"/>
              </a:rPr>
              <a:t>3DS.COM</a:t>
            </a: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8/8/2022</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142146788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Title Slide Blue_NETVIBES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a:ln>
                  <a:noFill/>
                </a:ln>
                <a:solidFill>
                  <a:schemeClr val="bg1"/>
                </a:solidFill>
                <a:effectLst/>
                <a:latin typeface="Arial Narrow" pitchFamily="34" charset="0"/>
                <a:cs typeface="Arial" pitchFamily="34" charset="0"/>
              </a:rPr>
              <a:t>3DS.COM</a:t>
            </a: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Dassault</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8/8/2022</a:t>
            </a:fld>
            <a:r>
              <a:rPr lang="en-US" sz="600" b="0" cap="none" spc="0" dirty="0">
                <a:ln>
                  <a:noFill/>
                </a:ln>
                <a:solidFill>
                  <a:schemeClr val="bg1"/>
                </a:solidFill>
                <a:effectLst/>
                <a:latin typeface="Arial Narrow" pitchFamily="34" charset="0"/>
                <a:cs typeface="Arial" pitchFamily="34" charset="0"/>
              </a:rPr>
              <a:t> | ref.: 3DS_Document_2015</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337899921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Agenda Slide_NETVIBES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05548615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ection Header_NETVIBES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404440412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Subtitles &amp; Content_NETVIBES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9923822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and Content_NETVIBES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911843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wo Content_NETVIBES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12890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amp; Subtitle Only_NETVIBES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1176539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_SOLIDWORKS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5386"/>
                </a:solidFill>
                <a:effectLst/>
                <a:latin typeface="Arial Narrow" pitchFamily="34" charset="0"/>
                <a:cs typeface="Arial" pitchFamily="34" charset="0"/>
              </a:rPr>
              <a:t>3DS.COM</a:t>
            </a: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8/8/2022</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81133419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_NETVIBES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331295102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_NETVIBES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49838273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ack Cover_NETVIBES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117966230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Title Slide_3DEXCITE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5386"/>
                </a:solidFill>
                <a:effectLst/>
                <a:latin typeface="Arial Narrow" pitchFamily="34" charset="0"/>
                <a:cs typeface="Arial" pitchFamily="34" charset="0"/>
              </a:rPr>
              <a:t>3DS.COM</a:t>
            </a: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8/8/2022</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34658165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Title Slide Blue_3DEXCITE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a:ln>
                  <a:noFill/>
                </a:ln>
                <a:solidFill>
                  <a:schemeClr val="bg1"/>
                </a:solidFill>
                <a:effectLst/>
                <a:latin typeface="Arial Narrow" pitchFamily="34" charset="0"/>
                <a:cs typeface="Arial" pitchFamily="34" charset="0"/>
              </a:rPr>
              <a:t>3DS.COM</a:t>
            </a: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Dassault</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8/8/2022</a:t>
            </a:fld>
            <a:r>
              <a:rPr lang="en-US" sz="600" b="0" cap="none" spc="0" dirty="0">
                <a:ln>
                  <a:noFill/>
                </a:ln>
                <a:solidFill>
                  <a:schemeClr val="bg1"/>
                </a:solidFill>
                <a:effectLst/>
                <a:latin typeface="Arial Narrow" pitchFamily="34" charset="0"/>
                <a:cs typeface="Arial" pitchFamily="34" charset="0"/>
              </a:rPr>
              <a:t> | ref.: 3DS_Document_2015</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396919771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Agenda Slide_3DEXCITE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99306338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Section Header_3DEXCITE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209323796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Subtitle &amp; Content_3DEXCITE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90664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and Content_3DXcite Template_2014">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894646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wo Content_3DEXCITE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96975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Blue_SOLIDWORKS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a:ln>
                  <a:noFill/>
                </a:ln>
                <a:solidFill>
                  <a:schemeClr val="bg1"/>
                </a:solidFill>
                <a:effectLst/>
                <a:latin typeface="Arial Narrow" pitchFamily="34" charset="0"/>
                <a:cs typeface="Arial" pitchFamily="34" charset="0"/>
              </a:rPr>
              <a:t>3DS.COM</a:t>
            </a: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Dassault</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8/8/2022</a:t>
            </a:fld>
            <a:r>
              <a:rPr lang="en-US" sz="600" b="0" cap="none" spc="0" dirty="0">
                <a:ln>
                  <a:noFill/>
                </a:ln>
                <a:solidFill>
                  <a:schemeClr val="bg1"/>
                </a:solidFill>
                <a:effectLst/>
                <a:latin typeface="Arial Narrow" pitchFamily="34" charset="0"/>
                <a:cs typeface="Arial" pitchFamily="34" charset="0"/>
              </a:rPr>
              <a:t> | ref.: 3DS_Document_2015</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301753374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Only_3DEXCITE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374596451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_3DEXCITE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02416630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Blank_3DEXCITE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477707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Back Cover_3DEXCITE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225152634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A3050B5-F971-4793-9198-E9805C56AC62}"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75B957-2E2B-498E-A783-A7229E769C10}" type="slidenum">
              <a:rPr lang="en-IN" smtClean="0"/>
              <a:t>‹#›</a:t>
            </a:fld>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2"/>
            <a:ext cx="9144000" cy="5142857"/>
          </a:xfrm>
          <a:prstGeom prst="rect">
            <a:avLst/>
          </a:prstGeom>
        </p:spPr>
      </p:pic>
    </p:spTree>
    <p:extLst>
      <p:ext uri="{BB962C8B-B14F-4D97-AF65-F5344CB8AC3E}">
        <p14:creationId xmlns:p14="http://schemas.microsoft.com/office/powerpoint/2010/main" val="201491719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A3050B5-F971-4793-9198-E9805C56AC62}"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75B957-2E2B-498E-A783-A7229E769C10}" type="slidenum">
              <a:rPr lang="en-IN" smtClean="0"/>
              <a:t>‹#›</a:t>
            </a:fld>
            <a:endParaRPr lang="en-IN"/>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5" y="0"/>
            <a:ext cx="9139050" cy="5143500"/>
          </a:xfrm>
          <a:prstGeom prst="rect">
            <a:avLst/>
          </a:prstGeom>
        </p:spPr>
      </p:pic>
    </p:spTree>
    <p:extLst>
      <p:ext uri="{BB962C8B-B14F-4D97-AF65-F5344CB8AC3E}">
        <p14:creationId xmlns:p14="http://schemas.microsoft.com/office/powerpoint/2010/main" val="311490353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3050B5-F971-4793-9198-E9805C56AC62}"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75B957-2E2B-498E-A783-A7229E769C10}" type="slidenum">
              <a:rPr lang="en-IN" smtClean="0"/>
              <a:t>‹#›</a:t>
            </a:fld>
            <a:endParaRPr lang="en-IN"/>
          </a:p>
        </p:txBody>
      </p:sp>
    </p:spTree>
    <p:extLst>
      <p:ext uri="{BB962C8B-B14F-4D97-AF65-F5344CB8AC3E}">
        <p14:creationId xmlns:p14="http://schemas.microsoft.com/office/powerpoint/2010/main" val="244716914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A3050B5-F971-4793-9198-E9805C56AC62}"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75B957-2E2B-498E-A783-A7229E769C10}" type="slidenum">
              <a:rPr lang="en-IN" smtClean="0"/>
              <a:t>‹#›</a:t>
            </a:fld>
            <a:endParaRPr lang="en-IN"/>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5" y="0"/>
            <a:ext cx="9139050" cy="5143500"/>
          </a:xfrm>
          <a:prstGeom prst="rect">
            <a:avLst/>
          </a:prstGeom>
        </p:spPr>
      </p:pic>
    </p:spTree>
    <p:extLst>
      <p:ext uri="{BB962C8B-B14F-4D97-AF65-F5344CB8AC3E}">
        <p14:creationId xmlns:p14="http://schemas.microsoft.com/office/powerpoint/2010/main" val="174255180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A3050B5-F971-4793-9198-E9805C56AC62}" type="datetimeFigureOut">
              <a:rPr lang="en-IN" smtClean="0"/>
              <a:t>08-08-2022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75B957-2E2B-498E-A783-A7229E769C10}" type="slidenum">
              <a:rPr lang="en-IN" smtClean="0"/>
              <a:t>‹#›</a:t>
            </a:fld>
            <a:endParaRPr lang="en-IN"/>
          </a:p>
        </p:txBody>
      </p:sp>
    </p:spTree>
    <p:extLst>
      <p:ext uri="{BB962C8B-B14F-4D97-AF65-F5344CB8AC3E}">
        <p14:creationId xmlns:p14="http://schemas.microsoft.com/office/powerpoint/2010/main" val="82460446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A3050B5-F971-4793-9198-E9805C56AC62}" type="datetimeFigureOut">
              <a:rPr lang="en-IN" smtClean="0"/>
              <a:t>08-08-2022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75B957-2E2B-498E-A783-A7229E769C10}" type="slidenum">
              <a:rPr lang="en-IN" smtClean="0"/>
              <a:t>‹#›</a:t>
            </a:fld>
            <a:endParaRPr lang="en-IN"/>
          </a:p>
        </p:txBody>
      </p:sp>
    </p:spTree>
    <p:extLst>
      <p:ext uri="{BB962C8B-B14F-4D97-AF65-F5344CB8AC3E}">
        <p14:creationId xmlns:p14="http://schemas.microsoft.com/office/powerpoint/2010/main" val="4249288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Slide_SOLIDWORKS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949686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3050B5-F971-4793-9198-E9805C56AC62}" type="datetimeFigureOut">
              <a:rPr lang="en-IN" smtClean="0"/>
              <a:t>08-08-2022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75B957-2E2B-498E-A783-A7229E769C10}" type="slidenum">
              <a:rPr lang="en-IN" smtClean="0"/>
              <a:t>‹#›</a:t>
            </a:fld>
            <a:endParaRPr lang="en-IN"/>
          </a:p>
        </p:txBody>
      </p:sp>
    </p:spTree>
    <p:extLst>
      <p:ext uri="{BB962C8B-B14F-4D97-AF65-F5344CB8AC3E}">
        <p14:creationId xmlns:p14="http://schemas.microsoft.com/office/powerpoint/2010/main" val="303932430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A3050B5-F971-4793-9198-E9805C56AC62}"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75B957-2E2B-498E-A783-A7229E769C10}" type="slidenum">
              <a:rPr lang="en-IN" smtClean="0"/>
              <a:t>‹#›</a:t>
            </a:fld>
            <a:endParaRPr lang="en-IN"/>
          </a:p>
        </p:txBody>
      </p:sp>
    </p:spTree>
    <p:extLst>
      <p:ext uri="{BB962C8B-B14F-4D97-AF65-F5344CB8AC3E}">
        <p14:creationId xmlns:p14="http://schemas.microsoft.com/office/powerpoint/2010/main" val="340922542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A3050B5-F971-4793-9198-E9805C56AC62}"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75B957-2E2B-498E-A783-A7229E769C10}" type="slidenum">
              <a:rPr lang="en-IN" smtClean="0"/>
              <a:t>‹#›</a:t>
            </a:fld>
            <a:endParaRPr lang="en-IN"/>
          </a:p>
        </p:txBody>
      </p:sp>
    </p:spTree>
    <p:extLst>
      <p:ext uri="{BB962C8B-B14F-4D97-AF65-F5344CB8AC3E}">
        <p14:creationId xmlns:p14="http://schemas.microsoft.com/office/powerpoint/2010/main" val="424443909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A3050B5-F971-4793-9198-E9805C56AC62}"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75B957-2E2B-498E-A783-A7229E769C10}" type="slidenum">
              <a:rPr lang="en-IN" smtClean="0"/>
              <a:t>‹#›</a:t>
            </a:fld>
            <a:endParaRPr lang="en-IN"/>
          </a:p>
        </p:txBody>
      </p:sp>
    </p:spTree>
    <p:extLst>
      <p:ext uri="{BB962C8B-B14F-4D97-AF65-F5344CB8AC3E}">
        <p14:creationId xmlns:p14="http://schemas.microsoft.com/office/powerpoint/2010/main" val="394965156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A3050B5-F971-4793-9198-E9805C56AC62}"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75B957-2E2B-498E-A783-A7229E769C10}" type="slidenum">
              <a:rPr lang="en-IN" smtClean="0"/>
              <a:t>‹#›</a:t>
            </a:fld>
            <a:endParaRPr lang="en-IN"/>
          </a:p>
        </p:txBody>
      </p:sp>
    </p:spTree>
    <p:extLst>
      <p:ext uri="{BB962C8B-B14F-4D97-AF65-F5344CB8AC3E}">
        <p14:creationId xmlns:p14="http://schemas.microsoft.com/office/powerpoint/2010/main" val="156508732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9" name="Text Placeholder 12"/>
          <p:cNvSpPr>
            <a:spLocks noGrp="1"/>
          </p:cNvSpPr>
          <p:nvPr>
            <p:ph type="body" sz="quarter" idx="10" hasCustomPrompt="1"/>
          </p:nvPr>
        </p:nvSpPr>
        <p:spPr>
          <a:xfrm>
            <a:off x="3810000" y="2409376"/>
            <a:ext cx="4953000" cy="600075"/>
          </a:xfrm>
          <a:prstGeom prst="rect">
            <a:avLst/>
          </a:prstGeom>
        </p:spPr>
        <p:txBody>
          <a:bodyPr>
            <a:noAutofit/>
          </a:bodyPr>
          <a:lstStyle>
            <a:lvl1pPr marL="0" algn="r" defTabSz="822960" rtl="0" eaLnBrk="1" latinLnBrk="0" hangingPunct="1">
              <a:buNone/>
              <a:defRPr lang="en-US" sz="2880" b="1" kern="1200" dirty="0" smtClean="0">
                <a:solidFill>
                  <a:srgbClr val="222C4E"/>
                </a:solidFill>
                <a:latin typeface="+mn-lt"/>
                <a:ea typeface="+mn-ea"/>
                <a:cs typeface="+mn-cs"/>
              </a:defRPr>
            </a:lvl1pPr>
          </a:lstStyle>
          <a:p>
            <a:pPr lvl="0"/>
            <a:r>
              <a:rPr lang="en-US" dirty="0"/>
              <a:t>Presentation Topic</a:t>
            </a:r>
          </a:p>
        </p:txBody>
      </p:sp>
      <p:sp>
        <p:nvSpPr>
          <p:cNvPr id="11" name="Text Placeholder 14"/>
          <p:cNvSpPr>
            <a:spLocks noGrp="1"/>
          </p:cNvSpPr>
          <p:nvPr>
            <p:ph type="body" sz="quarter" idx="11" hasCustomPrompt="1"/>
          </p:nvPr>
        </p:nvSpPr>
        <p:spPr>
          <a:xfrm>
            <a:off x="6515100" y="3985488"/>
            <a:ext cx="2247900" cy="248603"/>
          </a:xfrm>
          <a:prstGeom prst="rect">
            <a:avLst/>
          </a:prstGeom>
        </p:spPr>
        <p:txBody>
          <a:bodyPr>
            <a:noAutofit/>
          </a:bodyPr>
          <a:lstStyle>
            <a:lvl1pPr marL="0" algn="r" defTabSz="822960" rtl="0" eaLnBrk="1" latinLnBrk="0" hangingPunct="1">
              <a:buNone/>
              <a:defRPr lang="en-US" sz="1260" b="1" kern="1200" dirty="0">
                <a:solidFill>
                  <a:schemeClr val="tx1">
                    <a:lumMod val="75000"/>
                    <a:lumOff val="25000"/>
                  </a:schemeClr>
                </a:solidFill>
                <a:latin typeface="+mn-lt"/>
                <a:ea typeface="+mn-ea"/>
                <a:cs typeface="+mn-cs"/>
              </a:defRPr>
            </a:lvl1pPr>
          </a:lstStyle>
          <a:p>
            <a:pPr lvl="0"/>
            <a:r>
              <a:rPr lang="en-US" dirty="0"/>
              <a:t>Author(s)</a:t>
            </a:r>
          </a:p>
          <a:p>
            <a:pPr lvl="0"/>
            <a:endParaRPr lang="en-US" dirty="0"/>
          </a:p>
        </p:txBody>
      </p:sp>
      <p:sp>
        <p:nvSpPr>
          <p:cNvPr id="12" name="Text Placeholder 14"/>
          <p:cNvSpPr>
            <a:spLocks noGrp="1"/>
          </p:cNvSpPr>
          <p:nvPr>
            <p:ph type="body" sz="quarter" idx="12" hasCustomPrompt="1"/>
          </p:nvPr>
        </p:nvSpPr>
        <p:spPr>
          <a:xfrm>
            <a:off x="6515100" y="4380550"/>
            <a:ext cx="2247900" cy="248603"/>
          </a:xfrm>
          <a:prstGeom prst="rect">
            <a:avLst/>
          </a:prstGeom>
        </p:spPr>
        <p:txBody>
          <a:bodyPr>
            <a:noAutofit/>
          </a:bodyPr>
          <a:lstStyle>
            <a:lvl1pPr marL="0" algn="r" defTabSz="822960" rtl="0" eaLnBrk="1" latinLnBrk="0" hangingPunct="1">
              <a:buNone/>
              <a:defRPr lang="en-US" sz="990" b="0" kern="1200" dirty="0">
                <a:solidFill>
                  <a:schemeClr val="bg1">
                    <a:lumMod val="50000"/>
                  </a:schemeClr>
                </a:solidFill>
                <a:latin typeface="+mn-lt"/>
                <a:ea typeface="+mn-ea"/>
                <a:cs typeface="+mn-cs"/>
              </a:defRPr>
            </a:lvl1pPr>
          </a:lstStyle>
          <a:p>
            <a:pPr lvl="0"/>
            <a:r>
              <a:rPr lang="en-US" dirty="0"/>
              <a:t>Date</a:t>
            </a:r>
          </a:p>
          <a:p>
            <a:pPr lvl="0"/>
            <a:endParaRPr lang="en-US" dirty="0"/>
          </a:p>
        </p:txBody>
      </p:sp>
      <p:sp>
        <p:nvSpPr>
          <p:cNvPr id="8" name="TextBox 7"/>
          <p:cNvSpPr txBox="1"/>
          <p:nvPr userDrawn="1"/>
        </p:nvSpPr>
        <p:spPr>
          <a:xfrm rot="16200000">
            <a:off x="-947094" y="4328070"/>
            <a:ext cx="1400639" cy="244682"/>
          </a:xfrm>
          <a:prstGeom prst="rect">
            <a:avLst/>
          </a:prstGeom>
          <a:noFill/>
        </p:spPr>
        <p:txBody>
          <a:bodyPr wrap="square" rtlCol="0">
            <a:spAutoFit/>
          </a:bodyPr>
          <a:lstStyle/>
          <a:p>
            <a:pPr algn="ctr"/>
            <a:r>
              <a:rPr lang="en-US" sz="990" dirty="0">
                <a:solidFill>
                  <a:schemeClr val="tx1">
                    <a:lumMod val="50000"/>
                    <a:lumOff val="50000"/>
                  </a:schemeClr>
                </a:solidFill>
              </a:rPr>
              <a:t>Version 2013.10.4.0</a:t>
            </a:r>
          </a:p>
        </p:txBody>
      </p:sp>
    </p:spTree>
    <p:extLst>
      <p:ext uri="{BB962C8B-B14F-4D97-AF65-F5344CB8AC3E}">
        <p14:creationId xmlns:p14="http://schemas.microsoft.com/office/powerpoint/2010/main" val="127296400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Agenda Slide_SOLIDWORKS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22221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_SOLIDWORKS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1907875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mp; Content_SOLIDWORKS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4527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Only_SOLIDWORKS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5666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_SOLIDWORKS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12649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Subtitle_SOLIDWORKS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205530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Blue_CATIA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a:ln>
                  <a:noFill/>
                </a:ln>
                <a:solidFill>
                  <a:schemeClr val="bg1"/>
                </a:solidFill>
                <a:effectLst/>
                <a:latin typeface="Arial Narrow" pitchFamily="34" charset="0"/>
                <a:cs typeface="Arial" pitchFamily="34" charset="0"/>
              </a:rPr>
              <a:t>3DS.COM</a:t>
            </a: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Dassault</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8/8/2022</a:t>
            </a:fld>
            <a:r>
              <a:rPr lang="en-US" sz="600" b="0" cap="none" spc="0" dirty="0">
                <a:ln>
                  <a:noFill/>
                </a:ln>
                <a:solidFill>
                  <a:schemeClr val="bg1"/>
                </a:solidFill>
                <a:effectLst/>
                <a:latin typeface="Arial Narrow" pitchFamily="34" charset="0"/>
                <a:cs typeface="Arial" pitchFamily="34" charset="0"/>
              </a:rPr>
              <a:t> | ref.: 3DS_Document_2015</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22353308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_SOLIDWORKS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41288323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_SOLIDWORKS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9773118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ck Cover_SOLIDWORKS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69178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9" name="Text Placeholder 12"/>
          <p:cNvSpPr>
            <a:spLocks noGrp="1"/>
          </p:cNvSpPr>
          <p:nvPr>
            <p:ph type="body" sz="quarter" idx="10" hasCustomPrompt="1"/>
          </p:nvPr>
        </p:nvSpPr>
        <p:spPr>
          <a:xfrm>
            <a:off x="3810000" y="2409376"/>
            <a:ext cx="4953000" cy="600075"/>
          </a:xfrm>
          <a:prstGeom prst="rect">
            <a:avLst/>
          </a:prstGeom>
        </p:spPr>
        <p:txBody>
          <a:bodyPr>
            <a:noAutofit/>
          </a:bodyPr>
          <a:lstStyle>
            <a:lvl1pPr marL="0" algn="r" defTabSz="822960" rtl="0" eaLnBrk="1" latinLnBrk="0" hangingPunct="1">
              <a:buNone/>
              <a:defRPr lang="en-US" sz="2880" b="1" kern="1200" dirty="0" smtClean="0">
                <a:solidFill>
                  <a:srgbClr val="222C4E"/>
                </a:solidFill>
                <a:latin typeface="+mn-lt"/>
                <a:ea typeface="+mn-ea"/>
                <a:cs typeface="+mn-cs"/>
              </a:defRPr>
            </a:lvl1pPr>
          </a:lstStyle>
          <a:p>
            <a:pPr lvl="0"/>
            <a:r>
              <a:rPr lang="en-US" dirty="0"/>
              <a:t>Presentation Topic</a:t>
            </a:r>
          </a:p>
        </p:txBody>
      </p:sp>
      <p:sp>
        <p:nvSpPr>
          <p:cNvPr id="11" name="Text Placeholder 14"/>
          <p:cNvSpPr>
            <a:spLocks noGrp="1"/>
          </p:cNvSpPr>
          <p:nvPr>
            <p:ph type="body" sz="quarter" idx="11" hasCustomPrompt="1"/>
          </p:nvPr>
        </p:nvSpPr>
        <p:spPr>
          <a:xfrm>
            <a:off x="6515100" y="3985488"/>
            <a:ext cx="2247900" cy="248603"/>
          </a:xfrm>
          <a:prstGeom prst="rect">
            <a:avLst/>
          </a:prstGeom>
        </p:spPr>
        <p:txBody>
          <a:bodyPr>
            <a:noAutofit/>
          </a:bodyPr>
          <a:lstStyle>
            <a:lvl1pPr marL="0" algn="r" defTabSz="822960" rtl="0" eaLnBrk="1" latinLnBrk="0" hangingPunct="1">
              <a:buNone/>
              <a:defRPr lang="en-US" sz="1260" b="1" kern="1200" dirty="0">
                <a:solidFill>
                  <a:schemeClr val="tx1">
                    <a:lumMod val="75000"/>
                    <a:lumOff val="25000"/>
                  </a:schemeClr>
                </a:solidFill>
                <a:latin typeface="+mn-lt"/>
                <a:ea typeface="+mn-ea"/>
                <a:cs typeface="+mn-cs"/>
              </a:defRPr>
            </a:lvl1pPr>
          </a:lstStyle>
          <a:p>
            <a:pPr lvl="0"/>
            <a:r>
              <a:rPr lang="en-US" dirty="0"/>
              <a:t>Author(s)</a:t>
            </a:r>
          </a:p>
          <a:p>
            <a:pPr lvl="0"/>
            <a:endParaRPr lang="en-US" dirty="0"/>
          </a:p>
        </p:txBody>
      </p:sp>
      <p:sp>
        <p:nvSpPr>
          <p:cNvPr id="12" name="Text Placeholder 14"/>
          <p:cNvSpPr>
            <a:spLocks noGrp="1"/>
          </p:cNvSpPr>
          <p:nvPr>
            <p:ph type="body" sz="quarter" idx="12" hasCustomPrompt="1"/>
          </p:nvPr>
        </p:nvSpPr>
        <p:spPr>
          <a:xfrm>
            <a:off x="6515100" y="4380550"/>
            <a:ext cx="2247900" cy="248603"/>
          </a:xfrm>
          <a:prstGeom prst="rect">
            <a:avLst/>
          </a:prstGeom>
        </p:spPr>
        <p:txBody>
          <a:bodyPr>
            <a:noAutofit/>
          </a:bodyPr>
          <a:lstStyle>
            <a:lvl1pPr marL="0" algn="r" defTabSz="822960" rtl="0" eaLnBrk="1" latinLnBrk="0" hangingPunct="1">
              <a:buNone/>
              <a:defRPr lang="en-US" sz="990" b="0" kern="1200" dirty="0">
                <a:solidFill>
                  <a:schemeClr val="bg1">
                    <a:lumMod val="50000"/>
                  </a:schemeClr>
                </a:solidFill>
                <a:latin typeface="+mn-lt"/>
                <a:ea typeface="+mn-ea"/>
                <a:cs typeface="+mn-cs"/>
              </a:defRPr>
            </a:lvl1pPr>
          </a:lstStyle>
          <a:p>
            <a:pPr lvl="0"/>
            <a:r>
              <a:rPr lang="en-US" dirty="0"/>
              <a:t>Date</a:t>
            </a:r>
          </a:p>
          <a:p>
            <a:pPr lvl="0"/>
            <a:endParaRPr lang="en-US" dirty="0"/>
          </a:p>
        </p:txBody>
      </p:sp>
      <p:sp>
        <p:nvSpPr>
          <p:cNvPr id="8" name="TextBox 7"/>
          <p:cNvSpPr txBox="1"/>
          <p:nvPr userDrawn="1"/>
        </p:nvSpPr>
        <p:spPr>
          <a:xfrm rot="16200000">
            <a:off x="-947094" y="4328070"/>
            <a:ext cx="1400639" cy="244682"/>
          </a:xfrm>
          <a:prstGeom prst="rect">
            <a:avLst/>
          </a:prstGeom>
          <a:noFill/>
        </p:spPr>
        <p:txBody>
          <a:bodyPr wrap="square" rtlCol="0">
            <a:spAutoFit/>
          </a:bodyPr>
          <a:lstStyle/>
          <a:p>
            <a:pPr algn="ctr"/>
            <a:r>
              <a:rPr lang="en-US" sz="990" dirty="0">
                <a:solidFill>
                  <a:schemeClr val="tx1">
                    <a:lumMod val="50000"/>
                    <a:lumOff val="50000"/>
                  </a:schemeClr>
                </a:solidFill>
              </a:rPr>
              <a:t>Version 2013.10.4.0</a:t>
            </a:r>
          </a:p>
        </p:txBody>
      </p:sp>
    </p:spTree>
    <p:extLst>
      <p:ext uri="{BB962C8B-B14F-4D97-AF65-F5344CB8AC3E}">
        <p14:creationId xmlns:p14="http://schemas.microsoft.com/office/powerpoint/2010/main" val="30586283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_ENOVIA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5386"/>
                </a:solidFill>
                <a:effectLst/>
                <a:latin typeface="Arial Narrow" pitchFamily="34" charset="0"/>
                <a:cs typeface="Arial" pitchFamily="34" charset="0"/>
              </a:rPr>
              <a:t>3DS.COM</a:t>
            </a: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8/8/2022</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26391999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Blue_ENOVIA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a:ln>
                  <a:noFill/>
                </a:ln>
                <a:solidFill>
                  <a:schemeClr val="bg1"/>
                </a:solidFill>
                <a:effectLst/>
                <a:latin typeface="Arial Narrow" pitchFamily="34" charset="0"/>
                <a:cs typeface="Arial" pitchFamily="34" charset="0"/>
              </a:rPr>
              <a:t>3DS.COM</a:t>
            </a: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Dassault</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8/8/2022</a:t>
            </a:fld>
            <a:r>
              <a:rPr lang="en-US" sz="600" b="0" cap="none" spc="0" dirty="0">
                <a:ln>
                  <a:noFill/>
                </a:ln>
                <a:solidFill>
                  <a:schemeClr val="bg1"/>
                </a:solidFill>
                <a:effectLst/>
                <a:latin typeface="Arial Narrow" pitchFamily="34" charset="0"/>
                <a:cs typeface="Arial" pitchFamily="34" charset="0"/>
              </a:rPr>
              <a:t> | ref.: 3DS_Document_2015</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8262350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Slide_ENOVIA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33898303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_ENOVIA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12083816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amp; Content_ENOVIA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65119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_ENOVIA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11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_CATIA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35533190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_ENOVIA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444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Subtitle_ENOV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27610522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_ENOV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39529506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_ENOVIA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02570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ack Cover_ENOVIA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31466946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_DELMIA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5386"/>
                </a:solidFill>
                <a:effectLst/>
                <a:latin typeface="Arial Narrow" pitchFamily="34" charset="0"/>
                <a:cs typeface="Arial" pitchFamily="34" charset="0"/>
              </a:rPr>
              <a:t>3DS.COM</a:t>
            </a: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8/8/2022</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4739320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Blue_DELMIA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a:ln>
                  <a:noFill/>
                </a:ln>
                <a:solidFill>
                  <a:schemeClr val="bg1"/>
                </a:solidFill>
                <a:effectLst/>
                <a:latin typeface="Arial Narrow" pitchFamily="34" charset="0"/>
                <a:cs typeface="Arial" pitchFamily="34" charset="0"/>
              </a:rPr>
              <a:t>3DS.COM</a:t>
            </a: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Dassault</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8/8/2022</a:t>
            </a:fld>
            <a:r>
              <a:rPr lang="en-US" sz="600" b="0" cap="none" spc="0" dirty="0">
                <a:ln>
                  <a:noFill/>
                </a:ln>
                <a:solidFill>
                  <a:schemeClr val="bg1"/>
                </a:solidFill>
                <a:effectLst/>
                <a:latin typeface="Arial Narrow" pitchFamily="34" charset="0"/>
                <a:cs typeface="Arial" pitchFamily="34" charset="0"/>
              </a:rPr>
              <a:t> | ref.: 3DS_Document_2015</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9033607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genda Slide_DELMIA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1740374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_DELMIA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8378541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mp; Content_DELMIA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7653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_CATIA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24117530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_DELMIA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22056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ntent_DELMIA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91336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Subtitle Only_DELM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19293410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_DELM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42927922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_DELMIA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95688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ack Cover_DELMIA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33431660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Slide_SIMULIA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5386"/>
                </a:solidFill>
                <a:effectLst/>
                <a:latin typeface="Arial Narrow" pitchFamily="34" charset="0"/>
                <a:cs typeface="Arial" pitchFamily="34" charset="0"/>
              </a:rPr>
              <a:t>3DS.COM</a:t>
            </a: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8/8/2022</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8538206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itle Slide Blue_SIMULIA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a:ln>
                  <a:noFill/>
                </a:ln>
                <a:solidFill>
                  <a:schemeClr val="bg1"/>
                </a:solidFill>
                <a:effectLst/>
                <a:latin typeface="Arial Narrow" pitchFamily="34" charset="0"/>
                <a:cs typeface="Arial" pitchFamily="34" charset="0"/>
              </a:rPr>
              <a:t>3DS.COM</a:t>
            </a: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Dassault</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8/8/2022</a:t>
            </a:fld>
            <a:r>
              <a:rPr lang="en-US" sz="600" b="0" cap="none" spc="0" dirty="0">
                <a:ln>
                  <a:noFill/>
                </a:ln>
                <a:solidFill>
                  <a:schemeClr val="bg1"/>
                </a:solidFill>
                <a:effectLst/>
                <a:latin typeface="Arial Narrow" pitchFamily="34" charset="0"/>
                <a:cs typeface="Arial" pitchFamily="34" charset="0"/>
              </a:rPr>
              <a:t> | ref.: 3DS_Document_2015</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172604896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genda Slide_SIMULIA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8277004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Header_SIMULIA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1644840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mp; Content_CATIA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492575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ubtitle &amp; Content_SIMULIA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83884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_SIMULIA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86408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_SIMULIA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128275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ubtitle Only_SIMUL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32265364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_SIMUL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9192912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_SIMULIA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956241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ack Cover_SIMULIA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4093404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itle Slide_GEOVIA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5386"/>
                </a:solidFill>
                <a:effectLst/>
                <a:latin typeface="Arial Narrow" pitchFamily="34" charset="0"/>
                <a:cs typeface="Arial" pitchFamily="34" charset="0"/>
              </a:rPr>
              <a:t>3DS.COM</a:t>
            </a: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8/8/2022</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302434228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itle Slide Blue_GEOVIA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a:ln>
                  <a:noFill/>
                </a:ln>
                <a:solidFill>
                  <a:schemeClr val="bg1"/>
                </a:solidFill>
                <a:effectLst/>
                <a:latin typeface="Arial Narrow" pitchFamily="34" charset="0"/>
                <a:cs typeface="Arial" pitchFamily="34" charset="0"/>
              </a:rPr>
              <a:t>3DS.COM</a:t>
            </a: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Dassault</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8/8/2022</a:t>
            </a:fld>
            <a:r>
              <a:rPr lang="en-US" sz="600" b="0" cap="none" spc="0" dirty="0">
                <a:ln>
                  <a:noFill/>
                </a:ln>
                <a:solidFill>
                  <a:schemeClr val="bg1"/>
                </a:solidFill>
                <a:effectLst/>
                <a:latin typeface="Arial Narrow" pitchFamily="34" charset="0"/>
                <a:cs typeface="Arial" pitchFamily="34" charset="0"/>
              </a:rPr>
              <a:t> | ref.: 3DS_Document_2015</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1808123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Slide_GEOVIA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154754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CATIA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444787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Header_GEOVIA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36763307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ubtitle &amp; Content_GEOVIA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99819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_GEOVIA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72808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ntent_GEOVIA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757655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ubtitle Only_GEOV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14792455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_GEOV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14298191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_GEOVIA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52174513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ack Cover_GEOVIA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114685230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Slide_EXALEAD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5386"/>
                </a:solidFill>
                <a:effectLst/>
                <a:latin typeface="Arial Narrow" pitchFamily="34" charset="0"/>
                <a:cs typeface="Arial" pitchFamily="34" charset="0"/>
              </a:rPr>
              <a:t>3DS.COM</a:t>
            </a: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8/8/2022</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159644041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Title Slide Blue_EXALEAD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a:ln>
                  <a:noFill/>
                </a:ln>
                <a:solidFill>
                  <a:schemeClr val="bg1"/>
                </a:solidFill>
                <a:effectLst/>
                <a:latin typeface="Arial Narrow" pitchFamily="34" charset="0"/>
                <a:cs typeface="Arial" pitchFamily="34" charset="0"/>
              </a:rPr>
              <a:t>3DS.COM</a:t>
            </a: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Dassault</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8/8/2022</a:t>
            </a:fld>
            <a:r>
              <a:rPr lang="en-US" sz="600" b="0" cap="none" spc="0" dirty="0">
                <a:ln>
                  <a:noFill/>
                </a:ln>
                <a:solidFill>
                  <a:schemeClr val="bg1"/>
                </a:solidFill>
                <a:effectLst/>
                <a:latin typeface="Arial Narrow" pitchFamily="34" charset="0"/>
                <a:cs typeface="Arial" pitchFamily="34" charset="0"/>
              </a:rPr>
              <a:t> | ref.: 3DS_Document_2015</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257076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_CATIA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572305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genda Slide_EXALEAD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55133551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Header_EXALEAD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394707532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ubtitle &amp; Content_EXALEAD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282991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_EXALEAD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194129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ntent_EXALEAD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986024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mp; Subtitle_EXALEAD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188954193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_EXALEAD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11375189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_EXALEAD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981564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ack Cover_EXALEAD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380251422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Title Slide_3DVIA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5386"/>
                </a:solidFill>
                <a:effectLst/>
                <a:latin typeface="Arial Narrow" pitchFamily="34" charset="0"/>
                <a:cs typeface="Arial" pitchFamily="34" charset="0"/>
              </a:rPr>
              <a:t>3DS.COM</a:t>
            </a: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8/8/2022</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3608391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Subtitle_CAT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364058934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Title Slide Blue_3DVIA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a:ln>
                  <a:noFill/>
                </a:ln>
                <a:solidFill>
                  <a:schemeClr val="bg1"/>
                </a:solidFill>
                <a:effectLst/>
                <a:latin typeface="Arial Narrow" pitchFamily="34" charset="0"/>
                <a:cs typeface="Arial" pitchFamily="34" charset="0"/>
              </a:rPr>
              <a:t>3DS.COM</a:t>
            </a: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Dassault</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8/8/2022</a:t>
            </a:fld>
            <a:r>
              <a:rPr lang="en-US" sz="600" b="0" cap="none" spc="0" dirty="0">
                <a:ln>
                  <a:noFill/>
                </a:ln>
                <a:solidFill>
                  <a:schemeClr val="bg1"/>
                </a:solidFill>
                <a:effectLst/>
                <a:latin typeface="Arial Narrow" pitchFamily="34" charset="0"/>
                <a:cs typeface="Arial" pitchFamily="34" charset="0"/>
              </a:rPr>
              <a:t> | ref.: 3DS_Document_2015</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315842467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Agenda Slide_3DVIA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4601996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Header_3DVIA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293704907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Subtitle Content_3DVIA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528104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Only_3DVIA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65226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ntent_3DVIA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77889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Subtitle_3DV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59106445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_3DV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77323252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_3DVIA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83556312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ack Cover_3DVIA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1457192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_CAT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331489657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Slide_3DSWYM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5386"/>
                </a:solidFill>
                <a:effectLst/>
                <a:latin typeface="Arial Narrow" pitchFamily="34" charset="0"/>
                <a:cs typeface="Arial" pitchFamily="34" charset="0"/>
              </a:rPr>
              <a:t>3DS.COM</a:t>
            </a: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8/8/2022</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98846961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Slide Blue_3DSWYM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a:ln>
                  <a:noFill/>
                </a:ln>
                <a:solidFill>
                  <a:schemeClr val="bg1"/>
                </a:solidFill>
                <a:effectLst/>
                <a:latin typeface="Arial Narrow" pitchFamily="34" charset="0"/>
                <a:cs typeface="Arial" pitchFamily="34" charset="0"/>
              </a:rPr>
              <a:t>3DS.COM</a:t>
            </a: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Dassault</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8/8/2022</a:t>
            </a:fld>
            <a:r>
              <a:rPr lang="en-US" sz="600" b="0" cap="none" spc="0" dirty="0">
                <a:ln>
                  <a:noFill/>
                </a:ln>
                <a:solidFill>
                  <a:schemeClr val="bg1"/>
                </a:solidFill>
                <a:effectLst/>
                <a:latin typeface="Arial Narrow" pitchFamily="34" charset="0"/>
                <a:cs typeface="Arial" pitchFamily="34" charset="0"/>
              </a:rPr>
              <a:t> | ref.: 3DS_Document_2015</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177062480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Agenda Slide_3DSWYM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19839122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ection Header_3DSWYM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179588678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Subtitle and Content_3DSWYM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279280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nd Content_3DSWYM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793892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wo Content_3DSWYM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770061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mp; Subtitle Only_3DSWYM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368132047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_3DSWYM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65449020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Blank_3DSWYM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945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image" Target="../media/image15.png"/><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image" Target="../media/image16.png"/><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theme" Target="../theme/theme11.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0.xml"/><Relationship Id="rId13" Type="http://schemas.openxmlformats.org/officeDocument/2006/relationships/image" Target="../media/image1.png"/><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theme" Target="../theme/theme12.xml"/><Relationship Id="rId2" Type="http://schemas.openxmlformats.org/officeDocument/2006/relationships/slideLayout" Target="../slideLayouts/slideLayout124.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 Id="rId14" Type="http://schemas.openxmlformats.org/officeDocument/2006/relationships/image" Target="../media/image17.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slideLayout" Target="../slideLayouts/slideLayout146.xml"/><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slideLayout" Target="../slideLayouts/slideLayout145.xml"/><Relationship Id="rId2" Type="http://schemas.openxmlformats.org/officeDocument/2006/relationships/slideLayout" Target="../slideLayouts/slideLayout135.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0" Type="http://schemas.openxmlformats.org/officeDocument/2006/relationships/slideLayout" Target="../slideLayouts/slideLayout143.xml"/><Relationship Id="rId4" Type="http://schemas.openxmlformats.org/officeDocument/2006/relationships/slideLayout" Target="../slideLayouts/slideLayout137.xml"/><Relationship Id="rId9" Type="http://schemas.openxmlformats.org/officeDocument/2006/relationships/slideLayout" Target="../slideLayouts/slideLayout142.xml"/><Relationship Id="rId14" Type="http://schemas.openxmlformats.org/officeDocument/2006/relationships/theme" Target="../theme/theme1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7.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9.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10.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1.pn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image" Target="../media/image1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12.pn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image" Target="../media/image1.png"/><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image" Target="../media/image14.png"/><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1871"/>
                </a:solidFill>
                <a:effectLst/>
                <a:latin typeface="Arial Narrow" pitchFamily="34" charset="0"/>
                <a:cs typeface="Arial" pitchFamily="34" charset="0"/>
              </a:rPr>
              <a:t>3DS.COM/CATIA</a:t>
            </a:r>
            <a:r>
              <a:rPr lang="en-US" sz="600" b="0" cap="none" spc="0" baseline="0" dirty="0">
                <a:ln>
                  <a:noFill/>
                </a:ln>
                <a:solidFill>
                  <a:srgbClr val="001871"/>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8/8/2022</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pic>
        <p:nvPicPr>
          <p:cNvPr id="8" name="Picture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86091" y="4714677"/>
            <a:ext cx="885510" cy="231619"/>
          </a:xfrm>
          <a:prstGeom prst="rect">
            <a:avLst/>
          </a:prstGeom>
        </p:spPr>
      </p:pic>
    </p:spTree>
    <p:extLst>
      <p:ext uri="{BB962C8B-B14F-4D97-AF65-F5344CB8AC3E}">
        <p14:creationId xmlns:p14="http://schemas.microsoft.com/office/powerpoint/2010/main" val="3206114030"/>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BIOVIA_Logotype_CMYK_Blue_2014.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86932" y="4713514"/>
            <a:ext cx="854733" cy="228600"/>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77C8"/>
                </a:solidFill>
                <a:effectLst/>
                <a:latin typeface="Arial Narrow" pitchFamily="34" charset="0"/>
                <a:cs typeface="Arial" pitchFamily="34" charset="0"/>
              </a:rPr>
              <a:t>3DS.COM/BIOVIA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8/8/2022</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spTree>
    <p:extLst>
      <p:ext uri="{BB962C8B-B14F-4D97-AF65-F5344CB8AC3E}">
        <p14:creationId xmlns:p14="http://schemas.microsoft.com/office/powerpoint/2010/main" val="192110299"/>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NETVIBES_Logotype_RGB_Green.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88696" y="4713514"/>
            <a:ext cx="1021702" cy="228600"/>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84BD00"/>
                </a:solidFill>
                <a:effectLst/>
                <a:latin typeface="Arial Narrow" pitchFamily="34" charset="0"/>
                <a:cs typeface="Arial" pitchFamily="34" charset="0"/>
              </a:rPr>
              <a:t>3DS.COM/NETVIBES</a:t>
            </a:r>
            <a:r>
              <a:rPr lang="en-US" sz="600" b="1" i="0" cap="none" spc="0" dirty="0">
                <a:ln>
                  <a:noFill/>
                </a:ln>
                <a:solidFill>
                  <a:srgbClr val="B78B20"/>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8/8/2022</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spTree>
    <p:extLst>
      <p:ext uri="{BB962C8B-B14F-4D97-AF65-F5344CB8AC3E}">
        <p14:creationId xmlns:p14="http://schemas.microsoft.com/office/powerpoint/2010/main" val="167273659"/>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0000"/>
                </a:solidFill>
                <a:effectLst/>
                <a:latin typeface="Arial Narrow" pitchFamily="34" charset="0"/>
                <a:cs typeface="Arial" pitchFamily="34" charset="0"/>
              </a:rPr>
              <a:t>3DS.COM/3DEXCITE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8/8/2022</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pic>
        <p:nvPicPr>
          <p:cNvPr id="12" name="Picture 11" descr="3DS_2014_3DExcite_black_RGB.png"/>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94720" y="4708181"/>
            <a:ext cx="1088547" cy="230711"/>
          </a:xfrm>
          <a:prstGeom prst="rect">
            <a:avLst/>
          </a:prstGeom>
        </p:spPr>
      </p:pic>
    </p:spTree>
    <p:extLst>
      <p:ext uri="{BB962C8B-B14F-4D97-AF65-F5344CB8AC3E}">
        <p14:creationId xmlns:p14="http://schemas.microsoft.com/office/powerpoint/2010/main" val="168170975"/>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A3050B5-F971-4793-9198-E9805C56AC62}" type="datetimeFigureOut">
              <a:rPr lang="en-IN" smtClean="0"/>
              <a:t>08-08-2022</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375B957-2E2B-498E-A783-A7229E769C10}" type="slidenum">
              <a:rPr lang="en-IN" smtClean="0"/>
              <a:t>‹#›</a:t>
            </a:fld>
            <a:endParaRPr lang="en-IN"/>
          </a:p>
        </p:txBody>
      </p:sp>
    </p:spTree>
    <p:extLst>
      <p:ext uri="{BB962C8B-B14F-4D97-AF65-F5344CB8AC3E}">
        <p14:creationId xmlns:p14="http://schemas.microsoft.com/office/powerpoint/2010/main" val="3993488817"/>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 id="2147483968"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DA291C"/>
                </a:solidFill>
                <a:effectLst/>
                <a:latin typeface="Arial Narrow" pitchFamily="34" charset="0"/>
                <a:cs typeface="Arial" pitchFamily="34" charset="0"/>
              </a:rPr>
              <a:t>3DS.COM/SOLIDWORKS</a:t>
            </a:r>
            <a:r>
              <a:rPr lang="en-US" sz="600" b="0" cap="none" spc="0" baseline="0" dirty="0">
                <a:ln>
                  <a:noFill/>
                </a:ln>
                <a:solidFill>
                  <a:srgbClr val="DA291C"/>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8/8/2022</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pic>
        <p:nvPicPr>
          <p:cNvPr id="10" name="Picture 9" descr="SolidWorks_Logotype_RGB_Red.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85969" y="4713514"/>
            <a:ext cx="1228531" cy="228600"/>
          </a:xfrm>
          <a:prstGeom prst="rect">
            <a:avLst/>
          </a:prstGeom>
        </p:spPr>
      </p:pic>
    </p:spTree>
    <p:extLst>
      <p:ext uri="{BB962C8B-B14F-4D97-AF65-F5344CB8AC3E}">
        <p14:creationId xmlns:p14="http://schemas.microsoft.com/office/powerpoint/2010/main" val="3064215252"/>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954" r:id="rId12"/>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E87722"/>
                </a:solidFill>
                <a:effectLst/>
                <a:latin typeface="Arial Narrow" pitchFamily="34" charset="0"/>
                <a:cs typeface="Arial" pitchFamily="34" charset="0"/>
              </a:rPr>
              <a:t>3DS.COM/ENOVIA</a:t>
            </a:r>
            <a:r>
              <a:rPr lang="en-US" sz="600" b="0" cap="none" spc="0" baseline="0" dirty="0">
                <a:ln>
                  <a:noFill/>
                </a:ln>
                <a:solidFill>
                  <a:srgbClr val="E87722"/>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8/8/2022</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pic>
        <p:nvPicPr>
          <p:cNvPr id="12" name="Picture 11" descr="ENOVIA_Logotype_RGB_Orange.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87136" y="4713514"/>
            <a:ext cx="1066800" cy="228600"/>
          </a:xfrm>
          <a:prstGeom prst="rect">
            <a:avLst/>
          </a:prstGeom>
        </p:spPr>
      </p:pic>
    </p:spTree>
    <p:extLst>
      <p:ext uri="{BB962C8B-B14F-4D97-AF65-F5344CB8AC3E}">
        <p14:creationId xmlns:p14="http://schemas.microsoft.com/office/powerpoint/2010/main" val="2823668112"/>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FFCD00"/>
                </a:solidFill>
                <a:effectLst/>
                <a:latin typeface="Arial Narrow" pitchFamily="34" charset="0"/>
                <a:cs typeface="Arial" pitchFamily="34" charset="0"/>
              </a:rPr>
              <a:t>3DS.COM/DELMIA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8/8/2022</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pic>
        <p:nvPicPr>
          <p:cNvPr id="10" name="Picture 9" descr="DELMIA_Logotype_RGB_Yellow.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92190" y="4713514"/>
            <a:ext cx="1026367" cy="228600"/>
          </a:xfrm>
          <a:prstGeom prst="rect">
            <a:avLst/>
          </a:prstGeom>
        </p:spPr>
      </p:pic>
    </p:spTree>
    <p:extLst>
      <p:ext uri="{BB962C8B-B14F-4D97-AF65-F5344CB8AC3E}">
        <p14:creationId xmlns:p14="http://schemas.microsoft.com/office/powerpoint/2010/main" val="116893164"/>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SIMULIA_Logotype_RGB_Teal.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86361" y="4713514"/>
            <a:ext cx="1160106" cy="228600"/>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B2A9"/>
                </a:solidFill>
                <a:effectLst/>
                <a:latin typeface="Arial Narrow" pitchFamily="34" charset="0"/>
                <a:cs typeface="Arial" pitchFamily="34" charset="0"/>
              </a:rPr>
              <a:t>3DS.COM/SIMULIA</a:t>
            </a:r>
            <a:r>
              <a:rPr lang="en-US" sz="600" b="1" i="0" cap="none" spc="0" baseline="0" dirty="0">
                <a:ln>
                  <a:noFill/>
                </a:ln>
                <a:solidFill>
                  <a:srgbClr val="00B2A9"/>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8/8/2022</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spTree>
    <p:extLst>
      <p:ext uri="{BB962C8B-B14F-4D97-AF65-F5344CB8AC3E}">
        <p14:creationId xmlns:p14="http://schemas.microsoft.com/office/powerpoint/2010/main" val="2120182259"/>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C79316"/>
                </a:solidFill>
                <a:effectLst/>
                <a:latin typeface="Arial Narrow" pitchFamily="34" charset="0"/>
                <a:cs typeface="Arial" pitchFamily="34" charset="0"/>
              </a:rPr>
              <a:t>3DS.COM/GEOVIA</a:t>
            </a:r>
            <a:r>
              <a:rPr lang="en-US" sz="600" b="0" cap="none" spc="0" baseline="0" dirty="0">
                <a:ln>
                  <a:noFill/>
                </a:ln>
                <a:solidFill>
                  <a:srgbClr val="C79316"/>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8/8/2022</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pic>
        <p:nvPicPr>
          <p:cNvPr id="11" name="Picture 10" descr="GEOVIA_Logotype_RGB_Copper.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86974" y="4713514"/>
            <a:ext cx="992155" cy="228600"/>
          </a:xfrm>
          <a:prstGeom prst="rect">
            <a:avLst/>
          </a:prstGeom>
        </p:spPr>
      </p:pic>
    </p:spTree>
    <p:extLst>
      <p:ext uri="{BB962C8B-B14F-4D97-AF65-F5344CB8AC3E}">
        <p14:creationId xmlns:p14="http://schemas.microsoft.com/office/powerpoint/2010/main" val="2818415307"/>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EXALEAD_Logotype_RGB_Blue.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88306" y="4713514"/>
            <a:ext cx="1166327" cy="228600"/>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77C8"/>
                </a:solidFill>
                <a:effectLst/>
                <a:latin typeface="Arial Narrow" pitchFamily="34" charset="0"/>
                <a:cs typeface="Arial" pitchFamily="34" charset="0"/>
              </a:rPr>
              <a:t>3DS.COM/EXALEAD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8/8/2022</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spTree>
    <p:extLst>
      <p:ext uri="{BB962C8B-B14F-4D97-AF65-F5344CB8AC3E}">
        <p14:creationId xmlns:p14="http://schemas.microsoft.com/office/powerpoint/2010/main" val="319542327"/>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84BD00"/>
                </a:solidFill>
                <a:effectLst/>
                <a:latin typeface="Arial Narrow" pitchFamily="34" charset="0"/>
                <a:cs typeface="Arial" pitchFamily="34" charset="0"/>
              </a:rPr>
              <a:t>3DS.COM/3DVIA</a:t>
            </a:r>
            <a:r>
              <a:rPr lang="en-US" sz="600" b="0" cap="none" spc="0" baseline="0" dirty="0">
                <a:ln>
                  <a:noFill/>
                </a:ln>
                <a:solidFill>
                  <a:srgbClr val="84BD00"/>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8/8/2022</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pic>
        <p:nvPicPr>
          <p:cNvPr id="11" name="Picture 10" descr="3DVIA_Logotype_RGB_Green.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88302" y="4705350"/>
            <a:ext cx="772382" cy="238030"/>
          </a:xfrm>
          <a:prstGeom prst="rect">
            <a:avLst/>
          </a:prstGeom>
        </p:spPr>
      </p:pic>
    </p:spTree>
    <p:extLst>
      <p:ext uri="{BB962C8B-B14F-4D97-AF65-F5344CB8AC3E}">
        <p14:creationId xmlns:p14="http://schemas.microsoft.com/office/powerpoint/2010/main" val="1783042684"/>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3DSWYM_Logotype_RGB_Orange.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88694" y="4713514"/>
            <a:ext cx="869302" cy="228600"/>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E87722"/>
                </a:solidFill>
                <a:effectLst/>
                <a:latin typeface="Arial Narrow" pitchFamily="34" charset="0"/>
                <a:cs typeface="Arial" pitchFamily="34" charset="0"/>
              </a:rPr>
              <a:t>3DS.COM/3DSWYM</a:t>
            </a:r>
            <a:r>
              <a:rPr lang="en-US" sz="600" b="0" cap="none" spc="0" baseline="0" dirty="0">
                <a:ln>
                  <a:noFill/>
                </a:ln>
                <a:solidFill>
                  <a:srgbClr val="E87722"/>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8/8/2022</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spTree>
    <p:extLst>
      <p:ext uri="{BB962C8B-B14F-4D97-AF65-F5344CB8AC3E}">
        <p14:creationId xmlns:p14="http://schemas.microsoft.com/office/powerpoint/2010/main" val="4007293135"/>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4.xml"/></Relationships>
</file>

<file path=ppt/slides/_rels/slide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135.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35.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135.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35.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353C23C-6C15-45BA-8D3C-B8933BE03EF7}"/>
              </a:ext>
            </a:extLst>
          </p:cNvPr>
          <p:cNvSpPr/>
          <p:nvPr/>
        </p:nvSpPr>
        <p:spPr>
          <a:xfrm>
            <a:off x="2218612" y="4472092"/>
            <a:ext cx="3334946" cy="7900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latin typeface="3ds Condensed Light" panose="02000503020000020004" pitchFamily="50" charset="0"/>
                <a:ea typeface="Helvetica Neue" panose="02000503000000020004" pitchFamily="2" charset="0"/>
                <a:cs typeface="Helvetica Neue" panose="02000503000000020004" pitchFamily="2" charset="0"/>
              </a:rPr>
              <a:t>Initial design concept</a:t>
            </a:r>
          </a:p>
        </p:txBody>
      </p:sp>
      <p:sp>
        <p:nvSpPr>
          <p:cNvPr id="4" name="Google Shape;63;p14">
            <a:extLst>
              <a:ext uri="{FF2B5EF4-FFF2-40B4-BE49-F238E27FC236}">
                <a16:creationId xmlns:a16="http://schemas.microsoft.com/office/drawing/2014/main" id="{7B2DD495-2D30-944D-817A-51831680E297}"/>
              </a:ext>
            </a:extLst>
          </p:cNvPr>
          <p:cNvSpPr txBox="1"/>
          <p:nvPr/>
        </p:nvSpPr>
        <p:spPr>
          <a:xfrm>
            <a:off x="493426" y="1525290"/>
            <a:ext cx="5335874" cy="2092919"/>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3200" b="1" dirty="0">
                <a:solidFill>
                  <a:srgbClr val="434343"/>
                </a:solidFill>
                <a:latin typeface="3ds Condensed Light" panose="02000503020000020004" pitchFamily="50" charset="0"/>
                <a:ea typeface="Helvetica Neue" panose="02000503000000020004" pitchFamily="2" charset="0"/>
                <a:cs typeface="Helvetica Neue" panose="02000503000000020004" pitchFamily="2" charset="0"/>
                <a:sym typeface="Raleway"/>
              </a:rPr>
              <a:t>Team Name: ELITE GROUP</a:t>
            </a:r>
          </a:p>
          <a:p>
            <a:pPr lvl="0"/>
            <a:r>
              <a:rPr lang="en-GB" sz="24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Project Name: </a:t>
            </a:r>
            <a:r>
              <a:rPr lang="en-GB" sz="20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AGRIBOT: EFFECTIVE PLANT MONITORING ROBOT</a:t>
            </a:r>
            <a:br>
              <a:rPr lang="en-GB" sz="2400" b="1" dirty="0">
                <a:solidFill>
                  <a:srgbClr val="434343"/>
                </a:solidFill>
                <a:latin typeface="3ds Condensed Light" panose="02000503020000020004" pitchFamily="50" charset="0"/>
                <a:ea typeface="Helvetica Neue" panose="02000503000000020004" pitchFamily="2" charset="0"/>
                <a:cs typeface="Helvetica Neue" panose="02000503000000020004" pitchFamily="2" charset="0"/>
                <a:sym typeface="Raleway"/>
              </a:rPr>
            </a:br>
            <a:endParaRPr sz="1000" i="1" dirty="0">
              <a:solidFill>
                <a:srgbClr val="434343"/>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a:p>
            <a:pPr marL="0" lvl="0" indent="0" rtl="0">
              <a:spcBef>
                <a:spcPts val="0"/>
              </a:spcBef>
              <a:spcAft>
                <a:spcPts val="0"/>
              </a:spcAft>
              <a:buNone/>
            </a:pPr>
            <a:r>
              <a:rPr lang="en-GB" sz="18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Theme: Responsible Consumption and Production</a:t>
            </a:r>
            <a:br>
              <a:rPr lang="en-GB" sz="1000" dirty="0">
                <a:solidFill>
                  <a:srgbClr val="434343"/>
                </a:solidFill>
                <a:latin typeface="3ds Condensed Light" panose="02000503020000020004" pitchFamily="50" charset="0"/>
                <a:ea typeface="Helvetica Neue" panose="02000503000000020004" pitchFamily="2" charset="0"/>
                <a:cs typeface="Helvetica Neue" panose="02000503000000020004" pitchFamily="2" charset="0"/>
                <a:sym typeface="Raleway"/>
              </a:rPr>
            </a:br>
            <a:br>
              <a:rPr lang="en-GB" sz="1800" dirty="0">
                <a:solidFill>
                  <a:srgbClr val="434343"/>
                </a:solidFill>
                <a:latin typeface="3ds Condensed Light" panose="02000503020000020004" pitchFamily="50" charset="0"/>
                <a:ea typeface="Helvetica Neue" panose="02000503000000020004" pitchFamily="2" charset="0"/>
                <a:cs typeface="Helvetica Neue" panose="02000503000000020004" pitchFamily="2" charset="0"/>
                <a:sym typeface="Raleway"/>
              </a:rPr>
            </a:br>
            <a:r>
              <a:rPr lang="en-GB" sz="1200" dirty="0">
                <a:solidFill>
                  <a:srgbClr val="434343"/>
                </a:solidFill>
                <a:latin typeface="3ds Condensed Light" panose="02000503020000020004" pitchFamily="50" charset="0"/>
                <a:ea typeface="Helvetica Neue" panose="02000503000000020004" pitchFamily="2" charset="0"/>
                <a:cs typeface="Helvetica Neue" panose="02000503000000020004" pitchFamily="2" charset="0"/>
                <a:sym typeface="Raleway"/>
              </a:rPr>
              <a:t>Date: 01-08-2022</a:t>
            </a:r>
          </a:p>
          <a:p>
            <a:pPr marL="0" lvl="0" indent="0" rtl="0">
              <a:spcBef>
                <a:spcPts val="0"/>
              </a:spcBef>
              <a:spcAft>
                <a:spcPts val="0"/>
              </a:spcAft>
              <a:buNone/>
            </a:pPr>
            <a:r>
              <a:rPr lang="en-GB" sz="1200" dirty="0">
                <a:solidFill>
                  <a:srgbClr val="434343"/>
                </a:solidFill>
                <a:latin typeface="3ds Condensed Light" panose="02000503020000020004" pitchFamily="50" charset="0"/>
                <a:ea typeface="Helvetica Neue" panose="02000503000000020004" pitchFamily="2" charset="0"/>
                <a:cs typeface="Helvetica Neue" panose="02000503000000020004" pitchFamily="2" charset="0"/>
                <a:sym typeface="Raleway"/>
              </a:rPr>
              <a:t>Place: ERODE</a:t>
            </a:r>
          </a:p>
        </p:txBody>
      </p:sp>
    </p:spTree>
    <p:extLst>
      <p:ext uri="{BB962C8B-B14F-4D97-AF65-F5344CB8AC3E}">
        <p14:creationId xmlns:p14="http://schemas.microsoft.com/office/powerpoint/2010/main" val="171293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1;p15">
            <a:extLst>
              <a:ext uri="{FF2B5EF4-FFF2-40B4-BE49-F238E27FC236}">
                <a16:creationId xmlns:a16="http://schemas.microsoft.com/office/drawing/2014/main" id="{93016FBC-7F94-7A46-B332-C32386AAC725}"/>
              </a:ext>
            </a:extLst>
          </p:cNvPr>
          <p:cNvSpPr txBox="1">
            <a:spLocks noGrp="1"/>
          </p:cNvSpPr>
          <p:nvPr>
            <p:ph type="title"/>
          </p:nvPr>
        </p:nvSpPr>
        <p:spPr>
          <a:xfrm>
            <a:off x="1830184" y="870047"/>
            <a:ext cx="350475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Team Members</a:t>
            </a:r>
            <a:endParaRPr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p:txBody>
      </p:sp>
      <p:sp>
        <p:nvSpPr>
          <p:cNvPr id="5" name="Google Shape;72;p15">
            <a:extLst>
              <a:ext uri="{FF2B5EF4-FFF2-40B4-BE49-F238E27FC236}">
                <a16:creationId xmlns:a16="http://schemas.microsoft.com/office/drawing/2014/main" id="{7E6C1313-EBCF-3F48-8C54-34E0F93C06C3}"/>
              </a:ext>
            </a:extLst>
          </p:cNvPr>
          <p:cNvSpPr txBox="1">
            <a:spLocks/>
          </p:cNvSpPr>
          <p:nvPr/>
        </p:nvSpPr>
        <p:spPr>
          <a:xfrm>
            <a:off x="3955372" y="2403221"/>
            <a:ext cx="2522116" cy="9606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spcAft>
                <a:spcPts val="1600"/>
              </a:spcAft>
              <a:buFont typeface="Arial" panose="020B0604020202020204" pitchFamily="34" charset="0"/>
              <a:buNone/>
            </a:pPr>
            <a:r>
              <a:rPr lang="en-GB" sz="1000" dirty="0">
                <a:solidFill>
                  <a:schemeClr val="tx1">
                    <a:lumMod val="75000"/>
                    <a:lumOff val="2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Name: SIVAPRIYA S</a:t>
            </a:r>
            <a:br>
              <a:rPr lang="en-GB" sz="1000" dirty="0">
                <a:solidFill>
                  <a:schemeClr val="tx1">
                    <a:lumMod val="75000"/>
                    <a:lumOff val="2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br>
            <a:r>
              <a:rPr lang="en-GB" sz="1000" dirty="0">
                <a:solidFill>
                  <a:schemeClr val="tx1">
                    <a:lumMod val="75000"/>
                    <a:lumOff val="2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Title: Team leader</a:t>
            </a:r>
            <a:br>
              <a:rPr lang="en-GB" sz="1000" dirty="0">
                <a:solidFill>
                  <a:schemeClr val="tx1">
                    <a:lumMod val="75000"/>
                    <a:lumOff val="2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br>
            <a:r>
              <a:rPr lang="en-GB" sz="1000" dirty="0">
                <a:solidFill>
                  <a:schemeClr val="tx1">
                    <a:lumMod val="75000"/>
                    <a:lumOff val="2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Role in the Project: Designer/Ideation</a:t>
            </a:r>
          </a:p>
        </p:txBody>
      </p:sp>
      <p:pic>
        <p:nvPicPr>
          <p:cNvPr id="16" name="Picture 15">
            <a:extLst>
              <a:ext uri="{FF2B5EF4-FFF2-40B4-BE49-F238E27FC236}">
                <a16:creationId xmlns:a16="http://schemas.microsoft.com/office/drawing/2014/main" id="{31B87D4F-48BF-86EA-2715-091F1C7090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94059" y="2406343"/>
            <a:ext cx="617932" cy="648829"/>
          </a:xfrm>
          <a:prstGeom prst="rect">
            <a:avLst/>
          </a:prstGeom>
        </p:spPr>
      </p:pic>
    </p:spTree>
    <p:extLst>
      <p:ext uri="{BB962C8B-B14F-4D97-AF65-F5344CB8AC3E}">
        <p14:creationId xmlns:p14="http://schemas.microsoft.com/office/powerpoint/2010/main" val="3757247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Google Shape;88;p16">
            <a:extLst>
              <a:ext uri="{FF2B5EF4-FFF2-40B4-BE49-F238E27FC236}">
                <a16:creationId xmlns:a16="http://schemas.microsoft.com/office/drawing/2014/main" id="{97D81B53-D295-9A4E-AC5C-66F553A8F074}"/>
              </a:ext>
            </a:extLst>
          </p:cNvPr>
          <p:cNvSpPr/>
          <p:nvPr/>
        </p:nvSpPr>
        <p:spPr>
          <a:xfrm>
            <a:off x="5732932" y="0"/>
            <a:ext cx="3411068" cy="4698475"/>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3ds Condensed Light" panose="02000503020000020004" pitchFamily="50" charset="0"/>
            </a:endParaRPr>
          </a:p>
        </p:txBody>
      </p:sp>
      <p:sp>
        <p:nvSpPr>
          <p:cNvPr id="17" name="Google Shape;89;p16">
            <a:extLst>
              <a:ext uri="{FF2B5EF4-FFF2-40B4-BE49-F238E27FC236}">
                <a16:creationId xmlns:a16="http://schemas.microsoft.com/office/drawing/2014/main" id="{B41BEC1B-47CC-7D4D-9F1C-2B522AAA024E}"/>
              </a:ext>
            </a:extLst>
          </p:cNvPr>
          <p:cNvSpPr txBox="1">
            <a:spLocks noGrp="1"/>
          </p:cNvSpPr>
          <p:nvPr>
            <p:ph type="title"/>
          </p:nvPr>
        </p:nvSpPr>
        <p:spPr>
          <a:xfrm>
            <a:off x="311700" y="770638"/>
            <a:ext cx="7192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Problem Identified</a:t>
            </a:r>
            <a:endParaRPr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p:txBody>
      </p:sp>
      <p:sp>
        <p:nvSpPr>
          <p:cNvPr id="18" name="Google Shape;90;p16">
            <a:extLst>
              <a:ext uri="{FF2B5EF4-FFF2-40B4-BE49-F238E27FC236}">
                <a16:creationId xmlns:a16="http://schemas.microsoft.com/office/drawing/2014/main" id="{AA46EE2D-3022-FA45-9262-05E78539A6CD}"/>
              </a:ext>
            </a:extLst>
          </p:cNvPr>
          <p:cNvSpPr txBox="1">
            <a:spLocks/>
          </p:cNvSpPr>
          <p:nvPr/>
        </p:nvSpPr>
        <p:spPr>
          <a:xfrm>
            <a:off x="319274" y="2190887"/>
            <a:ext cx="4473706" cy="1535293"/>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GB" sz="1000" b="1" dirty="0">
                <a:solidFill>
                  <a:schemeClr val="tx1">
                    <a:lumMod val="75000"/>
                    <a:lumOff val="2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Background:</a:t>
            </a:r>
            <a:r>
              <a:rPr lang="en-GB" sz="1000" dirty="0">
                <a:solidFill>
                  <a:schemeClr val="tx1">
                    <a:lumMod val="75000"/>
                    <a:lumOff val="2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 </a:t>
            </a:r>
          </a:p>
          <a:p>
            <a:pPr marL="0" indent="0" algn="just">
              <a:lnSpc>
                <a:spcPct val="100000"/>
              </a:lnSpc>
              <a:spcBef>
                <a:spcPts val="0"/>
              </a:spcBef>
              <a:buFont typeface="Arial" panose="020B0604020202020204" pitchFamily="34" charset="0"/>
              <a:buNone/>
            </a:pPr>
            <a:r>
              <a:rPr lang="en-GB" sz="1000" dirty="0">
                <a:solidFill>
                  <a:schemeClr val="tx1">
                    <a:lumMod val="75000"/>
                    <a:lumOff val="2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Agriculture which is the backbone of our country’s economy faces many productivity issues. One of the problem is the plant diseases. It is untraceable sometimes which leads to  wastage of the plant. This untraceable issue affects the time, money and manpower. Sometimes Infectious diseases affects the entire cultivation. The rural farmers gets affected the most due to lack of awareness. There are few solutions available to the problem such as spraying of pesticides and insecticides and usage of hybrid, Genetically modified seeds.</a:t>
            </a:r>
            <a:br>
              <a:rPr lang="en-GB" sz="1000" dirty="0">
                <a:solidFill>
                  <a:schemeClr val="tx1">
                    <a:lumMod val="75000"/>
                    <a:lumOff val="2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br>
            <a:endParaRPr lang="en-GB" sz="1000" b="1" dirty="0">
              <a:solidFill>
                <a:schemeClr val="tx1">
                  <a:lumMod val="75000"/>
                  <a:lumOff val="2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a:p>
            <a:pPr marL="0" indent="0">
              <a:spcBef>
                <a:spcPts val="0"/>
              </a:spcBef>
              <a:spcAft>
                <a:spcPts val="1600"/>
              </a:spcAft>
              <a:buFont typeface="Arial" panose="020B0604020202020204" pitchFamily="34" charset="0"/>
              <a:buNone/>
            </a:pPr>
            <a:endParaRPr lang="en-GB" sz="1200" dirty="0">
              <a:solidFill>
                <a:schemeClr val="tx1">
                  <a:lumMod val="75000"/>
                  <a:lumOff val="2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p:txBody>
      </p:sp>
      <p:sp>
        <p:nvSpPr>
          <p:cNvPr id="19" name="Google Shape;91;p16">
            <a:extLst>
              <a:ext uri="{FF2B5EF4-FFF2-40B4-BE49-F238E27FC236}">
                <a16:creationId xmlns:a16="http://schemas.microsoft.com/office/drawing/2014/main" id="{1696C44D-875F-FE4A-9B74-5C69BE942B23}"/>
              </a:ext>
            </a:extLst>
          </p:cNvPr>
          <p:cNvSpPr txBox="1">
            <a:spLocks/>
          </p:cNvSpPr>
          <p:nvPr/>
        </p:nvSpPr>
        <p:spPr>
          <a:xfrm>
            <a:off x="6554928" y="2162155"/>
            <a:ext cx="1767076" cy="5727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endParaRPr lang="en-GB" sz="1000" dirty="0">
              <a:solidFill>
                <a:srgbClr val="D9D9D9"/>
              </a:solidFill>
              <a:latin typeface="3ds Condensed Light" panose="02000503020000020004" pitchFamily="50" charset="0"/>
              <a:ea typeface="Raleway"/>
              <a:cs typeface="Raleway"/>
              <a:sym typeface="Raleway"/>
            </a:endParaRPr>
          </a:p>
        </p:txBody>
      </p:sp>
      <p:sp>
        <p:nvSpPr>
          <p:cNvPr id="20" name="Google Shape;92;p16">
            <a:extLst>
              <a:ext uri="{FF2B5EF4-FFF2-40B4-BE49-F238E27FC236}">
                <a16:creationId xmlns:a16="http://schemas.microsoft.com/office/drawing/2014/main" id="{50CCB31C-ACCA-E94C-A9A0-DCEEC906FDB1}"/>
              </a:ext>
            </a:extLst>
          </p:cNvPr>
          <p:cNvSpPr txBox="1">
            <a:spLocks/>
          </p:cNvSpPr>
          <p:nvPr/>
        </p:nvSpPr>
        <p:spPr>
          <a:xfrm>
            <a:off x="315300" y="1444513"/>
            <a:ext cx="3951900" cy="717642"/>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spcAft>
                <a:spcPts val="1600"/>
              </a:spcAft>
              <a:buFont typeface="Arial" panose="020B0604020202020204" pitchFamily="34" charset="0"/>
              <a:buNone/>
            </a:pPr>
            <a:r>
              <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PROBLEM DESCRIPTION</a:t>
            </a:r>
            <a:br>
              <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br>
            <a:r>
              <a:rPr lang="en-GB" sz="1000" i="1" dirty="0">
                <a:solidFill>
                  <a:srgbClr val="005686"/>
                </a:solidFill>
                <a:latin typeface="3ds Condensed Light" panose="02000503020000020004" pitchFamily="50" charset="0"/>
                <a:ea typeface="Helvetica Neue" panose="02000503000000020004" pitchFamily="2" charset="0"/>
                <a:cs typeface="Helvetica Neue" panose="02000503000000020004" pitchFamily="2" charset="0"/>
                <a:sym typeface="Raleway"/>
              </a:rPr>
              <a:t>During crop cultivation, one of the major factor affecting the production is plant diseases. It reduces the production yield, affects the cultivators financially and sometimes leads to wastage and scarcity of food.</a:t>
            </a:r>
            <a:br>
              <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br>
            <a:endPar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p:txBody>
      </p:sp>
      <p:pic>
        <p:nvPicPr>
          <p:cNvPr id="3" name="Picture 2">
            <a:extLst>
              <a:ext uri="{FF2B5EF4-FFF2-40B4-BE49-F238E27FC236}">
                <a16:creationId xmlns:a16="http://schemas.microsoft.com/office/drawing/2014/main" id="{3FA5077F-DD28-4654-8B65-702D9F63F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6973" y="1506911"/>
            <a:ext cx="3381788" cy="2125559"/>
          </a:xfrm>
          <a:prstGeom prst="rect">
            <a:avLst/>
          </a:prstGeom>
        </p:spPr>
      </p:pic>
    </p:spTree>
    <p:extLst>
      <p:ext uri="{BB962C8B-B14F-4D97-AF65-F5344CB8AC3E}">
        <p14:creationId xmlns:p14="http://schemas.microsoft.com/office/powerpoint/2010/main" val="3137237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6">
            <a:extLst>
              <a:ext uri="{FF2B5EF4-FFF2-40B4-BE49-F238E27FC236}">
                <a16:creationId xmlns:a16="http://schemas.microsoft.com/office/drawing/2014/main" id="{0FB82A0B-0911-404C-B4D8-E692CD29AD25}"/>
              </a:ext>
            </a:extLst>
          </p:cNvPr>
          <p:cNvSpPr/>
          <p:nvPr/>
        </p:nvSpPr>
        <p:spPr>
          <a:xfrm>
            <a:off x="5732932" y="0"/>
            <a:ext cx="3411068" cy="4698475"/>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3ds Condensed Light" panose="02000503020000020004" pitchFamily="50" charset="0"/>
            </a:endParaRPr>
          </a:p>
        </p:txBody>
      </p:sp>
      <p:sp>
        <p:nvSpPr>
          <p:cNvPr id="3" name="Google Shape;98;p17">
            <a:extLst>
              <a:ext uri="{FF2B5EF4-FFF2-40B4-BE49-F238E27FC236}">
                <a16:creationId xmlns:a16="http://schemas.microsoft.com/office/drawing/2014/main" id="{FFEC1DA6-3AC5-0B42-B086-D6DD50543C5C}"/>
              </a:ext>
            </a:extLst>
          </p:cNvPr>
          <p:cNvSpPr txBox="1">
            <a:spLocks noGrp="1"/>
          </p:cNvSpPr>
          <p:nvPr>
            <p:ph type="title"/>
          </p:nvPr>
        </p:nvSpPr>
        <p:spPr>
          <a:xfrm>
            <a:off x="311700" y="7617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Significance</a:t>
            </a:r>
            <a:endParaRPr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p:txBody>
      </p:sp>
      <p:sp>
        <p:nvSpPr>
          <p:cNvPr id="4" name="Google Shape;99;p17">
            <a:extLst>
              <a:ext uri="{FF2B5EF4-FFF2-40B4-BE49-F238E27FC236}">
                <a16:creationId xmlns:a16="http://schemas.microsoft.com/office/drawing/2014/main" id="{81E21C33-C7F3-CF46-9011-292D0347EDB8}"/>
              </a:ext>
            </a:extLst>
          </p:cNvPr>
          <p:cNvSpPr txBox="1">
            <a:spLocks/>
          </p:cNvSpPr>
          <p:nvPr/>
        </p:nvSpPr>
        <p:spPr>
          <a:xfrm>
            <a:off x="311100" y="1641048"/>
            <a:ext cx="4260900" cy="2187614"/>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None/>
            </a:pPr>
            <a:r>
              <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WHY IS IT AN URGENT PROBLEM?</a:t>
            </a:r>
          </a:p>
          <a:p>
            <a:pPr marL="0" indent="0" algn="just">
              <a:spcBef>
                <a:spcPts val="0"/>
              </a:spcBef>
              <a:buNone/>
            </a:pPr>
            <a:br>
              <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br>
            <a:r>
              <a:rPr lang="en-GB" sz="1000" i="1" dirty="0">
                <a:solidFill>
                  <a:schemeClr val="tx1">
                    <a:lumMod val="65000"/>
                    <a:lumOff val="35000"/>
                  </a:schemeClr>
                </a:solidFill>
                <a:latin typeface="3ds Condensed Light" panose="02000503020000020004"/>
                <a:ea typeface="Helvetica Neue" panose="02000503000000020004" pitchFamily="2" charset="0"/>
                <a:cs typeface="Helvetica Neue" panose="02000503000000020004" pitchFamily="2" charset="0"/>
                <a:sym typeface="Raleway"/>
              </a:rPr>
              <a:t>Agriculture is the backbone of India and it is the important and major source of livelihood in India. </a:t>
            </a:r>
            <a:r>
              <a:rPr lang="en-US" sz="1000" i="1" dirty="0">
                <a:solidFill>
                  <a:schemeClr val="tx1">
                    <a:lumMod val="65000"/>
                    <a:lumOff val="35000"/>
                  </a:schemeClr>
                </a:solidFill>
                <a:latin typeface="3ds Condensed Light" panose="02000503020000020004"/>
              </a:rPr>
              <a:t>Agriculture is called the backbone of Indian economy because 70% of Indian population are engaged in agriculture and raw material for the Industrial sectors like food processing company, textile industry comes from the agricultural sector. </a:t>
            </a:r>
            <a:r>
              <a:rPr lang="en-GB" sz="1000" i="1" dirty="0">
                <a:solidFill>
                  <a:schemeClr val="tx1">
                    <a:lumMod val="65000"/>
                    <a:lumOff val="35000"/>
                  </a:schemeClr>
                </a:solidFill>
                <a:latin typeface="3ds Condensed Light" panose="02000503020000020004"/>
                <a:ea typeface="Helvetica Neue" panose="02000503000000020004" pitchFamily="2" charset="0"/>
                <a:cs typeface="Helvetica Neue" panose="02000503000000020004" pitchFamily="2" charset="0"/>
                <a:sym typeface="Raleway"/>
              </a:rPr>
              <a:t>Agriculture contributes almost 70 percentage of the livelihood of rural people and 40 percentage of urban peoples. So, once the yield gets affected, the farmers get financial loss of about 30 to 40 percentage. Once they use existing solutions such as pesticides, the quality of the yield gets affected which leads to wastage of food products. The disease in plants affects the yield by a quarter percentage. Once the problem gets identified and solved at the initial stage, the issue can be reduced. Thus, the farmers can yield more and the price of the food products gets reduced which leads to availability of more quality and quantity of food in the society.</a:t>
            </a:r>
            <a:endPar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p:txBody>
      </p:sp>
      <p:sp>
        <p:nvSpPr>
          <p:cNvPr id="7" name="Google Shape;91;p16">
            <a:extLst>
              <a:ext uri="{FF2B5EF4-FFF2-40B4-BE49-F238E27FC236}">
                <a16:creationId xmlns:a16="http://schemas.microsoft.com/office/drawing/2014/main" id="{74E8D3EF-329F-AE4A-8133-7F5F17DFBC46}"/>
              </a:ext>
            </a:extLst>
          </p:cNvPr>
          <p:cNvSpPr txBox="1">
            <a:spLocks/>
          </p:cNvSpPr>
          <p:nvPr/>
        </p:nvSpPr>
        <p:spPr>
          <a:xfrm>
            <a:off x="6554928" y="2162155"/>
            <a:ext cx="1767076" cy="5727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endParaRPr lang="en-GB" sz="1000" dirty="0">
              <a:solidFill>
                <a:srgbClr val="D9D9D9"/>
              </a:solidFill>
              <a:latin typeface="3ds Condensed Light" panose="02000503020000020004" pitchFamily="50" charset="0"/>
              <a:ea typeface="Raleway"/>
              <a:cs typeface="Raleway"/>
              <a:sym typeface="Raleway"/>
            </a:endParaRPr>
          </a:p>
        </p:txBody>
      </p:sp>
      <p:pic>
        <p:nvPicPr>
          <p:cNvPr id="9" name="Picture 8">
            <a:extLst>
              <a:ext uri="{FF2B5EF4-FFF2-40B4-BE49-F238E27FC236}">
                <a16:creationId xmlns:a16="http://schemas.microsoft.com/office/drawing/2014/main" id="{8058920D-D36D-46D1-AB86-3FAEC1A348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18011" y="2342090"/>
            <a:ext cx="3240910" cy="2187614"/>
          </a:xfrm>
          <a:prstGeom prst="rect">
            <a:avLst/>
          </a:prstGeom>
        </p:spPr>
      </p:pic>
      <p:pic>
        <p:nvPicPr>
          <p:cNvPr id="11" name="Picture 10">
            <a:extLst>
              <a:ext uri="{FF2B5EF4-FFF2-40B4-BE49-F238E27FC236}">
                <a16:creationId xmlns:a16="http://schemas.microsoft.com/office/drawing/2014/main" id="{C3D78A3F-2859-4F91-91B1-59484326EDF6}"/>
              </a:ext>
            </a:extLst>
          </p:cNvPr>
          <p:cNvPicPr>
            <a:picLocks noChangeAspect="1"/>
          </p:cNvPicPr>
          <p:nvPr/>
        </p:nvPicPr>
        <p:blipFill rotWithShape="1">
          <a:blip r:embed="rId3">
            <a:extLst>
              <a:ext uri="{28A0092B-C50C-407E-A947-70E740481C1C}">
                <a14:useLocalDpi xmlns:a14="http://schemas.microsoft.com/office/drawing/2010/main" val="0"/>
              </a:ext>
            </a:extLst>
          </a:blip>
          <a:srcRect r="47720"/>
          <a:stretch/>
        </p:blipFill>
        <p:spPr>
          <a:xfrm>
            <a:off x="6353962" y="229187"/>
            <a:ext cx="2169008" cy="2022936"/>
          </a:xfrm>
          <a:prstGeom prst="rect">
            <a:avLst/>
          </a:prstGeom>
        </p:spPr>
      </p:pic>
    </p:spTree>
    <p:extLst>
      <p:ext uri="{BB962C8B-B14F-4D97-AF65-F5344CB8AC3E}">
        <p14:creationId xmlns:p14="http://schemas.microsoft.com/office/powerpoint/2010/main" val="3726136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6">
            <a:extLst>
              <a:ext uri="{FF2B5EF4-FFF2-40B4-BE49-F238E27FC236}">
                <a16:creationId xmlns:a16="http://schemas.microsoft.com/office/drawing/2014/main" id="{0FB82A0B-0911-404C-B4D8-E692CD29AD25}"/>
              </a:ext>
            </a:extLst>
          </p:cNvPr>
          <p:cNvSpPr/>
          <p:nvPr/>
        </p:nvSpPr>
        <p:spPr>
          <a:xfrm>
            <a:off x="5732932" y="0"/>
            <a:ext cx="3411068" cy="4698475"/>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3ds Condensed Light" panose="02000503020000020004" pitchFamily="50" charset="0"/>
            </a:endParaRPr>
          </a:p>
        </p:txBody>
      </p:sp>
      <p:sp>
        <p:nvSpPr>
          <p:cNvPr id="3" name="Google Shape;98;p17">
            <a:extLst>
              <a:ext uri="{FF2B5EF4-FFF2-40B4-BE49-F238E27FC236}">
                <a16:creationId xmlns:a16="http://schemas.microsoft.com/office/drawing/2014/main" id="{FFEC1DA6-3AC5-0B42-B086-D6DD50543C5C}"/>
              </a:ext>
            </a:extLst>
          </p:cNvPr>
          <p:cNvSpPr txBox="1">
            <a:spLocks noGrp="1"/>
          </p:cNvSpPr>
          <p:nvPr>
            <p:ph type="title"/>
          </p:nvPr>
        </p:nvSpPr>
        <p:spPr>
          <a:xfrm>
            <a:off x="311700" y="7617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Research Findings</a:t>
            </a:r>
            <a:endParaRPr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p:txBody>
      </p:sp>
      <p:sp>
        <p:nvSpPr>
          <p:cNvPr id="4" name="Google Shape;99;p17">
            <a:extLst>
              <a:ext uri="{FF2B5EF4-FFF2-40B4-BE49-F238E27FC236}">
                <a16:creationId xmlns:a16="http://schemas.microsoft.com/office/drawing/2014/main" id="{81E21C33-C7F3-CF46-9011-292D0347EDB8}"/>
              </a:ext>
            </a:extLst>
          </p:cNvPr>
          <p:cNvSpPr txBox="1">
            <a:spLocks/>
          </p:cNvSpPr>
          <p:nvPr/>
        </p:nvSpPr>
        <p:spPr>
          <a:xfrm>
            <a:off x="311100" y="1748314"/>
            <a:ext cx="3876600" cy="1947386"/>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What are important findings in the research?</a:t>
            </a:r>
          </a:p>
          <a:p>
            <a:pPr marL="0" indent="0" algn="just">
              <a:spcBef>
                <a:spcPts val="0"/>
              </a:spcBef>
              <a:buFont typeface="Arial" panose="020B0604020202020204" pitchFamily="34" charset="0"/>
              <a:buNone/>
            </a:pPr>
            <a:br>
              <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br>
            <a:r>
              <a:rPr lang="en-GB" sz="1000" i="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It is Concluded that the productivity is affected by a quarter due to diseases in plants which affects the livelihood of small marginal farmers economically. Thus it is proposed to use Machine Learning in the problem. The machine learning finds a significance application modern cultivation. The disease can be detected in the plants and the infection can be restricted about 22 percentage. The machine learning can be implemented with low cost also it is effective. The cost efficient implementation is feasible to every small scale farmers, as Indian small scale farmers prefer systems and tools with low cost as they can afford it easily. From urban or large scale farmers point of view, a large amount of money and yield can be earned by using this technology.</a:t>
            </a:r>
            <a:endPar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a:p>
            <a:pPr marL="0" indent="0">
              <a:spcBef>
                <a:spcPts val="1600"/>
              </a:spcBef>
              <a:spcAft>
                <a:spcPts val="1600"/>
              </a:spcAft>
              <a:buClr>
                <a:schemeClr val="dk1"/>
              </a:buClr>
              <a:buSzPts val="1100"/>
              <a:buFont typeface="Arial"/>
              <a:buNone/>
            </a:pPr>
            <a:endPar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p:txBody>
      </p:sp>
      <p:sp>
        <p:nvSpPr>
          <p:cNvPr id="7" name="Google Shape;91;p16">
            <a:extLst>
              <a:ext uri="{FF2B5EF4-FFF2-40B4-BE49-F238E27FC236}">
                <a16:creationId xmlns:a16="http://schemas.microsoft.com/office/drawing/2014/main" id="{74E8D3EF-329F-AE4A-8133-7F5F17DFBC46}"/>
              </a:ext>
            </a:extLst>
          </p:cNvPr>
          <p:cNvSpPr txBox="1">
            <a:spLocks/>
          </p:cNvSpPr>
          <p:nvPr/>
        </p:nvSpPr>
        <p:spPr>
          <a:xfrm>
            <a:off x="6554928" y="2162155"/>
            <a:ext cx="1767076" cy="5727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endParaRPr lang="en-GB" sz="1000" dirty="0">
              <a:solidFill>
                <a:srgbClr val="D9D9D9"/>
              </a:solidFill>
              <a:latin typeface="3ds Condensed Light" panose="02000503020000020004" pitchFamily="50" charset="0"/>
              <a:ea typeface="Raleway"/>
              <a:cs typeface="Raleway"/>
              <a:sym typeface="Raleway"/>
            </a:endParaRPr>
          </a:p>
        </p:txBody>
      </p:sp>
      <p:pic>
        <p:nvPicPr>
          <p:cNvPr id="5" name="Picture 4">
            <a:extLst>
              <a:ext uri="{FF2B5EF4-FFF2-40B4-BE49-F238E27FC236}">
                <a16:creationId xmlns:a16="http://schemas.microsoft.com/office/drawing/2014/main" id="{45BE502E-51A5-4651-8C4C-B5964964FF7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3390" t="12138" r="5896" b="12856"/>
          <a:stretch/>
        </p:blipFill>
        <p:spPr>
          <a:xfrm>
            <a:off x="5986856" y="996895"/>
            <a:ext cx="2903220" cy="2903220"/>
          </a:xfrm>
          <a:prstGeom prst="rect">
            <a:avLst/>
          </a:prstGeom>
        </p:spPr>
      </p:pic>
      <p:pic>
        <p:nvPicPr>
          <p:cNvPr id="8" name="Picture 7">
            <a:extLst>
              <a:ext uri="{FF2B5EF4-FFF2-40B4-BE49-F238E27FC236}">
                <a16:creationId xmlns:a16="http://schemas.microsoft.com/office/drawing/2014/main" id="{5142ADCD-9B51-4F51-810D-75286DFE05A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79" t="23089" r="71768" b="20675"/>
          <a:stretch/>
        </p:blipFill>
        <p:spPr>
          <a:xfrm>
            <a:off x="4323842" y="1360158"/>
            <a:ext cx="1264920" cy="2176694"/>
          </a:xfrm>
          <a:prstGeom prst="rect">
            <a:avLst/>
          </a:prstGeom>
        </p:spPr>
      </p:pic>
    </p:spTree>
    <p:extLst>
      <p:ext uri="{BB962C8B-B14F-4D97-AF65-F5344CB8AC3E}">
        <p14:creationId xmlns:p14="http://schemas.microsoft.com/office/powerpoint/2010/main" val="1879132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05;p18">
            <a:extLst>
              <a:ext uri="{FF2B5EF4-FFF2-40B4-BE49-F238E27FC236}">
                <a16:creationId xmlns:a16="http://schemas.microsoft.com/office/drawing/2014/main" id="{35B1BA46-EC85-0F4C-955D-42A1F9E8748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User Persona </a:t>
            </a:r>
            <a:endParaRPr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p:txBody>
      </p:sp>
      <p:sp>
        <p:nvSpPr>
          <p:cNvPr id="5" name="Google Shape;107;p18">
            <a:extLst>
              <a:ext uri="{FF2B5EF4-FFF2-40B4-BE49-F238E27FC236}">
                <a16:creationId xmlns:a16="http://schemas.microsoft.com/office/drawing/2014/main" id="{5C3B1872-A117-4548-AD07-F035702CA05F}"/>
              </a:ext>
            </a:extLst>
          </p:cNvPr>
          <p:cNvSpPr txBox="1">
            <a:spLocks/>
          </p:cNvSpPr>
          <p:nvPr/>
        </p:nvSpPr>
        <p:spPr>
          <a:xfrm>
            <a:off x="6727990" y="3003753"/>
            <a:ext cx="1678535" cy="1202487"/>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Clr>
                <a:schemeClr val="dk1"/>
              </a:buClr>
              <a:buSzPts val="1100"/>
              <a:buFont typeface="Arial"/>
              <a:buNone/>
            </a:pPr>
            <a:r>
              <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FEELINGS</a:t>
            </a:r>
            <a:endPar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a:p>
            <a:pPr marL="0" indent="0">
              <a:spcBef>
                <a:spcPts val="1600"/>
              </a:spcBef>
              <a:spcAft>
                <a:spcPts val="1600"/>
              </a:spcAft>
              <a:buFont typeface="Arial" panose="020B0604020202020204" pitchFamily="34" charset="0"/>
              <a:buNone/>
            </a:pPr>
            <a:r>
              <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Worries: Climate changes, water scarcity</a:t>
            </a:r>
            <a:br>
              <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br>
            <a:r>
              <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Influences: Holding a tractor and a borewell.</a:t>
            </a:r>
            <a:br>
              <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br>
            <a:endPar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p:txBody>
      </p:sp>
      <p:sp>
        <p:nvSpPr>
          <p:cNvPr id="6" name="Google Shape;108;p18">
            <a:extLst>
              <a:ext uri="{FF2B5EF4-FFF2-40B4-BE49-F238E27FC236}">
                <a16:creationId xmlns:a16="http://schemas.microsoft.com/office/drawing/2014/main" id="{D6B724AD-A5E3-EA4E-A2C4-F4E1AEB7E293}"/>
              </a:ext>
            </a:extLst>
          </p:cNvPr>
          <p:cNvSpPr txBox="1">
            <a:spLocks/>
          </p:cNvSpPr>
          <p:nvPr/>
        </p:nvSpPr>
        <p:spPr>
          <a:xfrm>
            <a:off x="4875591" y="1301950"/>
            <a:ext cx="3862533" cy="1667672"/>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ATTITUDES &amp; MOTIVATION</a:t>
            </a:r>
            <a:endPar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a:p>
            <a:pPr marL="0" indent="0">
              <a:spcBef>
                <a:spcPts val="1600"/>
              </a:spcBef>
              <a:spcAft>
                <a:spcPts val="1600"/>
              </a:spcAft>
              <a:buFont typeface="Arial" panose="020B0604020202020204" pitchFamily="34" charset="0"/>
              <a:buNone/>
            </a:pPr>
            <a:r>
              <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Attitudes: Key decision maker on what to grow</a:t>
            </a:r>
            <a:br>
              <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br>
            <a:r>
              <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Beliefs: Relies on traditional farming methods</a:t>
            </a:r>
            <a:br>
              <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br>
            <a:r>
              <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Motivations: To maximize the efficiency of his livelihood</a:t>
            </a:r>
          </a:p>
        </p:txBody>
      </p:sp>
      <p:sp>
        <p:nvSpPr>
          <p:cNvPr id="7" name="Google Shape;109;p18">
            <a:extLst>
              <a:ext uri="{FF2B5EF4-FFF2-40B4-BE49-F238E27FC236}">
                <a16:creationId xmlns:a16="http://schemas.microsoft.com/office/drawing/2014/main" id="{FEDC9E8C-E7EF-5248-A287-DCDE7A55D7AB}"/>
              </a:ext>
            </a:extLst>
          </p:cNvPr>
          <p:cNvSpPr txBox="1">
            <a:spLocks/>
          </p:cNvSpPr>
          <p:nvPr/>
        </p:nvSpPr>
        <p:spPr>
          <a:xfrm>
            <a:off x="4614368" y="3003753"/>
            <a:ext cx="2152189" cy="161264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PAIN POINTS</a:t>
            </a:r>
            <a:endPar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a:p>
            <a:pPr marL="0" indent="0">
              <a:spcBef>
                <a:spcPts val="1600"/>
              </a:spcBef>
              <a:spcAft>
                <a:spcPts val="1600"/>
              </a:spcAft>
              <a:buFont typeface="Arial" panose="020B0604020202020204" pitchFamily="34" charset="0"/>
              <a:buNone/>
            </a:pPr>
            <a:r>
              <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Fears: Less yield, losing crops</a:t>
            </a:r>
            <a:br>
              <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br>
            <a:r>
              <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Frustrations: some of the plants gets diseased at the time of cultivation</a:t>
            </a:r>
            <a:br>
              <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br>
            <a:r>
              <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Challenges: Has to contact </a:t>
            </a:r>
            <a:r>
              <a:rPr lang="en-GB" sz="1200" dirty="0" err="1">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kisan</a:t>
            </a:r>
            <a:r>
              <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 call centre for basic needs.</a:t>
            </a:r>
          </a:p>
        </p:txBody>
      </p:sp>
      <p:cxnSp>
        <p:nvCxnSpPr>
          <p:cNvPr id="8" name="Google Shape;110;p18">
            <a:extLst>
              <a:ext uri="{FF2B5EF4-FFF2-40B4-BE49-F238E27FC236}">
                <a16:creationId xmlns:a16="http://schemas.microsoft.com/office/drawing/2014/main" id="{EECC2732-8C81-5E47-AF01-81F6E81CEABD}"/>
              </a:ext>
            </a:extLst>
          </p:cNvPr>
          <p:cNvCxnSpPr/>
          <p:nvPr/>
        </p:nvCxnSpPr>
        <p:spPr>
          <a:xfrm>
            <a:off x="4412525" y="1145190"/>
            <a:ext cx="0" cy="3421800"/>
          </a:xfrm>
          <a:prstGeom prst="straightConnector1">
            <a:avLst/>
          </a:prstGeom>
          <a:noFill/>
          <a:ln w="9525" cap="flat" cmpd="sng">
            <a:solidFill>
              <a:srgbClr val="CCCCCC"/>
            </a:solidFill>
            <a:prstDash val="solid"/>
            <a:round/>
            <a:headEnd type="none" w="med" len="med"/>
            <a:tailEnd type="none" w="med" len="med"/>
          </a:ln>
        </p:spPr>
      </p:cxnSp>
      <p:cxnSp>
        <p:nvCxnSpPr>
          <p:cNvPr id="9" name="Google Shape;111;p18">
            <a:extLst>
              <a:ext uri="{FF2B5EF4-FFF2-40B4-BE49-F238E27FC236}">
                <a16:creationId xmlns:a16="http://schemas.microsoft.com/office/drawing/2014/main" id="{BA3DCA57-8A40-194F-8690-D15B43A188A3}"/>
              </a:ext>
            </a:extLst>
          </p:cNvPr>
          <p:cNvCxnSpPr/>
          <p:nvPr/>
        </p:nvCxnSpPr>
        <p:spPr>
          <a:xfrm>
            <a:off x="418525" y="2948740"/>
            <a:ext cx="8319600" cy="0"/>
          </a:xfrm>
          <a:prstGeom prst="straightConnector1">
            <a:avLst/>
          </a:prstGeom>
          <a:noFill/>
          <a:ln w="9525" cap="flat" cmpd="sng">
            <a:solidFill>
              <a:srgbClr val="CCCCCC"/>
            </a:solidFill>
            <a:prstDash val="solid"/>
            <a:round/>
            <a:headEnd type="none" w="med" len="med"/>
            <a:tailEnd type="none" w="med" len="med"/>
          </a:ln>
        </p:spPr>
      </p:cxnSp>
      <p:sp>
        <p:nvSpPr>
          <p:cNvPr id="11" name="Google Shape;108;p18">
            <a:extLst>
              <a:ext uri="{FF2B5EF4-FFF2-40B4-BE49-F238E27FC236}">
                <a16:creationId xmlns:a16="http://schemas.microsoft.com/office/drawing/2014/main" id="{C4D6BF2A-14AB-D14A-9A94-06FAC55E2484}"/>
              </a:ext>
            </a:extLst>
          </p:cNvPr>
          <p:cNvSpPr txBox="1">
            <a:spLocks/>
          </p:cNvSpPr>
          <p:nvPr/>
        </p:nvSpPr>
        <p:spPr>
          <a:xfrm>
            <a:off x="418524" y="3204050"/>
            <a:ext cx="3994001" cy="136795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TASKS</a:t>
            </a:r>
            <a:endPar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a:p>
            <a:pPr marL="0" indent="0">
              <a:spcBef>
                <a:spcPts val="1600"/>
              </a:spcBef>
              <a:spcAft>
                <a:spcPts val="1600"/>
              </a:spcAft>
              <a:buFont typeface="Arial" panose="020B0604020202020204" pitchFamily="34" charset="0"/>
              <a:buNone/>
            </a:pPr>
            <a:r>
              <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Activities: Farming and cattle</a:t>
            </a:r>
            <a:br>
              <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br>
            <a:r>
              <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Resources available: 5 Hectares of farming land</a:t>
            </a:r>
            <a:br>
              <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br>
            <a:endPar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p:txBody>
      </p:sp>
      <p:sp>
        <p:nvSpPr>
          <p:cNvPr id="12" name="Google Shape;108;p18">
            <a:extLst>
              <a:ext uri="{FF2B5EF4-FFF2-40B4-BE49-F238E27FC236}">
                <a16:creationId xmlns:a16="http://schemas.microsoft.com/office/drawing/2014/main" id="{D6B724AD-A5E3-EA4E-A2C4-F4E1AEB7E293}"/>
              </a:ext>
            </a:extLst>
          </p:cNvPr>
          <p:cNvSpPr txBox="1">
            <a:spLocks/>
          </p:cNvSpPr>
          <p:nvPr/>
        </p:nvSpPr>
        <p:spPr>
          <a:xfrm>
            <a:off x="484257" y="1354542"/>
            <a:ext cx="3862533" cy="1667672"/>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None/>
            </a:pPr>
            <a:r>
              <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PROFILE &amp; DEMOGRAPHICS</a:t>
            </a:r>
          </a:p>
          <a:p>
            <a:pPr marL="0" indent="0">
              <a:spcBef>
                <a:spcPts val="1600"/>
              </a:spcBef>
              <a:spcAft>
                <a:spcPts val="1600"/>
              </a:spcAft>
              <a:buNone/>
            </a:pPr>
            <a:r>
              <a:rPr lang="en-US"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Job Title: Local farmer</a:t>
            </a:r>
            <a:br>
              <a:rPr lang="en-US"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br>
            <a:r>
              <a:rPr lang="en-US"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Gender: Female </a:t>
            </a:r>
            <a:br>
              <a:rPr lang="en-US"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br>
            <a:r>
              <a:rPr lang="en-US"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Family and Social Setting: Married</a:t>
            </a:r>
            <a:br>
              <a:rPr lang="en-US"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br>
            <a:r>
              <a:rPr lang="en-US"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Income: 350000 Annually</a:t>
            </a:r>
            <a:br>
              <a:rPr lang="en-US"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br>
            <a:r>
              <a:rPr lang="en-US"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Education: 10</a:t>
            </a:r>
            <a:r>
              <a:rPr lang="en-US" sz="1200" baseline="300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th</a:t>
            </a:r>
            <a:r>
              <a:rPr lang="en-US"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 grade (Quits after 10</a:t>
            </a:r>
            <a:r>
              <a:rPr lang="en-US" sz="1200" baseline="300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th</a:t>
            </a:r>
            <a:r>
              <a:rPr lang="en-US"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 to take care of farming)</a:t>
            </a:r>
          </a:p>
        </p:txBody>
      </p:sp>
    </p:spTree>
    <p:extLst>
      <p:ext uri="{BB962C8B-B14F-4D97-AF65-F5344CB8AC3E}">
        <p14:creationId xmlns:p14="http://schemas.microsoft.com/office/powerpoint/2010/main" val="332774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8;p17">
            <a:extLst>
              <a:ext uri="{FF2B5EF4-FFF2-40B4-BE49-F238E27FC236}">
                <a16:creationId xmlns:a16="http://schemas.microsoft.com/office/drawing/2014/main" id="{FFEC1DA6-3AC5-0B42-B086-D6DD50543C5C}"/>
              </a:ext>
            </a:extLst>
          </p:cNvPr>
          <p:cNvSpPr txBox="1">
            <a:spLocks noGrp="1"/>
          </p:cNvSpPr>
          <p:nvPr>
            <p:ph type="title"/>
          </p:nvPr>
        </p:nvSpPr>
        <p:spPr>
          <a:xfrm>
            <a:off x="311700" y="7617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Product Specifications</a:t>
            </a:r>
            <a:endParaRPr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p:txBody>
      </p:sp>
      <p:sp>
        <p:nvSpPr>
          <p:cNvPr id="4" name="Google Shape;99;p17">
            <a:extLst>
              <a:ext uri="{FF2B5EF4-FFF2-40B4-BE49-F238E27FC236}">
                <a16:creationId xmlns:a16="http://schemas.microsoft.com/office/drawing/2014/main" id="{81E21C33-C7F3-CF46-9011-292D0347EDB8}"/>
              </a:ext>
            </a:extLst>
          </p:cNvPr>
          <p:cNvSpPr txBox="1">
            <a:spLocks/>
          </p:cNvSpPr>
          <p:nvPr/>
        </p:nvSpPr>
        <p:spPr>
          <a:xfrm>
            <a:off x="311700" y="1402080"/>
            <a:ext cx="8222700" cy="2960914"/>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Components required</a:t>
            </a:r>
          </a:p>
          <a:p>
            <a:pPr>
              <a:spcBef>
                <a:spcPts val="0"/>
              </a:spcBef>
            </a:pPr>
            <a:r>
              <a:rPr lang="en-GB" sz="1000" i="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Chassis – The base of the design on which the parts and components are mounted. Also to withstand the forces and loads.</a:t>
            </a:r>
          </a:p>
          <a:p>
            <a:pPr>
              <a:spcBef>
                <a:spcPts val="0"/>
              </a:spcBef>
            </a:pPr>
            <a:r>
              <a:rPr lang="en-GB" sz="1000" i="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Arduino – The microcontroller which is used to connect the drives and motors to run the robot.</a:t>
            </a:r>
          </a:p>
          <a:p>
            <a:pPr>
              <a:spcBef>
                <a:spcPts val="0"/>
              </a:spcBef>
            </a:pPr>
            <a:r>
              <a:rPr lang="en-GB" sz="1000" i="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Raspberry Pi – The microprocessor which is used to predict the disease using camera and sends the feedback to the server.</a:t>
            </a:r>
          </a:p>
          <a:p>
            <a:pPr>
              <a:spcBef>
                <a:spcPts val="0"/>
              </a:spcBef>
            </a:pPr>
            <a:r>
              <a:rPr lang="en-GB" sz="1000" i="1" dirty="0" err="1">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Ibt</a:t>
            </a:r>
            <a:r>
              <a:rPr lang="en-GB" sz="1000" i="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 – 2 </a:t>
            </a:r>
            <a:r>
              <a:rPr lang="en-GB" sz="1000" i="1" dirty="0" err="1">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Hbridge</a:t>
            </a:r>
            <a:r>
              <a:rPr lang="en-GB" sz="1000" i="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 – The motor driver module used to connect between Arduino and motors.</a:t>
            </a:r>
          </a:p>
          <a:p>
            <a:pPr>
              <a:spcBef>
                <a:spcPts val="0"/>
              </a:spcBef>
            </a:pPr>
            <a:r>
              <a:rPr lang="en-GB" sz="1000" i="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Raspberry Pi camera module – The device used to sense the plants.</a:t>
            </a:r>
          </a:p>
          <a:p>
            <a:pPr>
              <a:spcBef>
                <a:spcPts val="0"/>
              </a:spcBef>
            </a:pPr>
            <a:r>
              <a:rPr lang="en-GB" sz="1000" i="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Motors – The prime mover of the robot used for motions which is a DC motor.</a:t>
            </a:r>
          </a:p>
          <a:p>
            <a:pPr>
              <a:spcBef>
                <a:spcPts val="0"/>
              </a:spcBef>
            </a:pPr>
            <a:r>
              <a:rPr lang="en-GB" sz="1000" i="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Battery – The power source of the robot design.</a:t>
            </a:r>
          </a:p>
          <a:p>
            <a:pPr>
              <a:spcBef>
                <a:spcPts val="0"/>
              </a:spcBef>
            </a:pPr>
            <a:r>
              <a:rPr lang="en-GB" sz="1000" i="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Ultrasonic sensor – The sensor used for detection of obstacles so that effective autonomous motion is achieved.</a:t>
            </a:r>
          </a:p>
          <a:p>
            <a:pPr marL="0" indent="0">
              <a:spcBef>
                <a:spcPts val="0"/>
              </a:spcBef>
              <a:buFont typeface="Arial" panose="020B0604020202020204" pitchFamily="34" charset="0"/>
              <a:buNone/>
            </a:pPr>
            <a:endParaRPr lang="en-GB" sz="1000" b="1" i="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a:p>
            <a:pPr marL="0" indent="0">
              <a:spcBef>
                <a:spcPts val="0"/>
              </a:spcBef>
              <a:buNone/>
            </a:pPr>
            <a:r>
              <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Technical requirements</a:t>
            </a:r>
          </a:p>
          <a:p>
            <a:pPr>
              <a:spcBef>
                <a:spcPts val="0"/>
              </a:spcBef>
            </a:pPr>
            <a:r>
              <a:rPr lang="en-GB" sz="1000" i="1" dirty="0" err="1">
                <a:solidFill>
                  <a:schemeClr val="tx1">
                    <a:lumMod val="65000"/>
                    <a:lumOff val="35000"/>
                  </a:schemeClr>
                </a:solidFill>
                <a:latin typeface="3ds Condensed Light" panose="02000503020000020004"/>
                <a:ea typeface="Helvetica Neue" panose="02000503000000020004" pitchFamily="2" charset="0"/>
                <a:cs typeface="Helvetica Neue" panose="02000503000000020004" pitchFamily="2" charset="0"/>
                <a:sym typeface="Raleway"/>
              </a:rPr>
              <a:t>Solidworks</a:t>
            </a:r>
            <a:endParaRPr lang="en-GB" sz="1000" i="1" dirty="0">
              <a:solidFill>
                <a:schemeClr val="tx1">
                  <a:lumMod val="65000"/>
                  <a:lumOff val="35000"/>
                </a:schemeClr>
              </a:solidFill>
              <a:latin typeface="3ds Condensed Light" panose="02000503020000020004"/>
              <a:ea typeface="Helvetica Neue" panose="02000503000000020004" pitchFamily="2" charset="0"/>
              <a:cs typeface="Helvetica Neue" panose="02000503000000020004" pitchFamily="2" charset="0"/>
              <a:sym typeface="Raleway"/>
            </a:endParaRPr>
          </a:p>
          <a:p>
            <a:pPr>
              <a:spcBef>
                <a:spcPts val="0"/>
              </a:spcBef>
            </a:pPr>
            <a:r>
              <a:rPr lang="en-GB" sz="1000" i="1" dirty="0">
                <a:solidFill>
                  <a:schemeClr val="tx1">
                    <a:lumMod val="65000"/>
                    <a:lumOff val="35000"/>
                  </a:schemeClr>
                </a:solidFill>
                <a:latin typeface="3ds Condensed Light" panose="02000503020000020004"/>
                <a:ea typeface="Helvetica Neue" panose="02000503000000020004" pitchFamily="2" charset="0"/>
                <a:cs typeface="Helvetica Neue" panose="02000503000000020004" pitchFamily="2" charset="0"/>
                <a:sym typeface="Raleway"/>
              </a:rPr>
              <a:t>Arduino IDE</a:t>
            </a:r>
          </a:p>
          <a:p>
            <a:pPr>
              <a:spcBef>
                <a:spcPts val="0"/>
              </a:spcBef>
            </a:pPr>
            <a:r>
              <a:rPr lang="en-GB" sz="1000" i="1" dirty="0">
                <a:solidFill>
                  <a:schemeClr val="tx1">
                    <a:lumMod val="65000"/>
                    <a:lumOff val="35000"/>
                  </a:schemeClr>
                </a:solidFill>
                <a:latin typeface="3ds Condensed Light" panose="02000503020000020004"/>
                <a:ea typeface="Helvetica Neue" panose="02000503000000020004" pitchFamily="2" charset="0"/>
                <a:cs typeface="Helvetica Neue" panose="02000503000000020004" pitchFamily="2" charset="0"/>
                <a:sym typeface="Raleway"/>
              </a:rPr>
              <a:t>TensorFlow</a:t>
            </a:r>
          </a:p>
          <a:p>
            <a:pPr marL="0" indent="0">
              <a:spcBef>
                <a:spcPts val="0"/>
              </a:spcBef>
              <a:buNone/>
            </a:pPr>
            <a:endPar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a:p>
            <a:pPr marL="0" indent="0">
              <a:spcBef>
                <a:spcPts val="0"/>
              </a:spcBef>
              <a:buNone/>
            </a:pPr>
            <a:r>
              <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Human factors requirements – </a:t>
            </a:r>
            <a:r>
              <a:rPr lang="en-GB" sz="1000" i="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Not much required.</a:t>
            </a:r>
          </a:p>
          <a:p>
            <a:pPr marL="0" indent="0">
              <a:spcBef>
                <a:spcPts val="0"/>
              </a:spcBef>
              <a:buNone/>
            </a:pPr>
            <a:endPar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a:p>
            <a:pPr marL="0" indent="0">
              <a:spcBef>
                <a:spcPts val="0"/>
              </a:spcBef>
              <a:buNone/>
            </a:pPr>
            <a:r>
              <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Constraints – </a:t>
            </a:r>
            <a:r>
              <a:rPr lang="en-GB" sz="1000" i="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Skilled user is required.</a:t>
            </a:r>
          </a:p>
          <a:p>
            <a:pPr marL="0" indent="0">
              <a:spcBef>
                <a:spcPts val="0"/>
              </a:spcBef>
              <a:buNone/>
            </a:pPr>
            <a:endPar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a:p>
            <a:pPr marL="0" indent="0">
              <a:spcBef>
                <a:spcPts val="0"/>
              </a:spcBef>
              <a:buNone/>
            </a:pPr>
            <a:endPar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a:p>
            <a:pPr marL="0" indent="0">
              <a:spcBef>
                <a:spcPts val="0"/>
              </a:spcBef>
              <a:buFont typeface="Arial" panose="020B0604020202020204" pitchFamily="34" charset="0"/>
              <a:buNone/>
            </a:pPr>
            <a:endPar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a:p>
            <a:pPr marL="0" indent="0">
              <a:spcBef>
                <a:spcPts val="1600"/>
              </a:spcBef>
              <a:spcAft>
                <a:spcPts val="1600"/>
              </a:spcAft>
              <a:buClr>
                <a:schemeClr val="dk1"/>
              </a:buClr>
              <a:buSzPts val="1100"/>
              <a:buFont typeface="Arial"/>
              <a:buNone/>
            </a:pPr>
            <a:endPar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p:txBody>
      </p:sp>
    </p:spTree>
    <p:extLst>
      <p:ext uri="{BB962C8B-B14F-4D97-AF65-F5344CB8AC3E}">
        <p14:creationId xmlns:p14="http://schemas.microsoft.com/office/powerpoint/2010/main" val="209608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6">
            <a:extLst>
              <a:ext uri="{FF2B5EF4-FFF2-40B4-BE49-F238E27FC236}">
                <a16:creationId xmlns:a16="http://schemas.microsoft.com/office/drawing/2014/main" id="{0FB82A0B-0911-404C-B4D8-E692CD29AD25}"/>
              </a:ext>
            </a:extLst>
          </p:cNvPr>
          <p:cNvSpPr/>
          <p:nvPr/>
        </p:nvSpPr>
        <p:spPr>
          <a:xfrm>
            <a:off x="5732932" y="0"/>
            <a:ext cx="3411068" cy="4698475"/>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3ds Condensed Light" panose="02000503020000020004" pitchFamily="50" charset="0"/>
            </a:endParaRPr>
          </a:p>
        </p:txBody>
      </p:sp>
      <p:sp>
        <p:nvSpPr>
          <p:cNvPr id="3" name="Google Shape;98;p17">
            <a:extLst>
              <a:ext uri="{FF2B5EF4-FFF2-40B4-BE49-F238E27FC236}">
                <a16:creationId xmlns:a16="http://schemas.microsoft.com/office/drawing/2014/main" id="{FFEC1DA6-3AC5-0B42-B086-D6DD50543C5C}"/>
              </a:ext>
            </a:extLst>
          </p:cNvPr>
          <p:cNvSpPr txBox="1">
            <a:spLocks noGrp="1"/>
          </p:cNvSpPr>
          <p:nvPr>
            <p:ph type="title"/>
          </p:nvPr>
        </p:nvSpPr>
        <p:spPr>
          <a:xfrm>
            <a:off x="311700" y="7617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Concept Direction</a:t>
            </a:r>
            <a:endParaRPr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p:txBody>
      </p:sp>
      <p:sp>
        <p:nvSpPr>
          <p:cNvPr id="4" name="Google Shape;99;p17">
            <a:extLst>
              <a:ext uri="{FF2B5EF4-FFF2-40B4-BE49-F238E27FC236}">
                <a16:creationId xmlns:a16="http://schemas.microsoft.com/office/drawing/2014/main" id="{81E21C33-C7F3-CF46-9011-292D0347EDB8}"/>
              </a:ext>
            </a:extLst>
          </p:cNvPr>
          <p:cNvSpPr txBox="1">
            <a:spLocks/>
          </p:cNvSpPr>
          <p:nvPr/>
        </p:nvSpPr>
        <p:spPr>
          <a:xfrm>
            <a:off x="311099" y="1480457"/>
            <a:ext cx="4678911" cy="2578587"/>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spcBef>
                <a:spcPts val="0"/>
              </a:spcBef>
              <a:buNone/>
            </a:pPr>
            <a:r>
              <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The various modern technologies and tools were studied for the effective solution of the problem. The Artificial Intelligence, Machine Learning and Electronic Controllers were chosen for the solution product design. The factors that influenced the selection of the tools were efficiency, modern culture, cost effectiveness, availability, reliability and feasibility. The Major and important in this design is the usage of cloud data to the robot. The conventional machines like pesticide sprayer reduces the problem effectively with less cost but it also reduces the quality of the yield. To overcome the demerit, the solution we have proposed is the only effective method.</a:t>
            </a:r>
          </a:p>
          <a:p>
            <a:pPr marL="0" indent="0">
              <a:spcBef>
                <a:spcPts val="0"/>
              </a:spcBef>
              <a:buNone/>
            </a:pPr>
            <a:br>
              <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br>
            <a:endPar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a:p>
            <a:pPr marL="0" indent="0">
              <a:spcBef>
                <a:spcPts val="1600"/>
              </a:spcBef>
              <a:spcAft>
                <a:spcPts val="1600"/>
              </a:spcAft>
              <a:buClr>
                <a:schemeClr val="dk1"/>
              </a:buClr>
              <a:buSzPts val="1100"/>
              <a:buFont typeface="Arial"/>
              <a:buNone/>
            </a:pPr>
            <a:endPar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p:txBody>
      </p:sp>
      <p:sp>
        <p:nvSpPr>
          <p:cNvPr id="7" name="Google Shape;91;p16">
            <a:extLst>
              <a:ext uri="{FF2B5EF4-FFF2-40B4-BE49-F238E27FC236}">
                <a16:creationId xmlns:a16="http://schemas.microsoft.com/office/drawing/2014/main" id="{74E8D3EF-329F-AE4A-8133-7F5F17DFBC46}"/>
              </a:ext>
            </a:extLst>
          </p:cNvPr>
          <p:cNvSpPr txBox="1">
            <a:spLocks/>
          </p:cNvSpPr>
          <p:nvPr/>
        </p:nvSpPr>
        <p:spPr>
          <a:xfrm>
            <a:off x="6554928" y="2162155"/>
            <a:ext cx="1767076" cy="5727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endParaRPr lang="en-GB" sz="1000" dirty="0">
              <a:solidFill>
                <a:srgbClr val="D9D9D9"/>
              </a:solidFill>
              <a:latin typeface="3ds Condensed Light" panose="02000503020000020004" pitchFamily="50" charset="0"/>
              <a:ea typeface="Raleway"/>
              <a:cs typeface="Raleway"/>
              <a:sym typeface="Raleway"/>
            </a:endParaRPr>
          </a:p>
        </p:txBody>
      </p:sp>
      <p:pic>
        <p:nvPicPr>
          <p:cNvPr id="5" name="Picture 4">
            <a:extLst>
              <a:ext uri="{FF2B5EF4-FFF2-40B4-BE49-F238E27FC236}">
                <a16:creationId xmlns:a16="http://schemas.microsoft.com/office/drawing/2014/main" id="{F7441D63-ECA6-4E0C-A39D-F09F03C4A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7379" y="1413865"/>
            <a:ext cx="3062174" cy="2315769"/>
          </a:xfrm>
          <a:prstGeom prst="rect">
            <a:avLst/>
          </a:prstGeom>
        </p:spPr>
      </p:pic>
    </p:spTree>
    <p:extLst>
      <p:ext uri="{BB962C8B-B14F-4D97-AF65-F5344CB8AC3E}">
        <p14:creationId xmlns:p14="http://schemas.microsoft.com/office/powerpoint/2010/main" val="2197597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6">
            <a:extLst>
              <a:ext uri="{FF2B5EF4-FFF2-40B4-BE49-F238E27FC236}">
                <a16:creationId xmlns:a16="http://schemas.microsoft.com/office/drawing/2014/main" id="{0FB82A0B-0911-404C-B4D8-E692CD29AD25}"/>
              </a:ext>
            </a:extLst>
          </p:cNvPr>
          <p:cNvSpPr/>
          <p:nvPr/>
        </p:nvSpPr>
        <p:spPr>
          <a:xfrm>
            <a:off x="3299461" y="0"/>
            <a:ext cx="5844540" cy="4698475"/>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3ds Condensed Light" panose="02000503020000020004" pitchFamily="50" charset="0"/>
            </a:endParaRPr>
          </a:p>
        </p:txBody>
      </p:sp>
      <p:sp>
        <p:nvSpPr>
          <p:cNvPr id="3" name="Google Shape;98;p17">
            <a:extLst>
              <a:ext uri="{FF2B5EF4-FFF2-40B4-BE49-F238E27FC236}">
                <a16:creationId xmlns:a16="http://schemas.microsoft.com/office/drawing/2014/main" id="{FFEC1DA6-3AC5-0B42-B086-D6DD50543C5C}"/>
              </a:ext>
            </a:extLst>
          </p:cNvPr>
          <p:cNvSpPr txBox="1">
            <a:spLocks noGrp="1"/>
          </p:cNvSpPr>
          <p:nvPr>
            <p:ph type="title"/>
          </p:nvPr>
        </p:nvSpPr>
        <p:spPr>
          <a:xfrm>
            <a:off x="311700" y="7617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Explorations</a:t>
            </a:r>
            <a:endParaRPr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p:txBody>
      </p:sp>
      <p:sp>
        <p:nvSpPr>
          <p:cNvPr id="7" name="Google Shape;91;p16">
            <a:extLst>
              <a:ext uri="{FF2B5EF4-FFF2-40B4-BE49-F238E27FC236}">
                <a16:creationId xmlns:a16="http://schemas.microsoft.com/office/drawing/2014/main" id="{74E8D3EF-329F-AE4A-8133-7F5F17DFBC46}"/>
              </a:ext>
            </a:extLst>
          </p:cNvPr>
          <p:cNvSpPr txBox="1">
            <a:spLocks/>
          </p:cNvSpPr>
          <p:nvPr/>
        </p:nvSpPr>
        <p:spPr>
          <a:xfrm>
            <a:off x="6554928" y="2162155"/>
            <a:ext cx="1767076" cy="5727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endParaRPr lang="en-GB" sz="1000" dirty="0">
              <a:solidFill>
                <a:srgbClr val="D9D9D9"/>
              </a:solidFill>
              <a:latin typeface="3ds Condensed Light" panose="02000503020000020004" pitchFamily="50" charset="0"/>
              <a:ea typeface="Raleway"/>
              <a:cs typeface="Raleway"/>
              <a:sym typeface="Raleway"/>
            </a:endParaRPr>
          </a:p>
        </p:txBody>
      </p:sp>
      <p:sp>
        <p:nvSpPr>
          <p:cNvPr id="5" name="Google Shape;99;p17">
            <a:extLst>
              <a:ext uri="{FF2B5EF4-FFF2-40B4-BE49-F238E27FC236}">
                <a16:creationId xmlns:a16="http://schemas.microsoft.com/office/drawing/2014/main" id="{81E21C33-C7F3-CF46-9011-292D0347EDB8}"/>
              </a:ext>
            </a:extLst>
          </p:cNvPr>
          <p:cNvSpPr txBox="1">
            <a:spLocks/>
          </p:cNvSpPr>
          <p:nvPr/>
        </p:nvSpPr>
        <p:spPr>
          <a:xfrm>
            <a:off x="311099" y="1480457"/>
            <a:ext cx="4678911" cy="2578587"/>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None/>
            </a:pPr>
            <a:br>
              <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br>
            <a:endPar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a:p>
            <a:pPr marL="0" indent="0">
              <a:spcBef>
                <a:spcPts val="1600"/>
              </a:spcBef>
              <a:spcAft>
                <a:spcPts val="1600"/>
              </a:spcAft>
              <a:buClr>
                <a:schemeClr val="dk1"/>
              </a:buClr>
              <a:buSzPts val="1100"/>
              <a:buFont typeface="Arial"/>
              <a:buNone/>
            </a:pPr>
            <a:endPar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p:txBody>
      </p:sp>
      <p:sp>
        <p:nvSpPr>
          <p:cNvPr id="8" name="Google Shape;99;p17">
            <a:extLst>
              <a:ext uri="{FF2B5EF4-FFF2-40B4-BE49-F238E27FC236}">
                <a16:creationId xmlns:a16="http://schemas.microsoft.com/office/drawing/2014/main" id="{0985BB5B-4C2F-49A4-8C7D-E83F5D2E24B7}"/>
              </a:ext>
            </a:extLst>
          </p:cNvPr>
          <p:cNvSpPr txBox="1">
            <a:spLocks/>
          </p:cNvSpPr>
          <p:nvPr/>
        </p:nvSpPr>
        <p:spPr>
          <a:xfrm>
            <a:off x="311099" y="1626615"/>
            <a:ext cx="2886483" cy="2578587"/>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spcBef>
                <a:spcPts val="0"/>
              </a:spcBef>
              <a:buNone/>
            </a:pPr>
            <a:r>
              <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Finally, the design is initially tested for its strength in </a:t>
            </a:r>
            <a:r>
              <a:rPr lang="en-GB" sz="1200" dirty="0" err="1">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solidworks</a:t>
            </a:r>
            <a:r>
              <a:rPr lang="en-GB" sz="1200"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t>. The robot must have enough rigidity, less in weight. So, an aluminium chassis with mobile ATV like design is to be designed in which the supporting components can be mounted.</a:t>
            </a:r>
            <a:br>
              <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rPr>
            </a:br>
            <a:endPar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a:p>
            <a:pPr marL="0" indent="0">
              <a:spcBef>
                <a:spcPts val="1600"/>
              </a:spcBef>
              <a:spcAft>
                <a:spcPts val="1600"/>
              </a:spcAft>
              <a:buClr>
                <a:schemeClr val="dk1"/>
              </a:buClr>
              <a:buSzPts val="1100"/>
              <a:buFont typeface="Arial"/>
              <a:buNone/>
            </a:pPr>
            <a:endParaRPr lang="en-GB" sz="1200" b="1" dirty="0">
              <a:solidFill>
                <a:schemeClr val="tx1">
                  <a:lumMod val="65000"/>
                  <a:lumOff val="35000"/>
                </a:schemeClr>
              </a:solidFill>
              <a:latin typeface="3ds Condensed Light" panose="02000503020000020004" pitchFamily="50" charset="0"/>
              <a:ea typeface="Helvetica Neue" panose="02000503000000020004" pitchFamily="2" charset="0"/>
              <a:cs typeface="Helvetica Neue" panose="02000503000000020004" pitchFamily="2" charset="0"/>
              <a:sym typeface="Raleway"/>
            </a:endParaRPr>
          </a:p>
        </p:txBody>
      </p:sp>
      <p:pic>
        <p:nvPicPr>
          <p:cNvPr id="4" name="Picture 3">
            <a:extLst>
              <a:ext uri="{FF2B5EF4-FFF2-40B4-BE49-F238E27FC236}">
                <a16:creationId xmlns:a16="http://schemas.microsoft.com/office/drawing/2014/main" id="{0B155D76-274F-4F82-90BB-0EEDBBDD15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8643" y="1025112"/>
            <a:ext cx="5393657" cy="3033932"/>
          </a:xfrm>
          <a:prstGeom prst="rect">
            <a:avLst/>
          </a:prstGeom>
        </p:spPr>
      </p:pic>
    </p:spTree>
    <p:extLst>
      <p:ext uri="{BB962C8B-B14F-4D97-AF65-F5344CB8AC3E}">
        <p14:creationId xmlns:p14="http://schemas.microsoft.com/office/powerpoint/2010/main" val="193595925"/>
      </p:ext>
    </p:extLst>
  </p:cSld>
  <p:clrMapOvr>
    <a:masterClrMapping/>
  </p:clrMapOvr>
</p:sld>
</file>

<file path=ppt/theme/theme1.xml><?xml version="1.0" encoding="utf-8"?>
<a:theme xmlns:a="http://schemas.openxmlformats.org/drawingml/2006/main" name="2_3DS_CATIA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411096D6-055E-4C4B-AADA-886FBB470F68}"/>
    </a:ext>
  </a:extLst>
</a:theme>
</file>

<file path=ppt/theme/theme10.xml><?xml version="1.0" encoding="utf-8"?>
<a:theme xmlns:a="http://schemas.openxmlformats.org/drawingml/2006/main" name="11_3DS_BIOVIA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5B48B88D-7D70-4189-A42C-4B9173B7203B}"/>
    </a:ext>
  </a:extLst>
</a:theme>
</file>

<file path=ppt/theme/theme11.xml><?xml version="1.0" encoding="utf-8"?>
<a:theme xmlns:a="http://schemas.openxmlformats.org/drawingml/2006/main" name="12_3DS_NETVIBES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F33B4D98-9BA9-48B5-863F-59FBD2A8D187}"/>
    </a:ext>
  </a:extLst>
</a:theme>
</file>

<file path=ppt/theme/theme12.xml><?xml version="1.0" encoding="utf-8"?>
<a:theme xmlns:a="http://schemas.openxmlformats.org/drawingml/2006/main" name="13_3DS_3DEXCITE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4FEF90BA-7162-4845-B05F-F5EA23A6CFB6}"/>
    </a:ext>
  </a:extLst>
</a:theme>
</file>

<file path=ppt/theme/theme13.xml><?xml version="1.0" encoding="utf-8"?>
<a:theme xmlns:a="http://schemas.openxmlformats.org/drawingml/2006/main" name="Aakruti ppt templatev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3DS_SOLIDWORKS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7241305C-3B1E-4B02-BF31-38B3A4260B42}"/>
    </a:ext>
  </a:extLst>
</a:theme>
</file>

<file path=ppt/theme/theme3.xml><?xml version="1.0" encoding="utf-8"?>
<a:theme xmlns:a="http://schemas.openxmlformats.org/drawingml/2006/main" name="4_3DS_ENOVIA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1B671D29-20CE-4F0E-8C7E-AAE5D1DA4FD0}"/>
    </a:ext>
  </a:extLst>
</a:theme>
</file>

<file path=ppt/theme/theme4.xml><?xml version="1.0" encoding="utf-8"?>
<a:theme xmlns:a="http://schemas.openxmlformats.org/drawingml/2006/main" name="5_3DS_DELMIA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20CFD681-0A94-49F5-BBF4-A6125E716984}"/>
    </a:ext>
  </a:extLst>
</a:theme>
</file>

<file path=ppt/theme/theme5.xml><?xml version="1.0" encoding="utf-8"?>
<a:theme xmlns:a="http://schemas.openxmlformats.org/drawingml/2006/main" name="6_3DS_SIMULIA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D11FAF20-BC75-4E22-9A83-6DE1A8E85A29}"/>
    </a:ext>
  </a:extLst>
</a:theme>
</file>

<file path=ppt/theme/theme6.xml><?xml version="1.0" encoding="utf-8"?>
<a:theme xmlns:a="http://schemas.openxmlformats.org/drawingml/2006/main" name="7_3DS_GEOVIA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A7B7EEB1-C1D1-4029-A284-3FCD077685BD}"/>
    </a:ext>
  </a:extLst>
</a:theme>
</file>

<file path=ppt/theme/theme7.xml><?xml version="1.0" encoding="utf-8"?>
<a:theme xmlns:a="http://schemas.openxmlformats.org/drawingml/2006/main" name="8_3DS_EXALEAD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63934457-0F4D-4309-B7B6-B99236CEF292}"/>
    </a:ext>
  </a:extLst>
</a:theme>
</file>

<file path=ppt/theme/theme8.xml><?xml version="1.0" encoding="utf-8"?>
<a:theme xmlns:a="http://schemas.openxmlformats.org/drawingml/2006/main" name="9_3DS_3DVIA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88BA5469-FCEB-4406-B684-E3166A1F15A2}"/>
    </a:ext>
  </a:extLst>
</a:theme>
</file>

<file path=ppt/theme/theme9.xml><?xml version="1.0" encoding="utf-8"?>
<a:theme xmlns:a="http://schemas.openxmlformats.org/drawingml/2006/main" name="10_3DS_3DSWYM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72F83C28-6BA4-4FA8-8316-31132DB0AE82}"/>
    </a:ext>
  </a:extLst>
</a:theme>
</file>

<file path=docProps/app.xml><?xml version="1.0" encoding="utf-8"?>
<Properties xmlns="http://schemas.openxmlformats.org/officeDocument/2006/extended-properties" xmlns:vt="http://schemas.openxmlformats.org/officeDocument/2006/docPropsVTypes">
  <Template>blank</Template>
  <TotalTime>1618</TotalTime>
  <Words>1000</Words>
  <Application>Microsoft Office PowerPoint</Application>
  <PresentationFormat>On-screen Show (16:9)</PresentationFormat>
  <Paragraphs>59</Paragraphs>
  <Slides>9</Slides>
  <Notes>4</Notes>
  <HiddenSlides>0</HiddenSlides>
  <MMClips>0</MMClips>
  <ScaleCrop>false</ScaleCrop>
  <HeadingPairs>
    <vt:vector size="6" baseType="variant">
      <vt:variant>
        <vt:lpstr>Fonts Used</vt:lpstr>
      </vt:variant>
      <vt:variant>
        <vt:i4>6</vt:i4>
      </vt:variant>
      <vt:variant>
        <vt:lpstr>Theme</vt:lpstr>
      </vt:variant>
      <vt:variant>
        <vt:i4>13</vt:i4>
      </vt:variant>
      <vt:variant>
        <vt:lpstr>Slide Titles</vt:lpstr>
      </vt:variant>
      <vt:variant>
        <vt:i4>9</vt:i4>
      </vt:variant>
    </vt:vector>
  </HeadingPairs>
  <TitlesOfParts>
    <vt:vector size="28" baseType="lpstr">
      <vt:lpstr>3ds Condensed Light</vt:lpstr>
      <vt:lpstr>Arial</vt:lpstr>
      <vt:lpstr>Arial Narrow</vt:lpstr>
      <vt:lpstr>Calibri</vt:lpstr>
      <vt:lpstr>Calibri Light</vt:lpstr>
      <vt:lpstr>Wingdings 3</vt:lpstr>
      <vt:lpstr>2_3DS_CATIA Template_2015</vt:lpstr>
      <vt:lpstr>3_3DS_SOLIDWORKS Template_2015</vt:lpstr>
      <vt:lpstr>4_3DS_ENOVIA Template_2015</vt:lpstr>
      <vt:lpstr>5_3DS_DELMIA Template_2015</vt:lpstr>
      <vt:lpstr>6_3DS_SIMULIA Template_2015</vt:lpstr>
      <vt:lpstr>7_3DS_GEOVIA Template_2015</vt:lpstr>
      <vt:lpstr>8_3DS_EXALEAD Template_2015</vt:lpstr>
      <vt:lpstr>9_3DS_3DVIA Template_2015</vt:lpstr>
      <vt:lpstr>10_3DS_3DSWYM Template_2015</vt:lpstr>
      <vt:lpstr>11_3DS_BIOVIA Template_2015</vt:lpstr>
      <vt:lpstr>12_3DS_NETVIBES Template_2015</vt:lpstr>
      <vt:lpstr>13_3DS_3DEXCITE Template_2015</vt:lpstr>
      <vt:lpstr>Aakruti ppt templatev1</vt:lpstr>
      <vt:lpstr>PowerPoint Presentation</vt:lpstr>
      <vt:lpstr>Team Members</vt:lpstr>
      <vt:lpstr>Problem Identified</vt:lpstr>
      <vt:lpstr>Significance</vt:lpstr>
      <vt:lpstr>Research Findings</vt:lpstr>
      <vt:lpstr>User Persona </vt:lpstr>
      <vt:lpstr>Product Specifications</vt:lpstr>
      <vt:lpstr>Concept Direction</vt:lpstr>
      <vt:lpstr>Explorations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SIVAPRIYA S</dc:creator>
  <cp:lastModifiedBy>SIVAPRIYA S</cp:lastModifiedBy>
  <cp:revision>97</cp:revision>
  <cp:lastPrinted>2013-06-27T08:50:33Z</cp:lastPrinted>
  <dcterms:created xsi:type="dcterms:W3CDTF">2019-08-22T06:43:30Z</dcterms:created>
  <dcterms:modified xsi:type="dcterms:W3CDTF">2022-08-07T18:58:53Z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Version">
    <vt:lpwstr>1.0</vt:lpwstr>
  </property>
</Properties>
</file>