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5"/>
  </p:notesMasterIdLst>
  <p:handoutMasterIdLst>
    <p:handoutMasterId r:id="rId26"/>
  </p:handoutMasterIdLst>
  <p:sldIdLst>
    <p:sldId id="311" r:id="rId6"/>
    <p:sldId id="401" r:id="rId7"/>
    <p:sldId id="421" r:id="rId8"/>
    <p:sldId id="399" r:id="rId9"/>
    <p:sldId id="410" r:id="rId10"/>
    <p:sldId id="419" r:id="rId11"/>
    <p:sldId id="439" r:id="rId12"/>
    <p:sldId id="417" r:id="rId13"/>
    <p:sldId id="409" r:id="rId14"/>
    <p:sldId id="422" r:id="rId15"/>
    <p:sldId id="423" r:id="rId16"/>
    <p:sldId id="424" r:id="rId17"/>
    <p:sldId id="411" r:id="rId18"/>
    <p:sldId id="425" r:id="rId19"/>
    <p:sldId id="426" r:id="rId20"/>
    <p:sldId id="427" r:id="rId21"/>
    <p:sldId id="428" r:id="rId22"/>
    <p:sldId id="412" r:id="rId23"/>
    <p:sldId id="329" r:id="rId24"/>
  </p:sldIdLst>
  <p:sldSz cx="10972800" cy="6858000"/>
  <p:notesSz cx="6797675" cy="9874250"/>
  <p:custDataLst>
    <p:tags r:id="rId2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B9BCE-E20B-4FF6-A524-F042DEF1639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E29F46CA-6ABB-4E3C-8A31-F66406AFC88C}">
      <dgm:prSet/>
      <dgm:spPr/>
      <dgm:t>
        <a:bodyPr/>
        <a:lstStyle/>
        <a:p>
          <a:pPr rtl="0"/>
          <a:r>
            <a:rPr lang="en-US" dirty="0" smtClean="0"/>
            <a:t>CF Logs </a:t>
          </a:r>
          <a:endParaRPr lang="en-US" dirty="0"/>
        </a:p>
      </dgm:t>
    </dgm:pt>
    <dgm:pt modelId="{6F475F51-6AAC-45AA-BBBE-1BEC6B0D15CE}" type="parTrans" cxnId="{B4C110BE-5E40-4AE9-AE7A-3A7A54A5ACC9}">
      <dgm:prSet/>
      <dgm:spPr/>
      <dgm:t>
        <a:bodyPr/>
        <a:lstStyle/>
        <a:p>
          <a:endParaRPr lang="en-US"/>
        </a:p>
      </dgm:t>
    </dgm:pt>
    <dgm:pt modelId="{374476C5-6546-4A5E-A910-8B645660DD40}" type="sibTrans" cxnId="{B4C110BE-5E40-4AE9-AE7A-3A7A54A5ACC9}">
      <dgm:prSet/>
      <dgm:spPr/>
      <dgm:t>
        <a:bodyPr/>
        <a:lstStyle/>
        <a:p>
          <a:endParaRPr lang="en-US"/>
        </a:p>
      </dgm:t>
    </dgm:pt>
    <dgm:pt modelId="{CACF6C06-2E2A-48FE-B7D4-7CA688F9D0D0}">
      <dgm:prSet/>
      <dgm:spPr/>
      <dgm:t>
        <a:bodyPr/>
        <a:lstStyle/>
        <a:p>
          <a:pPr rtl="0"/>
          <a:r>
            <a:rPr lang="en-US" dirty="0" smtClean="0"/>
            <a:t>CF start</a:t>
          </a:r>
          <a:endParaRPr lang="en-US" dirty="0"/>
        </a:p>
      </dgm:t>
    </dgm:pt>
    <dgm:pt modelId="{6300761B-65A8-4822-AA8E-70C2901565DD}" type="parTrans" cxnId="{B7B58983-8B8A-4D79-9A6E-4DF4D0E9A983}">
      <dgm:prSet/>
      <dgm:spPr/>
      <dgm:t>
        <a:bodyPr/>
        <a:lstStyle/>
        <a:p>
          <a:endParaRPr lang="en-US"/>
        </a:p>
      </dgm:t>
    </dgm:pt>
    <dgm:pt modelId="{CFC8EEDA-EBFF-48B5-9CAF-36C1146ABFCE}" type="sibTrans" cxnId="{B7B58983-8B8A-4D79-9A6E-4DF4D0E9A983}">
      <dgm:prSet/>
      <dgm:spPr/>
      <dgm:t>
        <a:bodyPr/>
        <a:lstStyle/>
        <a:p>
          <a:endParaRPr lang="en-US"/>
        </a:p>
      </dgm:t>
    </dgm:pt>
    <dgm:pt modelId="{37BEDD47-4A06-47CB-B700-C7D5DF414F22}">
      <dgm:prSet/>
      <dgm:spPr/>
      <dgm:t>
        <a:bodyPr/>
        <a:lstStyle/>
        <a:p>
          <a:pPr rtl="0"/>
          <a:r>
            <a:rPr lang="en-US" dirty="0" smtClean="0"/>
            <a:t>CF stop</a:t>
          </a:r>
          <a:endParaRPr lang="en-US" dirty="0"/>
        </a:p>
      </dgm:t>
    </dgm:pt>
    <dgm:pt modelId="{A3828F36-089C-4809-9AF0-462420581B8C}" type="parTrans" cxnId="{053BD53D-F4FB-4EE1-B995-0AF6E124C14F}">
      <dgm:prSet/>
      <dgm:spPr/>
      <dgm:t>
        <a:bodyPr/>
        <a:lstStyle/>
        <a:p>
          <a:endParaRPr lang="en-US"/>
        </a:p>
      </dgm:t>
    </dgm:pt>
    <dgm:pt modelId="{3E83E50C-01B1-4469-BC59-411FE02919EA}" type="sibTrans" cxnId="{053BD53D-F4FB-4EE1-B995-0AF6E124C14F}">
      <dgm:prSet/>
      <dgm:spPr/>
      <dgm:t>
        <a:bodyPr/>
        <a:lstStyle/>
        <a:p>
          <a:endParaRPr lang="en-US"/>
        </a:p>
      </dgm:t>
    </dgm:pt>
    <dgm:pt modelId="{C3DF854F-9C0E-44CF-9599-A158D6DA5E87}" type="pres">
      <dgm:prSet presAssocID="{38DB9BCE-E20B-4FF6-A524-F042DEF16391}" presName="Name0" presStyleCnt="0">
        <dgm:presLayoutVars>
          <dgm:dir/>
          <dgm:animLvl val="lvl"/>
          <dgm:resizeHandles val="exact"/>
        </dgm:presLayoutVars>
      </dgm:prSet>
      <dgm:spPr/>
    </dgm:pt>
    <dgm:pt modelId="{6CEF5554-8F2F-429B-8ABC-C0ECEA05A34C}" type="pres">
      <dgm:prSet presAssocID="{E29F46CA-6ABB-4E3C-8A31-F66406AFC88C}" presName="composite" presStyleCnt="0"/>
      <dgm:spPr/>
    </dgm:pt>
    <dgm:pt modelId="{0DCE78BC-BC7A-4732-96BE-9D977F053A1F}" type="pres">
      <dgm:prSet presAssocID="{E29F46CA-6ABB-4E3C-8A31-F66406AFC88C}" presName="parTx" presStyleLbl="alignNode1" presStyleIdx="0" presStyleCnt="3">
        <dgm:presLayoutVars>
          <dgm:chMax val="0"/>
          <dgm:chPref val="0"/>
          <dgm:bulletEnabled val="1"/>
        </dgm:presLayoutVars>
      </dgm:prSet>
      <dgm:spPr/>
    </dgm:pt>
    <dgm:pt modelId="{9A52710F-EF9A-4B43-A502-87247DE891B4}" type="pres">
      <dgm:prSet presAssocID="{E29F46CA-6ABB-4E3C-8A31-F66406AFC88C}" presName="desTx" presStyleLbl="alignAccFollowNode1" presStyleIdx="0" presStyleCnt="3">
        <dgm:presLayoutVars>
          <dgm:bulletEnabled val="1"/>
        </dgm:presLayoutVars>
      </dgm:prSet>
      <dgm:spPr/>
    </dgm:pt>
    <dgm:pt modelId="{6E852D27-0B98-4FDD-8FE1-708308FE3B8B}" type="pres">
      <dgm:prSet presAssocID="{374476C5-6546-4A5E-A910-8B645660DD40}" presName="space" presStyleCnt="0"/>
      <dgm:spPr/>
    </dgm:pt>
    <dgm:pt modelId="{2E4F07E4-74F3-4BD7-A9DE-4AE87B9B359A}" type="pres">
      <dgm:prSet presAssocID="{CACF6C06-2E2A-48FE-B7D4-7CA688F9D0D0}" presName="composite" presStyleCnt="0"/>
      <dgm:spPr/>
    </dgm:pt>
    <dgm:pt modelId="{D4806EFD-CC46-4DBE-808B-7B75E94DB419}" type="pres">
      <dgm:prSet presAssocID="{CACF6C06-2E2A-48FE-B7D4-7CA688F9D0D0}" presName="parTx" presStyleLbl="alignNode1" presStyleIdx="1" presStyleCnt="3">
        <dgm:presLayoutVars>
          <dgm:chMax val="0"/>
          <dgm:chPref val="0"/>
          <dgm:bulletEnabled val="1"/>
        </dgm:presLayoutVars>
      </dgm:prSet>
      <dgm:spPr/>
    </dgm:pt>
    <dgm:pt modelId="{81CDE180-8FFF-4AD6-B186-BC1E8D784F7B}" type="pres">
      <dgm:prSet presAssocID="{CACF6C06-2E2A-48FE-B7D4-7CA688F9D0D0}" presName="desTx" presStyleLbl="alignAccFollowNode1" presStyleIdx="1" presStyleCnt="3">
        <dgm:presLayoutVars>
          <dgm:bulletEnabled val="1"/>
        </dgm:presLayoutVars>
      </dgm:prSet>
      <dgm:spPr/>
    </dgm:pt>
    <dgm:pt modelId="{65608F85-AC7C-4644-AB61-D610DC74EFA3}" type="pres">
      <dgm:prSet presAssocID="{CFC8EEDA-EBFF-48B5-9CAF-36C1146ABFCE}" presName="space" presStyleCnt="0"/>
      <dgm:spPr/>
    </dgm:pt>
    <dgm:pt modelId="{93C87799-4B5C-4582-A0F2-BCAEA7ADA210}" type="pres">
      <dgm:prSet presAssocID="{37BEDD47-4A06-47CB-B700-C7D5DF414F22}" presName="composite" presStyleCnt="0"/>
      <dgm:spPr/>
    </dgm:pt>
    <dgm:pt modelId="{09D52176-8006-4382-BC79-718E1061F777}" type="pres">
      <dgm:prSet presAssocID="{37BEDD47-4A06-47CB-B700-C7D5DF414F22}" presName="parTx" presStyleLbl="alignNode1" presStyleIdx="2" presStyleCnt="3">
        <dgm:presLayoutVars>
          <dgm:chMax val="0"/>
          <dgm:chPref val="0"/>
          <dgm:bulletEnabled val="1"/>
        </dgm:presLayoutVars>
      </dgm:prSet>
      <dgm:spPr/>
    </dgm:pt>
    <dgm:pt modelId="{14F57F5D-1ABA-432B-BF2E-A26E1A606938}" type="pres">
      <dgm:prSet presAssocID="{37BEDD47-4A06-47CB-B700-C7D5DF414F22}" presName="desTx" presStyleLbl="alignAccFollowNode1" presStyleIdx="2" presStyleCnt="3">
        <dgm:presLayoutVars>
          <dgm:bulletEnabled val="1"/>
        </dgm:presLayoutVars>
      </dgm:prSet>
      <dgm:spPr/>
    </dgm:pt>
  </dgm:ptLst>
  <dgm:cxnLst>
    <dgm:cxn modelId="{B4C110BE-5E40-4AE9-AE7A-3A7A54A5ACC9}" srcId="{38DB9BCE-E20B-4FF6-A524-F042DEF16391}" destId="{E29F46CA-6ABB-4E3C-8A31-F66406AFC88C}" srcOrd="0" destOrd="0" parTransId="{6F475F51-6AAC-45AA-BBBE-1BEC6B0D15CE}" sibTransId="{374476C5-6546-4A5E-A910-8B645660DD40}"/>
    <dgm:cxn modelId="{B7B58983-8B8A-4D79-9A6E-4DF4D0E9A983}" srcId="{38DB9BCE-E20B-4FF6-A524-F042DEF16391}" destId="{CACF6C06-2E2A-48FE-B7D4-7CA688F9D0D0}" srcOrd="1" destOrd="0" parTransId="{6300761B-65A8-4822-AA8E-70C2901565DD}" sibTransId="{CFC8EEDA-EBFF-48B5-9CAF-36C1146ABFCE}"/>
    <dgm:cxn modelId="{6DA074C4-8435-43E5-A70D-47C7F2C0FBC5}" type="presOf" srcId="{37BEDD47-4A06-47CB-B700-C7D5DF414F22}" destId="{09D52176-8006-4382-BC79-718E1061F777}" srcOrd="0" destOrd="0" presId="urn:microsoft.com/office/officeart/2005/8/layout/hList1"/>
    <dgm:cxn modelId="{053BD53D-F4FB-4EE1-B995-0AF6E124C14F}" srcId="{38DB9BCE-E20B-4FF6-A524-F042DEF16391}" destId="{37BEDD47-4A06-47CB-B700-C7D5DF414F22}" srcOrd="2" destOrd="0" parTransId="{A3828F36-089C-4809-9AF0-462420581B8C}" sibTransId="{3E83E50C-01B1-4469-BC59-411FE02919EA}"/>
    <dgm:cxn modelId="{F9002844-C5BA-4A82-B12E-67D15A71512B}" type="presOf" srcId="{CACF6C06-2E2A-48FE-B7D4-7CA688F9D0D0}" destId="{D4806EFD-CC46-4DBE-808B-7B75E94DB419}" srcOrd="0" destOrd="0" presId="urn:microsoft.com/office/officeart/2005/8/layout/hList1"/>
    <dgm:cxn modelId="{9C3902A3-328E-47F6-8182-ACAA32B2771B}" type="presOf" srcId="{38DB9BCE-E20B-4FF6-A524-F042DEF16391}" destId="{C3DF854F-9C0E-44CF-9599-A158D6DA5E87}" srcOrd="0" destOrd="0" presId="urn:microsoft.com/office/officeart/2005/8/layout/hList1"/>
    <dgm:cxn modelId="{A8782F3A-34B3-4A33-87C3-C65E16BA971E}" type="presOf" srcId="{E29F46CA-6ABB-4E3C-8A31-F66406AFC88C}" destId="{0DCE78BC-BC7A-4732-96BE-9D977F053A1F}" srcOrd="0" destOrd="0" presId="urn:microsoft.com/office/officeart/2005/8/layout/hList1"/>
    <dgm:cxn modelId="{A5BE092D-D1B0-4BA2-912E-D93016FE68C6}" type="presParOf" srcId="{C3DF854F-9C0E-44CF-9599-A158D6DA5E87}" destId="{6CEF5554-8F2F-429B-8ABC-C0ECEA05A34C}" srcOrd="0" destOrd="0" presId="urn:microsoft.com/office/officeart/2005/8/layout/hList1"/>
    <dgm:cxn modelId="{963EDCF1-48EE-40E3-8D5F-DF610CC8CB89}" type="presParOf" srcId="{6CEF5554-8F2F-429B-8ABC-C0ECEA05A34C}" destId="{0DCE78BC-BC7A-4732-96BE-9D977F053A1F}" srcOrd="0" destOrd="0" presId="urn:microsoft.com/office/officeart/2005/8/layout/hList1"/>
    <dgm:cxn modelId="{898F661F-C494-4FC2-9819-E1B3111F2725}" type="presParOf" srcId="{6CEF5554-8F2F-429B-8ABC-C0ECEA05A34C}" destId="{9A52710F-EF9A-4B43-A502-87247DE891B4}" srcOrd="1" destOrd="0" presId="urn:microsoft.com/office/officeart/2005/8/layout/hList1"/>
    <dgm:cxn modelId="{C84E181C-B20E-4411-A008-3DFCB1C56E4D}" type="presParOf" srcId="{C3DF854F-9C0E-44CF-9599-A158D6DA5E87}" destId="{6E852D27-0B98-4FDD-8FE1-708308FE3B8B}" srcOrd="1" destOrd="0" presId="urn:microsoft.com/office/officeart/2005/8/layout/hList1"/>
    <dgm:cxn modelId="{059B5A59-3BFE-4B0C-91CA-BE1D2DFAF49B}" type="presParOf" srcId="{C3DF854F-9C0E-44CF-9599-A158D6DA5E87}" destId="{2E4F07E4-74F3-4BD7-A9DE-4AE87B9B359A}" srcOrd="2" destOrd="0" presId="urn:microsoft.com/office/officeart/2005/8/layout/hList1"/>
    <dgm:cxn modelId="{CEB5E16D-8A92-49B3-860C-9F0F769AB272}" type="presParOf" srcId="{2E4F07E4-74F3-4BD7-A9DE-4AE87B9B359A}" destId="{D4806EFD-CC46-4DBE-808B-7B75E94DB419}" srcOrd="0" destOrd="0" presId="urn:microsoft.com/office/officeart/2005/8/layout/hList1"/>
    <dgm:cxn modelId="{D772B5C6-8732-4812-A9DA-082C3F43D186}" type="presParOf" srcId="{2E4F07E4-74F3-4BD7-A9DE-4AE87B9B359A}" destId="{81CDE180-8FFF-4AD6-B186-BC1E8D784F7B}" srcOrd="1" destOrd="0" presId="urn:microsoft.com/office/officeart/2005/8/layout/hList1"/>
    <dgm:cxn modelId="{B9261089-54DC-4076-88AE-ABA04C3ABA27}" type="presParOf" srcId="{C3DF854F-9C0E-44CF-9599-A158D6DA5E87}" destId="{65608F85-AC7C-4644-AB61-D610DC74EFA3}" srcOrd="3" destOrd="0" presId="urn:microsoft.com/office/officeart/2005/8/layout/hList1"/>
    <dgm:cxn modelId="{8280F41B-FCFE-4E45-B793-19BE465D0118}" type="presParOf" srcId="{C3DF854F-9C0E-44CF-9599-A158D6DA5E87}" destId="{93C87799-4B5C-4582-A0F2-BCAEA7ADA210}" srcOrd="4" destOrd="0" presId="urn:microsoft.com/office/officeart/2005/8/layout/hList1"/>
    <dgm:cxn modelId="{57AF5ADA-9017-46D1-A0EE-4F61AA846C21}" type="presParOf" srcId="{93C87799-4B5C-4582-A0F2-BCAEA7ADA210}" destId="{09D52176-8006-4382-BC79-718E1061F777}" srcOrd="0" destOrd="0" presId="urn:microsoft.com/office/officeart/2005/8/layout/hList1"/>
    <dgm:cxn modelId="{6B37ABCB-4498-4210-B437-C36A18CC8E9D}" type="presParOf" srcId="{93C87799-4B5C-4582-A0F2-BCAEA7ADA210}" destId="{14F57F5D-1ABA-432B-BF2E-A26E1A60693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298343-2CBD-4470-9E67-569F3613C35C}" type="doc">
      <dgm:prSet loTypeId="urn:microsoft.com/office/officeart/2005/8/layout/process4" loCatId="process" qsTypeId="urn:microsoft.com/office/officeart/2005/8/quickstyle/simple1" qsCatId="simple" csTypeId="urn:microsoft.com/office/officeart/2005/8/colors/accent5_1" csCatId="accent5"/>
      <dgm:spPr/>
      <dgm:t>
        <a:bodyPr/>
        <a:lstStyle/>
        <a:p>
          <a:endParaRPr lang="en-US"/>
        </a:p>
      </dgm:t>
    </dgm:pt>
    <dgm:pt modelId="{88815AC2-BE7C-422E-954F-1968DCF3BF0C}">
      <dgm:prSet custT="1"/>
      <dgm:spPr/>
      <dgm:t>
        <a:bodyPr/>
        <a:lstStyle/>
        <a:p>
          <a:pPr rtl="0"/>
          <a:r>
            <a:rPr lang="en-US" sz="1400" b="0" dirty="0" smtClean="0"/>
            <a:t>The Cloud Controller passes requests to stage and run applications to the Cloud Controller Bridge (CC-Bridge).</a:t>
          </a:r>
          <a:endParaRPr lang="en-US" sz="1400" dirty="0"/>
        </a:p>
      </dgm:t>
    </dgm:pt>
    <dgm:pt modelId="{B5255C87-E664-4CE5-82C5-0DABCF8704CC}" type="parTrans" cxnId="{FEAF9F58-1E97-458C-95C1-8507C6CC2D1B}">
      <dgm:prSet/>
      <dgm:spPr/>
      <dgm:t>
        <a:bodyPr/>
        <a:lstStyle/>
        <a:p>
          <a:endParaRPr lang="en-US"/>
        </a:p>
      </dgm:t>
    </dgm:pt>
    <dgm:pt modelId="{45B50A6E-F95D-4194-BD0B-EAC0E0BA9E82}" type="sibTrans" cxnId="{FEAF9F58-1E97-458C-95C1-8507C6CC2D1B}">
      <dgm:prSet/>
      <dgm:spPr/>
      <dgm:t>
        <a:bodyPr/>
        <a:lstStyle/>
        <a:p>
          <a:endParaRPr lang="en-US"/>
        </a:p>
      </dgm:t>
    </dgm:pt>
    <dgm:pt modelId="{272F1F7D-ABAA-4285-9314-04267F641F7D}">
      <dgm:prSet custT="1"/>
      <dgm:spPr/>
      <dgm:t>
        <a:bodyPr/>
        <a:lstStyle/>
        <a:p>
          <a:pPr rtl="0"/>
          <a:r>
            <a:rPr lang="en-US" sz="1400" b="0" dirty="0" smtClean="0"/>
            <a:t>The CC-Bridge translates staging and running requests into Tasks and Long Running Processes(LRPs), then submits these to the Bulletin Board System (BBS) through an API over HTTP.</a:t>
          </a:r>
          <a:endParaRPr lang="en-US" sz="1400" dirty="0"/>
        </a:p>
      </dgm:t>
    </dgm:pt>
    <dgm:pt modelId="{3E3C609F-1CEB-4759-841D-430C8D8DB118}" type="parTrans" cxnId="{E47BE3C3-1E79-4BFD-A937-CA281A298C31}">
      <dgm:prSet/>
      <dgm:spPr/>
      <dgm:t>
        <a:bodyPr/>
        <a:lstStyle/>
        <a:p>
          <a:endParaRPr lang="en-US"/>
        </a:p>
      </dgm:t>
    </dgm:pt>
    <dgm:pt modelId="{DBCDCEA5-1F77-450F-8522-35012BD0633A}" type="sibTrans" cxnId="{E47BE3C3-1E79-4BFD-A937-CA281A298C31}">
      <dgm:prSet/>
      <dgm:spPr/>
      <dgm:t>
        <a:bodyPr/>
        <a:lstStyle/>
        <a:p>
          <a:endParaRPr lang="en-US"/>
        </a:p>
      </dgm:t>
    </dgm:pt>
    <dgm:pt modelId="{AA9C3F96-0D26-450A-ABD6-2BA2C821FF62}">
      <dgm:prSet custT="1"/>
      <dgm:spPr/>
      <dgm:t>
        <a:bodyPr/>
        <a:lstStyle/>
        <a:p>
          <a:pPr rtl="0"/>
          <a:r>
            <a:rPr lang="en-US" sz="1400" b="0" dirty="0" smtClean="0"/>
            <a:t>The BBS submits the Tasks and LRPs to the Auctioneer part of the Diego Brain.</a:t>
          </a:r>
          <a:endParaRPr lang="en-US" sz="1400" dirty="0"/>
        </a:p>
      </dgm:t>
    </dgm:pt>
    <dgm:pt modelId="{DA930EEF-8038-4E8D-8D69-7CE99976926A}" type="parTrans" cxnId="{F375F7C6-922C-4883-974A-246E347F9081}">
      <dgm:prSet/>
      <dgm:spPr/>
      <dgm:t>
        <a:bodyPr/>
        <a:lstStyle/>
        <a:p>
          <a:endParaRPr lang="en-US"/>
        </a:p>
      </dgm:t>
    </dgm:pt>
    <dgm:pt modelId="{000073D3-2D51-4E96-BD13-58AC5CFCA056}" type="sibTrans" cxnId="{F375F7C6-922C-4883-974A-246E347F9081}">
      <dgm:prSet/>
      <dgm:spPr/>
      <dgm:t>
        <a:bodyPr/>
        <a:lstStyle/>
        <a:p>
          <a:endParaRPr lang="en-US"/>
        </a:p>
      </dgm:t>
    </dgm:pt>
    <dgm:pt modelId="{D58A2F6B-1527-485C-BAD4-C3195F1E88E5}">
      <dgm:prSet custT="1"/>
      <dgm:spPr/>
      <dgm:t>
        <a:bodyPr/>
        <a:lstStyle/>
        <a:p>
          <a:pPr rtl="0"/>
          <a:r>
            <a:rPr lang="en-US" sz="1400" b="0" dirty="0" smtClean="0"/>
            <a:t>The Auctioneer distributes these Tasks and LRPs to Cells through an Auction. The Diego Brain communicates with Diego Cells using SSL/TLS protocol.</a:t>
          </a:r>
          <a:endParaRPr lang="en-US" sz="1400" dirty="0"/>
        </a:p>
      </dgm:t>
    </dgm:pt>
    <dgm:pt modelId="{9DDD8842-D412-454C-82BC-689D50E0CD0E}" type="parTrans" cxnId="{0BA58052-D42E-40EA-9C8F-7ACB29BDD316}">
      <dgm:prSet/>
      <dgm:spPr/>
      <dgm:t>
        <a:bodyPr/>
        <a:lstStyle/>
        <a:p>
          <a:endParaRPr lang="en-US"/>
        </a:p>
      </dgm:t>
    </dgm:pt>
    <dgm:pt modelId="{1BEF0542-54FE-419E-AA26-7D56A6A579F6}" type="sibTrans" cxnId="{0BA58052-D42E-40EA-9C8F-7ACB29BDD316}">
      <dgm:prSet/>
      <dgm:spPr/>
      <dgm:t>
        <a:bodyPr/>
        <a:lstStyle/>
        <a:p>
          <a:endParaRPr lang="en-US"/>
        </a:p>
      </dgm:t>
    </dgm:pt>
    <dgm:pt modelId="{DCE03124-906D-47EE-8170-5C085BDCD076}">
      <dgm:prSet custT="1"/>
      <dgm:spPr/>
      <dgm:t>
        <a:bodyPr/>
        <a:lstStyle/>
        <a:p>
          <a:pPr rtl="0"/>
          <a:r>
            <a:rPr lang="en-US" sz="1400" b="0" dirty="0" smtClean="0"/>
            <a:t>Once the Auctioneer assigns a Task or LRP to a Cell, an in-process Executor creates a Garden container in the Cell. The Task or LRP runs in the container.</a:t>
          </a:r>
          <a:endParaRPr lang="en-US" sz="1400" dirty="0"/>
        </a:p>
      </dgm:t>
    </dgm:pt>
    <dgm:pt modelId="{3E6D09C1-9435-4A1F-98EB-1CB844D28D97}" type="parTrans" cxnId="{2D469C8B-8B5B-42FC-ABB8-44EE0D95B670}">
      <dgm:prSet/>
      <dgm:spPr/>
      <dgm:t>
        <a:bodyPr/>
        <a:lstStyle/>
        <a:p>
          <a:endParaRPr lang="en-US"/>
        </a:p>
      </dgm:t>
    </dgm:pt>
    <dgm:pt modelId="{44F479F2-E96A-4A7B-8E25-CBDD7BF0E2F1}" type="sibTrans" cxnId="{2D469C8B-8B5B-42FC-ABB8-44EE0D95B670}">
      <dgm:prSet/>
      <dgm:spPr/>
      <dgm:t>
        <a:bodyPr/>
        <a:lstStyle/>
        <a:p>
          <a:endParaRPr lang="en-US"/>
        </a:p>
      </dgm:t>
    </dgm:pt>
    <dgm:pt modelId="{586EA76B-1FB9-40DA-8091-DB7F1B2EDAE0}">
      <dgm:prSet custT="1"/>
      <dgm:spPr/>
      <dgm:t>
        <a:bodyPr/>
        <a:lstStyle/>
        <a:p>
          <a:pPr rtl="0"/>
          <a:r>
            <a:rPr lang="en-US" sz="1400" b="0" dirty="0" smtClean="0"/>
            <a:t>The BBS tracks desired LRPs, running LRP instances, and in-flight Tasks. It also periodically analyzes this information and corrects discrepancies to ensure consistency between </a:t>
          </a:r>
          <a:r>
            <a:rPr lang="en-US" sz="1400" b="0" dirty="0" err="1" smtClean="0"/>
            <a:t>ActualLRP</a:t>
          </a:r>
          <a:r>
            <a:rPr lang="en-US" sz="1400" b="0" dirty="0" smtClean="0"/>
            <a:t> and </a:t>
          </a:r>
          <a:r>
            <a:rPr lang="en-US" sz="1400" b="0" dirty="0" err="1" smtClean="0"/>
            <a:t>DesiredLRP</a:t>
          </a:r>
          <a:r>
            <a:rPr lang="en-US" sz="1400" b="0" dirty="0" smtClean="0"/>
            <a:t> counts.</a:t>
          </a:r>
          <a:endParaRPr lang="en-US" sz="1400" dirty="0"/>
        </a:p>
      </dgm:t>
    </dgm:pt>
    <dgm:pt modelId="{6ABF1D9C-2F3D-4671-9D59-FD5FFB2F7040}" type="parTrans" cxnId="{9ED755AC-E431-4A90-B828-1531BB290567}">
      <dgm:prSet/>
      <dgm:spPr/>
      <dgm:t>
        <a:bodyPr/>
        <a:lstStyle/>
        <a:p>
          <a:endParaRPr lang="en-US"/>
        </a:p>
      </dgm:t>
    </dgm:pt>
    <dgm:pt modelId="{B7598931-31B1-471B-AC79-83F5FCA78CF0}" type="sibTrans" cxnId="{9ED755AC-E431-4A90-B828-1531BB290567}">
      <dgm:prSet/>
      <dgm:spPr/>
      <dgm:t>
        <a:bodyPr/>
        <a:lstStyle/>
        <a:p>
          <a:endParaRPr lang="en-US"/>
        </a:p>
      </dgm:t>
    </dgm:pt>
    <dgm:pt modelId="{724FE605-8F2E-4799-8178-747C0FB47F75}">
      <dgm:prSet custT="1"/>
      <dgm:spPr/>
      <dgm:t>
        <a:bodyPr/>
        <a:lstStyle/>
        <a:p>
          <a:pPr rtl="0"/>
          <a:r>
            <a:rPr lang="en-US" sz="1400" b="0" dirty="0" smtClean="0"/>
            <a:t>The </a:t>
          </a:r>
          <a:r>
            <a:rPr lang="en-US" sz="1400" b="0" dirty="0" err="1" smtClean="0"/>
            <a:t>Metron</a:t>
          </a:r>
          <a:r>
            <a:rPr lang="en-US" sz="1400" b="0" dirty="0" smtClean="0"/>
            <a:t> Agent, part of the Cell, forwards application logs, errors, and metrics to the Cloud Foundry </a:t>
          </a:r>
          <a:r>
            <a:rPr lang="en-US" sz="1400" b="0" dirty="0" err="1" smtClean="0"/>
            <a:t>Loggregator</a:t>
          </a:r>
          <a:r>
            <a:rPr lang="en-US" sz="1400" b="0" dirty="0" smtClean="0"/>
            <a:t>. For more information, see the Application Logging in Cloud Foundry topic.</a:t>
          </a:r>
          <a:endParaRPr lang="en-US" sz="1400" dirty="0"/>
        </a:p>
      </dgm:t>
    </dgm:pt>
    <dgm:pt modelId="{E47BC755-FF70-41D0-AD38-58B644E5A4EB}" type="parTrans" cxnId="{ED131CF9-E852-4D74-87EB-AE858E033976}">
      <dgm:prSet/>
      <dgm:spPr/>
      <dgm:t>
        <a:bodyPr/>
        <a:lstStyle/>
        <a:p>
          <a:endParaRPr lang="en-US"/>
        </a:p>
      </dgm:t>
    </dgm:pt>
    <dgm:pt modelId="{B98BA323-1B07-4AAB-B097-9F1765F9C6C7}" type="sibTrans" cxnId="{ED131CF9-E852-4D74-87EB-AE858E033976}">
      <dgm:prSet/>
      <dgm:spPr/>
      <dgm:t>
        <a:bodyPr/>
        <a:lstStyle/>
        <a:p>
          <a:endParaRPr lang="en-US"/>
        </a:p>
      </dgm:t>
    </dgm:pt>
    <dgm:pt modelId="{C89AC659-3EEB-4A90-88DC-71F0FBA5836A}" type="pres">
      <dgm:prSet presAssocID="{06298343-2CBD-4470-9E67-569F3613C35C}" presName="Name0" presStyleCnt="0">
        <dgm:presLayoutVars>
          <dgm:dir/>
          <dgm:animLvl val="lvl"/>
          <dgm:resizeHandles val="exact"/>
        </dgm:presLayoutVars>
      </dgm:prSet>
      <dgm:spPr/>
      <dgm:t>
        <a:bodyPr/>
        <a:lstStyle/>
        <a:p>
          <a:endParaRPr lang="en-US"/>
        </a:p>
      </dgm:t>
    </dgm:pt>
    <dgm:pt modelId="{65D2F7EB-FA7D-4EBB-886D-F190BD5F3A62}" type="pres">
      <dgm:prSet presAssocID="{724FE605-8F2E-4799-8178-747C0FB47F75}" presName="boxAndChildren" presStyleCnt="0"/>
      <dgm:spPr/>
    </dgm:pt>
    <dgm:pt modelId="{A2802D28-E673-4A1B-8A8C-214BFE1FF15D}" type="pres">
      <dgm:prSet presAssocID="{724FE605-8F2E-4799-8178-747C0FB47F75}" presName="parentTextBox" presStyleLbl="node1" presStyleIdx="0" presStyleCnt="7"/>
      <dgm:spPr/>
      <dgm:t>
        <a:bodyPr/>
        <a:lstStyle/>
        <a:p>
          <a:endParaRPr lang="en-US"/>
        </a:p>
      </dgm:t>
    </dgm:pt>
    <dgm:pt modelId="{05E18327-2942-4ED3-9208-0B06CFFA8CF1}" type="pres">
      <dgm:prSet presAssocID="{B7598931-31B1-471B-AC79-83F5FCA78CF0}" presName="sp" presStyleCnt="0"/>
      <dgm:spPr/>
    </dgm:pt>
    <dgm:pt modelId="{C8341B49-2050-477C-B813-1C93DFDB3268}" type="pres">
      <dgm:prSet presAssocID="{586EA76B-1FB9-40DA-8091-DB7F1B2EDAE0}" presName="arrowAndChildren" presStyleCnt="0"/>
      <dgm:spPr/>
    </dgm:pt>
    <dgm:pt modelId="{D5EE7D09-9ABF-4ACC-AE57-B016503578C0}" type="pres">
      <dgm:prSet presAssocID="{586EA76B-1FB9-40DA-8091-DB7F1B2EDAE0}" presName="parentTextArrow" presStyleLbl="node1" presStyleIdx="1" presStyleCnt="7"/>
      <dgm:spPr/>
      <dgm:t>
        <a:bodyPr/>
        <a:lstStyle/>
        <a:p>
          <a:endParaRPr lang="en-US"/>
        </a:p>
      </dgm:t>
    </dgm:pt>
    <dgm:pt modelId="{341AFFB1-DDDA-49F7-9B61-82BE309FA597}" type="pres">
      <dgm:prSet presAssocID="{44F479F2-E96A-4A7B-8E25-CBDD7BF0E2F1}" presName="sp" presStyleCnt="0"/>
      <dgm:spPr/>
    </dgm:pt>
    <dgm:pt modelId="{B5F7A714-6224-4C21-8B62-93914FA49CB6}" type="pres">
      <dgm:prSet presAssocID="{DCE03124-906D-47EE-8170-5C085BDCD076}" presName="arrowAndChildren" presStyleCnt="0"/>
      <dgm:spPr/>
    </dgm:pt>
    <dgm:pt modelId="{0F8C1FE0-B768-4062-9ECE-6491941E9A68}" type="pres">
      <dgm:prSet presAssocID="{DCE03124-906D-47EE-8170-5C085BDCD076}" presName="parentTextArrow" presStyleLbl="node1" presStyleIdx="2" presStyleCnt="7"/>
      <dgm:spPr/>
      <dgm:t>
        <a:bodyPr/>
        <a:lstStyle/>
        <a:p>
          <a:endParaRPr lang="en-US"/>
        </a:p>
      </dgm:t>
    </dgm:pt>
    <dgm:pt modelId="{D12E2536-FDB1-4570-BDC9-4F033A1A8F68}" type="pres">
      <dgm:prSet presAssocID="{1BEF0542-54FE-419E-AA26-7D56A6A579F6}" presName="sp" presStyleCnt="0"/>
      <dgm:spPr/>
    </dgm:pt>
    <dgm:pt modelId="{6DDF0DCD-AC10-4C25-9B02-DEFFA7E2FAF5}" type="pres">
      <dgm:prSet presAssocID="{D58A2F6B-1527-485C-BAD4-C3195F1E88E5}" presName="arrowAndChildren" presStyleCnt="0"/>
      <dgm:spPr/>
    </dgm:pt>
    <dgm:pt modelId="{C7D8434A-F3E3-477E-8168-0AE217001931}" type="pres">
      <dgm:prSet presAssocID="{D58A2F6B-1527-485C-BAD4-C3195F1E88E5}" presName="parentTextArrow" presStyleLbl="node1" presStyleIdx="3" presStyleCnt="7"/>
      <dgm:spPr/>
      <dgm:t>
        <a:bodyPr/>
        <a:lstStyle/>
        <a:p>
          <a:endParaRPr lang="en-US"/>
        </a:p>
      </dgm:t>
    </dgm:pt>
    <dgm:pt modelId="{5BAF571C-FEBF-4382-9CC5-9180D89374DA}" type="pres">
      <dgm:prSet presAssocID="{000073D3-2D51-4E96-BD13-58AC5CFCA056}" presName="sp" presStyleCnt="0"/>
      <dgm:spPr/>
    </dgm:pt>
    <dgm:pt modelId="{EEEE3684-CDD6-45EF-96A5-9E4BEA2B57E5}" type="pres">
      <dgm:prSet presAssocID="{AA9C3F96-0D26-450A-ABD6-2BA2C821FF62}" presName="arrowAndChildren" presStyleCnt="0"/>
      <dgm:spPr/>
    </dgm:pt>
    <dgm:pt modelId="{262E3DC5-F323-4678-BFF0-84E3AE4D1993}" type="pres">
      <dgm:prSet presAssocID="{AA9C3F96-0D26-450A-ABD6-2BA2C821FF62}" presName="parentTextArrow" presStyleLbl="node1" presStyleIdx="4" presStyleCnt="7"/>
      <dgm:spPr/>
      <dgm:t>
        <a:bodyPr/>
        <a:lstStyle/>
        <a:p>
          <a:endParaRPr lang="en-US"/>
        </a:p>
      </dgm:t>
    </dgm:pt>
    <dgm:pt modelId="{C879F06E-9552-48AA-B1A5-CD604C6D6C71}" type="pres">
      <dgm:prSet presAssocID="{DBCDCEA5-1F77-450F-8522-35012BD0633A}" presName="sp" presStyleCnt="0"/>
      <dgm:spPr/>
    </dgm:pt>
    <dgm:pt modelId="{E0D12B99-13C0-4BA5-B0FF-568B2FE30930}" type="pres">
      <dgm:prSet presAssocID="{272F1F7D-ABAA-4285-9314-04267F641F7D}" presName="arrowAndChildren" presStyleCnt="0"/>
      <dgm:spPr/>
    </dgm:pt>
    <dgm:pt modelId="{F7482A8A-FB5B-4FEA-BAF4-296C8A3441FA}" type="pres">
      <dgm:prSet presAssocID="{272F1F7D-ABAA-4285-9314-04267F641F7D}" presName="parentTextArrow" presStyleLbl="node1" presStyleIdx="5" presStyleCnt="7"/>
      <dgm:spPr/>
      <dgm:t>
        <a:bodyPr/>
        <a:lstStyle/>
        <a:p>
          <a:endParaRPr lang="en-US"/>
        </a:p>
      </dgm:t>
    </dgm:pt>
    <dgm:pt modelId="{41C0247E-6FFA-4878-B017-8C964E666D81}" type="pres">
      <dgm:prSet presAssocID="{45B50A6E-F95D-4194-BD0B-EAC0E0BA9E82}" presName="sp" presStyleCnt="0"/>
      <dgm:spPr/>
    </dgm:pt>
    <dgm:pt modelId="{F1385F1D-248F-4D5D-9C20-A66B8329968B}" type="pres">
      <dgm:prSet presAssocID="{88815AC2-BE7C-422E-954F-1968DCF3BF0C}" presName="arrowAndChildren" presStyleCnt="0"/>
      <dgm:spPr/>
    </dgm:pt>
    <dgm:pt modelId="{0DF0451F-312E-462E-8412-ABCA3DE37F61}" type="pres">
      <dgm:prSet presAssocID="{88815AC2-BE7C-422E-954F-1968DCF3BF0C}" presName="parentTextArrow" presStyleLbl="node1" presStyleIdx="6" presStyleCnt="7"/>
      <dgm:spPr/>
      <dgm:t>
        <a:bodyPr/>
        <a:lstStyle/>
        <a:p>
          <a:endParaRPr lang="en-US"/>
        </a:p>
      </dgm:t>
    </dgm:pt>
  </dgm:ptLst>
  <dgm:cxnLst>
    <dgm:cxn modelId="{E47BE3C3-1E79-4BFD-A937-CA281A298C31}" srcId="{06298343-2CBD-4470-9E67-569F3613C35C}" destId="{272F1F7D-ABAA-4285-9314-04267F641F7D}" srcOrd="1" destOrd="0" parTransId="{3E3C609F-1CEB-4759-841D-430C8D8DB118}" sibTransId="{DBCDCEA5-1F77-450F-8522-35012BD0633A}"/>
    <dgm:cxn modelId="{892F5F76-700E-41AC-9B81-F304D7F7FB67}" type="presOf" srcId="{586EA76B-1FB9-40DA-8091-DB7F1B2EDAE0}" destId="{D5EE7D09-9ABF-4ACC-AE57-B016503578C0}" srcOrd="0" destOrd="0" presId="urn:microsoft.com/office/officeart/2005/8/layout/process4"/>
    <dgm:cxn modelId="{F3222B7B-D22B-4E66-A1D6-A64614B00F17}" type="presOf" srcId="{DCE03124-906D-47EE-8170-5C085BDCD076}" destId="{0F8C1FE0-B768-4062-9ECE-6491941E9A68}" srcOrd="0" destOrd="0" presId="urn:microsoft.com/office/officeart/2005/8/layout/process4"/>
    <dgm:cxn modelId="{F375F7C6-922C-4883-974A-246E347F9081}" srcId="{06298343-2CBD-4470-9E67-569F3613C35C}" destId="{AA9C3F96-0D26-450A-ABD6-2BA2C821FF62}" srcOrd="2" destOrd="0" parTransId="{DA930EEF-8038-4E8D-8D69-7CE99976926A}" sibTransId="{000073D3-2D51-4E96-BD13-58AC5CFCA056}"/>
    <dgm:cxn modelId="{C35999C5-C162-48A1-88DC-4914068F0D80}" type="presOf" srcId="{AA9C3F96-0D26-450A-ABD6-2BA2C821FF62}" destId="{262E3DC5-F323-4678-BFF0-84E3AE4D1993}" srcOrd="0" destOrd="0" presId="urn:microsoft.com/office/officeart/2005/8/layout/process4"/>
    <dgm:cxn modelId="{33A06D6F-220F-41C2-8966-C46CBD15856C}" type="presOf" srcId="{724FE605-8F2E-4799-8178-747C0FB47F75}" destId="{A2802D28-E673-4A1B-8A8C-214BFE1FF15D}" srcOrd="0" destOrd="0" presId="urn:microsoft.com/office/officeart/2005/8/layout/process4"/>
    <dgm:cxn modelId="{6D74E799-12C2-4DEB-9838-2297DB07EB45}" type="presOf" srcId="{D58A2F6B-1527-485C-BAD4-C3195F1E88E5}" destId="{C7D8434A-F3E3-477E-8168-0AE217001931}" srcOrd="0" destOrd="0" presId="urn:microsoft.com/office/officeart/2005/8/layout/process4"/>
    <dgm:cxn modelId="{9C446868-616B-43CE-BBAB-327C8FC05DEE}" type="presOf" srcId="{06298343-2CBD-4470-9E67-569F3613C35C}" destId="{C89AC659-3EEB-4A90-88DC-71F0FBA5836A}" srcOrd="0" destOrd="0" presId="urn:microsoft.com/office/officeart/2005/8/layout/process4"/>
    <dgm:cxn modelId="{01E02CFE-1A5D-40AC-8EA3-64968A770964}" type="presOf" srcId="{88815AC2-BE7C-422E-954F-1968DCF3BF0C}" destId="{0DF0451F-312E-462E-8412-ABCA3DE37F61}" srcOrd="0" destOrd="0" presId="urn:microsoft.com/office/officeart/2005/8/layout/process4"/>
    <dgm:cxn modelId="{ED131CF9-E852-4D74-87EB-AE858E033976}" srcId="{06298343-2CBD-4470-9E67-569F3613C35C}" destId="{724FE605-8F2E-4799-8178-747C0FB47F75}" srcOrd="6" destOrd="0" parTransId="{E47BC755-FF70-41D0-AD38-58B644E5A4EB}" sibTransId="{B98BA323-1B07-4AAB-B097-9F1765F9C6C7}"/>
    <dgm:cxn modelId="{2D469C8B-8B5B-42FC-ABB8-44EE0D95B670}" srcId="{06298343-2CBD-4470-9E67-569F3613C35C}" destId="{DCE03124-906D-47EE-8170-5C085BDCD076}" srcOrd="4" destOrd="0" parTransId="{3E6D09C1-9435-4A1F-98EB-1CB844D28D97}" sibTransId="{44F479F2-E96A-4A7B-8E25-CBDD7BF0E2F1}"/>
    <dgm:cxn modelId="{14B0BFA9-7D48-445A-8948-4DD17E0744AF}" type="presOf" srcId="{272F1F7D-ABAA-4285-9314-04267F641F7D}" destId="{F7482A8A-FB5B-4FEA-BAF4-296C8A3441FA}" srcOrd="0" destOrd="0" presId="urn:microsoft.com/office/officeart/2005/8/layout/process4"/>
    <dgm:cxn modelId="{FEAF9F58-1E97-458C-95C1-8507C6CC2D1B}" srcId="{06298343-2CBD-4470-9E67-569F3613C35C}" destId="{88815AC2-BE7C-422E-954F-1968DCF3BF0C}" srcOrd="0" destOrd="0" parTransId="{B5255C87-E664-4CE5-82C5-0DABCF8704CC}" sibTransId="{45B50A6E-F95D-4194-BD0B-EAC0E0BA9E82}"/>
    <dgm:cxn modelId="{0BA58052-D42E-40EA-9C8F-7ACB29BDD316}" srcId="{06298343-2CBD-4470-9E67-569F3613C35C}" destId="{D58A2F6B-1527-485C-BAD4-C3195F1E88E5}" srcOrd="3" destOrd="0" parTransId="{9DDD8842-D412-454C-82BC-689D50E0CD0E}" sibTransId="{1BEF0542-54FE-419E-AA26-7D56A6A579F6}"/>
    <dgm:cxn modelId="{9ED755AC-E431-4A90-B828-1531BB290567}" srcId="{06298343-2CBD-4470-9E67-569F3613C35C}" destId="{586EA76B-1FB9-40DA-8091-DB7F1B2EDAE0}" srcOrd="5" destOrd="0" parTransId="{6ABF1D9C-2F3D-4671-9D59-FD5FFB2F7040}" sibTransId="{B7598931-31B1-471B-AC79-83F5FCA78CF0}"/>
    <dgm:cxn modelId="{96477085-BCDF-443E-AAA1-5D1F7006D45E}" type="presParOf" srcId="{C89AC659-3EEB-4A90-88DC-71F0FBA5836A}" destId="{65D2F7EB-FA7D-4EBB-886D-F190BD5F3A62}" srcOrd="0" destOrd="0" presId="urn:microsoft.com/office/officeart/2005/8/layout/process4"/>
    <dgm:cxn modelId="{1E106019-B939-47E7-A356-E074A485403E}" type="presParOf" srcId="{65D2F7EB-FA7D-4EBB-886D-F190BD5F3A62}" destId="{A2802D28-E673-4A1B-8A8C-214BFE1FF15D}" srcOrd="0" destOrd="0" presId="urn:microsoft.com/office/officeart/2005/8/layout/process4"/>
    <dgm:cxn modelId="{9530BA03-D9B3-420A-8E16-4BFD86856ECF}" type="presParOf" srcId="{C89AC659-3EEB-4A90-88DC-71F0FBA5836A}" destId="{05E18327-2942-4ED3-9208-0B06CFFA8CF1}" srcOrd="1" destOrd="0" presId="urn:microsoft.com/office/officeart/2005/8/layout/process4"/>
    <dgm:cxn modelId="{11848912-55ED-4F17-8D73-CBA3228C7D7A}" type="presParOf" srcId="{C89AC659-3EEB-4A90-88DC-71F0FBA5836A}" destId="{C8341B49-2050-477C-B813-1C93DFDB3268}" srcOrd="2" destOrd="0" presId="urn:microsoft.com/office/officeart/2005/8/layout/process4"/>
    <dgm:cxn modelId="{1949CA3E-19DF-4DFE-B1D6-A057E854AFBE}" type="presParOf" srcId="{C8341B49-2050-477C-B813-1C93DFDB3268}" destId="{D5EE7D09-9ABF-4ACC-AE57-B016503578C0}" srcOrd="0" destOrd="0" presId="urn:microsoft.com/office/officeart/2005/8/layout/process4"/>
    <dgm:cxn modelId="{F3559D38-E579-4EAB-8328-F0F1B9F39621}" type="presParOf" srcId="{C89AC659-3EEB-4A90-88DC-71F0FBA5836A}" destId="{341AFFB1-DDDA-49F7-9B61-82BE309FA597}" srcOrd="3" destOrd="0" presId="urn:microsoft.com/office/officeart/2005/8/layout/process4"/>
    <dgm:cxn modelId="{492AD318-460D-4187-AA35-3C0ED1716B4F}" type="presParOf" srcId="{C89AC659-3EEB-4A90-88DC-71F0FBA5836A}" destId="{B5F7A714-6224-4C21-8B62-93914FA49CB6}" srcOrd="4" destOrd="0" presId="urn:microsoft.com/office/officeart/2005/8/layout/process4"/>
    <dgm:cxn modelId="{629B2F22-1107-454A-8EA1-2333976994DE}" type="presParOf" srcId="{B5F7A714-6224-4C21-8B62-93914FA49CB6}" destId="{0F8C1FE0-B768-4062-9ECE-6491941E9A68}" srcOrd="0" destOrd="0" presId="urn:microsoft.com/office/officeart/2005/8/layout/process4"/>
    <dgm:cxn modelId="{EF829FC1-907E-47CF-A068-E614548D6B38}" type="presParOf" srcId="{C89AC659-3EEB-4A90-88DC-71F0FBA5836A}" destId="{D12E2536-FDB1-4570-BDC9-4F033A1A8F68}" srcOrd="5" destOrd="0" presId="urn:microsoft.com/office/officeart/2005/8/layout/process4"/>
    <dgm:cxn modelId="{FC3F4116-1FE7-4C57-83B4-2927D70E5423}" type="presParOf" srcId="{C89AC659-3EEB-4A90-88DC-71F0FBA5836A}" destId="{6DDF0DCD-AC10-4C25-9B02-DEFFA7E2FAF5}" srcOrd="6" destOrd="0" presId="urn:microsoft.com/office/officeart/2005/8/layout/process4"/>
    <dgm:cxn modelId="{012A6983-083F-4670-8EF2-804114C154EF}" type="presParOf" srcId="{6DDF0DCD-AC10-4C25-9B02-DEFFA7E2FAF5}" destId="{C7D8434A-F3E3-477E-8168-0AE217001931}" srcOrd="0" destOrd="0" presId="urn:microsoft.com/office/officeart/2005/8/layout/process4"/>
    <dgm:cxn modelId="{36B3A087-5734-4FE3-96E1-FEAE791A51EF}" type="presParOf" srcId="{C89AC659-3EEB-4A90-88DC-71F0FBA5836A}" destId="{5BAF571C-FEBF-4382-9CC5-9180D89374DA}" srcOrd="7" destOrd="0" presId="urn:microsoft.com/office/officeart/2005/8/layout/process4"/>
    <dgm:cxn modelId="{8BE63380-EFFC-42D7-9E1B-108248B887AE}" type="presParOf" srcId="{C89AC659-3EEB-4A90-88DC-71F0FBA5836A}" destId="{EEEE3684-CDD6-45EF-96A5-9E4BEA2B57E5}" srcOrd="8" destOrd="0" presId="urn:microsoft.com/office/officeart/2005/8/layout/process4"/>
    <dgm:cxn modelId="{10E88982-B2DB-40B7-B1BC-6BDB0984AAD3}" type="presParOf" srcId="{EEEE3684-CDD6-45EF-96A5-9E4BEA2B57E5}" destId="{262E3DC5-F323-4678-BFF0-84E3AE4D1993}" srcOrd="0" destOrd="0" presId="urn:microsoft.com/office/officeart/2005/8/layout/process4"/>
    <dgm:cxn modelId="{C587090C-13AF-493F-922E-74ED1AC40BCF}" type="presParOf" srcId="{C89AC659-3EEB-4A90-88DC-71F0FBA5836A}" destId="{C879F06E-9552-48AA-B1A5-CD604C6D6C71}" srcOrd="9" destOrd="0" presId="urn:microsoft.com/office/officeart/2005/8/layout/process4"/>
    <dgm:cxn modelId="{F9AB3F9D-45D1-4B8E-B4F2-694814E40FEC}" type="presParOf" srcId="{C89AC659-3EEB-4A90-88DC-71F0FBA5836A}" destId="{E0D12B99-13C0-4BA5-B0FF-568B2FE30930}" srcOrd="10" destOrd="0" presId="urn:microsoft.com/office/officeart/2005/8/layout/process4"/>
    <dgm:cxn modelId="{92629EED-F1BB-47DC-A447-38365CD14416}" type="presParOf" srcId="{E0D12B99-13C0-4BA5-B0FF-568B2FE30930}" destId="{F7482A8A-FB5B-4FEA-BAF4-296C8A3441FA}" srcOrd="0" destOrd="0" presId="urn:microsoft.com/office/officeart/2005/8/layout/process4"/>
    <dgm:cxn modelId="{789B0C8F-CED6-427C-8484-8176F5A84EC2}" type="presParOf" srcId="{C89AC659-3EEB-4A90-88DC-71F0FBA5836A}" destId="{41C0247E-6FFA-4878-B017-8C964E666D81}" srcOrd="11" destOrd="0" presId="urn:microsoft.com/office/officeart/2005/8/layout/process4"/>
    <dgm:cxn modelId="{EF88E290-D831-4949-A3F9-F4D24B7D0525}" type="presParOf" srcId="{C89AC659-3EEB-4A90-88DC-71F0FBA5836A}" destId="{F1385F1D-248F-4D5D-9C20-A66B8329968B}" srcOrd="12" destOrd="0" presId="urn:microsoft.com/office/officeart/2005/8/layout/process4"/>
    <dgm:cxn modelId="{B94C9F69-3470-465F-9F16-DE55EA96F282}" type="presParOf" srcId="{F1385F1D-248F-4D5D-9C20-A66B8329968B}" destId="{0DF0451F-312E-462E-8412-ABCA3DE37F61}"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CE78BC-BC7A-4732-96BE-9D977F053A1F}">
      <dsp:nvSpPr>
        <dsp:cNvPr id="0" name=""/>
        <dsp:cNvSpPr/>
      </dsp:nvSpPr>
      <dsp:spPr>
        <a:xfrm>
          <a:off x="2754" y="682318"/>
          <a:ext cx="2685634" cy="10742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lvl="0" algn="ctr" defTabSz="1911350" rtl="0">
            <a:lnSpc>
              <a:spcPct val="90000"/>
            </a:lnSpc>
            <a:spcBef>
              <a:spcPct val="0"/>
            </a:spcBef>
            <a:spcAft>
              <a:spcPct val="35000"/>
            </a:spcAft>
          </a:pPr>
          <a:r>
            <a:rPr lang="en-US" sz="4300" kern="1200" dirty="0" smtClean="0"/>
            <a:t>CF Logs </a:t>
          </a:r>
          <a:endParaRPr lang="en-US" sz="4300" kern="1200" dirty="0"/>
        </a:p>
      </dsp:txBody>
      <dsp:txXfrm>
        <a:off x="2754" y="682318"/>
        <a:ext cx="2685634" cy="1074253"/>
      </dsp:txXfrm>
    </dsp:sp>
    <dsp:sp modelId="{9A52710F-EF9A-4B43-A502-87247DE891B4}">
      <dsp:nvSpPr>
        <dsp:cNvPr id="0" name=""/>
        <dsp:cNvSpPr/>
      </dsp:nvSpPr>
      <dsp:spPr>
        <a:xfrm>
          <a:off x="2754" y="1756572"/>
          <a:ext cx="2685634" cy="188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806EFD-CC46-4DBE-808B-7B75E94DB419}">
      <dsp:nvSpPr>
        <dsp:cNvPr id="0" name=""/>
        <dsp:cNvSpPr/>
      </dsp:nvSpPr>
      <dsp:spPr>
        <a:xfrm>
          <a:off x="3064377" y="682318"/>
          <a:ext cx="2685634" cy="10742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lvl="0" algn="ctr" defTabSz="1911350" rtl="0">
            <a:lnSpc>
              <a:spcPct val="90000"/>
            </a:lnSpc>
            <a:spcBef>
              <a:spcPct val="0"/>
            </a:spcBef>
            <a:spcAft>
              <a:spcPct val="35000"/>
            </a:spcAft>
          </a:pPr>
          <a:r>
            <a:rPr lang="en-US" sz="4300" kern="1200" dirty="0" smtClean="0"/>
            <a:t>CF start</a:t>
          </a:r>
          <a:endParaRPr lang="en-US" sz="4300" kern="1200" dirty="0"/>
        </a:p>
      </dsp:txBody>
      <dsp:txXfrm>
        <a:off x="3064377" y="682318"/>
        <a:ext cx="2685634" cy="1074253"/>
      </dsp:txXfrm>
    </dsp:sp>
    <dsp:sp modelId="{81CDE180-8FFF-4AD6-B186-BC1E8D784F7B}">
      <dsp:nvSpPr>
        <dsp:cNvPr id="0" name=""/>
        <dsp:cNvSpPr/>
      </dsp:nvSpPr>
      <dsp:spPr>
        <a:xfrm>
          <a:off x="3064377" y="1756572"/>
          <a:ext cx="2685634" cy="188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D52176-8006-4382-BC79-718E1061F777}">
      <dsp:nvSpPr>
        <dsp:cNvPr id="0" name=""/>
        <dsp:cNvSpPr/>
      </dsp:nvSpPr>
      <dsp:spPr>
        <a:xfrm>
          <a:off x="6126001" y="682318"/>
          <a:ext cx="2685634" cy="107425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174752" rIns="305816" bIns="174752" numCol="1" spcCol="1270" anchor="ctr" anchorCtr="0">
          <a:noAutofit/>
        </a:bodyPr>
        <a:lstStyle/>
        <a:p>
          <a:pPr lvl="0" algn="ctr" defTabSz="1911350" rtl="0">
            <a:lnSpc>
              <a:spcPct val="90000"/>
            </a:lnSpc>
            <a:spcBef>
              <a:spcPct val="0"/>
            </a:spcBef>
            <a:spcAft>
              <a:spcPct val="35000"/>
            </a:spcAft>
          </a:pPr>
          <a:r>
            <a:rPr lang="en-US" sz="4300" kern="1200" dirty="0" smtClean="0"/>
            <a:t>CF stop</a:t>
          </a:r>
          <a:endParaRPr lang="en-US" sz="4300" kern="1200" dirty="0"/>
        </a:p>
      </dsp:txBody>
      <dsp:txXfrm>
        <a:off x="6126001" y="682318"/>
        <a:ext cx="2685634" cy="1074253"/>
      </dsp:txXfrm>
    </dsp:sp>
    <dsp:sp modelId="{14F57F5D-1ABA-432B-BF2E-A26E1A606938}">
      <dsp:nvSpPr>
        <dsp:cNvPr id="0" name=""/>
        <dsp:cNvSpPr/>
      </dsp:nvSpPr>
      <dsp:spPr>
        <a:xfrm>
          <a:off x="6126001" y="1756572"/>
          <a:ext cx="2685634" cy="188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802D28-E673-4A1B-8A8C-214BFE1FF15D}">
      <dsp:nvSpPr>
        <dsp:cNvPr id="0" name=""/>
        <dsp:cNvSpPr/>
      </dsp:nvSpPr>
      <dsp:spPr>
        <a:xfrm>
          <a:off x="0" y="4303881"/>
          <a:ext cx="10259372" cy="47097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t>
          </a:r>
          <a:r>
            <a:rPr lang="en-US" sz="1400" b="0" kern="1200" dirty="0" err="1" smtClean="0"/>
            <a:t>Metron</a:t>
          </a:r>
          <a:r>
            <a:rPr lang="en-US" sz="1400" b="0" kern="1200" dirty="0" smtClean="0"/>
            <a:t> Agent, part of the Cell, forwards application logs, errors, and metrics to the Cloud Foundry </a:t>
          </a:r>
          <a:r>
            <a:rPr lang="en-US" sz="1400" b="0" kern="1200" dirty="0" err="1" smtClean="0"/>
            <a:t>Loggregator</a:t>
          </a:r>
          <a:r>
            <a:rPr lang="en-US" sz="1400" b="0" kern="1200" dirty="0" smtClean="0"/>
            <a:t>. For more information, see the Application Logging in Cloud Foundry topic.</a:t>
          </a:r>
          <a:endParaRPr lang="en-US" sz="1400" kern="1200" dirty="0"/>
        </a:p>
      </dsp:txBody>
      <dsp:txXfrm>
        <a:off x="0" y="4303881"/>
        <a:ext cx="10259372" cy="470971"/>
      </dsp:txXfrm>
    </dsp:sp>
    <dsp:sp modelId="{D5EE7D09-9ABF-4ACC-AE57-B016503578C0}">
      <dsp:nvSpPr>
        <dsp:cNvPr id="0" name=""/>
        <dsp:cNvSpPr/>
      </dsp:nvSpPr>
      <dsp:spPr>
        <a:xfrm rot="10800000">
          <a:off x="0" y="358659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tracks desired LRPs, running LRP instances, and in-flight Tasks. It also periodically analyzes this information and corrects discrepancies to ensure consistency between </a:t>
          </a:r>
          <a:r>
            <a:rPr lang="en-US" sz="1400" b="0" kern="1200" dirty="0" err="1" smtClean="0"/>
            <a:t>ActualLRP</a:t>
          </a:r>
          <a:r>
            <a:rPr lang="en-US" sz="1400" b="0" kern="1200" dirty="0" smtClean="0"/>
            <a:t> and </a:t>
          </a:r>
          <a:r>
            <a:rPr lang="en-US" sz="1400" b="0" kern="1200" dirty="0" err="1" smtClean="0"/>
            <a:t>DesiredLRP</a:t>
          </a:r>
          <a:r>
            <a:rPr lang="en-US" sz="1400" b="0" kern="1200" dirty="0" smtClean="0"/>
            <a:t> counts.</a:t>
          </a:r>
          <a:endParaRPr lang="en-US" sz="1400" kern="1200" dirty="0"/>
        </a:p>
      </dsp:txBody>
      <dsp:txXfrm rot="10800000">
        <a:off x="0" y="3586592"/>
        <a:ext cx="10259372" cy="724354"/>
      </dsp:txXfrm>
    </dsp:sp>
    <dsp:sp modelId="{0F8C1FE0-B768-4062-9ECE-6491941E9A68}">
      <dsp:nvSpPr>
        <dsp:cNvPr id="0" name=""/>
        <dsp:cNvSpPr/>
      </dsp:nvSpPr>
      <dsp:spPr>
        <a:xfrm rot="10800000">
          <a:off x="0" y="286930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Once the Auctioneer assigns a Task or LRP to a Cell, an in-process Executor creates a Garden container in the Cell. The Task or LRP runs in the container.</a:t>
          </a:r>
          <a:endParaRPr lang="en-US" sz="1400" kern="1200" dirty="0"/>
        </a:p>
      </dsp:txBody>
      <dsp:txXfrm rot="10800000">
        <a:off x="0" y="2869302"/>
        <a:ext cx="10259372" cy="724354"/>
      </dsp:txXfrm>
    </dsp:sp>
    <dsp:sp modelId="{C7D8434A-F3E3-477E-8168-0AE217001931}">
      <dsp:nvSpPr>
        <dsp:cNvPr id="0" name=""/>
        <dsp:cNvSpPr/>
      </dsp:nvSpPr>
      <dsp:spPr>
        <a:xfrm rot="10800000">
          <a:off x="0" y="215201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Auctioneer distributes these Tasks and LRPs to Cells through an Auction. The Diego Brain communicates with Diego Cells using SSL/TLS protocol.</a:t>
          </a:r>
          <a:endParaRPr lang="en-US" sz="1400" kern="1200" dirty="0"/>
        </a:p>
      </dsp:txBody>
      <dsp:txXfrm rot="10800000">
        <a:off x="0" y="2152013"/>
        <a:ext cx="10259372" cy="724354"/>
      </dsp:txXfrm>
    </dsp:sp>
    <dsp:sp modelId="{262E3DC5-F323-4678-BFF0-84E3AE4D1993}">
      <dsp:nvSpPr>
        <dsp:cNvPr id="0" name=""/>
        <dsp:cNvSpPr/>
      </dsp:nvSpPr>
      <dsp:spPr>
        <a:xfrm rot="10800000">
          <a:off x="0" y="143472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submits the Tasks and LRPs to the Auctioneer part of the Diego Brain.</a:t>
          </a:r>
          <a:endParaRPr lang="en-US" sz="1400" kern="1200" dirty="0"/>
        </a:p>
      </dsp:txBody>
      <dsp:txXfrm rot="10800000">
        <a:off x="0" y="1434723"/>
        <a:ext cx="10259372" cy="724354"/>
      </dsp:txXfrm>
    </dsp:sp>
    <dsp:sp modelId="{F7482A8A-FB5B-4FEA-BAF4-296C8A3441FA}">
      <dsp:nvSpPr>
        <dsp:cNvPr id="0" name=""/>
        <dsp:cNvSpPr/>
      </dsp:nvSpPr>
      <dsp:spPr>
        <a:xfrm rot="10800000">
          <a:off x="0" y="71743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CC-Bridge translates staging and running requests into Tasks and Long Running Processes(LRPs), then submits these to the Bulletin Board System (BBS) through an API over HTTP.</a:t>
          </a:r>
          <a:endParaRPr lang="en-US" sz="1400" kern="1200" dirty="0"/>
        </a:p>
      </dsp:txBody>
      <dsp:txXfrm rot="10800000">
        <a:off x="0" y="717434"/>
        <a:ext cx="10259372" cy="724354"/>
      </dsp:txXfrm>
    </dsp:sp>
    <dsp:sp modelId="{0DF0451F-312E-462E-8412-ABCA3DE37F61}">
      <dsp:nvSpPr>
        <dsp:cNvPr id="0" name=""/>
        <dsp:cNvSpPr/>
      </dsp:nvSpPr>
      <dsp:spPr>
        <a:xfrm rot="10800000">
          <a:off x="0" y="14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Cloud Controller passes requests to stage and run applications to the Cloud Controller Bridge (CC-Bridge).</a:t>
          </a:r>
          <a:endParaRPr lang="en-US" sz="1400" kern="1200" dirty="0"/>
        </a:p>
      </dsp:txBody>
      <dsp:txXfrm rot="10800000">
        <a:off x="0" y="144"/>
        <a:ext cx="10259372" cy="72435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2/8/2017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Our example auction sequence has seven jobs: five LRP instances and two Tasks. The above shown diagram shows how the Auctioneer might distribute this work across four Cells running in two Availability Zones: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406332-BAB5-405B-A72F-FC53AA88E64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2/8/2017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2/8/2017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61237"/>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a:bodyPr>
          <a:lstStyle/>
          <a:p>
            <a:r>
              <a:rPr lang="en-US" b="1" dirty="0" smtClean="0">
                <a:solidFill>
                  <a:schemeClr val="tx1"/>
                </a:solidFill>
                <a:latin typeface="+mj-lt"/>
              </a:rPr>
              <a:t>List Marketplace Services</a:t>
            </a: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r>
              <a:rPr lang="en-US" b="1" dirty="0" smtClean="0">
                <a:solidFill>
                  <a:schemeClr val="tx1"/>
                </a:solidFill>
                <a:latin typeface="+mj-lt"/>
              </a:rPr>
              <a:t>Creating Service Instances</a:t>
            </a:r>
          </a:p>
          <a:p>
            <a:pPr lvl="1"/>
            <a:r>
              <a:rPr lang="en-US" dirty="0" smtClean="0">
                <a:solidFill>
                  <a:schemeClr val="tx1"/>
                </a:solidFill>
                <a:latin typeface="+mj-lt"/>
              </a:rPr>
              <a:t>create a service instance with the command;</a:t>
            </a:r>
          </a:p>
          <a:p>
            <a:pPr lvl="1"/>
            <a:r>
              <a:rPr lang="en-US" sz="1800" i="1" dirty="0" smtClean="0">
                <a:solidFill>
                  <a:schemeClr val="tx1"/>
                </a:solidFill>
                <a:latin typeface="+mj-lt"/>
              </a:rPr>
              <a:t>	</a:t>
            </a:r>
            <a:r>
              <a:rPr lang="en-US" sz="1800" i="1" dirty="0" err="1" smtClean="0">
                <a:solidFill>
                  <a:schemeClr val="tx1"/>
                </a:solidFill>
                <a:latin typeface="+mj-lt"/>
              </a:rPr>
              <a:t>cf</a:t>
            </a:r>
            <a:r>
              <a:rPr lang="en-US" sz="1800" i="1" dirty="0" smtClean="0">
                <a:solidFill>
                  <a:schemeClr val="tx1"/>
                </a:solidFill>
                <a:latin typeface="+mj-lt"/>
              </a:rPr>
              <a:t> create-service &lt;SERVICE&gt; &lt;PLAN&gt; &lt;SERVICE_INSTANCE&gt; </a:t>
            </a:r>
          </a:p>
          <a:p>
            <a:endParaRPr lang="en-US" sz="2700" dirty="0">
              <a:solidFill>
                <a:schemeClr val="tx1"/>
              </a:solidFill>
              <a:latin typeface="+mj-lt"/>
            </a:endParaRPr>
          </a:p>
        </p:txBody>
      </p:sp>
      <p:pic>
        <p:nvPicPr>
          <p:cNvPr id="4" name="Picture 3" descr="cf_market_cli.PNG"/>
          <p:cNvPicPr>
            <a:picLocks noChangeAspect="1"/>
          </p:cNvPicPr>
          <p:nvPr/>
        </p:nvPicPr>
        <p:blipFill>
          <a:blip r:embed="rId3" cstate="print"/>
          <a:stretch>
            <a:fillRect/>
          </a:stretch>
        </p:blipFill>
        <p:spPr>
          <a:xfrm>
            <a:off x="1562986" y="2057400"/>
            <a:ext cx="6831823" cy="1551356"/>
          </a:xfrm>
          <a:prstGeom prst="rect">
            <a:avLst/>
          </a:prstGeom>
        </p:spPr>
      </p:pic>
      <p:pic>
        <p:nvPicPr>
          <p:cNvPr id="6" name="Picture 5" descr="cf_createService.PNG"/>
          <p:cNvPicPr>
            <a:picLocks noChangeAspect="1"/>
          </p:cNvPicPr>
          <p:nvPr/>
        </p:nvPicPr>
        <p:blipFill>
          <a:blip r:embed="rId4" cstate="print"/>
          <a:stretch>
            <a:fillRect/>
          </a:stretch>
        </p:blipFill>
        <p:spPr>
          <a:xfrm>
            <a:off x="1280160" y="5257800"/>
            <a:ext cx="7223760" cy="1013548"/>
          </a:xfrm>
          <a:prstGeom prst="rect">
            <a:avLst/>
          </a:prstGeom>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3"/>
            <a:ext cx="9875520" cy="882503"/>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Autofit/>
          </a:bodyPr>
          <a:lstStyle/>
          <a:p>
            <a:r>
              <a:rPr lang="en-US"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Binding a service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a:buNone/>
            </a:pPr>
            <a:r>
              <a:rPr lang="en-US" dirty="0" smtClean="0">
                <a:latin typeface="+mj-lt"/>
              </a:rPr>
              <a:t> </a:t>
            </a:r>
            <a:endParaRPr lang="en-US" dirty="0">
              <a:latin typeface="+mj-lt"/>
            </a:endParaRPr>
          </a:p>
        </p:txBody>
      </p:sp>
      <p:pic>
        <p:nvPicPr>
          <p:cNvPr id="7" name="Picture 6" descr="service_bind.PNG"/>
          <p:cNvPicPr>
            <a:picLocks noChangeAspect="1"/>
          </p:cNvPicPr>
          <p:nvPr/>
        </p:nvPicPr>
        <p:blipFill>
          <a:blip r:embed="rId3" cstate="print"/>
          <a:stretch>
            <a:fillRect/>
          </a:stretch>
        </p:blipFill>
        <p:spPr>
          <a:xfrm>
            <a:off x="1554480" y="2286001"/>
            <a:ext cx="6309360" cy="1066919"/>
          </a:xfrm>
          <a:prstGeom prst="rect">
            <a:avLst/>
          </a:prstGeom>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54911"/>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fontScale="70000" lnSpcReduction="20000"/>
          </a:bodyPr>
          <a:lstStyle/>
          <a:p>
            <a:r>
              <a:rPr lang="en-US" sz="2900" b="1" dirty="0" smtClean="0">
                <a:solidFill>
                  <a:srgbClr val="333333"/>
                </a:solidFill>
                <a:latin typeface="+mj-lt"/>
              </a:rPr>
              <a:t>Unbind a Service Instance</a:t>
            </a:r>
            <a:r>
              <a:rPr lang="en-US" b="1" dirty="0" smtClean="0">
                <a:solidFill>
                  <a:srgbClr val="333333"/>
                </a:solidFill>
                <a:latin typeface="+mj-lt"/>
              </a:rPr>
              <a:t>	</a:t>
            </a:r>
            <a:endParaRPr lang="en-US" b="1" dirty="0" smtClean="0">
              <a:latin typeface="+mj-lt"/>
            </a:endParaRPr>
          </a:p>
          <a:p>
            <a:pPr lvl="1"/>
            <a:r>
              <a:rPr lang="en-US" sz="1700" b="1" dirty="0" smtClean="0">
                <a:latin typeface="+mj-lt"/>
              </a:rPr>
              <a:t>Unbinding a service instance from an application removes the credentials created for your application from the VCAP_SERVICES  environment variable.</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sz="2900" b="1" dirty="0" smtClean="0">
                <a:latin typeface="+mj-lt"/>
              </a:rPr>
              <a:t>Update a Service Instance</a:t>
            </a:r>
          </a:p>
          <a:p>
            <a:pPr lvl="1"/>
            <a:r>
              <a:rPr lang="en-US" sz="1700" b="1" dirty="0" smtClean="0">
                <a:latin typeface="+mj-lt"/>
              </a:rPr>
              <a:t>If any service plan needs to be updated to your service instance, then </a:t>
            </a:r>
            <a:r>
              <a:rPr lang="en-US" sz="1700" b="1" dirty="0" err="1" smtClean="0">
                <a:latin typeface="+mj-lt"/>
              </a:rPr>
              <a:t>cf</a:t>
            </a:r>
            <a:r>
              <a:rPr lang="en-US" sz="1700"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sz="2900" b="1" dirty="0" smtClean="0">
                <a:latin typeface="+mj-lt"/>
              </a:rPr>
              <a:t>Delete a service Instance</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463040" y="2286000"/>
            <a:ext cx="7251821"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467292" y="5163879"/>
            <a:ext cx="6585770" cy="1113537"/>
          </a:xfrm>
          <a:prstGeom prst="rect">
            <a:avLst/>
          </a:prstGeom>
        </p:spPr>
      </p:pic>
      <p:pic>
        <p:nvPicPr>
          <p:cNvPr id="10" name="Picture 9" descr="cf_update_service.PNG"/>
          <p:cNvPicPr>
            <a:picLocks noChangeAspect="1"/>
          </p:cNvPicPr>
          <p:nvPr/>
        </p:nvPicPr>
        <p:blipFill>
          <a:blip r:embed="rId5" cstate="print"/>
          <a:stretch>
            <a:fillRect/>
          </a:stretch>
        </p:blipFill>
        <p:spPr>
          <a:xfrm>
            <a:off x="1463041" y="3962400"/>
            <a:ext cx="6053852" cy="807790"/>
          </a:xfrm>
          <a:prstGeom prst="rect">
            <a:avLst/>
          </a:prstGeom>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smtClean="0"/>
              <a:t>User-Provided Service Instances</a:t>
            </a:r>
            <a:br>
              <a:rPr lang="en-US" sz="2800" dirty="0" smtClean="0"/>
            </a:br>
            <a:endParaRPr lang="en-US" dirty="0"/>
          </a:p>
        </p:txBody>
      </p:sp>
      <p:sp>
        <p:nvSpPr>
          <p:cNvPr id="3" name="Rectangle 2"/>
          <p:cNvSpPr/>
          <p:nvPr/>
        </p:nvSpPr>
        <p:spPr>
          <a:xfrm>
            <a:off x="882503" y="1307804"/>
            <a:ext cx="8431618" cy="4801314"/>
          </a:xfrm>
          <a:prstGeom prst="rect">
            <a:avLst/>
          </a:prstGeom>
        </p:spPr>
        <p:txBody>
          <a:bodyPr wrap="square">
            <a:spAutoFit/>
          </a:bodyPr>
          <a:lstStyle/>
          <a:p>
            <a:pPr lvl="1">
              <a:buFont typeface="Wingdings" pitchFamily="2" charset="2"/>
              <a:buChar char="§"/>
            </a:pPr>
            <a:r>
              <a:rPr lang="en-US" sz="1800" dirty="0" smtClean="0"/>
              <a:t>Cloud Foundry enables users to leverage services that are not available in the marketplace using a feature called User-Provided Service Instances (UPSI).</a:t>
            </a:r>
          </a:p>
          <a:p>
            <a:pPr lvl="1">
              <a:buFont typeface="Wingdings" pitchFamily="2" charset="2"/>
              <a:buChar char="§"/>
            </a:pPr>
            <a:endParaRPr lang="en-US" sz="1800" dirty="0" smtClean="0"/>
          </a:p>
          <a:p>
            <a:pPr lvl="1">
              <a:buFont typeface="Wingdings" pitchFamily="2" charset="2"/>
              <a:buChar char="§"/>
            </a:pPr>
            <a:r>
              <a:rPr lang="en-US" sz="1800" dirty="0" smtClean="0"/>
              <a:t>User-Provided Service Instances</a:t>
            </a:r>
          </a:p>
          <a:p>
            <a:pPr lvl="2">
              <a:buFont typeface="Wingdings" pitchFamily="2" charset="2"/>
              <a:buChar char="§"/>
            </a:pPr>
            <a:r>
              <a:rPr lang="en-US" sz="1800" dirty="0" smtClean="0"/>
              <a:t>Use  (alias </a:t>
            </a:r>
            <a:r>
              <a:rPr lang="en-US" sz="1800" dirty="0" err="1" smtClean="0"/>
              <a:t>cf</a:t>
            </a:r>
            <a:r>
              <a:rPr lang="en-US" sz="1800" dirty="0" smtClean="0"/>
              <a:t> cups) creates a new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3">
              <a:buFont typeface="Wingdings" pitchFamily="2" charset="2"/>
              <a:buChar char="§"/>
            </a:pPr>
            <a:endParaRPr lang="en-US" sz="1800" i="1" dirty="0" smtClean="0"/>
          </a:p>
          <a:p>
            <a:pPr lvl="2">
              <a:buFont typeface="Wingdings" pitchFamily="2" charset="2"/>
              <a:buChar char="§"/>
            </a:pPr>
            <a:r>
              <a:rPr lang="en-US" sz="1800" dirty="0" smtClean="0"/>
              <a:t>To create a service instance that sends data to a third-party. </a:t>
            </a:r>
          </a:p>
          <a:p>
            <a:pPr lvl="2">
              <a:buFont typeface="Wingdings" pitchFamily="2" charset="2"/>
              <a:buChar char="§"/>
            </a:pPr>
            <a:r>
              <a:rPr lang="en-US" sz="1800" dirty="0" smtClean="0"/>
              <a:t>	Use the </a:t>
            </a:r>
            <a:r>
              <a:rPr lang="en-US" sz="1800" i="1" dirty="0" smtClean="0"/>
              <a:t>-l</a:t>
            </a:r>
            <a:r>
              <a:rPr lang="en-US" sz="1800" dirty="0" smtClean="0"/>
              <a:t> option followed by the external destination URL.</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mylog</a:t>
            </a:r>
            <a:r>
              <a:rPr lang="en-US" sz="1800" i="1" dirty="0" smtClean="0"/>
              <a:t> -l syslog://logs4.example.com:25258</a:t>
            </a:r>
          </a:p>
          <a:p>
            <a:pPr lvl="3">
              <a:buFont typeface="Wingdings" pitchFamily="2" charset="2"/>
              <a:buChar char="§"/>
            </a:pPr>
            <a:endParaRPr lang="en-US" sz="1800" i="1" dirty="0" smtClean="0"/>
          </a:p>
          <a:p>
            <a:pPr lvl="2">
              <a:buFont typeface="Wingdings" pitchFamily="2" charset="2"/>
              <a:buChar char="§"/>
            </a:pPr>
            <a:r>
              <a:rPr lang="en-US" sz="1800" dirty="0" smtClean="0"/>
              <a:t>Use  (alias </a:t>
            </a:r>
            <a:r>
              <a:rPr lang="en-US" sz="1800" dirty="0" err="1" smtClean="0"/>
              <a:t>cf</a:t>
            </a:r>
            <a:r>
              <a:rPr lang="en-US" sz="1800" dirty="0" smtClean="0"/>
              <a:t> </a:t>
            </a:r>
            <a:r>
              <a:rPr lang="en-US" sz="1800" dirty="0" err="1" smtClean="0"/>
              <a:t>uups</a:t>
            </a:r>
            <a:r>
              <a:rPr lang="en-US" sz="1800" dirty="0" smtClean="0"/>
              <a:t>) to update a existing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a:t>
            </a:r>
            <a:r>
              <a:rPr lang="en-US" sz="1800" i="1" dirty="0" err="1" smtClean="0"/>
              <a:t>uups</a:t>
            </a:r>
            <a:r>
              <a:rPr lang="en-US" sz="1800" i="1" dirty="0" smtClean="0"/>
              <a:t>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1">
              <a:buFont typeface="Wingdings" pitchFamily="2" charset="2"/>
              <a:buChar char="§"/>
            </a:pPr>
            <a:endParaRPr lang="en-US" sz="18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18707"/>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a:bodyPr>
          <a:lstStyle/>
          <a:p>
            <a:r>
              <a:rPr lang="en-US" sz="1600"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r>
              <a:rPr lang="en-US" sz="1600" b="1" dirty="0" smtClean="0">
                <a:latin typeface="+mj-lt"/>
              </a:rPr>
              <a:t>Scaling</a:t>
            </a:r>
            <a:r>
              <a:rPr lang="en-US" sz="1600" dirty="0" smtClean="0">
                <a:latin typeface="+mj-lt"/>
              </a:rPr>
              <a:t> :</a:t>
            </a:r>
          </a:p>
          <a:p>
            <a:pPr lvl="1"/>
            <a:r>
              <a:rPr lang="en-US" sz="1600" dirty="0" smtClean="0">
                <a:latin typeface="+mj-lt"/>
              </a:rPr>
              <a:t>Running additional instances of an application can allow the application to handle increases in user load and concurrent requests.</a:t>
            </a:r>
          </a:p>
          <a:p>
            <a:r>
              <a:rPr lang="en-US" sz="1600" b="1" dirty="0" smtClean="0">
                <a:latin typeface="+mj-lt"/>
              </a:rPr>
              <a:t>Scaling Horizontally</a:t>
            </a:r>
          </a:p>
          <a:p>
            <a:pPr lvl="1"/>
            <a:r>
              <a:rPr lang="nn-NO" sz="1600" dirty="0" smtClean="0">
                <a:latin typeface="+mj-lt"/>
              </a:rPr>
              <a:t>cf scale myApp -i 5 </a:t>
            </a:r>
            <a:br>
              <a:rPr lang="nn-NO" sz="1600" dirty="0" smtClean="0">
                <a:latin typeface="+mj-lt"/>
              </a:rPr>
            </a:br>
            <a:endParaRPr lang="en-US" sz="1600" b="1" dirty="0" smtClean="0">
              <a:latin typeface="+mj-lt"/>
            </a:endParaRPr>
          </a:p>
          <a:p>
            <a:r>
              <a:rPr lang="en-US" sz="1600" b="1" dirty="0" smtClean="0">
                <a:latin typeface="+mj-lt"/>
              </a:rPr>
              <a:t>Scaling Vertically</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-k 512M</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-m 1G</a:t>
            </a:r>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12382"/>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endParaRPr lang="en-US" sz="1800" dirty="0" smtClean="0">
              <a:latin typeface="+mj-lt"/>
            </a:endParaRPr>
          </a:p>
          <a:p>
            <a:endParaRPr lang="en-US" sz="1800" dirty="0">
              <a:latin typeface="+mj-lt"/>
            </a:endParaRPr>
          </a:p>
        </p:txBody>
      </p:sp>
      <p:pic>
        <p:nvPicPr>
          <p:cNvPr id="7" name="Picture 6" descr="cf_scale_config.PNG"/>
          <p:cNvPicPr>
            <a:picLocks noChangeAspect="1"/>
          </p:cNvPicPr>
          <p:nvPr/>
        </p:nvPicPr>
        <p:blipFill>
          <a:blip r:embed="rId2" cstate="print"/>
          <a:stretch>
            <a:fillRect/>
          </a:stretch>
        </p:blipFill>
        <p:spPr>
          <a:xfrm>
            <a:off x="152399" y="1733108"/>
            <a:ext cx="10539701" cy="4126992"/>
          </a:xfrm>
          <a:prstGeom prst="rect">
            <a:avLst/>
          </a:prstGeom>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9488"/>
            <a:ext cx="9875520" cy="691117"/>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339702"/>
            <a:ext cx="9966960" cy="5289698"/>
          </a:xfrm>
        </p:spPr>
        <p:txBody>
          <a:bodyPr>
            <a:normAutofit/>
          </a:bodyPr>
          <a:lstStyle/>
          <a:p>
            <a:pPr>
              <a:buNone/>
            </a:pPr>
            <a:r>
              <a:rPr lang="en-US" sz="2000" b="1" dirty="0" smtClean="0"/>
              <a:t>Configure </a:t>
            </a:r>
            <a:r>
              <a:rPr lang="en-US" sz="2000" b="1" dirty="0" err="1" smtClean="0"/>
              <a:t>Autoscaling</a:t>
            </a:r>
            <a:r>
              <a:rPr lang="en-US" sz="2000" b="1" dirty="0" smtClean="0"/>
              <a:t> for an App</a:t>
            </a:r>
          </a:p>
          <a:p>
            <a:r>
              <a:rPr lang="en-US" sz="1600" dirty="0" err="1" smtClean="0"/>
              <a:t>Autoscaler</a:t>
            </a:r>
            <a:r>
              <a:rPr lang="en-US" sz="1600" dirty="0" smtClean="0"/>
              <a:t> keeps instance counts within an allowable range defined by minimum and maximum values, or </a:t>
            </a:r>
            <a:r>
              <a:rPr lang="en-US" sz="1600" i="1" dirty="0" smtClean="0"/>
              <a:t>instance limits</a:t>
            </a:r>
            <a:r>
              <a:rPr lang="en-US" sz="1600" dirty="0" smtClean="0"/>
              <a:t>.</a:t>
            </a:r>
          </a:p>
          <a:p>
            <a:pPr lvl="1"/>
            <a:r>
              <a:rPr lang="en-US" sz="1600" dirty="0" smtClean="0"/>
              <a:t>Instance Limits</a:t>
            </a:r>
          </a:p>
          <a:p>
            <a:pPr lvl="1"/>
            <a:r>
              <a:rPr lang="en-US" sz="1600" dirty="0" smtClean="0"/>
              <a:t>Scaling Rules</a:t>
            </a:r>
          </a:p>
          <a:p>
            <a:pPr lvl="1"/>
            <a:r>
              <a:rPr lang="en-US" sz="1600" dirty="0" smtClean="0"/>
              <a:t>Scheduled Limit Changes</a:t>
            </a:r>
          </a:p>
          <a:p>
            <a:pPr>
              <a:buNone/>
            </a:pPr>
            <a:r>
              <a:rPr lang="en-US" sz="2000" b="1" dirty="0" smtClean="0">
                <a:latin typeface="+mj-lt"/>
              </a:rPr>
              <a:t>Configure </a:t>
            </a:r>
            <a:r>
              <a:rPr lang="en-US" sz="2000" b="1" dirty="0" err="1" smtClean="0">
                <a:latin typeface="+mj-lt"/>
              </a:rPr>
              <a:t>Autoscaling</a:t>
            </a:r>
            <a:r>
              <a:rPr lang="en-US" sz="2000" b="1" dirty="0" smtClean="0">
                <a:latin typeface="+mj-lt"/>
              </a:rPr>
              <a:t> for an App</a:t>
            </a:r>
          </a:p>
          <a:p>
            <a:r>
              <a:rPr lang="en-US" sz="1600" dirty="0" smtClean="0">
                <a:latin typeface="+mj-lt"/>
              </a:rPr>
              <a:t>Creating </a:t>
            </a:r>
            <a:r>
              <a:rPr lang="en-US" sz="1600" dirty="0" err="1" smtClean="0">
                <a:latin typeface="+mj-lt"/>
              </a:rPr>
              <a:t>Autoscalar</a:t>
            </a:r>
            <a:r>
              <a:rPr lang="en-US" sz="1600" dirty="0" smtClean="0">
                <a:latin typeface="+mj-lt"/>
              </a:rPr>
              <a:t> instance and binding to an App</a:t>
            </a:r>
          </a:p>
          <a:p>
            <a:endParaRPr lang="en-US" sz="1600" dirty="0" smtClean="0">
              <a:latin typeface="+mj-lt"/>
            </a:endParaRPr>
          </a:p>
          <a:p>
            <a:endParaRPr lang="en-US" sz="1800" dirty="0" smtClean="0">
              <a:latin typeface="+mj-lt"/>
            </a:endParaRPr>
          </a:p>
          <a:p>
            <a:endParaRPr lang="en-US" sz="1800" dirty="0">
              <a:latin typeface="+mj-lt"/>
            </a:endParaRPr>
          </a:p>
        </p:txBody>
      </p:sp>
      <p:pic>
        <p:nvPicPr>
          <p:cNvPr id="6" name="Picture 5" descr="cf_scale_app_config.PNG"/>
          <p:cNvPicPr>
            <a:picLocks noChangeAspect="1"/>
          </p:cNvPicPr>
          <p:nvPr/>
        </p:nvPicPr>
        <p:blipFill>
          <a:blip r:embed="rId2" cstate="print"/>
          <a:stretch>
            <a:fillRect/>
          </a:stretch>
        </p:blipFill>
        <p:spPr>
          <a:xfrm>
            <a:off x="2966484" y="3994298"/>
            <a:ext cx="5178302" cy="2294637"/>
          </a:xfrm>
          <a:prstGeom prst="rect">
            <a:avLst/>
          </a:prstGeom>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87080"/>
            <a:ext cx="9875520" cy="648586"/>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pPr>
              <a:buNone/>
            </a:pPr>
            <a:r>
              <a:rPr lang="en-US" sz="2000" b="1" dirty="0" smtClean="0">
                <a:latin typeface="+mj-lt"/>
              </a:rPr>
              <a:t>Configuring </a:t>
            </a:r>
            <a:r>
              <a:rPr lang="en-US" sz="2000" b="1" dirty="0" err="1" smtClean="0">
                <a:latin typeface="+mj-lt"/>
              </a:rPr>
              <a:t>Autoscaler</a:t>
            </a:r>
            <a:r>
              <a:rPr lang="en-US" sz="2000" b="1" dirty="0" smtClean="0">
                <a:latin typeface="+mj-lt"/>
              </a:rPr>
              <a:t> instance to an App</a:t>
            </a:r>
          </a:p>
          <a:p>
            <a:endParaRPr lang="en-US" sz="1800" dirty="0" smtClean="0">
              <a:latin typeface="+mj-lt"/>
            </a:endParaRPr>
          </a:p>
          <a:p>
            <a:endParaRPr lang="en-US" sz="1800" dirty="0">
              <a:latin typeface="+mj-lt"/>
            </a:endParaRPr>
          </a:p>
        </p:txBody>
      </p:sp>
      <p:pic>
        <p:nvPicPr>
          <p:cNvPr id="8" name="Picture 7" descr="cf_scale_app.PNG"/>
          <p:cNvPicPr>
            <a:picLocks noChangeAspect="1"/>
          </p:cNvPicPr>
          <p:nvPr/>
        </p:nvPicPr>
        <p:blipFill>
          <a:blip r:embed="rId2" cstate="print"/>
          <a:stretch>
            <a:fillRect/>
          </a:stretch>
        </p:blipFill>
        <p:spPr>
          <a:xfrm>
            <a:off x="914400" y="2133600"/>
            <a:ext cx="9326880" cy="4445000"/>
          </a:xfrm>
          <a:prstGeom prst="rect">
            <a:avLst/>
          </a:prstGeom>
        </p:spPr>
      </p:pic>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02</a:t>
            </a:r>
            <a:endParaRPr lang="en-US"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0485" y="2328530"/>
            <a:ext cx="9643730" cy="1446550"/>
          </a:xfrm>
          <a:prstGeom prst="rect">
            <a:avLst/>
          </a:prstGeom>
        </p:spPr>
        <p:txBody>
          <a:bodyPr wrap="square">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02</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Deployed </a:t>
            </a:r>
            <a:r>
              <a:rPr lang="en-US" dirty="0" smtClean="0"/>
              <a:t>applications (</a:t>
            </a:r>
            <a:r>
              <a:rPr lang="en-US" sz="1200" b="1" dirty="0" smtClean="0">
                <a:solidFill>
                  <a:srgbClr val="FF0000"/>
                </a:solidFill>
              </a:rPr>
              <a:t>TBD</a:t>
            </a:r>
            <a:r>
              <a:rPr lang="en-US" dirty="0" smtClean="0"/>
              <a:t>)</a:t>
            </a:r>
            <a:endParaRPr lang="en-US" dirty="0"/>
          </a:p>
        </p:txBody>
      </p:sp>
      <p:graphicFrame>
        <p:nvGraphicFramePr>
          <p:cNvPr id="4" name="Diagram 3"/>
          <p:cNvGraphicFramePr/>
          <p:nvPr/>
        </p:nvGraphicFramePr>
        <p:xfrm>
          <a:off x="967563" y="1658680"/>
          <a:ext cx="8814390" cy="4327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Diego Architecture</a:t>
            </a:r>
            <a:endParaRPr lang="en-US" dirty="0"/>
          </a:p>
        </p:txBody>
      </p:sp>
      <p:pic>
        <p:nvPicPr>
          <p:cNvPr id="3" name="Content Placeholder 3" descr="diego-Archi_flow.png"/>
          <p:cNvPicPr>
            <a:picLocks noChangeAspect="1"/>
          </p:cNvPicPr>
          <p:nvPr/>
        </p:nvPicPr>
        <p:blipFill>
          <a:blip r:embed="rId2" cstate="print"/>
          <a:stretch>
            <a:fillRect/>
          </a:stretch>
        </p:blipFill>
        <p:spPr>
          <a:xfrm>
            <a:off x="1752600" y="1195765"/>
            <a:ext cx="5562600" cy="4834667"/>
          </a:xfrm>
          <a:prstGeom prst="rect">
            <a:avLst/>
          </a:prstGeom>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3916"/>
            <a:ext cx="9875520" cy="691117"/>
          </a:xfrm>
        </p:spPr>
        <p:txBody>
          <a:bodyPr>
            <a:normAutofit fontScale="90000"/>
          </a:bodyPr>
          <a:lstStyle/>
          <a:p>
            <a:r>
              <a:rPr lang="en-US" sz="4400" dirty="0" smtClean="0"/>
              <a:t>Diego Architecture</a:t>
            </a:r>
            <a:endParaRPr lang="en-US" sz="4400"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0DF0451F-312E-462E-8412-ABCA3DE37F61}"/>
                                            </p:graphicEl>
                                          </p:spTgt>
                                        </p:tgtEl>
                                        <p:attrNameLst>
                                          <p:attrName>style.visibility</p:attrName>
                                        </p:attrNameLst>
                                      </p:cBhvr>
                                      <p:to>
                                        <p:strVal val="visible"/>
                                      </p:to>
                                    </p:set>
                                    <p:animEffect transition="in" filter="wipe(down)">
                                      <p:cBhvr>
                                        <p:cTn id="7" dur="500"/>
                                        <p:tgtEl>
                                          <p:spTgt spid="4">
                                            <p:graphicEl>
                                              <a:dgm id="{0DF0451F-312E-462E-8412-ABCA3DE37F6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7482A8A-FB5B-4FEA-BAF4-296C8A3441FA}"/>
                                            </p:graphicEl>
                                          </p:spTgt>
                                        </p:tgtEl>
                                        <p:attrNameLst>
                                          <p:attrName>style.visibility</p:attrName>
                                        </p:attrNameLst>
                                      </p:cBhvr>
                                      <p:to>
                                        <p:strVal val="visible"/>
                                      </p:to>
                                    </p:set>
                                    <p:animEffect transition="in" filter="wipe(down)">
                                      <p:cBhvr>
                                        <p:cTn id="12" dur="500"/>
                                        <p:tgtEl>
                                          <p:spTgt spid="4">
                                            <p:graphicEl>
                                              <a:dgm id="{F7482A8A-FB5B-4FEA-BAF4-296C8A3441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262E3DC5-F323-4678-BFF0-84E3AE4D1993}"/>
                                            </p:graphicEl>
                                          </p:spTgt>
                                        </p:tgtEl>
                                        <p:attrNameLst>
                                          <p:attrName>style.visibility</p:attrName>
                                        </p:attrNameLst>
                                      </p:cBhvr>
                                      <p:to>
                                        <p:strVal val="visible"/>
                                      </p:to>
                                    </p:set>
                                    <p:animEffect transition="in" filter="wipe(down)">
                                      <p:cBhvr>
                                        <p:cTn id="17" dur="500"/>
                                        <p:tgtEl>
                                          <p:spTgt spid="4">
                                            <p:graphicEl>
                                              <a:dgm id="{262E3DC5-F323-4678-BFF0-84E3AE4D199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7D8434A-F3E3-477E-8168-0AE217001931}"/>
                                            </p:graphicEl>
                                          </p:spTgt>
                                        </p:tgtEl>
                                        <p:attrNameLst>
                                          <p:attrName>style.visibility</p:attrName>
                                        </p:attrNameLst>
                                      </p:cBhvr>
                                      <p:to>
                                        <p:strVal val="visible"/>
                                      </p:to>
                                    </p:set>
                                    <p:animEffect transition="in" filter="wipe(down)">
                                      <p:cBhvr>
                                        <p:cTn id="22" dur="500"/>
                                        <p:tgtEl>
                                          <p:spTgt spid="4">
                                            <p:graphicEl>
                                              <a:dgm id="{C7D8434A-F3E3-477E-8168-0AE21700193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0F8C1FE0-B768-4062-9ECE-6491941E9A68}"/>
                                            </p:graphicEl>
                                          </p:spTgt>
                                        </p:tgtEl>
                                        <p:attrNameLst>
                                          <p:attrName>style.visibility</p:attrName>
                                        </p:attrNameLst>
                                      </p:cBhvr>
                                      <p:to>
                                        <p:strVal val="visible"/>
                                      </p:to>
                                    </p:set>
                                    <p:animEffect transition="in" filter="wipe(down)">
                                      <p:cBhvr>
                                        <p:cTn id="27" dur="500"/>
                                        <p:tgtEl>
                                          <p:spTgt spid="4">
                                            <p:graphicEl>
                                              <a:dgm id="{0F8C1FE0-B768-4062-9ECE-6491941E9A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D5EE7D09-9ABF-4ACC-AE57-B016503578C0}"/>
                                            </p:graphicEl>
                                          </p:spTgt>
                                        </p:tgtEl>
                                        <p:attrNameLst>
                                          <p:attrName>style.visibility</p:attrName>
                                        </p:attrNameLst>
                                      </p:cBhvr>
                                      <p:to>
                                        <p:strVal val="visible"/>
                                      </p:to>
                                    </p:set>
                                    <p:animEffect transition="in" filter="wipe(down)">
                                      <p:cBhvr>
                                        <p:cTn id="32" dur="500"/>
                                        <p:tgtEl>
                                          <p:spTgt spid="4">
                                            <p:graphicEl>
                                              <a:dgm id="{D5EE7D09-9ABF-4ACC-AE57-B016503578C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A2802D28-E673-4A1B-8A8C-214BFE1FF15D}"/>
                                            </p:graphicEl>
                                          </p:spTgt>
                                        </p:tgtEl>
                                        <p:attrNameLst>
                                          <p:attrName>style.visibility</p:attrName>
                                        </p:attrNameLst>
                                      </p:cBhvr>
                                      <p:to>
                                        <p:strVal val="visible"/>
                                      </p:to>
                                    </p:set>
                                    <p:animEffect transition="in" filter="wipe(down)">
                                      <p:cBhvr>
                                        <p:cTn id="37" dur="500"/>
                                        <p:tgtEl>
                                          <p:spTgt spid="4">
                                            <p:graphicEl>
                                              <a:dgm id="{A2802D28-E673-4A1B-8A8C-214BFE1FF1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Allocation </a:t>
            </a:r>
            <a:endParaRPr lang="en-US" dirty="0"/>
          </a:p>
        </p:txBody>
      </p:sp>
      <p:pic>
        <p:nvPicPr>
          <p:cNvPr id="305155" name="Picture 3" descr="D:\Users\ukannan\Desktop\diego-auction-process.png"/>
          <p:cNvPicPr>
            <a:picLocks noGrp="1" noChangeAspect="1" noChangeArrowheads="1"/>
          </p:cNvPicPr>
          <p:nvPr>
            <p:ph idx="1"/>
          </p:nvPr>
        </p:nvPicPr>
        <p:blipFill>
          <a:blip r:embed="rId3" cstate="print"/>
          <a:srcRect/>
          <a:stretch>
            <a:fillRect/>
          </a:stretch>
        </p:blipFill>
        <p:spPr bwMode="auto">
          <a:xfrm>
            <a:off x="2172563" y="1501775"/>
            <a:ext cx="6630848" cy="4775200"/>
          </a:xfrm>
          <a:prstGeom prst="rect">
            <a:avLst/>
          </a:prstGeom>
          <a:noFill/>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44549"/>
            <a:ext cx="9875520" cy="754911"/>
          </a:xfrm>
        </p:spPr>
        <p:txBody>
          <a:bodyPr>
            <a:normAutofit/>
          </a:bodyPr>
          <a:lstStyle/>
          <a:p>
            <a:r>
              <a:rPr lang="en-US" sz="4000" dirty="0" smtClean="0"/>
              <a:t>Metrics and Logging</a:t>
            </a:r>
            <a:endParaRPr lang="en-US" sz="4000" dirty="0"/>
          </a:p>
        </p:txBody>
      </p:sp>
      <p:sp>
        <p:nvSpPr>
          <p:cNvPr id="3" name="Content Placeholder 2"/>
          <p:cNvSpPr>
            <a:spLocks noGrp="1"/>
          </p:cNvSpPr>
          <p:nvPr>
            <p:ph idx="1"/>
          </p:nvPr>
        </p:nvSpPr>
        <p:spPr>
          <a:xfrm>
            <a:off x="548640" y="1752600"/>
            <a:ext cx="9875520" cy="4876800"/>
          </a:xfrm>
        </p:spPr>
        <p:txBody>
          <a:bodyPr>
            <a:normAutofit/>
          </a:bodyPr>
          <a:lstStyle/>
          <a:p>
            <a:pPr>
              <a:buNone/>
            </a:pPr>
            <a:r>
              <a:rPr lang="en-US" sz="1600" b="1" dirty="0" err="1" smtClean="0">
                <a:latin typeface="+mj-lt"/>
              </a:rPr>
              <a:t>Loggregator</a:t>
            </a:r>
            <a:r>
              <a:rPr lang="en-US" sz="1600" dirty="0" smtClean="0">
                <a:latin typeface="+mj-lt"/>
              </a:rPr>
              <a:t> (log aggregator) </a:t>
            </a:r>
            <a:endParaRPr lang="en-US" sz="1600" b="1" dirty="0" smtClean="0">
              <a:latin typeface="+mj-lt"/>
            </a:endParaRPr>
          </a:p>
          <a:p>
            <a:pPr lvl="1"/>
            <a:r>
              <a:rPr lang="en-US" sz="1600" dirty="0" err="1" smtClean="0">
                <a:latin typeface="+mj-lt"/>
              </a:rPr>
              <a:t>Loggregator</a:t>
            </a:r>
            <a:r>
              <a:rPr lang="en-US" sz="1600" dirty="0" smtClean="0">
                <a:latin typeface="+mj-lt"/>
              </a:rPr>
              <a:t> is the next generation system for aggregating and streaming logs and metrics from all of the user apps and system components in an Elastic Runtime deployment.</a:t>
            </a:r>
            <a:endParaRPr lang="en-US" sz="1600" b="1" dirty="0" smtClean="0">
              <a:latin typeface="+mj-lt"/>
            </a:endParaRPr>
          </a:p>
          <a:p>
            <a:pPr lvl="1"/>
            <a:r>
              <a:rPr lang="en-US" sz="1600" dirty="0" smtClean="0">
                <a:latin typeface="+mj-lt"/>
              </a:rPr>
              <a:t>The </a:t>
            </a:r>
            <a:r>
              <a:rPr lang="en-US" sz="1600" dirty="0" err="1" smtClean="0">
                <a:latin typeface="+mj-lt"/>
              </a:rPr>
              <a:t>Loggregator</a:t>
            </a:r>
            <a:r>
              <a:rPr lang="en-US" sz="1600" dirty="0" smtClean="0">
                <a:latin typeface="+mj-lt"/>
              </a:rPr>
              <a:t> system streams application logs to developers for many purposes.</a:t>
            </a:r>
          </a:p>
          <a:p>
            <a:pPr lvl="1"/>
            <a:r>
              <a:rPr lang="en-US" sz="1600" dirty="0" smtClean="0">
                <a:latin typeface="+mj-lt"/>
              </a:rPr>
              <a:t>You can configure Elastic Runtime to forward log data from components and apps to an external aggregator service instead of routing it to the </a:t>
            </a:r>
            <a:r>
              <a:rPr lang="en-US" sz="1600" dirty="0" err="1" smtClean="0">
                <a:latin typeface="+mj-lt"/>
              </a:rPr>
              <a:t>Loggregator</a:t>
            </a:r>
            <a:r>
              <a:rPr lang="en-US" sz="1600" dirty="0" smtClean="0">
                <a:latin typeface="+mj-lt"/>
              </a:rPr>
              <a:t> </a:t>
            </a:r>
            <a:r>
              <a:rPr lang="en-US" sz="1600" dirty="0" err="1" smtClean="0">
                <a:latin typeface="+mj-lt"/>
              </a:rPr>
              <a:t>Firehose</a:t>
            </a:r>
            <a:r>
              <a:rPr lang="en-US" sz="1600" dirty="0" smtClean="0">
                <a:latin typeface="+mj-lt"/>
              </a:rPr>
              <a:t>.</a:t>
            </a:r>
          </a:p>
          <a:p>
            <a:endParaRPr lang="en-US" sz="1600" dirty="0" smtClean="0">
              <a:latin typeface="+mj-lt"/>
            </a:endParaRPr>
          </a:p>
          <a:p>
            <a:pPr>
              <a:buNone/>
            </a:pPr>
            <a:r>
              <a:rPr lang="en-US" sz="1600" b="1" dirty="0" smtClean="0">
                <a:latin typeface="+mj-lt"/>
              </a:rPr>
              <a:t>Use cases of </a:t>
            </a:r>
            <a:r>
              <a:rPr lang="en-US" sz="1600" b="1" dirty="0" err="1" smtClean="0">
                <a:latin typeface="+mj-lt"/>
              </a:rPr>
              <a:t>Loggregator</a:t>
            </a:r>
            <a:r>
              <a:rPr lang="en-US" sz="1600" b="1" dirty="0" smtClean="0">
                <a:latin typeface="+mj-lt"/>
              </a:rPr>
              <a:t> :</a:t>
            </a:r>
          </a:p>
          <a:p>
            <a:pPr lvl="1"/>
            <a:r>
              <a:rPr lang="en-US" sz="1600" dirty="0" smtClean="0">
                <a:latin typeface="+mj-lt"/>
              </a:rPr>
              <a:t>App developers can tail their application logs or dump the recent logs from the CF CLI, or stream these to a third party log archive and analysis service.</a:t>
            </a:r>
          </a:p>
          <a:p>
            <a:pPr lvl="1"/>
            <a:r>
              <a:rPr lang="en-US" sz="1600" dirty="0" smtClean="0">
                <a:latin typeface="+mj-lt"/>
              </a:rPr>
              <a:t>Operators and administrators can access the </a:t>
            </a:r>
            <a:r>
              <a:rPr lang="en-US" sz="1600" dirty="0" err="1" smtClean="0">
                <a:latin typeface="+mj-lt"/>
              </a:rPr>
              <a:t>Loggregator</a:t>
            </a:r>
            <a:r>
              <a:rPr lang="en-US" sz="1600" dirty="0" smtClean="0">
                <a:latin typeface="+mj-lt"/>
              </a:rPr>
              <a:t> </a:t>
            </a:r>
            <a:r>
              <a:rPr lang="en-US" sz="1600" dirty="0" err="1" smtClean="0">
                <a:latin typeface="+mj-lt"/>
              </a:rPr>
              <a:t>Firehose</a:t>
            </a:r>
            <a:r>
              <a:rPr lang="en-US" sz="1600" dirty="0" smtClean="0">
                <a:latin typeface="+mj-lt"/>
              </a:rPr>
              <a:t>, the combined stream of logs from all apps, plus metrics data from CF components.</a:t>
            </a:r>
          </a:p>
          <a:p>
            <a:pPr lvl="1"/>
            <a:r>
              <a:rPr lang="en-US" sz="1600" dirty="0" smtClean="0">
                <a:latin typeface="+mj-lt"/>
              </a:rPr>
              <a:t>Operators can deploy ‘nozzles’ to the </a:t>
            </a:r>
            <a:r>
              <a:rPr lang="en-US" sz="1600" dirty="0" err="1" smtClean="0">
                <a:latin typeface="+mj-lt"/>
              </a:rPr>
              <a:t>Firehose</a:t>
            </a:r>
            <a:r>
              <a:rPr lang="en-US" sz="1600" dirty="0" smtClean="0">
                <a:latin typeface="+mj-lt"/>
              </a:rPr>
              <a:t>. A nozzle is a component that listens to the </a:t>
            </a:r>
            <a:r>
              <a:rPr lang="en-US" sz="1600" dirty="0" err="1" smtClean="0">
                <a:latin typeface="+mj-lt"/>
              </a:rPr>
              <a:t>Firehose</a:t>
            </a:r>
            <a:r>
              <a:rPr lang="en-US" sz="1600" dirty="0" smtClean="0">
                <a:latin typeface="+mj-lt"/>
              </a:rPr>
              <a:t> for specified events and metrics and streams this data to external services.</a:t>
            </a:r>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97442"/>
          </a:xfrm>
        </p:spPr>
        <p:txBody>
          <a:bodyPr>
            <a:normAutofit/>
          </a:bodyPr>
          <a:lstStyle/>
          <a:p>
            <a:r>
              <a:rPr lang="en-US" sz="4400" dirty="0" smtClean="0"/>
              <a:t>Restart/Restage</a:t>
            </a:r>
            <a:endParaRPr lang="en-US" sz="4400" dirty="0"/>
          </a:p>
        </p:txBody>
      </p:sp>
      <p:sp>
        <p:nvSpPr>
          <p:cNvPr id="3" name="Content Placeholder 2"/>
          <p:cNvSpPr>
            <a:spLocks noGrp="1"/>
          </p:cNvSpPr>
          <p:nvPr>
            <p:ph idx="1"/>
          </p:nvPr>
        </p:nvSpPr>
        <p:spPr>
          <a:xfrm>
            <a:off x="548640" y="1371600"/>
            <a:ext cx="9875520" cy="5334000"/>
          </a:xfrm>
        </p:spPr>
        <p:txBody>
          <a:bodyPr>
            <a:normAutofit lnSpcReduction="10000"/>
          </a:bodyPr>
          <a:lstStyle/>
          <a:p>
            <a:pPr>
              <a:buNone/>
            </a:pPr>
            <a:r>
              <a:rPr lang="en-US" sz="1800" b="1" dirty="0" smtClean="0">
                <a:solidFill>
                  <a:schemeClr val="tx1"/>
                </a:solidFill>
                <a:latin typeface="+mj-lt"/>
              </a:rPr>
              <a:t>	</a:t>
            </a:r>
            <a:r>
              <a:rPr lang="en-US" sz="2200" b="1" dirty="0" smtClean="0">
                <a:solidFill>
                  <a:schemeClr val="tx1"/>
                </a:solidFill>
                <a:latin typeface="+mj-lt"/>
              </a:rPr>
              <a:t>Restart Your Application</a:t>
            </a:r>
          </a:p>
          <a:p>
            <a:r>
              <a:rPr lang="en-US" sz="1800" dirty="0" smtClean="0">
                <a:solidFill>
                  <a:schemeClr val="tx1"/>
                </a:solidFill>
                <a:latin typeface="+mj-lt"/>
              </a:rPr>
              <a:t>Restarting your application stops your app and starts it with the already compiled droplet</a:t>
            </a:r>
          </a:p>
          <a:p>
            <a:pPr lvl="1">
              <a:buNone/>
            </a:pPr>
            <a:r>
              <a:rPr lang="en-US" sz="1700" dirty="0" smtClean="0">
                <a:solidFill>
                  <a:schemeClr val="tx1"/>
                </a:solidFill>
                <a:latin typeface="+mj-lt"/>
              </a:rPr>
              <a:t>		</a:t>
            </a:r>
            <a:r>
              <a:rPr lang="en-US" sz="1700" dirty="0" err="1" smtClean="0">
                <a:solidFill>
                  <a:schemeClr val="tx1"/>
                </a:solidFill>
                <a:latin typeface="+mj-lt"/>
              </a:rPr>
              <a:t>cf</a:t>
            </a:r>
            <a:r>
              <a:rPr lang="en-US" sz="1700" dirty="0" smtClean="0">
                <a:solidFill>
                  <a:schemeClr val="tx1"/>
                </a:solidFill>
                <a:latin typeface="+mj-lt"/>
              </a:rPr>
              <a:t> restart &lt;YOUR-APP&gt;</a:t>
            </a:r>
            <a:endParaRPr lang="en-US" sz="1700" b="1" dirty="0" smtClean="0">
              <a:solidFill>
                <a:schemeClr val="tx1"/>
              </a:solidFill>
              <a:latin typeface="+mj-lt"/>
            </a:endParaRPr>
          </a:p>
          <a:p>
            <a:r>
              <a:rPr lang="en-US" sz="1800" dirty="0" smtClean="0">
                <a:solidFill>
                  <a:schemeClr val="tx1"/>
                </a:solidFill>
                <a:latin typeface="+mj-lt"/>
              </a:rPr>
              <a:t>Restart your application to refresh the application’s environment after actions such as binding a new service to the app or setting an environment variable that only the app consumes.</a:t>
            </a:r>
          </a:p>
          <a:p>
            <a:pPr>
              <a:buNone/>
            </a:pPr>
            <a:r>
              <a:rPr lang="en-US" b="1" dirty="0" smtClean="0">
                <a:solidFill>
                  <a:schemeClr val="tx1"/>
                </a:solidFill>
                <a:latin typeface="+mj-lt"/>
              </a:rPr>
              <a:t>	</a:t>
            </a:r>
            <a:r>
              <a:rPr lang="en-US" sz="2200" b="1" dirty="0" smtClean="0">
                <a:solidFill>
                  <a:schemeClr val="tx1"/>
                </a:solidFill>
                <a:latin typeface="+mj-lt"/>
              </a:rPr>
              <a:t>Restage Your Application</a:t>
            </a:r>
          </a:p>
          <a:p>
            <a:r>
              <a:rPr lang="en-US" sz="1800" dirty="0" smtClean="0">
                <a:solidFill>
                  <a:schemeClr val="tx1"/>
                </a:solidFill>
                <a:latin typeface="+mj-lt"/>
              </a:rPr>
              <a:t>Restaging your application stops your application and restages it, by compiling a new droplet and starting it.</a:t>
            </a:r>
          </a:p>
          <a:p>
            <a:pPr lvl="1">
              <a:buNone/>
            </a:pPr>
            <a:r>
              <a:rPr lang="en-US" dirty="0" smtClean="0">
                <a:solidFill>
                  <a:schemeClr val="tx1"/>
                </a:solidFill>
                <a:latin typeface="+mj-lt"/>
              </a:rPr>
              <a:t>		</a:t>
            </a:r>
            <a:r>
              <a:rPr lang="en-US" sz="1600" dirty="0" err="1" smtClean="0">
                <a:solidFill>
                  <a:schemeClr val="tx1"/>
                </a:solidFill>
                <a:latin typeface="+mj-lt"/>
              </a:rPr>
              <a:t>cf</a:t>
            </a:r>
            <a:r>
              <a:rPr lang="en-US" sz="1600" dirty="0" smtClean="0">
                <a:solidFill>
                  <a:schemeClr val="tx1"/>
                </a:solidFill>
                <a:latin typeface="+mj-lt"/>
              </a:rPr>
              <a:t> restage&lt; YOUR-APP&gt;</a:t>
            </a:r>
          </a:p>
          <a:p>
            <a:r>
              <a:rPr lang="en-US" sz="1800" dirty="0" smtClean="0">
                <a:solidFill>
                  <a:schemeClr val="tx1"/>
                </a:solidFill>
                <a:latin typeface="+mj-lt"/>
              </a:rPr>
              <a:t>Restage your application if you have changed the environment in a way that affects your staging process, such as setting an environment variable that the </a:t>
            </a:r>
            <a:r>
              <a:rPr lang="en-US" sz="1800" dirty="0" err="1" smtClean="0">
                <a:solidFill>
                  <a:schemeClr val="tx1"/>
                </a:solidFill>
                <a:latin typeface="+mj-lt"/>
              </a:rPr>
              <a:t>buildpack</a:t>
            </a:r>
            <a:r>
              <a:rPr lang="en-US" sz="1800" dirty="0" smtClean="0">
                <a:solidFill>
                  <a:schemeClr val="tx1"/>
                </a:solidFill>
                <a:latin typeface="+mj-lt"/>
              </a:rPr>
              <a:t> consumes.</a:t>
            </a:r>
          </a:p>
          <a:p>
            <a:endParaRPr lang="en-US" sz="1800" dirty="0" smtClean="0">
              <a:solidFill>
                <a:schemeClr val="tx1"/>
              </a:solidFill>
              <a:latin typeface="+mj-lt"/>
            </a:endParaRPr>
          </a:p>
          <a:p>
            <a:r>
              <a:rPr lang="en-US" sz="1800" i="1" dirty="0" smtClean="0">
                <a:solidFill>
                  <a:schemeClr val="tx1"/>
                </a:solidFill>
                <a:latin typeface="+mj-lt"/>
              </a:rPr>
              <a:t>Note:</a:t>
            </a:r>
          </a:p>
          <a:p>
            <a:pPr>
              <a:buNone/>
            </a:pPr>
            <a:r>
              <a:rPr lang="en-US" sz="1800" i="1" dirty="0" smtClean="0">
                <a:solidFill>
                  <a:schemeClr val="tx1"/>
                </a:solidFill>
                <a:latin typeface="+mj-lt"/>
              </a:rPr>
              <a:t>		Restaging your application compiles a new droplet from your application without updating your application source. If you need to update your application source, re-push your application</a:t>
            </a:r>
          </a:p>
          <a:p>
            <a:endParaRPr lang="en-US" dirty="0" smtClean="0">
              <a:solidFill>
                <a:schemeClr val="tx1"/>
              </a:solidFill>
              <a:latin typeface="+mj-lt"/>
            </a:endParaRPr>
          </a:p>
          <a:p>
            <a:endParaRPr lang="en-US" dirty="0">
              <a:solidFill>
                <a:schemeClr val="tx1"/>
              </a:solidFill>
              <a:latin typeface="+mj-lt"/>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Rectangle 2"/>
          <p:cNvSpPr/>
          <p:nvPr/>
        </p:nvSpPr>
        <p:spPr>
          <a:xfrm>
            <a:off x="616688" y="1701207"/>
            <a:ext cx="10047768" cy="2831544"/>
          </a:xfrm>
          <a:prstGeom prst="rect">
            <a:avLst/>
          </a:prstGeom>
        </p:spPr>
        <p:txBody>
          <a:bodyPr wrap="square">
            <a:spAutoFit/>
          </a:bodyPr>
          <a:lstStyle/>
          <a:p>
            <a:r>
              <a:rPr lang="en-US" sz="2000" dirty="0" smtClean="0"/>
              <a:t>Cloud Foundry offers a marketplace of services, from which users can provision reserved resources on-demand</a:t>
            </a:r>
          </a:p>
          <a:p>
            <a:endParaRPr lang="en-US" sz="2000" dirty="0" smtClean="0"/>
          </a:p>
          <a:p>
            <a:pPr marL="0" lvl="1"/>
            <a:r>
              <a:rPr lang="en-US" sz="3300" dirty="0" smtClean="0">
                <a:solidFill>
                  <a:srgbClr val="0070C0"/>
                </a:solidFill>
              </a:rPr>
              <a:t>These resources are known as </a:t>
            </a:r>
            <a:r>
              <a:rPr lang="en-US" sz="3300" b="1" dirty="0" smtClean="0">
                <a:solidFill>
                  <a:srgbClr val="0070C0"/>
                </a:solidFill>
              </a:rPr>
              <a:t>service instances </a:t>
            </a:r>
            <a:r>
              <a:rPr lang="en-US" sz="3300" dirty="0" smtClean="0">
                <a:solidFill>
                  <a:srgbClr val="0070C0"/>
                </a:solidFill>
              </a:rPr>
              <a:t>and the systems that deliver and operate these resources are known as </a:t>
            </a:r>
            <a:r>
              <a:rPr lang="en-US" sz="3300" b="1" dirty="0" smtClean="0">
                <a:solidFill>
                  <a:srgbClr val="0070C0"/>
                </a:solidFill>
              </a:rPr>
              <a:t>Services</a:t>
            </a:r>
            <a:r>
              <a:rPr lang="en-US" sz="3300" dirty="0" smtClean="0">
                <a:solidFill>
                  <a:srgbClr val="0070C0"/>
                </a:solidFill>
              </a:rPr>
              <a:t>.</a:t>
            </a:r>
          </a:p>
          <a:p>
            <a:endParaRPr lang="en-US" dirty="0"/>
          </a:p>
        </p:txBody>
      </p:sp>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39508</TotalTime>
  <Words>548</Words>
  <Application>Microsoft Office PowerPoint</Application>
  <PresentationFormat>Custom</PresentationFormat>
  <Paragraphs>139</Paragraphs>
  <Slides>19</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25" baseType="lpstr">
      <vt:lpstr>Blank</vt:lpstr>
      <vt:lpstr>Closing slides</vt:lpstr>
      <vt:lpstr>Section break</vt:lpstr>
      <vt:lpstr>Custom Design</vt:lpstr>
      <vt:lpstr>PPT Template</vt:lpstr>
      <vt:lpstr>think-cell Slide</vt:lpstr>
      <vt:lpstr>Pivotal Cloud Foundry</vt:lpstr>
      <vt:lpstr>Slide 2</vt:lpstr>
      <vt:lpstr>Configuring the Deployed applications (TBD)</vt:lpstr>
      <vt:lpstr>Diego Architecture</vt:lpstr>
      <vt:lpstr>Diego Architecture</vt:lpstr>
      <vt:lpstr>Job Allocation </vt:lpstr>
      <vt:lpstr>Metrics and Logging</vt:lpstr>
      <vt:lpstr>Restart/Restage</vt:lpstr>
      <vt:lpstr>Services</vt:lpstr>
      <vt:lpstr>Manage Service Instances with the CLI</vt:lpstr>
      <vt:lpstr>Manage Service Instances with the CLI</vt:lpstr>
      <vt:lpstr>Manage Service Instances with the CLI</vt:lpstr>
      <vt:lpstr> User-Provided Service Instances </vt:lpstr>
      <vt:lpstr>Scaling an Application</vt:lpstr>
      <vt:lpstr>Scaling an Application</vt:lpstr>
      <vt:lpstr>Scaling an Application</vt:lpstr>
      <vt:lpstr>Scaling an Application</vt:lpstr>
      <vt:lpstr>Lab 02</vt:lpstr>
      <vt:lpstr>Slide 19</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637</cp:revision>
  <dcterms:created xsi:type="dcterms:W3CDTF">2013-04-01T04:45:56Z</dcterms:created>
  <dcterms:modified xsi:type="dcterms:W3CDTF">2017-02-08T05:41:20Z</dcterms:modified>
</cp:coreProperties>
</file>