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tags/tag4.xml" ContentType="application/vnd.openxmlformats-officedocument.presentationml.tags+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tags/tag38.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slideLayouts/slideLayout20.xml" ContentType="application/vnd.openxmlformats-officedocument.presentationml.slideLayout+xml"/>
  <Override PartName="/ppt/tags/tag45.xml" ContentType="application/vnd.openxmlformats-officedocument.presentationml.tags+xml"/>
  <Override PartName="/ppt/tags/tag63.xml" ContentType="application/vnd.openxmlformats-officedocument.presentationml.tags+xml"/>
  <Override PartName="/ppt/tags/tag34.xml" ContentType="application/vnd.openxmlformats-officedocument.presentationml.tags+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theme/theme6.xml" ContentType="application/vnd.openxmlformats-officedocument.theme+xml"/>
  <Override PartName="/ppt/slides/slide5.xml" ContentType="application/vnd.openxmlformats-officedocument.presentationml.slide+xml"/>
  <Default Extension="bin" ContentType="application/vnd.openxmlformats-officedocument.oleObject"/>
  <Default Extension="png" ContentType="image/png"/>
  <Override PartName="/ppt/slideLayouts/slideLayout7.xml" ContentType="application/vnd.openxmlformats-officedocument.presentationml.slideLayout+xml"/>
  <Override PartName="/ppt/notesSlides/notesSlide3.xml" ContentType="application/vnd.openxmlformats-officedocument.presentationml.notesSlide+xml"/>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slideLayouts/slideLayout18.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tags/tag39.xml" ContentType="application/vnd.openxmlformats-officedocument.presentationml.tags+xml"/>
  <Override PartName="/ppt/tags/tag59.xml" ContentType="application/vnd.openxmlformats-officedocument.presentationml.tags+xml"/>
  <Override PartName="/ppt/tags/tag68.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tags/tag57.xml" ContentType="application/vnd.openxmlformats-officedocument.presentationml.tags+xml"/>
  <Override PartName="/ppt/tags/tag66.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tags/tag46.xml" ContentType="application/vnd.openxmlformats-officedocument.presentationml.tags+xml"/>
  <Override PartName="/ppt/tags/tag55.xml" ContentType="application/vnd.openxmlformats-officedocument.presentationml.tags+xml"/>
  <Override PartName="/ppt/tags/tag64.xml" ContentType="application/vnd.openxmlformats-officedocument.presentationml.tags+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Default Extension="tiff" ContentType="image/tiff"/>
  <Default Extension="gif" ContentType="image/gif"/>
  <Override PartName="/ppt/tags/tag33.xml" ContentType="application/vnd.openxmlformats-officedocument.presentationml.tags+xml"/>
  <Override PartName="/ppt/slideLayouts/slideLayout10.xml" ContentType="application/vnd.openxmlformats-officedocument.presentationml.slideLayout+xml"/>
  <Override PartName="/ppt/tags/tag44.xml" ContentType="application/vnd.openxmlformats-officedocument.presentationml.tags+xml"/>
  <Override PartName="/ppt/tags/tag53.xml" ContentType="application/vnd.openxmlformats-officedocument.presentationml.tags+xml"/>
  <Override PartName="/ppt/tags/tag62.xml" ContentType="application/vnd.openxmlformats-officedocument.presentationml.tags+xml"/>
  <Override PartName="/ppt/tags/tag71.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tags/tag6.xml" ContentType="application/vnd.openxmlformats-officedocument.presentationml.tags+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ags/tag58.xml" ContentType="application/vnd.openxmlformats-officedocument.presentationml.tags+xml"/>
  <Override PartName="/ppt/tags/tag69.xml" ContentType="application/vnd.openxmlformats-officedocument.presentationml.tags+xml"/>
  <Default Extension="rels" ContentType="application/vnd.openxmlformats-package.relationships+xml"/>
  <Override PartName="/ppt/tags/tag29.xml" ContentType="application/vnd.openxmlformats-officedocument.presentationml.tags+xml"/>
  <Override PartName="/ppt/slideLayouts/slideLayout22.xml" ContentType="application/vnd.openxmlformats-officedocument.presentationml.slideLayout+xml"/>
  <Override PartName="/ppt/tags/tag47.xml" ContentType="application/vnd.openxmlformats-officedocument.presentationml.tags+xml"/>
  <Override PartName="/ppt/slides/slide12.xml" ContentType="application/vnd.openxmlformats-officedocument.presentationml.slide+xml"/>
  <Override PartName="/ppt/tags/tag18.xml" ContentType="application/vnd.openxmlformats-officedocument.presentationml.tags+xml"/>
  <Override PartName="/ppt/slideLayouts/slideLayout11.xml" ContentType="application/vnd.openxmlformats-officedocument.presentationml.slideLayout+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tags/tag10.xml" ContentType="application/vnd.openxmlformats-officedocument.presentationml.tags+xml"/>
  <Override PartName="/ppt/tags/tag21.xml" ContentType="application/vnd.openxmlformats-officedocument.presentationml.tag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72" r:id="rId4"/>
    <p:sldMasterId id="2147483997" r:id="rId5"/>
  </p:sldMasterIdLst>
  <p:notesMasterIdLst>
    <p:notesMasterId r:id="rId22"/>
  </p:notesMasterIdLst>
  <p:handoutMasterIdLst>
    <p:handoutMasterId r:id="rId23"/>
  </p:handoutMasterIdLst>
  <p:sldIdLst>
    <p:sldId id="311" r:id="rId6"/>
    <p:sldId id="467" r:id="rId7"/>
    <p:sldId id="430" r:id="rId8"/>
    <p:sldId id="431" r:id="rId9"/>
    <p:sldId id="437" r:id="rId10"/>
    <p:sldId id="436" r:id="rId11"/>
    <p:sldId id="432" r:id="rId12"/>
    <p:sldId id="433" r:id="rId13"/>
    <p:sldId id="434" r:id="rId14"/>
    <p:sldId id="435" r:id="rId15"/>
    <p:sldId id="440" r:id="rId16"/>
    <p:sldId id="441" r:id="rId17"/>
    <p:sldId id="438" r:id="rId18"/>
    <p:sldId id="413" r:id="rId19"/>
    <p:sldId id="442" r:id="rId20"/>
    <p:sldId id="329" r:id="rId21"/>
  </p:sldIdLst>
  <p:sldSz cx="10972800" cy="6858000"/>
  <p:notesSz cx="6797675" cy="9874250"/>
  <p:custDataLst>
    <p:tags r:id="rId24"/>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AF1C63"/>
    <a:srgbClr val="005B7C"/>
    <a:srgbClr val="000000"/>
    <a:srgbClr val="A2BFAF"/>
    <a:srgbClr val="ACB7B2"/>
    <a:srgbClr val="6A9529"/>
    <a:srgbClr val="00A0D6"/>
    <a:srgbClr val="0085B3"/>
    <a:srgbClr val="909090"/>
    <a:srgbClr val="FFC72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3" autoAdjust="0"/>
    <p:restoredTop sz="89130" autoAdjust="0"/>
  </p:normalViewPr>
  <p:slideViewPr>
    <p:cSldViewPr snapToGrid="0">
      <p:cViewPr>
        <p:scale>
          <a:sx n="60" d="100"/>
          <a:sy n="60" d="100"/>
        </p:scale>
        <p:origin x="-1060" y="-104"/>
      </p:cViewPr>
      <p:guideLst>
        <p:guide orient="horz"/>
        <p:guide orient="horz" pos="952"/>
        <p:guide orient="horz" pos="3954"/>
        <p:guide orient="horz" pos="2447"/>
        <p:guide orient="horz" pos="2514"/>
        <p:guide orient="horz" pos="2391"/>
        <p:guide orient="horz" pos="504"/>
        <p:guide pos="3458"/>
        <p:guide pos="222"/>
        <p:guide pos="3555"/>
        <p:guide pos="3361"/>
        <p:guide pos="66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8" d="100"/>
          <a:sy n="48" d="100"/>
        </p:scale>
        <p:origin x="-2764" y="-88"/>
      </p:cViewPr>
      <p:guideLst>
        <p:guide orient="horz" pos="3110"/>
        <p:guide pos="214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2013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xmlns="" val="2139925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200">
                <a:latin typeface="Arial" pitchFamily="34" charset="0"/>
                <a:cs typeface="Arial" pitchFamily="34" charset="0"/>
              </a:defRPr>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200">
                <a:latin typeface="Arial" pitchFamily="34" charset="0"/>
                <a:cs typeface="Arial" pitchFamily="34" charset="0"/>
              </a:defRPr>
            </a:lvl1pPr>
          </a:lstStyle>
          <a:p>
            <a:fld id="{2FB4FF29-EE9A-4D47-9F1A-289A80693C0F}" type="datetimeFigureOut">
              <a:rPr lang="en-US" smtClean="0"/>
              <a:pPr/>
              <a:t>2/6/2017</a:t>
            </a:fld>
            <a:endParaRPr lang="en-US" dirty="0"/>
          </a:p>
        </p:txBody>
      </p:sp>
      <p:sp>
        <p:nvSpPr>
          <p:cNvPr id="4" name="Slide Image Placeholder 3"/>
          <p:cNvSpPr>
            <a:spLocks noGrp="1" noRot="1" noChangeAspect="1"/>
          </p:cNvSpPr>
          <p:nvPr>
            <p:ph type="sldImg" idx="2"/>
          </p:nvPr>
        </p:nvSpPr>
        <p:spPr>
          <a:xfrm>
            <a:off x="438150" y="741363"/>
            <a:ext cx="5921375"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2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200">
                <a:latin typeface="Arial" pitchFamily="34" charset="0"/>
                <a:cs typeface="Arial" pitchFamily="34" charset="0"/>
              </a:defRPr>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xmlns="" val="637692172"/>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Notes:</a:t>
            </a:r>
          </a:p>
          <a:p>
            <a:r>
              <a:rPr lang="en-US" sz="1200" b="0" i="0" kern="1200" dirty="0" smtClean="0">
                <a:solidFill>
                  <a:schemeClr val="tx1"/>
                </a:solidFill>
                <a:latin typeface="+mn-lt"/>
                <a:ea typeface="+mn-ea"/>
                <a:cs typeface="+mn-cs"/>
              </a:rPr>
              <a:t>If your app uses a relational database, blue-green deployment can lead to discrepancies between your Green and Blue databases during an update. To maximize data integrity, configure a single database for backward and forward compatibility.</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You can adjust the route mapping pattern to display a static maintenance page during a maintenance window for time-consuming tasks, such as migrating a database. In this scenario, the router switches all incoming requests from Blue to Maintenance to Green.</a:t>
            </a:r>
            <a:endParaRPr lang="en-US" dirty="0"/>
          </a:p>
        </p:txBody>
      </p:sp>
      <p:sp>
        <p:nvSpPr>
          <p:cNvPr id="4" name="Slide Number Placeholder 3"/>
          <p:cNvSpPr>
            <a:spLocks noGrp="1"/>
          </p:cNvSpPr>
          <p:nvPr>
            <p:ph type="sldNum" sz="quarter" idx="10"/>
          </p:nvPr>
        </p:nvSpPr>
        <p:spPr/>
        <p:txBody>
          <a:bodyPr/>
          <a:lstStyle/>
          <a:p>
            <a:fld id="{17406332-BAB5-405B-A72F-FC53AA88E64D}" type="slidenum">
              <a:rPr lang="en-US" smtClean="0"/>
              <a:pPr/>
              <a:t>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16</a:t>
            </a:fld>
            <a:endParaRPr lang="en-US" dirty="0"/>
          </a:p>
        </p:txBody>
      </p:sp>
    </p:spTree>
    <p:extLst>
      <p:ext uri="{BB962C8B-B14F-4D97-AF65-F5344CB8AC3E}">
        <p14:creationId xmlns:p14="http://schemas.microsoft.com/office/powerpoint/2010/main" xmlns="" val="102405711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oleObject" Target="../embeddings/oleObject2.bin"/><Relationship Id="rId4" Type="http://schemas.openxmlformats.org/officeDocument/2006/relationships/tags" Target="../tags/tag12.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s>
</file>

<file path=ppt/slideLayouts/_rels/slideLayout20.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image" Target="../media/image5.png"/><Relationship Id="rId2" Type="http://schemas.openxmlformats.org/officeDocument/2006/relationships/tags" Target="../tags/tag44.xml"/><Relationship Id="rId1" Type="http://schemas.openxmlformats.org/officeDocument/2006/relationships/vmlDrawing" Target="../drawings/vmlDrawing12.vml"/><Relationship Id="rId6" Type="http://schemas.openxmlformats.org/officeDocument/2006/relationships/tags" Target="../tags/tag48.xml"/><Relationship Id="rId11" Type="http://schemas.openxmlformats.org/officeDocument/2006/relationships/image" Target="../media/image4.emf"/><Relationship Id="rId5" Type="http://schemas.openxmlformats.org/officeDocument/2006/relationships/tags" Target="../tags/tag47.xml"/><Relationship Id="rId10" Type="http://schemas.openxmlformats.org/officeDocument/2006/relationships/oleObject" Target="../embeddings/oleObject12.bin"/><Relationship Id="rId4" Type="http://schemas.openxmlformats.org/officeDocument/2006/relationships/tags" Target="../tags/tag46.xml"/><Relationship Id="rId9" Type="http://schemas.openxmlformats.org/officeDocument/2006/relationships/image" Target="../media/image15.jpeg"/></Relationships>
</file>

<file path=ppt/slideLayouts/_rels/slideLayout21.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image" Target="../media/image4.emf"/><Relationship Id="rId2" Type="http://schemas.openxmlformats.org/officeDocument/2006/relationships/tags" Target="../tags/tag50.xml"/><Relationship Id="rId1" Type="http://schemas.openxmlformats.org/officeDocument/2006/relationships/vmlDrawing" Target="../drawings/vmlDrawing13.vml"/><Relationship Id="rId6" Type="http://schemas.openxmlformats.org/officeDocument/2006/relationships/tags" Target="../tags/tag54.xml"/><Relationship Id="rId11" Type="http://schemas.openxmlformats.org/officeDocument/2006/relationships/image" Target="../media/image5.png"/><Relationship Id="rId5" Type="http://schemas.openxmlformats.org/officeDocument/2006/relationships/tags" Target="../tags/tag53.xml"/><Relationship Id="rId10" Type="http://schemas.openxmlformats.org/officeDocument/2006/relationships/oleObject" Target="../embeddings/oleObject13.bin"/><Relationship Id="rId4" Type="http://schemas.openxmlformats.org/officeDocument/2006/relationships/tags" Target="../tags/tag52.xml"/><Relationship Id="rId9" Type="http://schemas.openxmlformats.org/officeDocument/2006/relationships/image" Target="../media/image14.jpeg"/></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oleObject" Target="../embeddings/oleObject14.bin"/><Relationship Id="rId2" Type="http://schemas.openxmlformats.org/officeDocument/2006/relationships/tags" Target="../tags/tag56.xml"/><Relationship Id="rId1" Type="http://schemas.openxmlformats.org/officeDocument/2006/relationships/vmlDrawing" Target="../drawings/vmlDrawing14.vml"/><Relationship Id="rId6" Type="http://schemas.openxmlformats.org/officeDocument/2006/relationships/image" Target="../media/image16.jpeg"/><Relationship Id="rId5" Type="http://schemas.openxmlformats.org/officeDocument/2006/relationships/slideMaster" Target="../slideMasters/slideMaster5.xml"/><Relationship Id="rId4" Type="http://schemas.openxmlformats.org/officeDocument/2006/relationships/tags" Target="../tags/tag58.xml"/></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9.xml"/><Relationship Id="rId1" Type="http://schemas.openxmlformats.org/officeDocument/2006/relationships/vmlDrawing" Target="../drawings/vmlDrawing15.vml"/><Relationship Id="rId4" Type="http://schemas.openxmlformats.org/officeDocument/2006/relationships/oleObject" Target="../embeddings/oleObject15.bin"/></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slideMaster" Target="../slideMasters/slideMaster5.xml"/><Relationship Id="rId4" Type="http://schemas.openxmlformats.org/officeDocument/2006/relationships/tags" Target="../tags/tag62.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slideMaster" Target="../slideMasters/slideMaster5.xml"/><Relationship Id="rId4" Type="http://schemas.openxmlformats.org/officeDocument/2006/relationships/tags" Target="../tags/tag65.xml"/></Relationships>
</file>

<file path=ppt/slideLayouts/_rels/slideLayout26.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tags" Target="../tags/tag67.xml"/><Relationship Id="rId7" Type="http://schemas.openxmlformats.org/officeDocument/2006/relationships/slideMaster" Target="../slideMasters/slideMaster5.xml"/><Relationship Id="rId2" Type="http://schemas.openxmlformats.org/officeDocument/2006/relationships/tags" Target="../tags/tag66.xml"/><Relationship Id="rId1" Type="http://schemas.openxmlformats.org/officeDocument/2006/relationships/vmlDrawing" Target="../drawings/vmlDrawing18.v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5.xml"/><Relationship Id="rId1" Type="http://schemas.openxmlformats.org/officeDocument/2006/relationships/vmlDrawing" Target="../drawings/vmlDrawing19.v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8.xml"/><Relationship Id="rId7" Type="http://schemas.openxmlformats.org/officeDocument/2006/relationships/oleObject" Target="../embeddings/oleObject6.bin"/><Relationship Id="rId2" Type="http://schemas.openxmlformats.org/officeDocument/2006/relationships/tags" Target="../tags/tag27.xml"/><Relationship Id="rId1" Type="http://schemas.openxmlformats.org/officeDocument/2006/relationships/vmlDrawing" Target="../drawings/vmlDrawing6.vml"/><Relationship Id="rId6" Type="http://schemas.openxmlformats.org/officeDocument/2006/relationships/slideMaster" Target="../slideMasters/slideMaster2.xml"/><Relationship Id="rId5" Type="http://schemas.openxmlformats.org/officeDocument/2006/relationships/tags" Target="../tags/tag30.xml"/><Relationship Id="rId4" Type="http://schemas.openxmlformats.org/officeDocument/2006/relationships/tags" Target="../tags/tag29.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1.xml"/><Relationship Id="rId1" Type="http://schemas.openxmlformats.org/officeDocument/2006/relationships/vmlDrawing" Target="../drawings/vmlDrawing7.vml"/><Relationship Id="rId5" Type="http://schemas.openxmlformats.org/officeDocument/2006/relationships/image" Target="../media/image12.png"/><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vmlDrawing" Target="../drawings/vmlDrawing9.vml"/><Relationship Id="rId6" Type="http://schemas.openxmlformats.org/officeDocument/2006/relationships/image" Target="../media/image13.png"/><Relationship Id="rId5" Type="http://schemas.openxmlformats.org/officeDocument/2006/relationships/oleObject" Target="../embeddings/oleObject9.bin"/><Relationship Id="rId4"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image" Target="../media/image14.jpeg"/><Relationship Id="rId4"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4" name="Picture 13"/>
          <p:cNvPicPr>
            <a:picLocks noChangeAspect="1" noChangeArrowheads="1"/>
          </p:cNvPicPr>
          <p:nvPr userDrawn="1"/>
        </p:nvPicPr>
        <p:blipFill>
          <a:blip r:embed="rId9" cstate="screen"/>
          <a:srcRect/>
          <a:stretch>
            <a:fillRect/>
          </a:stretch>
        </p:blipFill>
        <p:spPr bwMode="auto">
          <a:xfrm>
            <a:off x="-1" y="881083"/>
            <a:ext cx="10981490" cy="5612339"/>
          </a:xfrm>
          <a:prstGeom prst="rect">
            <a:avLst/>
          </a:prstGeom>
          <a:noFill/>
          <a:ln w="9525">
            <a:noFill/>
            <a:miter lim="800000"/>
            <a:headEnd/>
            <a:tailEnd/>
          </a:ln>
          <a:effectLst/>
        </p:spPr>
      </p:pic>
      <p:sp>
        <p:nvSpPr>
          <p:cNvPr id="18" name="Rectangle 17"/>
          <p:cNvSpPr/>
          <p:nvPr userDrawn="1">
            <p:custDataLst>
              <p:tags r:id="rId2"/>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75846" cy="158750"/>
        </p:xfrm>
        <a:graphic>
          <a:graphicData uri="http://schemas.openxmlformats.org/presentationml/2006/ole">
            <p:oleObj spid="_x0000_s1219"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7277302" y="6520695"/>
            <a:ext cx="3324655" cy="239021"/>
          </a:xfrm>
          <a:prstGeom prst="rect">
            <a:avLst/>
          </a:prstGeom>
          <a:noFill/>
        </p:spPr>
      </p:pic>
      <p:sp>
        <p:nvSpPr>
          <p:cNvPr id="2" name="Title 1"/>
          <p:cNvSpPr>
            <a:spLocks noGrp="1"/>
          </p:cNvSpPr>
          <p:nvPr>
            <p:ph type="ctrTitle" hasCustomPrompt="1"/>
            <p:custDataLst>
              <p:tags r:id="rId5"/>
            </p:custDataLst>
          </p:nvPr>
        </p:nvSpPr>
        <p:spPr>
          <a:xfrm>
            <a:off x="0" y="2256613"/>
            <a:ext cx="10622867" cy="2261632"/>
          </a:xfrm>
        </p:spPr>
        <p:txBody>
          <a:bodyPr lIns="231412" tIns="33059" rIns="33059" bIns="33059"/>
          <a:lstStyle>
            <a:lvl1pPr algn="l">
              <a:lnSpc>
                <a:spcPct val="100000"/>
              </a:lnSpc>
              <a:defRPr sz="3300"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5030286" cy="947750"/>
          </a:xfrm>
        </p:spPr>
        <p:txBody>
          <a:bodyPr lIns="231412" tIns="33059" rIns="33059" bIns="33059"/>
          <a:lstStyle>
            <a:lvl1pPr marL="0" indent="0" algn="l">
              <a:lnSpc>
                <a:spcPct val="100000"/>
              </a:lnSpc>
              <a:buNone/>
              <a:defRPr sz="2200" b="0">
                <a:solidFill>
                  <a:schemeClr val="bg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93367" y="653034"/>
            <a:ext cx="3324193" cy="694690"/>
          </a:xfrm>
          <a:prstGeom prst="rect">
            <a:avLst/>
          </a:prstGeom>
          <a:noFill/>
        </p:spPr>
      </p:pic>
    </p:spTree>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2654518180"/>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5" y="4406900"/>
            <a:ext cx="932656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66775" y="2906713"/>
            <a:ext cx="932656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9845D0-71EC-4FAB-9362-88C8DE3E0EEE}" type="datetimeFigureOut">
              <a:rPr lang="en-US" smtClean="0"/>
              <a:pPr/>
              <a:t>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4187511579"/>
      </p:ext>
    </p:extLst>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9275" y="1600200"/>
            <a:ext cx="48609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562600" y="1600200"/>
            <a:ext cx="48609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9845D0-71EC-4FAB-9362-88C8DE3E0EEE}" type="datetimeFigureOut">
              <a:rPr lang="en-US" smtClean="0"/>
              <a:pPr/>
              <a:t>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3289452507"/>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49275" y="1535113"/>
            <a:ext cx="48482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5" y="2174875"/>
            <a:ext cx="48482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573713" y="1535113"/>
            <a:ext cx="48498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73713" y="2174875"/>
            <a:ext cx="48498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9845D0-71EC-4FAB-9362-88C8DE3E0EEE}" type="datetimeFigureOut">
              <a:rPr lang="en-US" smtClean="0"/>
              <a:pPr/>
              <a:t>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3259190031"/>
      </p:ext>
    </p:extLst>
  </p:cSld>
  <p:clrMapOvr>
    <a:masterClrMapping/>
  </p:clrMapOvr>
  <p:transition advClick="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9845D0-71EC-4FAB-9362-88C8DE3E0EEE}" type="datetimeFigureOut">
              <a:rPr lang="en-US" smtClean="0"/>
              <a:pPr/>
              <a:t>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296899265"/>
      </p:ext>
    </p:extLst>
  </p:cSld>
  <p:clrMapOvr>
    <a:masterClrMapping/>
  </p:clrMapOvr>
  <p:transition advClick="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9845D0-71EC-4FAB-9362-88C8DE3E0EEE}" type="datetimeFigureOut">
              <a:rPr lang="en-US" smtClean="0"/>
              <a:pPr/>
              <a:t>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3606808795"/>
      </p:ext>
    </p:extLst>
  </p:cSld>
  <p:clrMapOvr>
    <a:masterClrMapping/>
  </p:clrMapOvr>
  <p:transition advClick="0"/>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9275" y="273050"/>
            <a:ext cx="360997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289425" y="273050"/>
            <a:ext cx="61341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49275" y="1435100"/>
            <a:ext cx="360997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9845D0-71EC-4FAB-9362-88C8DE3E0EEE}" type="datetimeFigureOut">
              <a:rPr lang="en-US" smtClean="0"/>
              <a:pPr/>
              <a:t>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3980451131"/>
      </p:ext>
    </p:extLst>
  </p:cSld>
  <p:clrMapOvr>
    <a:masterClrMapping/>
  </p:clrMapOvr>
  <p:transition advClick="0"/>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1063" y="4800600"/>
            <a:ext cx="6583362"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151063" y="612775"/>
            <a:ext cx="6583362"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151063" y="5367338"/>
            <a:ext cx="658336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9845D0-71EC-4FAB-9362-88C8DE3E0EEE}" type="datetimeFigureOut">
              <a:rPr lang="en-US" smtClean="0"/>
              <a:pPr/>
              <a:t>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3087038865"/>
      </p:ext>
    </p:extLst>
  </p:cSld>
  <p:clrMapOvr>
    <a:masterClrMapping/>
  </p:clrMapOvr>
  <p:transition advClick="0"/>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3069816597"/>
      </p:ext>
    </p:extLst>
  </p:cSld>
  <p:clrMapOvr>
    <a:masterClrMapping/>
  </p:clrMapOvr>
  <p:transition advClick="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4963" y="274638"/>
            <a:ext cx="2468562"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9275" y="274638"/>
            <a:ext cx="7253288"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3802960487"/>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1"/>
          <a:ext cx="162898" cy="143985"/>
        </p:xfrm>
        <a:graphic>
          <a:graphicData uri="http://schemas.openxmlformats.org/presentationml/2006/ole">
            <p:oleObj spid="_x0000_s76994" name="think-cell Slide" r:id="rId3" imgW="360" imgH="360" progId="">
              <p:embed/>
            </p:oleObj>
          </a:graphicData>
        </a:graphic>
      </p:graphicFrame>
    </p:spTree>
  </p:cSld>
  <p:clrMapOvr>
    <a:masterClrMapping/>
  </p:clrMapOvr>
  <p:transition advClick="0"/>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6" descr="ppt_People_shutterstock_46801036.jpg"/>
          <p:cNvPicPr>
            <a:picLocks noChangeAspect="1"/>
          </p:cNvPicPr>
          <p:nvPr userDrawn="1"/>
        </p:nvPicPr>
        <p:blipFill>
          <a:blip r:embed="rId9" cstate="print">
            <a:lum bright="-38000" contrast="-52000"/>
          </a:blip>
          <a:srcRect l="16116" r="8450" b="15758"/>
          <a:stretch>
            <a:fillRect/>
          </a:stretch>
        </p:blipFill>
        <p:spPr bwMode="auto">
          <a:xfrm>
            <a:off x="0" y="1244600"/>
            <a:ext cx="10972800" cy="5613400"/>
          </a:xfrm>
          <a:prstGeom prst="rect">
            <a:avLst/>
          </a:prstGeom>
          <a:noFill/>
          <a:ln w="9525">
            <a:noFill/>
            <a:miter lim="800000"/>
            <a:headEnd/>
            <a:tailEnd/>
          </a:ln>
        </p:spPr>
      </p:pic>
      <p:sp>
        <p:nvSpPr>
          <p:cNvPr id="18" name="Rectangle 17"/>
          <p:cNvSpPr/>
          <p:nvPr userDrawn="1">
            <p:custDataLst>
              <p:tags r:id="rId2"/>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75846" cy="158750"/>
        </p:xfrm>
        <a:graphic>
          <a:graphicData uri="http://schemas.openxmlformats.org/presentationml/2006/ole">
            <p:oleObj spid="_x0000_s260098"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7277302" y="6520695"/>
            <a:ext cx="3324655" cy="239021"/>
          </a:xfrm>
          <a:prstGeom prst="rect">
            <a:avLst/>
          </a:prstGeom>
          <a:noFill/>
        </p:spPr>
      </p:pic>
      <p:sp>
        <p:nvSpPr>
          <p:cNvPr id="2" name="Title 1"/>
          <p:cNvSpPr>
            <a:spLocks noGrp="1"/>
          </p:cNvSpPr>
          <p:nvPr>
            <p:ph type="ctrTitle" hasCustomPrompt="1"/>
            <p:custDataLst>
              <p:tags r:id="rId5"/>
            </p:custDataLst>
          </p:nvPr>
        </p:nvSpPr>
        <p:spPr>
          <a:xfrm>
            <a:off x="0" y="2256613"/>
            <a:ext cx="5642904" cy="2261632"/>
          </a:xfrm>
        </p:spPr>
        <p:txBody>
          <a:bodyPr lIns="231412" tIns="33059" rIns="33059" bIns="33059"/>
          <a:lstStyle>
            <a:lvl1pPr algn="l">
              <a:lnSpc>
                <a:spcPct val="100000"/>
              </a:lnSpc>
              <a:defRPr sz="3300"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5643584" cy="947750"/>
          </a:xfrm>
        </p:spPr>
        <p:txBody>
          <a:bodyPr lIns="231412" tIns="33059" rIns="33059" bIns="33059"/>
          <a:lstStyle>
            <a:lvl1pPr marL="0" indent="0" algn="l">
              <a:lnSpc>
                <a:spcPct val="100000"/>
              </a:lnSpc>
              <a:buNone/>
              <a:defRPr sz="2200" b="0">
                <a:solidFill>
                  <a:schemeClr val="bg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93367" y="653034"/>
            <a:ext cx="3324193" cy="694690"/>
          </a:xfrm>
          <a:prstGeom prst="rect">
            <a:avLst/>
          </a:prstGeom>
          <a:noFill/>
        </p:spPr>
      </p:pic>
    </p:spTree>
  </p:cSld>
  <p:clrMapOvr>
    <a:masterClrMapping/>
  </p:clrMapOvr>
  <p:transition advClick="0"/>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10972800" cy="5807378"/>
          </a:xfrm>
          <a:prstGeom prst="rect">
            <a:avLst/>
          </a:prstGeom>
        </p:spPr>
      </p:pic>
      <p:graphicFrame>
        <p:nvGraphicFramePr>
          <p:cNvPr id="4" name="Object 3" hidden="1"/>
          <p:cNvGraphicFramePr>
            <a:graphicFrameLocks noChangeAspect="1"/>
          </p:cNvGraphicFramePr>
          <p:nvPr/>
        </p:nvGraphicFramePr>
        <p:xfrm>
          <a:off x="1" y="0"/>
          <a:ext cx="175846" cy="158750"/>
        </p:xfrm>
        <a:graphic>
          <a:graphicData uri="http://schemas.openxmlformats.org/presentationml/2006/ole">
            <p:oleObj spid="_x0000_s261122"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974371" y="1968817"/>
            <a:ext cx="5998429" cy="2414915"/>
          </a:xfrm>
        </p:spPr>
        <p:txBody>
          <a:bodyPr vert="horz" lIns="36000" tIns="36000" rIns="360000" bIns="36000" rtlCol="0" anchor="ctr">
            <a:noAutofit/>
          </a:bodyPr>
          <a:lstStyle>
            <a:lvl1pPr algn="r" defTabSz="995690" rtl="0" eaLnBrk="1" latinLnBrk="0" hangingPunct="1">
              <a:lnSpc>
                <a:spcPct val="100000"/>
              </a:lnSpc>
              <a:spcBef>
                <a:spcPct val="0"/>
              </a:spcBef>
              <a:buNone/>
              <a:defRPr lang="en-US" sz="3600" b="0" kern="1200" dirty="0">
                <a:solidFill>
                  <a:schemeClr val="bg1"/>
                </a:solidFill>
                <a:effectLst>
                  <a:outerShdw blurRad="38100" dist="38100" dir="2700000" algn="tl">
                    <a:srgbClr val="000000">
                      <a:alpha val="43137"/>
                    </a:srgbClr>
                  </a:outerShdw>
                </a:effectLst>
                <a:latin typeface="+mn-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911702" y="4609876"/>
            <a:ext cx="5061098" cy="1806302"/>
          </a:xfrm>
        </p:spPr>
        <p:txBody>
          <a:bodyPr vert="horz" lIns="36000" tIns="36000" rIns="360000" bIns="36000" rtlCol="0">
            <a:noAutofit/>
          </a:bodyPr>
          <a:lstStyle>
            <a:lvl1pPr marL="0" indent="0" algn="r" defTabSz="995690" rtl="0" eaLnBrk="1" latinLnBrk="0" hangingPunct="1">
              <a:lnSpc>
                <a:spcPct val="100000"/>
              </a:lnSpc>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793367" y="653034"/>
            <a:ext cx="3324193" cy="694690"/>
          </a:xfrm>
          <a:prstGeom prst="rect">
            <a:avLst/>
          </a:prstGeom>
          <a:noFill/>
        </p:spPr>
      </p:pic>
      <p:sp>
        <p:nvSpPr>
          <p:cNvPr id="23" name="Rectangle 22"/>
          <p:cNvSpPr/>
          <p:nvPr userDrawn="1">
            <p:custDataLst>
              <p:tags r:id="rId6"/>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7277302" y="6520695"/>
            <a:ext cx="3324655" cy="239021"/>
          </a:xfrm>
          <a:prstGeom prst="rect">
            <a:avLst/>
          </a:prstGeom>
          <a:noFill/>
        </p:spPr>
      </p:pic>
    </p:spTree>
  </p:cSld>
  <p:clrMapOvr>
    <a:masterClrMapping/>
  </p:clrMapOvr>
  <p:transition advClick="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10972800" cy="6353298"/>
          </a:xfrm>
          <a:prstGeom prst="rect">
            <a:avLst/>
          </a:prstGeom>
        </p:spPr>
      </p:pic>
      <p:sp>
        <p:nvSpPr>
          <p:cNvPr id="8" name="Rectangle 7"/>
          <p:cNvSpPr/>
          <p:nvPr userDrawn="1"/>
        </p:nvSpPr>
        <p:spPr>
          <a:xfrm>
            <a:off x="0" y="1"/>
            <a:ext cx="10972800" cy="646903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rgbClr val="998C85">
                  <a:lumMod val="50000"/>
                </a:srgbClr>
              </a:solidFill>
            </a:endParaRPr>
          </a:p>
        </p:txBody>
      </p:sp>
      <p:graphicFrame>
        <p:nvGraphicFramePr>
          <p:cNvPr id="7" name="Object 6" hidden="1"/>
          <p:cNvGraphicFramePr>
            <a:graphicFrameLocks noChangeAspect="1"/>
          </p:cNvGraphicFramePr>
          <p:nvPr/>
        </p:nvGraphicFramePr>
        <p:xfrm>
          <a:off x="0" y="0"/>
          <a:ext cx="175846" cy="158750"/>
        </p:xfrm>
        <a:graphic>
          <a:graphicData uri="http://schemas.openxmlformats.org/presentationml/2006/ole">
            <p:oleObj spid="_x0000_s262146"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358324" y="1501978"/>
            <a:ext cx="7540783" cy="2950251"/>
          </a:xfrm>
        </p:spPr>
        <p:txBody>
          <a:bodyPr/>
          <a:lstStyle/>
          <a:p>
            <a:pPr lvl="0"/>
            <a:r>
              <a:rPr lang="en-US" noProof="0" dirty="0" smtClean="0"/>
              <a:t>Click to edit Master text style</a:t>
            </a:r>
          </a:p>
        </p:txBody>
      </p:sp>
    </p:spTree>
  </p:cSld>
  <p:clrMapOvr>
    <a:masterClrMapping/>
  </p:clrMapOvr>
  <p:transition advClick="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 y="1"/>
          <a:ext cx="162898" cy="143985"/>
        </p:xfrm>
        <a:graphic>
          <a:graphicData uri="http://schemas.openxmlformats.org/presentationml/2006/ole">
            <p:oleObj spid="_x0000_s263170" name="think-cell Slide" r:id="rId4"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8" name="Content Placeholder 7"/>
          <p:cNvSpPr>
            <a:spLocks noGrp="1"/>
          </p:cNvSpPr>
          <p:nvPr>
            <p:ph sz="quarter" idx="10"/>
          </p:nvPr>
        </p:nvSpPr>
        <p:spPr>
          <a:xfrm>
            <a:off x="351694" y="1511300"/>
            <a:ext cx="10265897" cy="45847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ransition advClick="0"/>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 y="1"/>
          <a:ext cx="162898" cy="143985"/>
        </p:xfrm>
        <a:graphic>
          <a:graphicData uri="http://schemas.openxmlformats.org/presentationml/2006/ole">
            <p:oleObj spid="_x0000_s264194"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58219" y="2111956"/>
            <a:ext cx="10614581"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58325" y="1495447"/>
            <a:ext cx="106323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ransition advClick="0"/>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75846" cy="158750"/>
        </p:xfrm>
        <a:graphic>
          <a:graphicData uri="http://schemas.openxmlformats.org/presentationml/2006/ole">
            <p:oleObj spid="_x0000_s265218"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48601" y="1533439"/>
            <a:ext cx="4986984" cy="471550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563759" y="1533440"/>
            <a:ext cx="4986984" cy="472558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ransition advClick="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75846" cy="158750"/>
        </p:xfrm>
        <a:graphic>
          <a:graphicData uri="http://schemas.openxmlformats.org/presentationml/2006/ole">
            <p:oleObj spid="_x0000_s266242"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48601" y="2206953"/>
            <a:ext cx="4986984" cy="404199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563759" y="2208394"/>
            <a:ext cx="4986984" cy="405063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48602" y="1542648"/>
            <a:ext cx="4986984"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564099" y="1533439"/>
            <a:ext cx="4986984"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transition advClick="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351692" y="1511299"/>
            <a:ext cx="5057664"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351692" y="1902610"/>
            <a:ext cx="5057664"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595349" y="1511299"/>
            <a:ext cx="5022243"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595349" y="1902610"/>
            <a:ext cx="5022243"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351692" y="3894138"/>
            <a:ext cx="5057664"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351692" y="4286585"/>
            <a:ext cx="5057664"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595349" y="3894138"/>
            <a:ext cx="5022243"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595349" y="4286585"/>
            <a:ext cx="5022243"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ransition advClick="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1"/>
          <a:ext cx="162898" cy="143985"/>
        </p:xfrm>
        <a:graphic>
          <a:graphicData uri="http://schemas.openxmlformats.org/presentationml/2006/ole">
            <p:oleObj spid="_x0000_s267266" name="think-cell Slide" r:id="rId3" imgW="360" imgH="360" progId="">
              <p:embed/>
            </p:oleObj>
          </a:graphicData>
        </a:graphic>
      </p:graphicFrame>
    </p:spTree>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75846" cy="158750"/>
        </p:xfrm>
        <a:graphic>
          <a:graphicData uri="http://schemas.openxmlformats.org/presentationml/2006/ole">
            <p:oleObj spid="_x0000_s173160"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a:xfrm>
            <a:off x="548640" y="6356351"/>
            <a:ext cx="2560320" cy="365125"/>
          </a:xfrm>
          <a:prstGeom prst="rect">
            <a:avLst/>
          </a:prstGeom>
        </p:spPr>
        <p:txBody>
          <a:bodyPr/>
          <a:lstStyle/>
          <a:p>
            <a:fld id="{1D8BD707-D9CF-40AE-B4C6-C98DA3205C09}" type="datetimeFigureOut">
              <a:rPr lang="en-US" smtClean="0"/>
              <a:pPr/>
              <a:t>2/6/2017</a:t>
            </a:fld>
            <a:endParaRPr lang="en-US"/>
          </a:p>
        </p:txBody>
      </p:sp>
      <p:sp>
        <p:nvSpPr>
          <p:cNvPr id="5" name="Footer Placeholder 4"/>
          <p:cNvSpPr>
            <a:spLocks noGrp="1"/>
          </p:cNvSpPr>
          <p:nvPr>
            <p:ph type="ftr" sz="quarter" idx="11"/>
          </p:nvPr>
        </p:nvSpPr>
        <p:spPr>
          <a:xfrm>
            <a:off x="3200400" y="6356351"/>
            <a:ext cx="402336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509760" y="6356351"/>
            <a:ext cx="914400" cy="365125"/>
          </a:xfrm>
          <a:prstGeom prst="rect">
            <a:avLst/>
          </a:prstGeom>
        </p:spPr>
        <p:txBody>
          <a:bodyPr/>
          <a:lstStyle/>
          <a:p>
            <a:fld id="{B6F15528-21DE-4FAA-801E-634DDDAF4B2B}" type="slidenum">
              <a:rPr lang="en-US" smtClean="0"/>
              <a:pPr/>
              <a:t>‹#›</a:t>
            </a:fld>
            <a:endParaRPr lang="en-US"/>
          </a:p>
        </p:txBody>
      </p:sp>
    </p:spTree>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1" y="1"/>
          <a:ext cx="162898" cy="143985"/>
        </p:xfrm>
        <a:graphic>
          <a:graphicData uri="http://schemas.openxmlformats.org/presentationml/2006/ole">
            <p:oleObj spid="_x0000_s132290" name="think-cell Slide" r:id="rId7" imgW="360" imgH="360" progId="">
              <p:embed/>
            </p:oleObj>
          </a:graphicData>
        </a:graphic>
      </p:graphicFrame>
      <p:grpSp>
        <p:nvGrpSpPr>
          <p:cNvPr id="5" name="Group 351"/>
          <p:cNvGrpSpPr/>
          <p:nvPr userDrawn="1">
            <p:custDataLst>
              <p:tags r:id="rId2"/>
            </p:custDataLst>
          </p:nvPr>
        </p:nvGrpSpPr>
        <p:grpSpPr>
          <a:xfrm>
            <a:off x="6404598" y="3258545"/>
            <a:ext cx="4100184" cy="2118522"/>
            <a:chOff x="5511798" y="3584333"/>
            <a:chExt cx="4818106" cy="2816468"/>
          </a:xfrm>
        </p:grpSpPr>
        <p:grpSp>
          <p:nvGrpSpPr>
            <p:cNvPr id="6" name="Group 54"/>
            <p:cNvGrpSpPr/>
            <p:nvPr userDrawn="1">
              <p:custDataLst>
                <p:tags r:id="rId4"/>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5"/>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3"/>
            </p:custDataLst>
          </p:nvPr>
        </p:nvSpPr>
        <p:spPr bwMode="gray">
          <a:xfrm>
            <a:off x="1238359" y="3617150"/>
            <a:ext cx="4718592"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a:t>
            </a:r>
            <a:r>
              <a:rPr lang="en-US" sz="1000" dirty="0" smtClean="0">
                <a:solidFill>
                  <a:schemeClr val="bg1"/>
                </a:solidFill>
                <a:latin typeface="Arial" pitchFamily="34" charset="0"/>
                <a:cs typeface="Arial" pitchFamily="34" charset="0"/>
              </a:rPr>
              <a:t>125,000 </a:t>
            </a:r>
            <a:r>
              <a:rPr lang="en-US" sz="1000" dirty="0">
                <a:solidFill>
                  <a:schemeClr val="bg1"/>
                </a:solidFill>
                <a:latin typeface="Arial" pitchFamily="34" charset="0"/>
                <a:cs typeface="Arial" pitchFamily="34" charset="0"/>
              </a:rPr>
              <a:t>people in </a:t>
            </a:r>
            <a:r>
              <a:rPr lang="en-US" sz="1000" dirty="0" smtClean="0">
                <a:solidFill>
                  <a:schemeClr val="bg1"/>
                </a:solidFill>
                <a:latin typeface="Arial" pitchFamily="34" charset="0"/>
                <a:cs typeface="Arial" pitchFamily="34" charset="0"/>
              </a:rPr>
              <a:t>44 </a:t>
            </a:r>
            <a:r>
              <a:rPr lang="en-US" sz="1000" dirty="0">
                <a:solidFill>
                  <a:schemeClr val="bg1"/>
                </a:solidFill>
                <a:latin typeface="Arial" pitchFamily="34" charset="0"/>
                <a:cs typeface="Arial" pitchFamily="34" charset="0"/>
              </a:rPr>
              <a:t>countries, Capgemini is one of the world's foremost providers of consulting, technology and outsourcing services. The Group reported </a:t>
            </a:r>
            <a:r>
              <a:rPr lang="en-US" sz="1000" dirty="0" smtClean="0">
                <a:solidFill>
                  <a:schemeClr val="bg1"/>
                </a:solidFill>
                <a:latin typeface="Arial" pitchFamily="34" charset="0"/>
                <a:cs typeface="Arial" pitchFamily="34" charset="0"/>
              </a:rPr>
              <a:t>2012 </a:t>
            </a:r>
            <a:r>
              <a:rPr lang="en-US" sz="1000" dirty="0">
                <a:solidFill>
                  <a:schemeClr val="bg1"/>
                </a:solidFill>
                <a:latin typeface="Arial" pitchFamily="34" charset="0"/>
                <a:cs typeface="Arial" pitchFamily="34" charset="0"/>
              </a:rPr>
              <a:t>global revenues of EUR </a:t>
            </a:r>
            <a:r>
              <a:rPr lang="en-US" sz="1000" dirty="0" smtClean="0">
                <a:solidFill>
                  <a:schemeClr val="bg1"/>
                </a:solidFill>
                <a:latin typeface="Arial" pitchFamily="34" charset="0"/>
                <a:cs typeface="Arial" pitchFamily="34" charset="0"/>
              </a:rPr>
              <a:t>10.3 </a:t>
            </a:r>
            <a:r>
              <a:rPr lang="en-US" sz="1000" dirty="0">
                <a:solidFill>
                  <a:schemeClr val="bg1"/>
                </a:solidFill>
                <a:latin typeface="Arial" pitchFamily="34" charset="0"/>
                <a:cs typeface="Arial" pitchFamily="34" charset="0"/>
              </a:rPr>
              <a:t>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smtClean="0">
                <a:solidFill>
                  <a:schemeClr val="bg1"/>
                </a:solidFill>
                <a:latin typeface="Arial" pitchFamily="34" charset="0"/>
                <a:cs typeface="Arial" pitchFamily="34" charset="0"/>
              </a:rPr>
              <a:t>Experience™, </a:t>
            </a:r>
            <a:r>
              <a:rPr lang="en-US" sz="1000" dirty="0">
                <a:solidFill>
                  <a:schemeClr val="bg1"/>
                </a:solidFill>
                <a:latin typeface="Arial" pitchFamily="34" charset="0"/>
                <a:cs typeface="Arial" pitchFamily="34" charset="0"/>
              </a:rPr>
              <a:t>and draws on </a:t>
            </a:r>
            <a:r>
              <a:rPr lang="en-US" sz="1000" dirty="0"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8" cstate="print"/>
          <a:stretch>
            <a:fillRect/>
          </a:stretch>
        </p:blipFill>
        <p:spPr>
          <a:xfrm>
            <a:off x="961172" y="3468294"/>
            <a:ext cx="575526" cy="522508"/>
          </a:xfrm>
          <a:prstGeom prst="rect">
            <a:avLst/>
          </a:prstGeom>
        </p:spPr>
      </p:pic>
    </p:spTree>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1" y="1"/>
          <a:ext cx="162898" cy="143985"/>
        </p:xfrm>
        <a:graphic>
          <a:graphicData uri="http://schemas.openxmlformats.org/presentationml/2006/ole">
            <p:oleObj spid="_x0000_s131266" name="think-cell Slide" r:id="rId4" imgW="360" imgH="360" progId="">
              <p:embed/>
            </p:oleObj>
          </a:graphicData>
        </a:graphic>
      </p:graphicFrame>
      <p:sp>
        <p:nvSpPr>
          <p:cNvPr id="5" name="Rectangle 9"/>
          <p:cNvSpPr>
            <a:spLocks noChangeArrowheads="1"/>
          </p:cNvSpPr>
          <p:nvPr userDrawn="1">
            <p:custDataLst>
              <p:tags r:id="rId2"/>
            </p:custDataLst>
          </p:nvPr>
        </p:nvSpPr>
        <p:spPr bwMode="gray">
          <a:xfrm>
            <a:off x="5855485" y="2940256"/>
            <a:ext cx="4718592"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marL="0" indent="0" algn="just"/>
            <a:r>
              <a:rPr lang="en-US" sz="1000" dirty="0" smtClean="0">
                <a:solidFill>
                  <a:schemeClr val="bg1"/>
                </a:solidFill>
                <a:latin typeface="Arial" pitchFamily="34" charset="0"/>
                <a:cs typeface="Arial" pitchFamily="34" charset="0"/>
              </a:rPr>
              <a:t>Together </a:t>
            </a:r>
            <a:r>
              <a:rPr lang="en-US" sz="1000" dirty="0">
                <a:solidFill>
                  <a:schemeClr val="bg1"/>
                </a:solidFill>
                <a:latin typeface="Arial" pitchFamily="34" charset="0"/>
                <a:cs typeface="Arial" pitchFamily="34" charset="0"/>
              </a:rPr>
              <a:t>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smtClean="0">
                <a:solidFill>
                  <a:schemeClr val="bg1"/>
                </a:solidFill>
                <a:latin typeface="Arial" pitchFamily="34" charset="0"/>
                <a:cs typeface="Arial" pitchFamily="34" charset="0"/>
              </a:rPr>
              <a:t>Experience™, </a:t>
            </a:r>
            <a:r>
              <a:rPr lang="en-US" sz="1000" dirty="0">
                <a:solidFill>
                  <a:schemeClr val="bg1"/>
                </a:solidFill>
                <a:latin typeface="Arial" pitchFamily="34" charset="0"/>
                <a:cs typeface="Arial" pitchFamily="34" charset="0"/>
              </a:rPr>
              <a:t>and draws on </a:t>
            </a:r>
            <a:r>
              <a:rPr lang="en-US" sz="1000" dirty="0"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5" cstate="print"/>
          <a:stretch>
            <a:fillRect/>
          </a:stretch>
        </p:blipFill>
        <p:spPr>
          <a:xfrm>
            <a:off x="5578299" y="2791400"/>
            <a:ext cx="575526" cy="522508"/>
          </a:xfrm>
          <a:prstGeom prst="rect">
            <a:avLst/>
          </a:prstGeom>
        </p:spPr>
      </p:pic>
    </p:spTree>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1">
    <p:bg>
      <p:bgPr>
        <a:gradFill rotWithShape="1">
          <a:gsLst>
            <a:gs pos="0">
              <a:schemeClr val="bg1">
                <a:tint val="80000"/>
                <a:satMod val="300000"/>
              </a:schemeClr>
            </a:gs>
            <a:gs pos="100000">
              <a:schemeClr val="accent5">
                <a:lumMod val="75000"/>
              </a:schemeClr>
            </a:gs>
          </a:gsLst>
          <a:path path="circle">
            <a:fillToRect l="50000" t="50000" r="50000" b="50000"/>
          </a:path>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75846" cy="158750"/>
        </p:xfrm>
        <a:graphic>
          <a:graphicData uri="http://schemas.openxmlformats.org/presentationml/2006/ole">
            <p:oleObj spid="_x0000_s142532" name="think-cell Slide" r:id="rId5" imgW="360" imgH="360" progId="">
              <p:embed/>
            </p:oleObj>
          </a:graphicData>
        </a:graphic>
      </p:graphicFrame>
      <p:sp>
        <p:nvSpPr>
          <p:cNvPr id="7" name="Rectangle 7"/>
          <p:cNvSpPr/>
          <p:nvPr userDrawn="1">
            <p:custDataLst>
              <p:tags r:id="rId2"/>
            </p:custDataLst>
          </p:nvPr>
        </p:nvSpPr>
        <p:spPr bwMode="auto">
          <a:xfrm flipV="1">
            <a:off x="-1302" y="3384912"/>
            <a:ext cx="10974103"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4686300"/>
            <a:ext cx="10972800" cy="1052000"/>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32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pic>
        <p:nvPicPr>
          <p:cNvPr id="10" name="Image 9" descr="shutterstock_80837125.png"/>
          <p:cNvPicPr>
            <a:picLocks noChangeAspect="1"/>
          </p:cNvPicPr>
          <p:nvPr userDrawn="1"/>
        </p:nvPicPr>
        <p:blipFill>
          <a:blip r:embed="rId6" cstate="email"/>
          <a:stretch>
            <a:fillRect/>
          </a:stretch>
        </p:blipFill>
        <p:spPr>
          <a:xfrm>
            <a:off x="1078449" y="971046"/>
            <a:ext cx="7974034" cy="4797156"/>
          </a:xfrm>
          <a:prstGeom prst="rect">
            <a:avLst/>
          </a:prstGeom>
        </p:spPr>
      </p:pic>
      <p:sp>
        <p:nvSpPr>
          <p:cNvPr id="12" name="Rectangle 4"/>
          <p:cNvSpPr>
            <a:spLocks noGrp="1" noChangeArrowheads="1"/>
          </p:cNvSpPr>
          <p:nvPr>
            <p:ph type="subTitle" idx="1"/>
          </p:nvPr>
        </p:nvSpPr>
        <p:spPr bwMode="gray">
          <a:xfrm>
            <a:off x="0" y="5740401"/>
            <a:ext cx="10972800" cy="536575"/>
          </a:xfrm>
          <a:prstGeom prst="rect">
            <a:avLst/>
          </a:prstGeom>
        </p:spPr>
        <p:txBody>
          <a:bodyPr vert="horz" lIns="826470" tIns="33059" rIns="66118" bIns="33059" rtlCol="0" anchor="ctr" anchorCtr="0">
            <a:noAutofit/>
          </a:bodyPr>
          <a:lstStyle>
            <a:lvl1pPr algn="l" fontAlgn="t">
              <a:spcAft>
                <a:spcPct val="0"/>
              </a:spcAft>
              <a:buClrTx/>
              <a:buFontTx/>
              <a:buNone/>
              <a:defRPr lang="en-US" sz="2000" b="0" kern="1200" cap="none" baseline="0" noProof="0" dirty="0">
                <a:solidFill>
                  <a:schemeClr val="tx1"/>
                </a:solidFill>
                <a:latin typeface="Arial" pitchFamily="34" charset="0"/>
                <a:ea typeface="+mj-ea"/>
                <a:cs typeface="Arial" pitchFamily="34" charset="0"/>
              </a:defRPr>
            </a:lvl1pPr>
          </a:lstStyle>
          <a:p>
            <a:pPr lvl="0" algn="l" defTabSz="914342" rtl="0" eaLnBrk="1" latinLnBrk="0" hangingPunct="1">
              <a:spcBef>
                <a:spcPct val="0"/>
              </a:spcBef>
              <a:buNone/>
            </a:pPr>
            <a:r>
              <a:rPr lang="en-US" dirty="0" smtClean="0"/>
              <a:t>Click to edit Master subtitle style</a:t>
            </a:r>
            <a:endParaRPr lang="en-US" dirty="0"/>
          </a:p>
        </p:txBody>
      </p:sp>
    </p:spTree>
  </p:cSld>
  <p:clrMapOvr>
    <a:overrideClrMapping bg1="lt1" tx1="dk1" bg2="lt2" tx2="dk2" accent1="accent1" accent2="accent2" accent3="accent3" accent4="accent4" accent5="accent5" accent6="accent6" hlink="hlink" folHlink="folHlink"/>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5" cstate="print"/>
          <a:srcRect l="240" t="179" r="380" b="511"/>
          <a:stretch>
            <a:fillRect/>
          </a:stretch>
        </p:blipFill>
        <p:spPr>
          <a:xfrm>
            <a:off x="0" y="1050622"/>
            <a:ext cx="10972800" cy="5807378"/>
          </a:xfrm>
          <a:prstGeom prst="rect">
            <a:avLst/>
          </a:prstGeom>
        </p:spPr>
      </p:pic>
      <p:graphicFrame>
        <p:nvGraphicFramePr>
          <p:cNvPr id="5" name="Object 4" hidden="1"/>
          <p:cNvGraphicFramePr>
            <a:graphicFrameLocks noChangeAspect="1"/>
          </p:cNvGraphicFramePr>
          <p:nvPr/>
        </p:nvGraphicFramePr>
        <p:xfrm>
          <a:off x="0" y="0"/>
          <a:ext cx="175846" cy="158750"/>
        </p:xfrm>
        <a:graphic>
          <a:graphicData uri="http://schemas.openxmlformats.org/presentationml/2006/ole">
            <p:oleObj spid="_x0000_s127170" name="think-cell Slide" r:id="rId6" imgW="360" imgH="360" progId="">
              <p:embed/>
            </p:oleObj>
          </a:graphicData>
        </a:graphic>
      </p:graphicFrame>
      <p:sp>
        <p:nvSpPr>
          <p:cNvPr id="4" name="Rectangle 7"/>
          <p:cNvSpPr/>
          <p:nvPr userDrawn="1">
            <p:custDataLst>
              <p:tags r:id="rId2"/>
            </p:custDataLst>
          </p:nvPr>
        </p:nvSpPr>
        <p:spPr bwMode="auto">
          <a:xfrm>
            <a:off x="-2274" y="0"/>
            <a:ext cx="10975607"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482600"/>
            <a:ext cx="10972800" cy="113030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
        <p:nvSpPr>
          <p:cNvPr id="7" name="Rectangle 4"/>
          <p:cNvSpPr>
            <a:spLocks noGrp="1" noChangeArrowheads="1"/>
          </p:cNvSpPr>
          <p:nvPr>
            <p:ph type="subTitle" idx="1"/>
          </p:nvPr>
        </p:nvSpPr>
        <p:spPr bwMode="gray">
          <a:xfrm>
            <a:off x="0" y="1625600"/>
            <a:ext cx="10972800" cy="774700"/>
          </a:xfrm>
          <a:prstGeom prst="rect">
            <a:avLst/>
          </a:prstGeom>
        </p:spPr>
        <p:txBody>
          <a:bodyPr lIns="330588" tIns="33059" rIns="33059" bIns="33059" anchor="ctr" anchorCtr="0"/>
          <a:lstStyle>
            <a:lvl1pPr algn="l" fontAlgn="t">
              <a:spcAft>
                <a:spcPct val="0"/>
              </a:spcAft>
              <a:buClrTx/>
              <a:buFontTx/>
              <a:buNone/>
              <a:defRPr lang="en-US" sz="2000" kern="1200" noProof="0" dirty="0">
                <a:solidFill>
                  <a:schemeClr val="tx1"/>
                </a:solidFill>
                <a:latin typeface="Arial" pitchFamily="34" charset="0"/>
                <a:ea typeface="+mj-ea"/>
                <a:cs typeface="Arial" pitchFamily="34" charset="0"/>
              </a:defRPr>
            </a:lvl1pPr>
          </a:lstStyle>
          <a:p>
            <a:pPr lvl="0" algn="l" defTabSz="839694" rtl="0" eaLnBrk="1" latinLnBrk="0" hangingPunct="1">
              <a:spcBef>
                <a:spcPct val="0"/>
              </a:spcBef>
              <a:buNone/>
            </a:pPr>
            <a:r>
              <a:rPr lang="en-US" dirty="0" smtClean="0"/>
              <a:t>Click to edit Master subtitle style</a:t>
            </a:r>
            <a:endParaRPr lang="en-US" dirty="0"/>
          </a:p>
        </p:txBody>
      </p:sp>
    </p:spTree>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325" y="2130425"/>
            <a:ext cx="932815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646238" y="3886200"/>
            <a:ext cx="768032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2159398244"/>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13" Type="http://schemas.openxmlformats.org/officeDocument/2006/relationships/tags" Target="../tags/tag8.xml"/><Relationship Id="rId3" Type="http://schemas.openxmlformats.org/officeDocument/2006/relationships/slideLayout" Target="../slideLayouts/slideLayout3.xml"/><Relationship Id="rId7" Type="http://schemas.openxmlformats.org/officeDocument/2006/relationships/tags" Target="../tags/tag2.xml"/><Relationship Id="rId12"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vmlDrawing" Target="../drawings/vmlDrawing1.vml"/><Relationship Id="rId11" Type="http://schemas.openxmlformats.org/officeDocument/2006/relationships/tags" Target="../tags/tag6.xml"/><Relationship Id="rId5" Type="http://schemas.openxmlformats.org/officeDocument/2006/relationships/theme" Target="../theme/theme1.xml"/><Relationship Id="rId15" Type="http://schemas.openxmlformats.org/officeDocument/2006/relationships/oleObject" Target="../embeddings/oleObject1.bin"/><Relationship Id="rId10"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tags" Target="../tags/tag4.xml"/><Relationship Id="rId14" Type="http://schemas.openxmlformats.org/officeDocument/2006/relationships/tags" Target="../tags/tag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theme" Target="../theme/theme2.xml"/><Relationship Id="rId21" Type="http://schemas.openxmlformats.org/officeDocument/2006/relationships/image" Target="../media/image8.png"/><Relationship Id="rId7" Type="http://schemas.openxmlformats.org/officeDocument/2006/relationships/tags" Target="../tags/tag19.xml"/><Relationship Id="rId12" Type="http://schemas.openxmlformats.org/officeDocument/2006/relationships/tags" Target="../tags/tag24.xml"/><Relationship Id="rId17" Type="http://schemas.openxmlformats.org/officeDocument/2006/relationships/image" Target="../media/image4.emf"/><Relationship Id="rId25" Type="http://schemas.openxmlformats.org/officeDocument/2006/relationships/image" Target="../media/image10.png"/><Relationship Id="rId2" Type="http://schemas.openxmlformats.org/officeDocument/2006/relationships/slideLayout" Target="../slideLayouts/slideLayout6.xml"/><Relationship Id="rId16" Type="http://schemas.openxmlformats.org/officeDocument/2006/relationships/image" Target="../media/image6.tiff"/><Relationship Id="rId20" Type="http://schemas.openxmlformats.org/officeDocument/2006/relationships/hyperlink" Target="http://www.linkedin.com/company/capgemini" TargetMode="External"/><Relationship Id="rId1" Type="http://schemas.openxmlformats.org/officeDocument/2006/relationships/slideLayout" Target="../slideLayouts/slideLayout5.xml"/><Relationship Id="rId6" Type="http://schemas.openxmlformats.org/officeDocument/2006/relationships/tags" Target="../tags/tag18.xml"/><Relationship Id="rId11" Type="http://schemas.openxmlformats.org/officeDocument/2006/relationships/tags" Target="../tags/tag23.xml"/><Relationship Id="rId24" Type="http://schemas.openxmlformats.org/officeDocument/2006/relationships/hyperlink" Target="http://www.youtube.com/capgemini" TargetMode="External"/><Relationship Id="rId5" Type="http://schemas.openxmlformats.org/officeDocument/2006/relationships/tags" Target="../tags/tag17.xml"/><Relationship Id="rId15" Type="http://schemas.openxmlformats.org/officeDocument/2006/relationships/oleObject" Target="../embeddings/oleObject5.bin"/><Relationship Id="rId23" Type="http://schemas.openxmlformats.org/officeDocument/2006/relationships/image" Target="../media/image9.png"/><Relationship Id="rId10" Type="http://schemas.openxmlformats.org/officeDocument/2006/relationships/tags" Target="../tags/tag22.xml"/><Relationship Id="rId19" Type="http://schemas.openxmlformats.org/officeDocument/2006/relationships/image" Target="../media/image7.png"/><Relationship Id="rId4" Type="http://schemas.openxmlformats.org/officeDocument/2006/relationships/vmlDrawing" Target="../drawings/vmlDrawing5.vml"/><Relationship Id="rId9" Type="http://schemas.openxmlformats.org/officeDocument/2006/relationships/tags" Target="../tags/tag21.xml"/><Relationship Id="rId14" Type="http://schemas.openxmlformats.org/officeDocument/2006/relationships/tags" Target="../tags/tag26.xml"/><Relationship Id="rId22" Type="http://schemas.openxmlformats.org/officeDocument/2006/relationships/hyperlink" Target="http://www.twitter.com/capgemini" TargetMode="External"/><Relationship Id="rId27" Type="http://schemas.openxmlformats.org/officeDocument/2006/relationships/image" Target="../media/image11.gi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oleObject" Target="../embeddings/oleObject8.bin"/><Relationship Id="rId4" Type="http://schemas.openxmlformats.org/officeDocument/2006/relationships/vmlDrawing" Target="../drawings/vmlDrawing8.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4.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ags" Target="../tags/tag37.xml"/><Relationship Id="rId18" Type="http://schemas.openxmlformats.org/officeDocument/2006/relationships/tags" Target="../tags/tag42.xml"/><Relationship Id="rId3" Type="http://schemas.openxmlformats.org/officeDocument/2006/relationships/slideLayout" Target="../slideLayouts/slideLayout22.xml"/><Relationship Id="rId21" Type="http://schemas.openxmlformats.org/officeDocument/2006/relationships/image" Target="../media/image2.png"/><Relationship Id="rId7" Type="http://schemas.openxmlformats.org/officeDocument/2006/relationships/slideLayout" Target="../slideLayouts/slideLayout26.xml"/><Relationship Id="rId12" Type="http://schemas.openxmlformats.org/officeDocument/2006/relationships/tags" Target="../tags/tag36.xml"/><Relationship Id="rId17" Type="http://schemas.openxmlformats.org/officeDocument/2006/relationships/tags" Target="../tags/tag41.xml"/><Relationship Id="rId2" Type="http://schemas.openxmlformats.org/officeDocument/2006/relationships/slideLayout" Target="../slideLayouts/slideLayout21.xml"/><Relationship Id="rId16" Type="http://schemas.openxmlformats.org/officeDocument/2006/relationships/tags" Target="../tags/tag40.xml"/><Relationship Id="rId20" Type="http://schemas.openxmlformats.org/officeDocument/2006/relationships/oleObject" Target="../embeddings/oleObject11.bin"/><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vmlDrawing" Target="../drawings/vmlDrawing11.vml"/><Relationship Id="rId5" Type="http://schemas.openxmlformats.org/officeDocument/2006/relationships/slideLayout" Target="../slideLayouts/slideLayout24.xml"/><Relationship Id="rId15" Type="http://schemas.openxmlformats.org/officeDocument/2006/relationships/tags" Target="../tags/tag39.xml"/><Relationship Id="rId10" Type="http://schemas.openxmlformats.org/officeDocument/2006/relationships/theme" Target="../theme/theme5.xml"/><Relationship Id="rId19" Type="http://schemas.openxmlformats.org/officeDocument/2006/relationships/tags" Target="../tags/tag43.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ags" Target="../tags/tag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75846" cy="158750"/>
        </p:xfrm>
        <a:graphic>
          <a:graphicData uri="http://schemas.openxmlformats.org/presentationml/2006/ole">
            <p:oleObj spid="_x0000_s2243" name="think-cell Slide" r:id="rId15" imgW="360" imgH="360" progId="">
              <p:embed/>
            </p:oleObj>
          </a:graphicData>
        </a:graphic>
      </p:graphicFrame>
      <p:sp>
        <p:nvSpPr>
          <p:cNvPr id="2" name="Title Placeholder 1"/>
          <p:cNvSpPr>
            <a:spLocks noGrp="1"/>
          </p:cNvSpPr>
          <p:nvPr>
            <p:ph type="title"/>
            <p:custDataLst>
              <p:tags r:id="rId7"/>
            </p:custDataLst>
          </p:nvPr>
        </p:nvSpPr>
        <p:spPr>
          <a:xfrm>
            <a:off x="2" y="1"/>
            <a:ext cx="109727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8"/>
            </p:custDataLst>
          </p:nvPr>
        </p:nvSpPr>
        <p:spPr>
          <a:xfrm>
            <a:off x="358219" y="1501977"/>
            <a:ext cx="10259372"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9"/>
            </p:custDataLst>
          </p:nvPr>
        </p:nvSpPr>
        <p:spPr>
          <a:xfrm>
            <a:off x="10603790"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latin typeface="+mn-lt"/>
              </a:rPr>
              <a:pPr algn="ctr"/>
              <a:t>‹#›</a:t>
            </a:fld>
            <a:endParaRPr lang="en-US" sz="700" dirty="0">
              <a:solidFill>
                <a:schemeClr val="tx2"/>
              </a:solidFill>
              <a:latin typeface="+mn-lt"/>
            </a:endParaRPr>
          </a:p>
        </p:txBody>
      </p:sp>
      <p:sp>
        <p:nvSpPr>
          <p:cNvPr id="9" name="Freeform 4"/>
          <p:cNvSpPr>
            <a:spLocks/>
          </p:cNvSpPr>
          <p:nvPr>
            <p:custDataLst>
              <p:tags r:id="rId10"/>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1"/>
            </p:custDataLst>
          </p:nvPr>
        </p:nvSpPr>
        <p:spPr bwMode="auto">
          <a:xfrm>
            <a:off x="7467873" y="6623404"/>
            <a:ext cx="2947175"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n-lt"/>
                <a:cs typeface="Helvetica Light"/>
              </a:rPr>
              <a:t>Copyright © Capgemini 2015. All Rights Reserved</a:t>
            </a:r>
          </a:p>
        </p:txBody>
      </p:sp>
      <p:sp>
        <p:nvSpPr>
          <p:cNvPr id="13" name="Rectangle 12"/>
          <p:cNvSpPr/>
          <p:nvPr>
            <p:custDataLst>
              <p:tags r:id="rId12"/>
            </p:custDataLst>
          </p:nvPr>
        </p:nvSpPr>
        <p:spPr>
          <a:xfrm>
            <a:off x="3411415" y="6427223"/>
            <a:ext cx="7003633"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n-lt"/>
              </a:rPr>
              <a:t>Cloud Foundation</a:t>
            </a:r>
            <a:r>
              <a:rPr lang="en-US" sz="700" baseline="0" dirty="0" smtClean="0">
                <a:solidFill>
                  <a:schemeClr val="tx2"/>
                </a:solidFill>
                <a:latin typeface="+mn-lt"/>
              </a:rPr>
              <a:t> Services</a:t>
            </a:r>
            <a:r>
              <a:rPr lang="en-US" sz="700" kern="1200" dirty="0" smtClean="0">
                <a:solidFill>
                  <a:schemeClr val="tx2"/>
                </a:solidFill>
                <a:latin typeface="+mn-lt"/>
                <a:ea typeface="+mn-ea"/>
                <a:cs typeface="+mn-cs"/>
              </a:rPr>
              <a:t>| </a:t>
            </a:r>
            <a:r>
              <a:rPr lang="en-US" sz="700" dirty="0" smtClean="0">
                <a:solidFill>
                  <a:schemeClr val="tx2"/>
                </a:solidFill>
                <a:latin typeface="+mn-lt"/>
              </a:rPr>
              <a:t>Financial Services</a:t>
            </a:r>
            <a:endParaRPr lang="en-US" sz="700" dirty="0">
              <a:solidFill>
                <a:schemeClr val="tx2"/>
              </a:solidFill>
              <a:latin typeface="+mn-lt"/>
            </a:endParaRPr>
          </a:p>
        </p:txBody>
      </p:sp>
      <p:pic>
        <p:nvPicPr>
          <p:cNvPr id="14" name="Picture 103" descr="C:\Users\UserSim\Desktop\Capgemini\Capgemini_logo_cmyk.png"/>
          <p:cNvPicPr>
            <a:picLocks noChangeAspect="1" noChangeArrowheads="1"/>
          </p:cNvPicPr>
          <p:nvPr>
            <p:custDataLst>
              <p:tags r:id="rId13"/>
            </p:custDataLst>
          </p:nvPr>
        </p:nvPicPr>
        <p:blipFill>
          <a:blip r:embed="rId16" cstate="email"/>
          <a:srcRect/>
          <a:stretch>
            <a:fillRect/>
          </a:stretch>
        </p:blipFill>
        <p:spPr bwMode="auto">
          <a:xfrm>
            <a:off x="176089" y="6443187"/>
            <a:ext cx="1451758" cy="320682"/>
          </a:xfrm>
          <a:prstGeom prst="rect">
            <a:avLst/>
          </a:prstGeom>
          <a:noFill/>
        </p:spPr>
      </p:pic>
      <p:cxnSp>
        <p:nvCxnSpPr>
          <p:cNvPr id="15" name="Straight Connector 5"/>
          <p:cNvCxnSpPr/>
          <p:nvPr>
            <p:custDataLst>
              <p:tags r:id="rId14"/>
            </p:custDataLst>
          </p:nvPr>
        </p:nvCxnSpPr>
        <p:spPr>
          <a:xfrm flipH="1">
            <a:off x="3" y="6362700"/>
            <a:ext cx="109727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8" r:id="rId1"/>
    <p:sldLayoutId id="2147483934" r:id="rId2"/>
    <p:sldLayoutId id="2147483971" r:id="rId3"/>
    <p:sldLayoutId id="2147484007" r:id="rId4"/>
  </p:sldLayoutIdLst>
  <p:transition advClick="0"/>
  <p:timing>
    <p:tnLst>
      <p:par>
        <p:cTn id="1" dur="indefinite" restart="never" nodeType="tmRoot"/>
      </p:par>
    </p:tnLst>
  </p:timing>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75846" cy="158750"/>
        </p:xfrm>
        <a:graphic>
          <a:graphicData uri="http://schemas.openxmlformats.org/presentationml/2006/ole">
            <p:oleObj spid="_x0000_s133314" name="think-cell Slide" r:id="rId15" imgW="360" imgH="360" progId="">
              <p:embed/>
            </p:oleObj>
          </a:graphicData>
        </a:graphic>
      </p:graphicFrame>
      <p:sp>
        <p:nvSpPr>
          <p:cNvPr id="357" name="Rectangle 7"/>
          <p:cNvSpPr/>
          <p:nvPr>
            <p:custDataLst>
              <p:tags r:id="rId5"/>
            </p:custDataLst>
          </p:nvPr>
        </p:nvSpPr>
        <p:spPr bwMode="auto">
          <a:xfrm flipV="1">
            <a:off x="-1835" y="1677994"/>
            <a:ext cx="10974635"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6"/>
            </p:custDataLst>
          </p:nvPr>
        </p:nvPicPr>
        <p:blipFill>
          <a:blip r:embed="rId16" cstate="email"/>
          <a:stretch>
            <a:fillRect/>
          </a:stretch>
        </p:blipFill>
        <p:spPr>
          <a:xfrm>
            <a:off x="764938" y="930776"/>
            <a:ext cx="3494509" cy="776000"/>
          </a:xfrm>
          <a:prstGeom prst="rect">
            <a:avLst/>
          </a:prstGeom>
        </p:spPr>
      </p:pic>
      <p:pic>
        <p:nvPicPr>
          <p:cNvPr id="9" name="Picture 104" descr="C:\Users\UserSim\Desktop\Capgemini\moto.emf"/>
          <p:cNvPicPr>
            <a:picLocks noChangeAspect="1" noChangeArrowheads="1"/>
          </p:cNvPicPr>
          <p:nvPr>
            <p:custDataLst>
              <p:tags r:id="rId7"/>
            </p:custDataLst>
          </p:nvPr>
        </p:nvPicPr>
        <p:blipFill>
          <a:blip r:embed="rId17" cstate="email"/>
          <a:srcRect/>
          <a:stretch>
            <a:fillRect/>
          </a:stretch>
        </p:blipFill>
        <p:spPr bwMode="auto">
          <a:xfrm>
            <a:off x="6083038" y="1173628"/>
            <a:ext cx="4037863" cy="290298"/>
          </a:xfrm>
          <a:prstGeom prst="rect">
            <a:avLst/>
          </a:prstGeom>
          <a:noFill/>
        </p:spPr>
      </p:pic>
      <p:sp>
        <p:nvSpPr>
          <p:cNvPr id="13" name="Rectangle 12"/>
          <p:cNvSpPr/>
          <p:nvPr>
            <p:custDataLst>
              <p:tags r:id="rId8"/>
            </p:custDataLst>
          </p:nvPr>
        </p:nvSpPr>
        <p:spPr>
          <a:xfrm>
            <a:off x="6118801" y="6379669"/>
            <a:ext cx="4854000"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2013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9"/>
            </p:custDataLst>
          </p:nvPr>
        </p:nvSpPr>
        <p:spPr>
          <a:xfrm>
            <a:off x="80496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rcRect/>
          <a:stretch>
            <a:fillRect/>
          </a:stretch>
        </p:blipFill>
        <p:spPr bwMode="auto">
          <a:xfrm>
            <a:off x="8794249" y="5932547"/>
            <a:ext cx="308185" cy="263770"/>
          </a:xfrm>
          <a:prstGeom prst="rect">
            <a:avLst/>
          </a:prstGeom>
          <a:noFill/>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rcRect/>
          <a:stretch>
            <a:fillRect/>
          </a:stretch>
        </p:blipFill>
        <p:spPr bwMode="auto">
          <a:xfrm>
            <a:off x="9165783" y="5932547"/>
            <a:ext cx="311608" cy="266700"/>
          </a:xfrm>
          <a:prstGeom prst="rect">
            <a:avLst/>
          </a:prstGeom>
          <a:noFill/>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rcRect/>
          <a:stretch>
            <a:fillRect/>
          </a:stretch>
        </p:blipFill>
        <p:spPr bwMode="auto">
          <a:xfrm>
            <a:off x="9862583" y="5932547"/>
            <a:ext cx="311608" cy="266700"/>
          </a:xfrm>
          <a:prstGeom prst="rect">
            <a:avLst/>
          </a:prstGeom>
          <a:noFill/>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rcRect/>
          <a:stretch>
            <a:fillRect/>
          </a:stretch>
        </p:blipFill>
        <p:spPr bwMode="auto">
          <a:xfrm>
            <a:off x="10237540" y="5932547"/>
            <a:ext cx="311608" cy="266700"/>
          </a:xfrm>
          <a:prstGeom prst="rect">
            <a:avLst/>
          </a:prstGeom>
          <a:noFill/>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9540740" y="5932548"/>
            <a:ext cx="258493"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40" r:id="rId1"/>
    <p:sldLayoutId id="2147483945" r:id="rId2"/>
  </p:sldLayoutIdLst>
  <p:transition advClick="0"/>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75846" cy="158750"/>
        </p:xfrm>
        <a:graphic>
          <a:graphicData uri="http://schemas.openxmlformats.org/presentationml/2006/ole">
            <p:oleObj spid="_x0000_s129219" name="think-cell Slide" r:id="rId5"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3969" r:id="rId1"/>
    <p:sldLayoutId id="2147483957" r:id="rId2"/>
  </p:sldLayoutIdLst>
  <p:transition advClick="0"/>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274638"/>
            <a:ext cx="987425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49275" y="1600200"/>
            <a:ext cx="98742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49275" y="6356350"/>
            <a:ext cx="25590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845D0-71EC-4FAB-9362-88C8DE3E0EEE}" type="datetimeFigureOut">
              <a:rPr lang="en-US" smtClean="0"/>
              <a:pPr/>
              <a:t>2/6/2017</a:t>
            </a:fld>
            <a:endParaRPr lang="en-US" dirty="0"/>
          </a:p>
        </p:txBody>
      </p:sp>
      <p:sp>
        <p:nvSpPr>
          <p:cNvPr id="5" name="Footer Placeholder 4"/>
          <p:cNvSpPr>
            <a:spLocks noGrp="1"/>
          </p:cNvSpPr>
          <p:nvPr>
            <p:ph type="ftr" sz="quarter" idx="3"/>
          </p:nvPr>
        </p:nvSpPr>
        <p:spPr>
          <a:xfrm>
            <a:off x="3749675" y="6356350"/>
            <a:ext cx="34734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64475" y="6356350"/>
            <a:ext cx="25590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1549416607"/>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ransition advClick="0"/>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75846" cy="158750"/>
        </p:xfrm>
        <a:graphic>
          <a:graphicData uri="http://schemas.openxmlformats.org/presentationml/2006/ole">
            <p:oleObj spid="_x0000_s259074" name="think-cell Slide" r:id="rId20" imgW="360" imgH="360" progId="">
              <p:embed/>
            </p:oleObj>
          </a:graphicData>
        </a:graphic>
      </p:graphicFrame>
      <p:sp>
        <p:nvSpPr>
          <p:cNvPr id="2" name="Title Placeholder 1"/>
          <p:cNvSpPr>
            <a:spLocks noGrp="1"/>
          </p:cNvSpPr>
          <p:nvPr>
            <p:ph type="title"/>
            <p:custDataLst>
              <p:tags r:id="rId12"/>
            </p:custDataLst>
          </p:nvPr>
        </p:nvSpPr>
        <p:spPr>
          <a:xfrm>
            <a:off x="2" y="1"/>
            <a:ext cx="109727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3"/>
            </p:custDataLst>
          </p:nvPr>
        </p:nvSpPr>
        <p:spPr>
          <a:xfrm>
            <a:off x="358219" y="1501977"/>
            <a:ext cx="10259372"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4"/>
            </p:custDataLst>
          </p:nvPr>
        </p:nvSpPr>
        <p:spPr>
          <a:xfrm>
            <a:off x="10603790"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5"/>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6"/>
            </p:custDataLst>
          </p:nvPr>
        </p:nvSpPr>
        <p:spPr bwMode="auto">
          <a:xfrm>
            <a:off x="7467873" y="6623404"/>
            <a:ext cx="2947175"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2016. All Rights Reserved</a:t>
            </a:r>
          </a:p>
        </p:txBody>
      </p:sp>
      <p:sp>
        <p:nvSpPr>
          <p:cNvPr id="13" name="Rectangle 12"/>
          <p:cNvSpPr/>
          <p:nvPr>
            <p:custDataLst>
              <p:tags r:id="rId17"/>
            </p:custDataLst>
          </p:nvPr>
        </p:nvSpPr>
        <p:spPr>
          <a:xfrm>
            <a:off x="7716050" y="6439771"/>
            <a:ext cx="2596573" cy="183633"/>
          </a:xfrm>
          <a:prstGeom prst="rect">
            <a:avLst/>
          </a:prstGeom>
        </p:spPr>
        <p:txBody>
          <a:bodyPr wrap="none" lIns="35997" tIns="35997" rIns="35997" bIns="35997" anchor="b" anchorCtr="0">
            <a:noAutofit/>
          </a:bodyPr>
          <a:lstStyle/>
          <a:p>
            <a:pPr algn="r"/>
            <a:r>
              <a:rPr lang="en-US" sz="700" dirty="0" smtClean="0">
                <a:solidFill>
                  <a:srgbClr val="998C85"/>
                </a:solidFill>
              </a:rPr>
              <a:t>Cloud Foundry Training| Oct 2016 | Financial Services</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8"/>
            </p:custDataLst>
          </p:nvPr>
        </p:nvPicPr>
        <p:blipFill>
          <a:blip r:embed="rId21" cstate="email"/>
          <a:srcRect/>
          <a:stretch>
            <a:fillRect/>
          </a:stretch>
        </p:blipFill>
        <p:spPr bwMode="auto">
          <a:xfrm>
            <a:off x="176089" y="6443187"/>
            <a:ext cx="1451758" cy="320682"/>
          </a:xfrm>
          <a:prstGeom prst="rect">
            <a:avLst/>
          </a:prstGeom>
          <a:noFill/>
        </p:spPr>
      </p:pic>
      <p:cxnSp>
        <p:nvCxnSpPr>
          <p:cNvPr id="15" name="Straight Connector 5"/>
          <p:cNvCxnSpPr/>
          <p:nvPr>
            <p:custDataLst>
              <p:tags r:id="rId19"/>
            </p:custDataLst>
          </p:nvPr>
        </p:nvCxnSpPr>
        <p:spPr>
          <a:xfrm flipH="1">
            <a:off x="3" y="6362700"/>
            <a:ext cx="109727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Lst>
  <p:transition advClick="0"/>
  <p:timing>
    <p:tnLst>
      <p:par>
        <p:cTn id="1" dur="indefinite" restart="never" nodeType="tmRoot"/>
      </p:par>
    </p:tnLst>
  </p:timing>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vmlDrawing" Target="../drawings/vmlDrawing21.vml"/><Relationship Id="rId4" Type="http://schemas.openxmlformats.org/officeDocument/2006/relationships/oleObject" Target="../embeddings/oleObject2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jpeg"/></Relationships>
</file>

<file path=ppt/slides/_rels/slide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4.xml"/><Relationship Id="rId5" Type="http://schemas.openxmlformats.org/officeDocument/2006/relationships/image" Target="../media/image26.jpeg"/><Relationship Id="rId4" Type="http://schemas.openxmlformats.org/officeDocument/2006/relationships/image" Target="../media/image25.jpeg"/></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nvGraphicFramePr>
        <p:xfrm>
          <a:off x="1" y="0"/>
          <a:ext cx="175846" cy="158750"/>
        </p:xfrm>
        <a:graphic>
          <a:graphicData uri="http://schemas.openxmlformats.org/presentationml/2006/ole">
            <p:oleObj spid="_x0000_s75972" name="think-cell Slide" r:id="rId6" imgW="360" imgH="360" progId="">
              <p:embed/>
            </p:oleObj>
          </a:graphicData>
        </a:graphic>
      </p:graphicFrame>
      <p:sp>
        <p:nvSpPr>
          <p:cNvPr id="10" name="Title 9"/>
          <p:cNvSpPr>
            <a:spLocks noGrp="1"/>
          </p:cNvSpPr>
          <p:nvPr>
            <p:ph type="ctrTitle"/>
            <p:custDataLst>
              <p:tags r:id="rId2"/>
            </p:custDataLst>
          </p:nvPr>
        </p:nvSpPr>
        <p:spPr>
          <a:xfrm>
            <a:off x="-1" y="2256615"/>
            <a:ext cx="8022606" cy="2227075"/>
          </a:xfrm>
        </p:spPr>
        <p:txBody>
          <a:bodyPr/>
          <a:lstStyle/>
          <a:p>
            <a:r>
              <a:rPr lang="en-US" dirty="0" smtClean="0"/>
              <a:t>Pivotal Cloud Foundry</a:t>
            </a:r>
            <a:endParaRPr lang="en-US" dirty="0"/>
          </a:p>
        </p:txBody>
      </p:sp>
      <p:sp>
        <p:nvSpPr>
          <p:cNvPr id="13" name="Subtitle 12"/>
          <p:cNvSpPr>
            <a:spLocks noGrp="1"/>
          </p:cNvSpPr>
          <p:nvPr>
            <p:ph type="subTitle" idx="1"/>
            <p:custDataLst>
              <p:tags r:id="rId3"/>
            </p:custDataLst>
          </p:nvPr>
        </p:nvSpPr>
        <p:spPr>
          <a:xfrm>
            <a:off x="1" y="4534519"/>
            <a:ext cx="5030286" cy="947750"/>
          </a:xfrm>
        </p:spPr>
        <p:txBody>
          <a:bodyPr/>
          <a:lstStyle/>
          <a:p>
            <a:r>
              <a:rPr lang="en-US" dirty="0" smtClean="0"/>
              <a:t>Jan 2017</a:t>
            </a:r>
            <a:endParaRPr lang="en-US" dirty="0"/>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12652"/>
            <a:ext cx="9875520" cy="797442"/>
          </a:xfrm>
        </p:spPr>
        <p:txBody>
          <a:bodyPr>
            <a:normAutofit/>
          </a:bodyPr>
          <a:lstStyle/>
          <a:p>
            <a:r>
              <a:rPr lang="en-US" sz="4000" dirty="0" smtClean="0"/>
              <a:t>Cloud Foundry Environment Variables</a:t>
            </a:r>
            <a:endParaRPr lang="en-US" sz="4000" dirty="0"/>
          </a:p>
        </p:txBody>
      </p:sp>
      <p:sp>
        <p:nvSpPr>
          <p:cNvPr id="3" name="Content Placeholder 2"/>
          <p:cNvSpPr>
            <a:spLocks noGrp="1"/>
          </p:cNvSpPr>
          <p:nvPr>
            <p:ph idx="1"/>
          </p:nvPr>
        </p:nvSpPr>
        <p:spPr>
          <a:xfrm>
            <a:off x="548640" y="1524000"/>
            <a:ext cx="9875520" cy="5181600"/>
          </a:xfrm>
        </p:spPr>
        <p:txBody>
          <a:bodyPr/>
          <a:lstStyle/>
          <a:p>
            <a:pPr>
              <a:buNone/>
            </a:pPr>
            <a:r>
              <a:rPr lang="en-US" sz="1600" b="1" dirty="0" smtClean="0">
                <a:latin typeface="+mj-lt"/>
              </a:rPr>
              <a:t>VCAP_SERVICES</a:t>
            </a:r>
          </a:p>
          <a:p>
            <a:pPr>
              <a:buNone/>
            </a:pPr>
            <a:r>
              <a:rPr lang="en-US" sz="1600" dirty="0" smtClean="0"/>
              <a:t>	</a:t>
            </a:r>
            <a:r>
              <a:rPr lang="en-US" sz="1600" dirty="0" smtClean="0">
                <a:latin typeface="+mj-lt"/>
              </a:rPr>
              <a:t>The example below shows the value of VCAP_SERVICES for bound instances of several services available in the Pivotal Web Services Marketplace.</a:t>
            </a:r>
            <a:endParaRPr lang="en-US" sz="1600" b="1" dirty="0" smtClean="0">
              <a:latin typeface="+mj-lt"/>
            </a:endParaRPr>
          </a:p>
        </p:txBody>
      </p:sp>
      <p:pic>
        <p:nvPicPr>
          <p:cNvPr id="4" name="Picture 3" descr="cf_vcap.PNG"/>
          <p:cNvPicPr>
            <a:picLocks noChangeAspect="1"/>
          </p:cNvPicPr>
          <p:nvPr/>
        </p:nvPicPr>
        <p:blipFill>
          <a:blip r:embed="rId2" cstate="print"/>
          <a:stretch>
            <a:fillRect/>
          </a:stretch>
        </p:blipFill>
        <p:spPr>
          <a:xfrm>
            <a:off x="2222204" y="2514600"/>
            <a:ext cx="6007395" cy="3790380"/>
          </a:xfrm>
          <a:prstGeom prst="rect">
            <a:avLst/>
          </a:prstGeom>
        </p:spPr>
      </p:pic>
    </p:spTree>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Manifest.yml</a:t>
            </a:r>
            <a:endParaRPr lang="en-US" dirty="0"/>
          </a:p>
        </p:txBody>
      </p:sp>
      <p:pic>
        <p:nvPicPr>
          <p:cNvPr id="348162" name="Picture 2" descr="Image result for pcf manifest.yml"/>
          <p:cNvPicPr>
            <a:picLocks noChangeAspect="1" noChangeArrowheads="1"/>
          </p:cNvPicPr>
          <p:nvPr/>
        </p:nvPicPr>
        <p:blipFill>
          <a:blip r:embed="rId3" cstate="print"/>
          <a:srcRect/>
          <a:stretch>
            <a:fillRect/>
          </a:stretch>
        </p:blipFill>
        <p:spPr bwMode="auto">
          <a:xfrm>
            <a:off x="708468" y="1543455"/>
            <a:ext cx="9318602" cy="4006739"/>
          </a:xfrm>
          <a:prstGeom prst="rect">
            <a:avLst/>
          </a:prstGeom>
          <a:noFill/>
        </p:spPr>
      </p:pic>
    </p:spTree>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Manifest file</a:t>
            </a:r>
            <a:endParaRPr lang="en-US" dirty="0"/>
          </a:p>
        </p:txBody>
      </p:sp>
      <p:pic>
        <p:nvPicPr>
          <p:cNvPr id="352258" name="Picture 2"/>
          <p:cNvPicPr>
            <a:picLocks noChangeAspect="1" noChangeArrowheads="1"/>
          </p:cNvPicPr>
          <p:nvPr/>
        </p:nvPicPr>
        <p:blipFill>
          <a:blip r:embed="rId2" cstate="print"/>
          <a:srcRect/>
          <a:stretch>
            <a:fillRect/>
          </a:stretch>
        </p:blipFill>
        <p:spPr bwMode="auto">
          <a:xfrm>
            <a:off x="2541181" y="1345681"/>
            <a:ext cx="4589832" cy="4875288"/>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Blue-Green Deployment</a:t>
            </a:r>
            <a:endParaRPr lang="en-US" sz="4400" dirty="0"/>
          </a:p>
        </p:txBody>
      </p:sp>
      <p:sp>
        <p:nvSpPr>
          <p:cNvPr id="3" name="Content Placeholder 2"/>
          <p:cNvSpPr>
            <a:spLocks noGrp="1"/>
          </p:cNvSpPr>
          <p:nvPr>
            <p:ph idx="1"/>
          </p:nvPr>
        </p:nvSpPr>
        <p:spPr>
          <a:xfrm>
            <a:off x="548640" y="1935480"/>
            <a:ext cx="9875520" cy="4770120"/>
          </a:xfrm>
        </p:spPr>
        <p:txBody>
          <a:bodyPr>
            <a:normAutofit/>
          </a:bodyPr>
          <a:lstStyle/>
          <a:p>
            <a:r>
              <a:rPr lang="en-US" sz="2000" dirty="0" smtClean="0">
                <a:latin typeface="+mj-lt"/>
              </a:rPr>
              <a:t>Blue-green deployment is a release technique that reduces downtime and risk by running two identical production environments called Blue and Green.</a:t>
            </a:r>
          </a:p>
          <a:p>
            <a:r>
              <a:rPr lang="en-US" sz="2000" dirty="0" smtClean="0">
                <a:latin typeface="+mj-lt"/>
              </a:rPr>
              <a:t>At any time, only one of the environments is live, with the live environment serving all production traffic. For this example, Blue is currently live and Green is idle.</a:t>
            </a:r>
          </a:p>
          <a:p>
            <a:endParaRPr lang="en-US" sz="2000" dirty="0" smtClean="0">
              <a:latin typeface="+mj-lt"/>
            </a:endParaRPr>
          </a:p>
        </p:txBody>
      </p:sp>
      <p:pic>
        <p:nvPicPr>
          <p:cNvPr id="4" name="Picture 3" descr="blue-green.png"/>
          <p:cNvPicPr>
            <a:picLocks noChangeAspect="1"/>
          </p:cNvPicPr>
          <p:nvPr/>
        </p:nvPicPr>
        <p:blipFill>
          <a:blip r:embed="rId3" cstate="print"/>
          <a:stretch>
            <a:fillRect/>
          </a:stretch>
        </p:blipFill>
        <p:spPr>
          <a:xfrm>
            <a:off x="2809121" y="3517605"/>
            <a:ext cx="4663440" cy="2438400"/>
          </a:xfrm>
          <a:prstGeom prst="rect">
            <a:avLst/>
          </a:prstGeom>
        </p:spPr>
      </p:pic>
    </p:spTree>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Blue-Green Deployment</a:t>
            </a:r>
            <a:endParaRPr lang="en-US" dirty="0"/>
          </a:p>
        </p:txBody>
      </p:sp>
      <p:pic>
        <p:nvPicPr>
          <p:cNvPr id="284676" name="Picture 4" descr="Image result for pcf manifest.yml"/>
          <p:cNvPicPr>
            <a:picLocks noChangeAspect="1" noChangeArrowheads="1"/>
          </p:cNvPicPr>
          <p:nvPr/>
        </p:nvPicPr>
        <p:blipFill>
          <a:blip r:embed="rId3" cstate="print"/>
          <a:srcRect/>
          <a:stretch>
            <a:fillRect/>
          </a:stretch>
        </p:blipFill>
        <p:spPr bwMode="auto">
          <a:xfrm>
            <a:off x="999460" y="1160498"/>
            <a:ext cx="8751776" cy="5071366"/>
          </a:xfrm>
          <a:prstGeom prst="rect">
            <a:avLst/>
          </a:prstGeom>
          <a:noFill/>
        </p:spPr>
      </p:pic>
    </p:spTree>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Lab03</a:t>
            </a:r>
            <a:endParaRPr lang="en-US" dirty="0"/>
          </a:p>
        </p:txBody>
      </p:sp>
    </p:spTree>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75846" cy="158750"/>
        </p:xfrm>
        <a:graphic>
          <a:graphicData uri="http://schemas.openxmlformats.org/presentationml/2006/ole">
            <p:oleObj spid="_x0000_s140483" name="think-cell Slide" r:id="rId4" imgW="360" imgH="360" progId="">
              <p:embed/>
            </p:oleObj>
          </a:graphicData>
        </a:graphic>
      </p:graphicFrame>
    </p:spTree>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endParaRPr lang="fr-FR" sz="2800" dirty="0">
              <a:solidFill>
                <a:srgbClr val="000000"/>
              </a:solidFill>
            </a:endParaRPr>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8" name="Rectangle 7"/>
          <p:cNvSpPr/>
          <p:nvPr/>
        </p:nvSpPr>
        <p:spPr>
          <a:xfrm>
            <a:off x="1190847" y="2573078"/>
            <a:ext cx="7676705" cy="1446550"/>
          </a:xfrm>
          <a:prstGeom prst="rect">
            <a:avLst/>
          </a:prstGeom>
          <a:noFill/>
        </p:spPr>
        <p:txBody>
          <a:bodyPr wrap="square" lIns="91440" tIns="45720" rIns="91440" bIns="45720">
            <a:spAutoFit/>
          </a:bodyPr>
          <a:lstStyle/>
          <a:p>
            <a:pPr algn="ctr"/>
            <a:r>
              <a:rPr lang="en-US" sz="8800" b="1" dirty="0" smtClean="0">
                <a:ln w="1905"/>
                <a:solidFill>
                  <a:schemeClr val="tx1">
                    <a:lumMod val="60000"/>
                    <a:lumOff val="40000"/>
                  </a:schemeClr>
                </a:solidFill>
                <a:effectLst>
                  <a:innerShdw blurRad="69850" dist="43180" dir="5400000">
                    <a:srgbClr val="000000">
                      <a:alpha val="65000"/>
                    </a:srgbClr>
                  </a:innerShdw>
                </a:effectLst>
              </a:rPr>
              <a:t>PCF -DAY 03</a:t>
            </a:r>
          </a:p>
        </p:txBody>
      </p:sp>
    </p:spTree>
    <p:extLst>
      <p:ext uri="{BB962C8B-B14F-4D97-AF65-F5344CB8AC3E}">
        <p14:creationId xmlns="" xmlns:p14="http://schemas.microsoft.com/office/powerpoint/2010/main" val="1948295050"/>
      </p:ext>
    </p:ext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Buildpack</a:t>
            </a:r>
            <a:endParaRPr lang="en-US" dirty="0"/>
          </a:p>
        </p:txBody>
      </p:sp>
      <p:sp>
        <p:nvSpPr>
          <p:cNvPr id="306178" name="AutoShape 2" descr="Image result for cloud foundry buildpac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6179" name="Picture 3"/>
          <p:cNvPicPr>
            <a:picLocks noChangeAspect="1" noChangeArrowheads="1"/>
          </p:cNvPicPr>
          <p:nvPr/>
        </p:nvPicPr>
        <p:blipFill>
          <a:blip r:embed="rId2" cstate="print"/>
          <a:srcRect/>
          <a:stretch>
            <a:fillRect/>
          </a:stretch>
        </p:blipFill>
        <p:spPr bwMode="auto">
          <a:xfrm>
            <a:off x="2267393" y="1272141"/>
            <a:ext cx="5715000" cy="4781550"/>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02019"/>
            <a:ext cx="9875520" cy="680483"/>
          </a:xfrm>
        </p:spPr>
        <p:txBody>
          <a:bodyPr/>
          <a:lstStyle/>
          <a:p>
            <a:r>
              <a:rPr lang="en-US" sz="4400" dirty="0" err="1" smtClean="0"/>
              <a:t>Buildpack</a:t>
            </a:r>
            <a:endParaRPr lang="en-US" sz="4400" dirty="0"/>
          </a:p>
        </p:txBody>
      </p:sp>
      <p:sp>
        <p:nvSpPr>
          <p:cNvPr id="3" name="Content Placeholder 2"/>
          <p:cNvSpPr>
            <a:spLocks noGrp="1"/>
          </p:cNvSpPr>
          <p:nvPr>
            <p:ph idx="1"/>
          </p:nvPr>
        </p:nvSpPr>
        <p:spPr>
          <a:xfrm>
            <a:off x="548640" y="1456660"/>
            <a:ext cx="9875520" cy="4867940"/>
          </a:xfrm>
        </p:spPr>
        <p:txBody>
          <a:bodyPr>
            <a:normAutofit/>
          </a:bodyPr>
          <a:lstStyle/>
          <a:p>
            <a:r>
              <a:rPr lang="en-US" sz="1600" dirty="0" err="1" smtClean="0">
                <a:latin typeface="+mj-lt"/>
              </a:rPr>
              <a:t>Buildpacks</a:t>
            </a:r>
            <a:r>
              <a:rPr lang="en-US" sz="1600" dirty="0" smtClean="0">
                <a:latin typeface="+mj-lt"/>
              </a:rPr>
              <a:t> provide framework and runtime support for your applications. </a:t>
            </a:r>
          </a:p>
          <a:p>
            <a:r>
              <a:rPr lang="en-US" sz="1600" dirty="0" err="1" smtClean="0">
                <a:latin typeface="+mj-lt"/>
              </a:rPr>
              <a:t>Buildpacks</a:t>
            </a:r>
            <a:r>
              <a:rPr lang="en-US" sz="1600" dirty="0" smtClean="0">
                <a:latin typeface="+mj-lt"/>
              </a:rPr>
              <a:t> typically examine user-provided artifacts to determine what dependencies to download and how to configure applications to communicate with bound services.</a:t>
            </a:r>
          </a:p>
          <a:p>
            <a:r>
              <a:rPr lang="en-US" sz="1600" dirty="0" smtClean="0">
                <a:latin typeface="+mj-lt"/>
              </a:rPr>
              <a:t>When you push an application, Cloud Foundry automatically detects which </a:t>
            </a:r>
            <a:r>
              <a:rPr lang="en-US" sz="1600" dirty="0" err="1" smtClean="0">
                <a:latin typeface="+mj-lt"/>
              </a:rPr>
              <a:t>buildpack</a:t>
            </a:r>
            <a:r>
              <a:rPr lang="en-US" sz="1600" dirty="0" smtClean="0">
                <a:latin typeface="+mj-lt"/>
              </a:rPr>
              <a:t> is required and installs it on the Diego cell where the application runs.</a:t>
            </a:r>
          </a:p>
          <a:p>
            <a:r>
              <a:rPr lang="en-US" sz="1600" dirty="0" smtClean="0">
                <a:latin typeface="+mj-lt"/>
              </a:rPr>
              <a:t>During staging, each </a:t>
            </a:r>
            <a:r>
              <a:rPr lang="en-US" sz="1600" dirty="0" err="1" smtClean="0">
                <a:latin typeface="+mj-lt"/>
              </a:rPr>
              <a:t>buildpack</a:t>
            </a:r>
            <a:r>
              <a:rPr lang="en-US" sz="1600" dirty="0" smtClean="0">
                <a:latin typeface="+mj-lt"/>
              </a:rPr>
              <a:t> has a position in a priority list (identified by running </a:t>
            </a:r>
            <a:r>
              <a:rPr lang="en-US" sz="1600" dirty="0" err="1" smtClean="0">
                <a:latin typeface="+mj-lt"/>
              </a:rPr>
              <a:t>cf</a:t>
            </a:r>
            <a:r>
              <a:rPr lang="en-US" sz="1600" dirty="0" smtClean="0">
                <a:latin typeface="+mj-lt"/>
              </a:rPr>
              <a:t> </a:t>
            </a:r>
            <a:r>
              <a:rPr lang="en-US" sz="1600" dirty="0" err="1" smtClean="0">
                <a:latin typeface="+mj-lt"/>
              </a:rPr>
              <a:t>buildpacks</a:t>
            </a:r>
            <a:r>
              <a:rPr lang="en-US" sz="1600" dirty="0" smtClean="0">
                <a:latin typeface="+mj-lt"/>
              </a:rPr>
              <a:t>). </a:t>
            </a:r>
          </a:p>
          <a:p>
            <a:r>
              <a:rPr lang="en-US" sz="1600" dirty="0" smtClean="0">
                <a:latin typeface="+mj-lt"/>
              </a:rPr>
              <a:t>Cloud Foundry checks if the </a:t>
            </a:r>
            <a:r>
              <a:rPr lang="en-US" sz="1600" dirty="0" err="1" smtClean="0">
                <a:latin typeface="+mj-lt"/>
              </a:rPr>
              <a:t>buildpack</a:t>
            </a:r>
            <a:r>
              <a:rPr lang="en-US" sz="1600" dirty="0" smtClean="0">
                <a:latin typeface="+mj-lt"/>
              </a:rPr>
              <a:t> in position 1 is a compatible </a:t>
            </a:r>
            <a:r>
              <a:rPr lang="en-US" sz="1600" dirty="0" err="1" smtClean="0">
                <a:latin typeface="+mj-lt"/>
              </a:rPr>
              <a:t>buildpack</a:t>
            </a:r>
            <a:r>
              <a:rPr lang="en-US" sz="1600" dirty="0" smtClean="0">
                <a:latin typeface="+mj-lt"/>
              </a:rPr>
              <a:t>. If the position 1 </a:t>
            </a:r>
            <a:r>
              <a:rPr lang="en-US" sz="1600" dirty="0" err="1" smtClean="0">
                <a:latin typeface="+mj-lt"/>
              </a:rPr>
              <a:t>buildpack</a:t>
            </a:r>
            <a:r>
              <a:rPr lang="en-US" sz="1600" dirty="0" smtClean="0">
                <a:latin typeface="+mj-lt"/>
              </a:rPr>
              <a:t> is not compatible, Cloud Foundry moves on to the </a:t>
            </a:r>
            <a:r>
              <a:rPr lang="en-US" sz="1600" dirty="0" err="1" smtClean="0">
                <a:latin typeface="+mj-lt"/>
              </a:rPr>
              <a:t>buildpack</a:t>
            </a:r>
            <a:r>
              <a:rPr lang="en-US" sz="1600" dirty="0" smtClean="0">
                <a:latin typeface="+mj-lt"/>
              </a:rPr>
              <a:t> in position 2. Cloud Foundry continues this process until the correct </a:t>
            </a:r>
            <a:r>
              <a:rPr lang="en-US" sz="1600" dirty="0" err="1" smtClean="0">
                <a:latin typeface="+mj-lt"/>
              </a:rPr>
              <a:t>buildpack</a:t>
            </a:r>
            <a:r>
              <a:rPr lang="en-US" sz="1600" dirty="0" smtClean="0">
                <a:latin typeface="+mj-lt"/>
              </a:rPr>
              <a:t> is found. If no </a:t>
            </a:r>
            <a:r>
              <a:rPr lang="en-US" sz="1600" dirty="0" err="1" smtClean="0">
                <a:latin typeface="+mj-lt"/>
              </a:rPr>
              <a:t>buildpack</a:t>
            </a:r>
            <a:r>
              <a:rPr lang="en-US" sz="1600" dirty="0" smtClean="0">
                <a:latin typeface="+mj-lt"/>
              </a:rPr>
              <a:t> is compatible </a:t>
            </a:r>
            <a:r>
              <a:rPr lang="en-US" sz="1600" dirty="0" err="1" smtClean="0">
                <a:latin typeface="+mj-lt"/>
              </a:rPr>
              <a:t>cf</a:t>
            </a:r>
            <a:r>
              <a:rPr lang="en-US" sz="1600" dirty="0" smtClean="0">
                <a:latin typeface="+mj-lt"/>
              </a:rPr>
              <a:t> push fails.</a:t>
            </a:r>
          </a:p>
          <a:p>
            <a:endParaRPr lang="en-US" sz="1600" dirty="0">
              <a:latin typeface="+mj-lt"/>
            </a:endParaRPr>
          </a:p>
        </p:txBody>
      </p:sp>
      <p:pic>
        <p:nvPicPr>
          <p:cNvPr id="343041" name="Picture 1" descr="D:\Users\ukannan\Desktop\images.png"/>
          <p:cNvPicPr>
            <a:picLocks noChangeAspect="1" noChangeArrowheads="1"/>
          </p:cNvPicPr>
          <p:nvPr/>
        </p:nvPicPr>
        <p:blipFill>
          <a:blip r:embed="rId2" cstate="print"/>
          <a:srcRect/>
          <a:stretch>
            <a:fillRect/>
          </a:stretch>
        </p:blipFill>
        <p:spPr bwMode="auto">
          <a:xfrm>
            <a:off x="2764465" y="4150448"/>
            <a:ext cx="3689498" cy="2073029"/>
          </a:xfrm>
          <a:prstGeom prst="rect">
            <a:avLst/>
          </a:prstGeom>
          <a:noFill/>
        </p:spPr>
      </p:pic>
    </p:spTree>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Buildpacks</a:t>
            </a:r>
            <a:endParaRPr lang="en-US" dirty="0"/>
          </a:p>
        </p:txBody>
      </p:sp>
      <p:sp>
        <p:nvSpPr>
          <p:cNvPr id="346114" name="AutoShape 2" descr="Image result for pcf buildpack detect compi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46115" name="Picture 3" descr="D:\Users\ukannan\Desktop\images.png"/>
          <p:cNvPicPr>
            <a:picLocks noGrp="1" noChangeAspect="1" noChangeArrowheads="1"/>
          </p:cNvPicPr>
          <p:nvPr>
            <p:ph idx="1"/>
          </p:nvPr>
        </p:nvPicPr>
        <p:blipFill>
          <a:blip r:embed="rId2" cstate="print"/>
          <a:srcRect/>
          <a:stretch>
            <a:fillRect/>
          </a:stretch>
        </p:blipFill>
        <p:spPr bwMode="auto">
          <a:xfrm>
            <a:off x="6453963" y="1388950"/>
            <a:ext cx="3928028" cy="2207053"/>
          </a:xfrm>
          <a:prstGeom prst="rect">
            <a:avLst/>
          </a:prstGeom>
          <a:noFill/>
        </p:spPr>
      </p:pic>
      <p:pic>
        <p:nvPicPr>
          <p:cNvPr id="346116" name="Picture 4" descr="D:\Users\ukannan\Desktop\images (1).png"/>
          <p:cNvPicPr>
            <a:picLocks noChangeAspect="1" noChangeArrowheads="1"/>
          </p:cNvPicPr>
          <p:nvPr/>
        </p:nvPicPr>
        <p:blipFill>
          <a:blip r:embed="rId3" cstate="print"/>
          <a:srcRect/>
          <a:stretch>
            <a:fillRect/>
          </a:stretch>
        </p:blipFill>
        <p:spPr bwMode="auto">
          <a:xfrm>
            <a:off x="1176595" y="1441450"/>
            <a:ext cx="2980735" cy="2232674"/>
          </a:xfrm>
          <a:prstGeom prst="rect">
            <a:avLst/>
          </a:prstGeom>
          <a:noFill/>
        </p:spPr>
      </p:pic>
      <p:pic>
        <p:nvPicPr>
          <p:cNvPr id="8" name="Picture 8" descr="D:\Users\ukannan\Desktop\images (2).jpg"/>
          <p:cNvPicPr>
            <a:picLocks noChangeAspect="1" noChangeArrowheads="1"/>
          </p:cNvPicPr>
          <p:nvPr/>
        </p:nvPicPr>
        <p:blipFill>
          <a:blip r:embed="rId4" cstate="print"/>
          <a:srcRect/>
          <a:stretch>
            <a:fillRect/>
          </a:stretch>
        </p:blipFill>
        <p:spPr bwMode="auto">
          <a:xfrm>
            <a:off x="961214" y="3876011"/>
            <a:ext cx="3942168" cy="2365301"/>
          </a:xfrm>
          <a:prstGeom prst="rect">
            <a:avLst/>
          </a:prstGeom>
          <a:noFill/>
        </p:spPr>
      </p:pic>
      <p:pic>
        <p:nvPicPr>
          <p:cNvPr id="346118" name="Picture 6" descr="D:\Users\ukannan\Desktop\download.png"/>
          <p:cNvPicPr>
            <a:picLocks noChangeAspect="1" noChangeArrowheads="1"/>
          </p:cNvPicPr>
          <p:nvPr/>
        </p:nvPicPr>
        <p:blipFill>
          <a:blip r:embed="rId5" cstate="print"/>
          <a:srcRect/>
          <a:stretch>
            <a:fillRect/>
          </a:stretch>
        </p:blipFill>
        <p:spPr bwMode="auto">
          <a:xfrm>
            <a:off x="6461566" y="3969487"/>
            <a:ext cx="3990239" cy="2242007"/>
          </a:xfrm>
          <a:prstGeom prst="rect">
            <a:avLst/>
          </a:prstGeom>
          <a:noFill/>
        </p:spPr>
      </p:pic>
    </p:spTree>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t>
            </a:r>
            <a:r>
              <a:rPr lang="en-US" dirty="0" err="1" smtClean="0"/>
              <a:t>Buildpack</a:t>
            </a:r>
            <a:endParaRPr lang="en-US" dirty="0"/>
          </a:p>
        </p:txBody>
      </p:sp>
      <p:sp>
        <p:nvSpPr>
          <p:cNvPr id="337922" name="AutoShape 2" descr="Image result for pcf java buildpac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37924" name="AutoShape 4" descr="Image result for pcf java buildpac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37926" name="Picture 6" descr="D:\Users\ukannan\Desktop\images.jpg"/>
          <p:cNvPicPr>
            <a:picLocks noChangeAspect="1" noChangeArrowheads="1"/>
          </p:cNvPicPr>
          <p:nvPr/>
        </p:nvPicPr>
        <p:blipFill>
          <a:blip r:embed="rId2" cstate="print"/>
          <a:srcRect/>
          <a:stretch>
            <a:fillRect/>
          </a:stretch>
        </p:blipFill>
        <p:spPr bwMode="auto">
          <a:xfrm>
            <a:off x="5882344" y="1385775"/>
            <a:ext cx="3229601" cy="1814625"/>
          </a:xfrm>
          <a:prstGeom prst="rect">
            <a:avLst/>
          </a:prstGeom>
          <a:noFill/>
        </p:spPr>
      </p:pic>
      <p:pic>
        <p:nvPicPr>
          <p:cNvPr id="337927" name="Picture 7" descr="D:\Users\ukannan\Desktop\images (1).jpg"/>
          <p:cNvPicPr>
            <a:picLocks noChangeAspect="1" noChangeArrowheads="1"/>
          </p:cNvPicPr>
          <p:nvPr/>
        </p:nvPicPr>
        <p:blipFill>
          <a:blip r:embed="rId3" cstate="print"/>
          <a:srcRect/>
          <a:stretch>
            <a:fillRect/>
          </a:stretch>
        </p:blipFill>
        <p:spPr bwMode="auto">
          <a:xfrm>
            <a:off x="1294144" y="1417673"/>
            <a:ext cx="3097101" cy="1740177"/>
          </a:xfrm>
          <a:prstGeom prst="rect">
            <a:avLst/>
          </a:prstGeom>
          <a:noFill/>
        </p:spPr>
      </p:pic>
      <p:pic>
        <p:nvPicPr>
          <p:cNvPr id="337929" name="Picture 9" descr="D:\Users\ukannan\Desktop\download.jpg"/>
          <p:cNvPicPr>
            <a:picLocks noChangeAspect="1" noChangeArrowheads="1"/>
          </p:cNvPicPr>
          <p:nvPr/>
        </p:nvPicPr>
        <p:blipFill>
          <a:blip r:embed="rId4" cstate="print"/>
          <a:srcRect/>
          <a:stretch>
            <a:fillRect/>
          </a:stretch>
        </p:blipFill>
        <p:spPr bwMode="auto">
          <a:xfrm>
            <a:off x="1262246" y="3586715"/>
            <a:ext cx="3458609" cy="1943299"/>
          </a:xfrm>
          <a:prstGeom prst="rect">
            <a:avLst/>
          </a:prstGeom>
          <a:noFill/>
        </p:spPr>
      </p:pic>
      <p:pic>
        <p:nvPicPr>
          <p:cNvPr id="337930" name="Picture 10" descr="D:\Users\ukannan\Desktop\download.jpg"/>
          <p:cNvPicPr>
            <a:picLocks noChangeAspect="1" noChangeArrowheads="1"/>
          </p:cNvPicPr>
          <p:nvPr/>
        </p:nvPicPr>
        <p:blipFill>
          <a:blip r:embed="rId5" cstate="print"/>
          <a:srcRect/>
          <a:stretch>
            <a:fillRect/>
          </a:stretch>
        </p:blipFill>
        <p:spPr bwMode="auto">
          <a:xfrm>
            <a:off x="5855512" y="3586715"/>
            <a:ext cx="3362061" cy="1889051"/>
          </a:xfrm>
          <a:prstGeom prst="rect">
            <a:avLst/>
          </a:prstGeom>
          <a:noFill/>
        </p:spPr>
      </p:pic>
    </p:spTree>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02019"/>
            <a:ext cx="9875520" cy="786809"/>
          </a:xfrm>
        </p:spPr>
        <p:txBody>
          <a:bodyPr>
            <a:normAutofit/>
          </a:bodyPr>
          <a:lstStyle/>
          <a:p>
            <a:r>
              <a:rPr lang="en-US" sz="4000" dirty="0" smtClean="0"/>
              <a:t>Cloud Foundry Environment Variables</a:t>
            </a:r>
            <a:endParaRPr lang="en-US" sz="4000" dirty="0"/>
          </a:p>
        </p:txBody>
      </p:sp>
      <p:sp>
        <p:nvSpPr>
          <p:cNvPr id="3" name="Content Placeholder 2"/>
          <p:cNvSpPr>
            <a:spLocks noGrp="1"/>
          </p:cNvSpPr>
          <p:nvPr>
            <p:ph idx="1"/>
          </p:nvPr>
        </p:nvSpPr>
        <p:spPr>
          <a:xfrm>
            <a:off x="548640" y="1676400"/>
            <a:ext cx="9875520" cy="4648200"/>
          </a:xfrm>
        </p:spPr>
        <p:txBody>
          <a:bodyPr>
            <a:normAutofit/>
          </a:bodyPr>
          <a:lstStyle/>
          <a:p>
            <a:r>
              <a:rPr lang="en-US" sz="1600" dirty="0" smtClean="0">
                <a:latin typeface="+mj-lt"/>
              </a:rPr>
              <a:t>Environment variables are the means by which the Cloud Foundry runtime communicates with a deployed application about its environment.</a:t>
            </a:r>
          </a:p>
          <a:p>
            <a:endParaRPr lang="en-US" sz="1600" dirty="0" smtClean="0">
              <a:latin typeface="+mj-lt"/>
            </a:endParaRPr>
          </a:p>
          <a:p>
            <a:pPr>
              <a:buNone/>
            </a:pPr>
            <a:r>
              <a:rPr lang="en-US" sz="1600" b="1" dirty="0" smtClean="0">
                <a:latin typeface="+mj-lt"/>
              </a:rPr>
              <a:t>		</a:t>
            </a:r>
            <a:r>
              <a:rPr lang="en-US" sz="1600" b="1" u="sng" dirty="0" smtClean="0">
                <a:latin typeface="+mj-lt"/>
              </a:rPr>
              <a:t>View Environment Variables</a:t>
            </a:r>
          </a:p>
          <a:p>
            <a:pPr>
              <a:buNone/>
            </a:pPr>
            <a:endParaRPr lang="en-US" sz="1600" b="1" u="sng" dirty="0" smtClean="0">
              <a:latin typeface="+mj-lt"/>
            </a:endParaRPr>
          </a:p>
          <a:p>
            <a:pPr>
              <a:buNone/>
            </a:pPr>
            <a:endParaRPr lang="en-US" sz="1600" b="1" u="sng" dirty="0" smtClean="0">
              <a:latin typeface="+mj-lt"/>
            </a:endParaRPr>
          </a:p>
          <a:p>
            <a:pPr>
              <a:buNone/>
            </a:pPr>
            <a:endParaRPr lang="en-US" sz="1600" b="1" u="sng" dirty="0" smtClean="0">
              <a:latin typeface="+mj-lt"/>
            </a:endParaRPr>
          </a:p>
          <a:p>
            <a:pPr>
              <a:buNone/>
            </a:pPr>
            <a:endParaRPr lang="en-US" sz="1600" b="1" u="sng" dirty="0" smtClean="0">
              <a:latin typeface="+mj-lt"/>
            </a:endParaRPr>
          </a:p>
          <a:p>
            <a:pPr>
              <a:buNone/>
            </a:pPr>
            <a:endParaRPr lang="en-US" sz="1600" b="1" u="sng" dirty="0" smtClean="0">
              <a:latin typeface="+mj-lt"/>
            </a:endParaRPr>
          </a:p>
          <a:p>
            <a:pPr>
              <a:buNone/>
            </a:pPr>
            <a:endParaRPr lang="en-US" sz="1600" b="1" u="sng" dirty="0" smtClean="0">
              <a:latin typeface="+mj-lt"/>
            </a:endParaRPr>
          </a:p>
          <a:p>
            <a:pPr>
              <a:buNone/>
            </a:pPr>
            <a:endParaRPr lang="en-US" sz="1600" b="1" u="sng" dirty="0" smtClean="0">
              <a:latin typeface="+mj-lt"/>
            </a:endParaRPr>
          </a:p>
          <a:p>
            <a:pPr>
              <a:buNone/>
            </a:pPr>
            <a:endParaRPr lang="en-US" sz="1600" b="1" u="sng" dirty="0" smtClean="0">
              <a:latin typeface="+mj-lt"/>
            </a:endParaRPr>
          </a:p>
          <a:p>
            <a:pPr>
              <a:buNone/>
            </a:pPr>
            <a:endParaRPr lang="en-US" sz="1600" b="1" u="sng" dirty="0" smtClean="0">
              <a:latin typeface="+mj-lt"/>
            </a:endParaRPr>
          </a:p>
          <a:p>
            <a:endParaRPr lang="en-US" sz="2200" dirty="0" smtClean="0">
              <a:latin typeface="+mj-lt"/>
            </a:endParaRPr>
          </a:p>
        </p:txBody>
      </p:sp>
      <p:pic>
        <p:nvPicPr>
          <p:cNvPr id="4" name="Picture 3" descr="cf_env_vars.PNG"/>
          <p:cNvPicPr>
            <a:picLocks noChangeAspect="1"/>
          </p:cNvPicPr>
          <p:nvPr/>
        </p:nvPicPr>
        <p:blipFill>
          <a:blip r:embed="rId2" cstate="print"/>
          <a:stretch>
            <a:fillRect/>
          </a:stretch>
        </p:blipFill>
        <p:spPr>
          <a:xfrm>
            <a:off x="1645920" y="3351028"/>
            <a:ext cx="6858595" cy="2461473"/>
          </a:xfrm>
          <a:prstGeom prst="rect">
            <a:avLst/>
          </a:prstGeom>
        </p:spPr>
      </p:pic>
    </p:spTree>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70" y="0"/>
            <a:ext cx="9875520" cy="935665"/>
          </a:xfrm>
        </p:spPr>
        <p:txBody>
          <a:bodyPr>
            <a:normAutofit/>
          </a:bodyPr>
          <a:lstStyle/>
          <a:p>
            <a:r>
              <a:rPr lang="en-US" sz="4000" dirty="0" smtClean="0"/>
              <a:t>Cloud Foundry Environment Variables</a:t>
            </a:r>
            <a:endParaRPr lang="en-US" sz="4000" dirty="0"/>
          </a:p>
        </p:txBody>
      </p:sp>
      <p:sp>
        <p:nvSpPr>
          <p:cNvPr id="3" name="Content Placeholder 2"/>
          <p:cNvSpPr>
            <a:spLocks noGrp="1"/>
          </p:cNvSpPr>
          <p:nvPr>
            <p:ph idx="1"/>
          </p:nvPr>
        </p:nvSpPr>
        <p:spPr/>
        <p:txBody>
          <a:bodyPr/>
          <a:lstStyle/>
          <a:p>
            <a:r>
              <a:rPr lang="en-US" sz="2200" dirty="0" smtClean="0">
                <a:solidFill>
                  <a:schemeClr val="tx1"/>
                </a:solidFill>
                <a:latin typeface="+mj-lt"/>
              </a:rPr>
              <a:t>Setting </a:t>
            </a:r>
            <a:r>
              <a:rPr lang="en-US" sz="2200" dirty="0" err="1" smtClean="0">
                <a:solidFill>
                  <a:schemeClr val="tx1"/>
                </a:solidFill>
                <a:latin typeface="+mj-lt"/>
              </a:rPr>
              <a:t>env</a:t>
            </a:r>
            <a:r>
              <a:rPr lang="en-US" sz="2200" dirty="0" smtClean="0">
                <a:solidFill>
                  <a:schemeClr val="tx1"/>
                </a:solidFill>
                <a:latin typeface="+mj-lt"/>
              </a:rPr>
              <a:t> variable via CF CLI </a:t>
            </a:r>
          </a:p>
          <a:p>
            <a:pPr lvl="1"/>
            <a:r>
              <a:rPr lang="en-US" sz="1800" u="sng" dirty="0" smtClean="0">
                <a:solidFill>
                  <a:schemeClr val="tx1"/>
                </a:solidFill>
                <a:latin typeface="+mj-lt"/>
              </a:rPr>
              <a:t>E.g.</a:t>
            </a:r>
          </a:p>
          <a:p>
            <a:pPr lvl="2"/>
            <a:r>
              <a:rPr lang="da-DK" sz="1600" i="1" dirty="0" smtClean="0">
                <a:solidFill>
                  <a:schemeClr val="tx1"/>
                </a:solidFill>
                <a:latin typeface="+mj-lt"/>
              </a:rPr>
              <a:t>cf set-env APP_NAME  ENV_VAR_NAME  ENV_VAR_VALUE</a:t>
            </a:r>
          </a:p>
          <a:p>
            <a:r>
              <a:rPr lang="da-DK" sz="2200" dirty="0" smtClean="0">
                <a:solidFill>
                  <a:schemeClr val="tx1"/>
                </a:solidFill>
                <a:latin typeface="+mj-lt"/>
              </a:rPr>
              <a:t>Reverting the env variable</a:t>
            </a:r>
          </a:p>
          <a:p>
            <a:pPr lvl="1"/>
            <a:r>
              <a:rPr lang="da-DK" sz="2200" u="sng" dirty="0" smtClean="0">
                <a:solidFill>
                  <a:schemeClr val="tx1"/>
                </a:solidFill>
                <a:latin typeface="+mj-lt"/>
              </a:rPr>
              <a:t>E.g.</a:t>
            </a:r>
          </a:p>
          <a:p>
            <a:pPr lvl="2"/>
            <a:r>
              <a:rPr lang="da-DK" sz="1600" i="1" dirty="0" smtClean="0">
                <a:solidFill>
                  <a:schemeClr val="tx1"/>
                </a:solidFill>
                <a:latin typeface="+mj-lt"/>
              </a:rPr>
              <a:t> cf unset-env APP_NAME ENV_VAR_NAME</a:t>
            </a:r>
          </a:p>
          <a:p>
            <a:pPr>
              <a:buNone/>
            </a:pPr>
            <a:endParaRPr lang="en-US" sz="1600" dirty="0" smtClean="0">
              <a:solidFill>
                <a:schemeClr val="tx1"/>
              </a:solidFill>
              <a:latin typeface="+mj-lt"/>
            </a:endParaRPr>
          </a:p>
          <a:p>
            <a:pPr>
              <a:buNone/>
            </a:pPr>
            <a:r>
              <a:rPr lang="en-US" sz="1600" dirty="0" smtClean="0">
                <a:solidFill>
                  <a:schemeClr val="tx1"/>
                </a:solidFill>
                <a:latin typeface="+mj-lt"/>
              </a:rPr>
              <a:t>In addition, you can set environment variables in an application manifest file.</a:t>
            </a:r>
          </a:p>
          <a:p>
            <a:pPr>
              <a:buNone/>
            </a:pPr>
            <a:endParaRPr lang="en-US" sz="1600" b="1" dirty="0" smtClean="0">
              <a:solidFill>
                <a:schemeClr val="tx1"/>
              </a:solidFill>
              <a:latin typeface="+mj-lt"/>
            </a:endParaRPr>
          </a:p>
          <a:p>
            <a:pPr>
              <a:buNone/>
            </a:pPr>
            <a:endParaRPr lang="en-US" sz="1600" b="1" dirty="0" smtClean="0">
              <a:solidFill>
                <a:schemeClr val="tx1"/>
              </a:solidFill>
              <a:latin typeface="+mj-lt"/>
            </a:endParaRPr>
          </a:p>
        </p:txBody>
      </p:sp>
      <p:pic>
        <p:nvPicPr>
          <p:cNvPr id="4" name="Picture 3" descr="set_env_manifest.PNG"/>
          <p:cNvPicPr>
            <a:picLocks noChangeAspect="1"/>
          </p:cNvPicPr>
          <p:nvPr/>
        </p:nvPicPr>
        <p:blipFill>
          <a:blip r:embed="rId2" cstate="print"/>
          <a:stretch>
            <a:fillRect/>
          </a:stretch>
        </p:blipFill>
        <p:spPr>
          <a:xfrm>
            <a:off x="1188720" y="4688958"/>
            <a:ext cx="4608976" cy="1300452"/>
          </a:xfrm>
          <a:prstGeom prst="rect">
            <a:avLst/>
          </a:prstGeom>
        </p:spPr>
      </p:pic>
    </p:spTree>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02019"/>
            <a:ext cx="9875520" cy="871869"/>
          </a:xfrm>
        </p:spPr>
        <p:txBody>
          <a:bodyPr>
            <a:normAutofit/>
          </a:bodyPr>
          <a:lstStyle/>
          <a:p>
            <a:r>
              <a:rPr lang="en-US" sz="4000" dirty="0" smtClean="0"/>
              <a:t>Cloud Foundry Environment Variables</a:t>
            </a:r>
            <a:endParaRPr lang="en-US" sz="4000" dirty="0"/>
          </a:p>
        </p:txBody>
      </p:sp>
      <p:sp>
        <p:nvSpPr>
          <p:cNvPr id="3" name="Content Placeholder 2"/>
          <p:cNvSpPr>
            <a:spLocks noGrp="1"/>
          </p:cNvSpPr>
          <p:nvPr>
            <p:ph idx="1"/>
          </p:nvPr>
        </p:nvSpPr>
        <p:spPr/>
        <p:txBody>
          <a:bodyPr/>
          <a:lstStyle/>
          <a:p>
            <a:pPr>
              <a:buNone/>
            </a:pPr>
            <a:r>
              <a:rPr lang="en-US" sz="1600" b="1" dirty="0" smtClean="0">
                <a:latin typeface="+mj-lt"/>
              </a:rPr>
              <a:t>VCAP_SERVICES</a:t>
            </a:r>
          </a:p>
          <a:p>
            <a:r>
              <a:rPr lang="en-US" sz="1700" dirty="0" smtClean="0">
                <a:solidFill>
                  <a:srgbClr val="152935"/>
                </a:solidFill>
                <a:latin typeface="+mj-lt"/>
              </a:rPr>
              <a:t>The VCAP_SERVICES environment variable is a JSON object that contains information that you can use to interact with a service instance</a:t>
            </a:r>
          </a:p>
          <a:p>
            <a:endParaRPr lang="en-US" sz="1700" dirty="0" smtClean="0">
              <a:solidFill>
                <a:srgbClr val="152935"/>
              </a:solidFill>
              <a:latin typeface="+mj-lt"/>
            </a:endParaRPr>
          </a:p>
          <a:p>
            <a:r>
              <a:rPr lang="en-US" sz="1700" dirty="0" smtClean="0">
                <a:solidFill>
                  <a:srgbClr val="152935"/>
                </a:solidFill>
                <a:latin typeface="+mj-lt"/>
              </a:rPr>
              <a:t>The information includes service instance name, credential, and connection URL to the service instance. These values are populated into the VCAP_SERVICES environment variable when your application is bound to a service instance.</a:t>
            </a:r>
          </a:p>
          <a:p>
            <a:endParaRPr lang="en-US" sz="1700" dirty="0" smtClean="0">
              <a:solidFill>
                <a:srgbClr val="152935"/>
              </a:solidFill>
              <a:latin typeface="+mj-lt"/>
            </a:endParaRPr>
          </a:p>
          <a:p>
            <a:r>
              <a:rPr lang="en-US" sz="1700" dirty="0" smtClean="0">
                <a:solidFill>
                  <a:srgbClr val="152935"/>
                </a:solidFill>
                <a:latin typeface="+mj-lt"/>
              </a:rPr>
              <a:t>The value of the VCAP_SERVICES environment variable is available only when you bind a service instance to your application. </a:t>
            </a:r>
          </a:p>
          <a:p>
            <a:endParaRPr lang="en-US" sz="1700" dirty="0" smtClean="0">
              <a:solidFill>
                <a:srgbClr val="152935"/>
              </a:solidFill>
              <a:latin typeface="+mj-lt"/>
            </a:endParaRPr>
          </a:p>
          <a:p>
            <a:r>
              <a:rPr lang="en-US" sz="1700" dirty="0" smtClean="0">
                <a:solidFill>
                  <a:srgbClr val="152935"/>
                </a:solidFill>
                <a:latin typeface="+mj-lt"/>
              </a:rPr>
              <a:t>The service object contains a child object for each service instance of that service that is bound to the application. </a:t>
            </a:r>
            <a:endParaRPr lang="en-US" sz="1700" dirty="0">
              <a:solidFill>
                <a:srgbClr val="152935"/>
              </a:solidFill>
              <a:latin typeface="+mj-lt"/>
            </a:endParaRPr>
          </a:p>
        </p:txBody>
      </p:sp>
    </p:spTree>
  </p:cSld>
  <p:clrMapOvr>
    <a:masterClrMapping/>
  </p:clrMapOvr>
  <p:transition advClick="0"/>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Blan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PPT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39507</TotalTime>
  <Words>397</Words>
  <Application>Microsoft Office PowerPoint</Application>
  <PresentationFormat>Custom</PresentationFormat>
  <Paragraphs>62</Paragraphs>
  <Slides>16</Slides>
  <Notes>6</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16</vt:i4>
      </vt:variant>
    </vt:vector>
  </HeadingPairs>
  <TitlesOfParts>
    <vt:vector size="22" baseType="lpstr">
      <vt:lpstr>Blank</vt:lpstr>
      <vt:lpstr>Closing slides</vt:lpstr>
      <vt:lpstr>Section break</vt:lpstr>
      <vt:lpstr>Custom Design</vt:lpstr>
      <vt:lpstr>PPT Template</vt:lpstr>
      <vt:lpstr>think-cell Slide</vt:lpstr>
      <vt:lpstr>Pivotal Cloud Foundry</vt:lpstr>
      <vt:lpstr>Slide 2</vt:lpstr>
      <vt:lpstr>Buildpack</vt:lpstr>
      <vt:lpstr>Buildpack</vt:lpstr>
      <vt:lpstr>Buildpacks</vt:lpstr>
      <vt:lpstr>Java Buildpack</vt:lpstr>
      <vt:lpstr>Cloud Foundry Environment Variables</vt:lpstr>
      <vt:lpstr>Cloud Foundry Environment Variables</vt:lpstr>
      <vt:lpstr>Cloud Foundry Environment Variables</vt:lpstr>
      <vt:lpstr>Cloud Foundry Environment Variables</vt:lpstr>
      <vt:lpstr>Manifest.yml</vt:lpstr>
      <vt:lpstr>Sample Manifest file</vt:lpstr>
      <vt:lpstr>Blue-Green Deployment</vt:lpstr>
      <vt:lpstr>Blue-Green Deployment</vt:lpstr>
      <vt:lpstr>Lab03</vt:lpstr>
      <vt:lpstr>Slide 16</vt:lpstr>
    </vt:vector>
  </TitlesOfParts>
  <Company>Capgemini GCC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vakkired</dc:creator>
  <cp:lastModifiedBy>ukannan</cp:lastModifiedBy>
  <cp:revision>636</cp:revision>
  <dcterms:created xsi:type="dcterms:W3CDTF">2013-04-01T04:45:56Z</dcterms:created>
  <dcterms:modified xsi:type="dcterms:W3CDTF">2017-02-06T09:03:06Z</dcterms:modified>
</cp:coreProperties>
</file>