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ce97235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ce97235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ce97235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ce97235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ce972356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ce972356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ce97235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ce97235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ce972356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ce972356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ce972356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ce972356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Abnormal activity detection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50">
                <a:solidFill>
                  <a:srgbClr val="333333"/>
                </a:solidFill>
                <a:highlight>
                  <a:srgbClr val="FFFFFF"/>
                </a:highlight>
              </a:rPr>
              <a:t>Abnormal activity detection plays an important role in many areas such as surveillance, military installations, and sports. Existing abnormal activity detectors mostly rely on motion data obtained over a number of frames to characterize abnormality. However, only motion may not be able to capture all forms of abnormality, in particular, poses that do not amount to motion "outliers".</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highlight>
                  <a:srgbClr val="FFFFFF"/>
                </a:highlight>
              </a:rPr>
              <a:t>Introduction</a:t>
            </a:r>
            <a:endParaRPr sz="4400"/>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100"/>
              </a:spcBef>
              <a:spcAft>
                <a:spcPts val="0"/>
              </a:spcAft>
              <a:buNone/>
            </a:pPr>
            <a:r>
              <a:rPr lang="en" sz="1400">
                <a:solidFill>
                  <a:schemeClr val="dk1"/>
                </a:solidFill>
                <a:highlight>
                  <a:srgbClr val="FFFFFF"/>
                </a:highlight>
              </a:rPr>
              <a:t>Today Human Behaviour And Pattern Of Human Activity Are Precious In Tracking And Detecting Human Behaviour.In Various Areas Cctv Cameras Are Being Used.Over The Course Of Time Various Processes Have  Been  Automated.Thus A  Need  Arises  To Automate  Video  Surveillance  Systems  For  Tracking Human Behaviour And Detection Of Suspicious Activities.With Help Of New Technology And Various Machine Learning Algorithms It Is Possible To Track Human Behaviour.Various Research es  Have  Been  Performed  In  This  Field To Try To  Analyse  And  Detect  Human Behaviour.A Model  Have  Been  Developed  By  Using Markov  Logic To  Try  To  Analyse  Human Behaviour Using Second Order Predicate Logic.Also Objection Is Done Using The  Concept Of Similar Pixels Form Same Objects.A Model Has Been Developed To Analyse The Motion Of Moving Objects.The Motion Influence Map Is Used Accordingly To Construct Behaviour.Use OpenCv Library Along With Tensor Flow Is Done To Find The Mapping Of Tensor Behaviour Of Objects.</a:t>
            </a:r>
            <a:endParaRPr sz="1400">
              <a:solidFill>
                <a:schemeClr val="dk1"/>
              </a:solidFill>
              <a:highlight>
                <a:srgbClr val="FFFFFF"/>
              </a:highlight>
            </a:endParaRPr>
          </a:p>
          <a:p>
            <a:pPr indent="0" lvl="0" marL="0" rtl="0" algn="l">
              <a:lnSpc>
                <a:spcPct val="100000"/>
              </a:lnSpc>
              <a:spcBef>
                <a:spcPts val="100"/>
              </a:spcBef>
              <a:spcAft>
                <a:spcPts val="0"/>
              </a:spcAft>
              <a:buClr>
                <a:schemeClr val="dk1"/>
              </a:buClr>
              <a:buSzPts val="1100"/>
              <a:buFont typeface="Arial"/>
              <a:buNone/>
            </a:pPr>
            <a:r>
              <a:t/>
            </a:r>
            <a:endParaRPr sz="1400">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highlight>
                  <a:srgbClr val="FFFFFF"/>
                </a:highlight>
              </a:rPr>
              <a:t>Proposed System</a:t>
            </a:r>
            <a:endParaRPr sz="4000"/>
          </a:p>
        </p:txBody>
      </p:sp>
      <p:sp>
        <p:nvSpPr>
          <p:cNvPr id="72" name="Google Shape;72;p16"/>
          <p:cNvSpPr txBox="1"/>
          <p:nvPr>
            <p:ph idx="1" type="body"/>
          </p:nvPr>
        </p:nvSpPr>
        <p:spPr>
          <a:xfrm>
            <a:off x="311700" y="1152475"/>
            <a:ext cx="8520600" cy="3850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4398"/>
              <a:buFont typeface="Arial"/>
              <a:buNone/>
            </a:pPr>
            <a:r>
              <a:rPr lang="en" sz="1708">
                <a:solidFill>
                  <a:schemeClr val="dk1"/>
                </a:solidFill>
                <a:highlight>
                  <a:srgbClr val="FFFFFF"/>
                </a:highlight>
              </a:rPr>
              <a:t>We Propose A System Making Use Of Opencv Library Implemented In Python.Opencv Initially Developed By Intel  For  Image  Processing.It Has  Built  In  Function  For  Performing  Various  Actions  On  Images.It Makes Use Of Numpy Library To Store The Visual Images Into A Stream Of Frames.Basically An Image Is Broken Into Frames.Then This Images Are Stored In A Stream Of Bytes.Then Consecutive Frames Are Compared  I.E  If There  Is  A  Movement  Of  A  Certain  Object  Then  That  Byte  Stream  Representing  That Object  Will  Change.So Comparing  Streams  Of  Consecutive  Frames  Moving  Objects  Are  Detected  And Pattern Of Their Motion Is Recorded.By Analysing These Patterns The Nature Of Behaviour Of Objects Is Detected.</a:t>
            </a:r>
            <a:endParaRPr sz="1708">
              <a:solidFill>
                <a:schemeClr val="dk1"/>
              </a:solidFill>
              <a:highlight>
                <a:srgbClr val="FFFFFF"/>
              </a:highlight>
            </a:endParaRPr>
          </a:p>
          <a:p>
            <a:pPr indent="0" lvl="0" marL="0" rtl="0" algn="l">
              <a:spcBef>
                <a:spcPts val="0"/>
              </a:spcBef>
              <a:spcAft>
                <a:spcPts val="0"/>
              </a:spcAft>
              <a:buNone/>
            </a:pPr>
            <a:r>
              <a:rPr lang="en" sz="1708">
                <a:solidFill>
                  <a:schemeClr val="dk1"/>
                </a:solidFill>
                <a:highlight>
                  <a:srgbClr val="FFFFFF"/>
                </a:highlight>
              </a:rPr>
              <a:t>The Basic Steps Are:</a:t>
            </a:r>
            <a:endParaRPr sz="1708">
              <a:solidFill>
                <a:schemeClr val="dk1"/>
              </a:solidFill>
              <a:highlight>
                <a:srgbClr val="FFFFFF"/>
              </a:highlight>
            </a:endParaRPr>
          </a:p>
          <a:p>
            <a:pPr indent="0" lvl="0" marL="0" rtl="0" algn="l">
              <a:spcBef>
                <a:spcPts val="0"/>
              </a:spcBef>
              <a:spcAft>
                <a:spcPts val="0"/>
              </a:spcAft>
              <a:buNone/>
            </a:pPr>
            <a:r>
              <a:rPr lang="en" sz="1558">
                <a:solidFill>
                  <a:schemeClr val="dk1"/>
                </a:solidFill>
                <a:highlight>
                  <a:srgbClr val="FFFFFF"/>
                </a:highlight>
              </a:rPr>
              <a:t> 1.</a:t>
            </a:r>
            <a:r>
              <a:rPr lang="en" sz="1708">
                <a:solidFill>
                  <a:schemeClr val="dk1"/>
                </a:solidFill>
                <a:highlight>
                  <a:srgbClr val="FFFFFF"/>
                </a:highlight>
              </a:rPr>
              <a:t>Optical Flow Of Blocks</a:t>
            </a:r>
            <a:endParaRPr sz="1708">
              <a:solidFill>
                <a:schemeClr val="dk1"/>
              </a:solidFill>
              <a:highlight>
                <a:srgbClr val="FFFFFF"/>
              </a:highlight>
            </a:endParaRPr>
          </a:p>
          <a:p>
            <a:pPr indent="0" lvl="0" marL="0" rtl="0" algn="l">
              <a:spcBef>
                <a:spcPts val="0"/>
              </a:spcBef>
              <a:spcAft>
                <a:spcPts val="0"/>
              </a:spcAft>
              <a:buNone/>
            </a:pPr>
            <a:r>
              <a:rPr lang="en" sz="1708">
                <a:solidFill>
                  <a:schemeClr val="dk1"/>
                </a:solidFill>
                <a:highlight>
                  <a:srgbClr val="FFFFFF"/>
                </a:highlight>
              </a:rPr>
              <a:t> 2.Calculate Optical Flow Of Every Blocks</a:t>
            </a:r>
            <a:endParaRPr sz="1708">
              <a:solidFill>
                <a:schemeClr val="dk1"/>
              </a:solidFill>
              <a:highlight>
                <a:srgbClr val="FFFFFF"/>
              </a:highlight>
            </a:endParaRPr>
          </a:p>
          <a:p>
            <a:pPr indent="0" lvl="0" marL="0" rtl="0" algn="l">
              <a:spcBef>
                <a:spcPts val="0"/>
              </a:spcBef>
              <a:spcAft>
                <a:spcPts val="0"/>
              </a:spcAft>
              <a:buNone/>
            </a:pPr>
            <a:r>
              <a:rPr lang="en" sz="1708">
                <a:solidFill>
                  <a:schemeClr val="dk1"/>
                </a:solidFill>
                <a:highlight>
                  <a:srgbClr val="FFFFFF"/>
                </a:highlight>
              </a:rPr>
              <a:t> 3.Generate Motion Influence Map:</a:t>
            </a:r>
            <a:endParaRPr sz="1708">
              <a:solidFill>
                <a:schemeClr val="dk1"/>
              </a:solidFill>
              <a:highlight>
                <a:srgbClr val="FFFFFF"/>
              </a:highlight>
            </a:endParaRPr>
          </a:p>
          <a:p>
            <a:pPr indent="0" lvl="0" marL="0" rtl="0" algn="l">
              <a:spcBef>
                <a:spcPts val="0"/>
              </a:spcBef>
              <a:spcAft>
                <a:spcPts val="0"/>
              </a:spcAft>
              <a:buNone/>
            </a:pPr>
            <a:r>
              <a:rPr lang="en" sz="1708">
                <a:solidFill>
                  <a:schemeClr val="dk1"/>
                </a:solidFill>
                <a:highlight>
                  <a:srgbClr val="FFFFFF"/>
                </a:highlight>
              </a:rPr>
              <a:t> 4.Feature Extraction</a:t>
            </a:r>
            <a:endParaRPr sz="1708">
              <a:solidFill>
                <a:schemeClr val="dk1"/>
              </a:solidFill>
              <a:highlight>
                <a:srgbClr val="FFFFFF"/>
              </a:highlight>
            </a:endParaRPr>
          </a:p>
          <a:p>
            <a:pPr indent="0" lvl="0" marL="0" rtl="0" algn="l">
              <a:spcBef>
                <a:spcPts val="0"/>
              </a:spcBef>
              <a:spcAft>
                <a:spcPts val="0"/>
              </a:spcAft>
              <a:buClr>
                <a:schemeClr val="dk1"/>
              </a:buClr>
              <a:buSzPct val="78571"/>
              <a:buFont typeface="Arial"/>
              <a:buNone/>
            </a:pPr>
            <a:r>
              <a:t/>
            </a:r>
            <a:endParaRPr sz="1400">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0243"/>
              <a:buFont typeface="Arial"/>
              <a:buNone/>
            </a:pPr>
            <a:r>
              <a:rPr lang="en" sz="2733">
                <a:highlight>
                  <a:srgbClr val="FFFFFF"/>
                </a:highlight>
              </a:rPr>
              <a:t>Working Of System</a:t>
            </a:r>
            <a:endParaRPr sz="2733">
              <a:highlight>
                <a:srgbClr val="FFFFFF"/>
              </a:highlight>
            </a:endParaRPr>
          </a:p>
          <a:p>
            <a:pPr indent="0" lvl="0" marL="0" rtl="0" algn="l">
              <a:spcBef>
                <a:spcPts val="0"/>
              </a:spcBef>
              <a:spcAft>
                <a:spcPts val="0"/>
              </a:spcAft>
              <a:buNone/>
            </a:pPr>
            <a:r>
              <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chemeClr val="dk1"/>
                </a:solidFill>
                <a:highlight>
                  <a:srgbClr val="FFFFFF"/>
                </a:highlight>
              </a:rPr>
              <a:t>This System  Requires  Supervised  Learning.Initially The  System  Is  Trained  Using  Various  Training</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400">
                <a:solidFill>
                  <a:schemeClr val="dk1"/>
                </a:solidFill>
                <a:highlight>
                  <a:srgbClr val="FFFFFF"/>
                </a:highlight>
              </a:rPr>
              <a:t>Samples.Various Kinds Of  Behaviour  Are  Studied.Finally A Test Data Is Given As Input.It Performs</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400">
                <a:solidFill>
                  <a:schemeClr val="dk1"/>
                </a:solidFill>
                <a:highlight>
                  <a:srgbClr val="FFFFFF"/>
                </a:highlight>
              </a:rPr>
              <a:t>Feature  Extraction  And  Analyses  The  Behaviour, Tracks  Motion  Of  Objects  And  Finally Classifies  The Type Of Activity.</a:t>
            </a:r>
            <a:endParaRPr sz="1400">
              <a:solidFill>
                <a:schemeClr val="dk1"/>
              </a:solidFill>
              <a:highlight>
                <a:srgbClr val="FFFFFF"/>
              </a:highlight>
            </a:endParaRPr>
          </a:p>
          <a:p>
            <a:pPr indent="0" lvl="0" marL="0" rtl="0" algn="l">
              <a:spcBef>
                <a:spcPts val="0"/>
              </a:spcBef>
              <a:spcAft>
                <a:spcPts val="1200"/>
              </a:spcAft>
              <a:buNone/>
            </a:pPr>
            <a:r>
              <a:t/>
            </a:r>
            <a:endParaRPr/>
          </a:p>
        </p:txBody>
      </p:sp>
      <p:pic>
        <p:nvPicPr>
          <p:cNvPr id="79" name="Google Shape;79;p17"/>
          <p:cNvPicPr preferRelativeResize="0"/>
          <p:nvPr/>
        </p:nvPicPr>
        <p:blipFill>
          <a:blip r:embed="rId3">
            <a:alphaModFix/>
          </a:blip>
          <a:stretch>
            <a:fillRect/>
          </a:stretch>
        </p:blipFill>
        <p:spPr>
          <a:xfrm>
            <a:off x="2640000" y="2105225"/>
            <a:ext cx="3891426" cy="277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highlight>
                  <a:srgbClr val="FFFFFF"/>
                </a:highlight>
              </a:rPr>
              <a:t>Future Scope </a:t>
            </a:r>
            <a:endParaRPr sz="440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chemeClr val="dk1"/>
                </a:solidFill>
                <a:highlight>
                  <a:srgbClr val="FFFFFF"/>
                </a:highlight>
              </a:rPr>
              <a:t>The System Can Be Merged With Face Detection System So As Whenever An Unusual Activity Is Detected The Identity Of Individuals  Can Also Be Detected.Also Using Machine Learning Algorithms An</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400">
                <a:solidFill>
                  <a:schemeClr val="dk1"/>
                </a:solidFill>
                <a:highlight>
                  <a:srgbClr val="FFFFFF"/>
                </a:highlight>
              </a:rPr>
              <a:t>Effort Can Be Made To Predict The Unusual Activity Before The Activity Occurs.Other Applications Can Be</a:t>
            </a:r>
            <a:endParaRPr sz="1400">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References</a:t>
            </a:r>
            <a:endParaRPr sz="420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chemeClr val="dk1"/>
                </a:solidFill>
                <a:highlight>
                  <a:srgbClr val="FFFFFF"/>
                </a:highlight>
              </a:rPr>
              <a:t>[1] L.Weexen, M.Vijaay, And V.Nunu, “Anomaly Detection And Localization In  Over Crowded Scenes”,”</a:t>
            </a:r>
            <a:endParaRPr sz="1400">
              <a:solidFill>
                <a:schemeClr val="dk1"/>
              </a:solidFill>
              <a:highlight>
                <a:srgbClr val="FFFFFF"/>
              </a:highlight>
            </a:endParaRPr>
          </a:p>
          <a:p>
            <a:pPr indent="0" lvl="0" marL="0" rtl="0" algn="l">
              <a:spcBef>
                <a:spcPts val="0"/>
              </a:spcBef>
              <a:spcAft>
                <a:spcPts val="0"/>
              </a:spcAft>
              <a:buNone/>
            </a:pPr>
            <a:r>
              <a:rPr lang="en" sz="1400">
                <a:solidFill>
                  <a:schemeClr val="dk1"/>
                </a:solidFill>
                <a:highlight>
                  <a:srgbClr val="FFFFFF"/>
                </a:highlight>
              </a:rPr>
              <a:t>IEEE Transactions On Pattern Analysis And Machine Intelligence,”</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400">
                <a:solidFill>
                  <a:schemeClr val="dk1"/>
                </a:solidFill>
                <a:highlight>
                  <a:srgbClr val="FFFFFF"/>
                </a:highlight>
              </a:rPr>
              <a:t>[2] G.Gayatri , S.Ghiriprasad, “Anomaly Detection For Intelligent Video Surveillance:A Survey”, Pp.48-</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400">
                <a:solidFill>
                  <a:schemeClr val="dk1"/>
                </a:solidFill>
                <a:highlight>
                  <a:srgbClr val="FFFFFF"/>
                </a:highlight>
              </a:rPr>
              <a:t>50, 2015</a:t>
            </a:r>
            <a:endParaRPr sz="1400">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