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3" r:id="rId5"/>
    <p:sldId id="269" r:id="rId6"/>
    <p:sldId id="272" r:id="rId7"/>
    <p:sldId id="274" r:id="rId8"/>
    <p:sldId id="259" r:id="rId9"/>
    <p:sldId id="260" r:id="rId10"/>
    <p:sldId id="261" r:id="rId11"/>
    <p:sldId id="262" r:id="rId12"/>
    <p:sldId id="263" r:id="rId13"/>
    <p:sldId id="264" r:id="rId14"/>
    <p:sldId id="265" r:id="rId15"/>
    <p:sldId id="266" r:id="rId16"/>
    <p:sldId id="267" r:id="rId17"/>
    <p:sldId id="275" r:id="rId18"/>
    <p:sldId id="270"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322" autoAdjust="0"/>
  </p:normalViewPr>
  <p:slideViewPr>
    <p:cSldViewPr snapToGrid="0" showGuides="1">
      <p:cViewPr varScale="1">
        <p:scale>
          <a:sx n="69" d="100"/>
          <a:sy n="69" d="100"/>
        </p:scale>
        <p:origin x="69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214784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1819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9102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000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880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5669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extLst>
      <p:ext uri="{BB962C8B-B14F-4D97-AF65-F5344CB8AC3E}">
        <p14:creationId xmlns:p14="http://schemas.microsoft.com/office/powerpoint/2010/main" val="1236831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112037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587195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10068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1751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000935" y="467286"/>
            <a:ext cx="2354355" cy="488002"/>
          </a:xfrm>
          <a:prstGeom prst="rect">
            <a:avLst/>
          </a:prstGeom>
          <a:noFill/>
          <a:ln w="9525">
            <a:noFill/>
            <a:miter lim="800000"/>
            <a:headEnd/>
            <a:tailEnd/>
          </a:ln>
        </p:spPr>
      </p:pic>
    </p:spTree>
    <p:extLst>
      <p:ext uri="{BB962C8B-B14F-4D97-AF65-F5344CB8AC3E}">
        <p14:creationId xmlns:p14="http://schemas.microsoft.com/office/powerpoint/2010/main" val="1136506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192003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46810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371427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097192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76549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240740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9991454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68201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44534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extLst>
      <p:ext uri="{BB962C8B-B14F-4D97-AF65-F5344CB8AC3E}">
        <p14:creationId xmlns:p14="http://schemas.microsoft.com/office/powerpoint/2010/main" val="310897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09841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485718" y="2717227"/>
            <a:ext cx="7470943" cy="1491023"/>
          </a:xfrm>
          <a:prstGeom prst="rect">
            <a:avLst/>
          </a:prstGeom>
        </p:spPr>
      </p:pic>
    </p:spTree>
    <p:extLst>
      <p:ext uri="{BB962C8B-B14F-4D97-AF65-F5344CB8AC3E}">
        <p14:creationId xmlns:p14="http://schemas.microsoft.com/office/powerpoint/2010/main" val="17915346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7D0CF064-5F36-4F9A-B73A-A29D2E14600B}" type="slidenum">
              <a:rPr lang="en-US" smtClean="0"/>
              <a:t>‹#›</a:t>
            </a:fld>
            <a:endParaRPr lang="en-US"/>
          </a:p>
        </p:txBody>
      </p:sp>
    </p:spTree>
    <p:extLst>
      <p:ext uri="{BB962C8B-B14F-4D97-AF65-F5344CB8AC3E}">
        <p14:creationId xmlns:p14="http://schemas.microsoft.com/office/powerpoint/2010/main" val="42482974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7D0CF064-5F36-4F9A-B73A-A29D2E14600B}" type="slidenum">
              <a:rPr lang="en-US" smtClean="0"/>
              <a:t>‹#›</a:t>
            </a:fld>
            <a:endParaRPr lang="en-US"/>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US"/>
          </a:p>
        </p:txBody>
      </p:sp>
    </p:spTree>
    <p:extLst>
      <p:ext uri="{BB962C8B-B14F-4D97-AF65-F5344CB8AC3E}">
        <p14:creationId xmlns:p14="http://schemas.microsoft.com/office/powerpoint/2010/main" val="150296995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10800"/>
            <a:ext cx="55200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US"/>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7D0CF064-5F36-4F9A-B73A-A29D2E14600B}" type="slidenum">
              <a:rPr lang="en-US" smtClean="0"/>
              <a:t>‹#›</a:t>
            </a:fld>
            <a:endParaRPr lang="en-US"/>
          </a:p>
        </p:txBody>
      </p:sp>
      <p:sp>
        <p:nvSpPr>
          <p:cNvPr id="8" name="Chart Placeholder 7"/>
          <p:cNvSpPr>
            <a:spLocks noGrp="1"/>
          </p:cNvSpPr>
          <p:nvPr>
            <p:ph type="chart" sz="quarter" idx="15"/>
          </p:nvPr>
        </p:nvSpPr>
        <p:spPr>
          <a:xfrm>
            <a:off x="6191249" y="1810800"/>
            <a:ext cx="5520000" cy="276999"/>
          </a:xfrm>
        </p:spPr>
        <p:txBody>
          <a:bodyPr/>
          <a:lstStyle/>
          <a:p>
            <a:r>
              <a:rPr lang="en-US" smtClean="0"/>
              <a:t>Click icon to add chart</a:t>
            </a:r>
            <a:endParaRPr lang="en-GB" dirty="0"/>
          </a:p>
        </p:txBody>
      </p:sp>
    </p:spTree>
    <p:extLst>
      <p:ext uri="{BB962C8B-B14F-4D97-AF65-F5344CB8AC3E}">
        <p14:creationId xmlns:p14="http://schemas.microsoft.com/office/powerpoint/2010/main" val="42640902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033"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624418" y="711201"/>
            <a:ext cx="10949516" cy="461665"/>
          </a:xfrm>
        </p:spPr>
        <p:txBody>
          <a:bodyPr/>
          <a:lstStyle>
            <a:lvl1pPr>
              <a:defRPr sz="3000" b="0">
                <a:solidFill>
                  <a:srgbClr val="81BC00"/>
                </a:solidFill>
              </a:defRPr>
            </a:lvl1pPr>
          </a:lstStyle>
          <a:p>
            <a:r>
              <a:rPr lang="en-US" noProof="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7D0CF064-5F36-4F9A-B73A-A29D2E14600B}" type="slidenum">
              <a:rPr lang="en-US" smtClean="0"/>
              <a:t>‹#›</a:t>
            </a:fld>
            <a:endParaRPr lang="en-US"/>
          </a:p>
        </p:txBody>
      </p:sp>
    </p:spTree>
    <p:extLst>
      <p:ext uri="{BB962C8B-B14F-4D97-AF65-F5344CB8AC3E}">
        <p14:creationId xmlns:p14="http://schemas.microsoft.com/office/powerpoint/2010/main" val="24878634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7D0CF064-5F36-4F9A-B73A-A29D2E14600B}" type="slidenum">
              <a:rPr lang="en-US" smtClean="0"/>
              <a:t>‹#›</a:t>
            </a:fld>
            <a:endParaRPr lang="en-US"/>
          </a:p>
        </p:txBody>
      </p:sp>
    </p:spTree>
    <p:extLst>
      <p:ext uri="{BB962C8B-B14F-4D97-AF65-F5344CB8AC3E}">
        <p14:creationId xmlns:p14="http://schemas.microsoft.com/office/powerpoint/2010/main" val="25635407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43D9E51-8B2A-4F5C-B854-F5228FCAFC70}" type="datetimeFigureOut">
              <a:rPr lang="en-US" smtClean="0"/>
              <a:t>10/12/2018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0CF064-5F36-4F9A-B73A-A29D2E14600B}" type="slidenum">
              <a:rPr lang="en-US" smtClean="0"/>
              <a:t>‹#›</a:t>
            </a:fld>
            <a:endParaRPr lang="en-US"/>
          </a:p>
        </p:txBody>
      </p:sp>
    </p:spTree>
    <p:extLst>
      <p:ext uri="{BB962C8B-B14F-4D97-AF65-F5344CB8AC3E}">
        <p14:creationId xmlns:p14="http://schemas.microsoft.com/office/powerpoint/2010/main" val="38796218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43D9E51-8B2A-4F5C-B854-F5228FCAFC70}" type="datetimeFigureOut">
              <a:rPr lang="en-US" smtClean="0"/>
              <a:t>10/12/2018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0CF064-5F36-4F9A-B73A-A29D2E14600B}" type="slidenum">
              <a:rPr lang="en-US" smtClean="0"/>
              <a:t>‹#›</a:t>
            </a:fld>
            <a:endParaRPr lang="en-US"/>
          </a:p>
        </p:txBody>
      </p:sp>
    </p:spTree>
    <p:extLst>
      <p:ext uri="{BB962C8B-B14F-4D97-AF65-F5344CB8AC3E}">
        <p14:creationId xmlns:p14="http://schemas.microsoft.com/office/powerpoint/2010/main" val="261008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0634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95826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806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256018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1303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9869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9"/>
          <a:srcRect/>
          <a:stretch>
            <a:fillRect/>
          </a:stretch>
        </p:blipFill>
        <p:spPr bwMode="ltGray">
          <a:xfrm>
            <a:off x="1" y="1"/>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3372598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Solutions in GCP</a:t>
            </a:r>
            <a:endParaRPr lang="en-US" dirty="0"/>
          </a:p>
        </p:txBody>
      </p:sp>
      <p:sp>
        <p:nvSpPr>
          <p:cNvPr id="3" name="Subtitle 2"/>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2781353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Cloud </a:t>
            </a:r>
            <a:r>
              <a:rPr lang="en-US" dirty="0" err="1" smtClean="0"/>
              <a:t>DataFlow</a:t>
            </a:r>
            <a:endParaRPr lang="en-US" dirty="0"/>
          </a:p>
        </p:txBody>
      </p:sp>
      <p:sp>
        <p:nvSpPr>
          <p:cNvPr id="3" name="Content Placeholder 2"/>
          <p:cNvSpPr>
            <a:spLocks noGrp="1"/>
          </p:cNvSpPr>
          <p:nvPr>
            <p:ph type="body" sz="quarter" idx="10"/>
          </p:nvPr>
        </p:nvSpPr>
        <p:spPr/>
        <p:txBody>
          <a:bodyPr/>
          <a:lstStyle/>
          <a:p>
            <a:r>
              <a:rPr lang="en-US" dirty="0"/>
              <a:t>Google Cloud Dataflow offers a unified programming model and a managed service for executing a wide range of data processing patterns including streaming analytics, ETL, and batch computation. </a:t>
            </a:r>
            <a:endParaRPr lang="en-US" dirty="0" smtClean="0"/>
          </a:p>
          <a:p>
            <a:r>
              <a:rPr lang="en-US" dirty="0" smtClean="0"/>
              <a:t>Cloud </a:t>
            </a:r>
            <a:r>
              <a:rPr lang="en-US" dirty="0"/>
              <a:t>Dataflow frees you from operational tasks like capacity planning, resource management and performance optimization.</a:t>
            </a:r>
          </a:p>
        </p:txBody>
      </p:sp>
    </p:spTree>
    <p:extLst>
      <p:ext uri="{BB962C8B-B14F-4D97-AF65-F5344CB8AC3E}">
        <p14:creationId xmlns:p14="http://schemas.microsoft.com/office/powerpoint/2010/main" val="226366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Cloud </a:t>
            </a:r>
            <a:r>
              <a:rPr lang="en-US" dirty="0" err="1" smtClean="0"/>
              <a:t>Dataproc</a:t>
            </a:r>
            <a:endParaRPr lang="en-US" dirty="0"/>
          </a:p>
        </p:txBody>
      </p:sp>
      <p:sp>
        <p:nvSpPr>
          <p:cNvPr id="3" name="Content Placeholder 2"/>
          <p:cNvSpPr>
            <a:spLocks noGrp="1"/>
          </p:cNvSpPr>
          <p:nvPr>
            <p:ph type="body" sz="quarter" idx="10"/>
          </p:nvPr>
        </p:nvSpPr>
        <p:spPr/>
        <p:txBody>
          <a:bodyPr/>
          <a:lstStyle/>
          <a:p>
            <a:r>
              <a:rPr lang="en-US" dirty="0"/>
              <a:t>Use Google Cloud </a:t>
            </a:r>
            <a:r>
              <a:rPr lang="en-US" dirty="0" err="1"/>
              <a:t>Dataproc</a:t>
            </a:r>
            <a:r>
              <a:rPr lang="en-US" dirty="0"/>
              <a:t>, a managed Spark and Hadoop service, to easily process big datasets using the powerful and open tools in the Apache big data ecosystem. </a:t>
            </a:r>
            <a:endParaRPr lang="en-US" dirty="0" smtClean="0"/>
          </a:p>
          <a:p>
            <a:r>
              <a:rPr lang="en-US" dirty="0" smtClean="0"/>
              <a:t>Control </a:t>
            </a:r>
            <a:r>
              <a:rPr lang="en-US" dirty="0"/>
              <a:t>your costs by creating managed clusters of any size in about a minute, and turning them off when you're done, paying for what you use, not idle clusters. </a:t>
            </a:r>
            <a:endParaRPr lang="en-US" dirty="0" smtClean="0"/>
          </a:p>
          <a:p>
            <a:r>
              <a:rPr lang="en-US" dirty="0" smtClean="0"/>
              <a:t>Cloud </a:t>
            </a:r>
            <a:r>
              <a:rPr lang="en-US" dirty="0" err="1"/>
              <a:t>Dataproc</a:t>
            </a:r>
            <a:r>
              <a:rPr lang="en-US" dirty="0"/>
              <a:t> integrates with storage, compute, and monitoring services across Cloud Platform products, giving you a powerful and complete data processing platform.</a:t>
            </a:r>
          </a:p>
        </p:txBody>
      </p:sp>
    </p:spTree>
    <p:extLst>
      <p:ext uri="{BB962C8B-B14F-4D97-AF65-F5344CB8AC3E}">
        <p14:creationId xmlns:p14="http://schemas.microsoft.com/office/powerpoint/2010/main" val="1065997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Cloud </a:t>
            </a:r>
            <a:r>
              <a:rPr lang="en-US" dirty="0" smtClean="0"/>
              <a:t>Composer</a:t>
            </a:r>
            <a:endParaRPr lang="en-US" dirty="0"/>
          </a:p>
        </p:txBody>
      </p:sp>
      <p:sp>
        <p:nvSpPr>
          <p:cNvPr id="3" name="Content Placeholder 2"/>
          <p:cNvSpPr>
            <a:spLocks noGrp="1"/>
          </p:cNvSpPr>
          <p:nvPr>
            <p:ph type="body" sz="quarter" idx="10"/>
          </p:nvPr>
        </p:nvSpPr>
        <p:spPr/>
        <p:txBody>
          <a:bodyPr/>
          <a:lstStyle/>
          <a:p>
            <a:r>
              <a:rPr lang="en-US" dirty="0"/>
              <a:t>Google Cloud Composer is a fully managed workflow orchestration service that empowers you to author, schedule, and monitor pipelines that span across clouds and on-premises data centers. </a:t>
            </a:r>
            <a:endParaRPr lang="en-US" dirty="0" smtClean="0"/>
          </a:p>
          <a:p>
            <a:r>
              <a:rPr lang="en-US" dirty="0" smtClean="0"/>
              <a:t>Built </a:t>
            </a:r>
            <a:r>
              <a:rPr lang="en-US" dirty="0"/>
              <a:t>on the popular Apache Airflow open source project and operated using the Python programming language, Cloud Composer is free from lock-in and easy to use</a:t>
            </a:r>
          </a:p>
        </p:txBody>
      </p:sp>
    </p:spTree>
    <p:extLst>
      <p:ext uri="{BB962C8B-B14F-4D97-AF65-F5344CB8AC3E}">
        <p14:creationId xmlns:p14="http://schemas.microsoft.com/office/powerpoint/2010/main" val="2254756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Cloud </a:t>
            </a:r>
            <a:r>
              <a:rPr lang="en-US" dirty="0" err="1"/>
              <a:t>Datalab</a:t>
            </a:r>
            <a:endParaRPr lang="en-US" dirty="0"/>
          </a:p>
        </p:txBody>
      </p:sp>
      <p:sp>
        <p:nvSpPr>
          <p:cNvPr id="3" name="Content Placeholder 2"/>
          <p:cNvSpPr>
            <a:spLocks noGrp="1"/>
          </p:cNvSpPr>
          <p:nvPr>
            <p:ph type="body" sz="quarter" idx="10"/>
          </p:nvPr>
        </p:nvSpPr>
        <p:spPr/>
        <p:txBody>
          <a:bodyPr/>
          <a:lstStyle/>
          <a:p>
            <a:r>
              <a:rPr lang="en-US" dirty="0"/>
              <a:t>Google Cloud </a:t>
            </a:r>
            <a:r>
              <a:rPr lang="en-US" dirty="0" err="1"/>
              <a:t>Datalab</a:t>
            </a:r>
            <a:r>
              <a:rPr lang="en-US" dirty="0"/>
              <a:t> is an interactive notebook (based on </a:t>
            </a:r>
            <a:r>
              <a:rPr lang="en-US" dirty="0" err="1"/>
              <a:t>Jupyter</a:t>
            </a:r>
            <a:r>
              <a:rPr lang="en-US" dirty="0"/>
              <a:t>) to explore, collaborate, analyze and visualize data. </a:t>
            </a:r>
            <a:endParaRPr lang="en-US" dirty="0" smtClean="0"/>
          </a:p>
          <a:p>
            <a:r>
              <a:rPr lang="en-US" dirty="0" smtClean="0"/>
              <a:t>It </a:t>
            </a:r>
            <a:r>
              <a:rPr lang="en-US" dirty="0"/>
              <a:t>is integrated with </a:t>
            </a:r>
            <a:r>
              <a:rPr lang="en-US" dirty="0" err="1"/>
              <a:t>BigQuery</a:t>
            </a:r>
            <a:r>
              <a:rPr lang="en-US" dirty="0"/>
              <a:t> and Google Cloud Machine Learning to give you easy access to key data processing services.</a:t>
            </a:r>
          </a:p>
        </p:txBody>
      </p:sp>
    </p:spTree>
    <p:extLst>
      <p:ext uri="{BB962C8B-B14F-4D97-AF65-F5344CB8AC3E}">
        <p14:creationId xmlns:p14="http://schemas.microsoft.com/office/powerpoint/2010/main" val="2472735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Data Studio</a:t>
            </a:r>
          </a:p>
        </p:txBody>
      </p:sp>
      <p:sp>
        <p:nvSpPr>
          <p:cNvPr id="3" name="Content Placeholder 2"/>
          <p:cNvSpPr>
            <a:spLocks noGrp="1"/>
          </p:cNvSpPr>
          <p:nvPr>
            <p:ph type="body" sz="quarter" idx="10"/>
          </p:nvPr>
        </p:nvSpPr>
        <p:spPr/>
        <p:txBody>
          <a:bodyPr/>
          <a:lstStyle/>
          <a:p>
            <a:r>
              <a:rPr lang="en-US" dirty="0"/>
              <a:t>Google Data Studio turns data into dashboards and reports that are easy to read, share, and customize.</a:t>
            </a:r>
          </a:p>
        </p:txBody>
      </p:sp>
    </p:spTree>
    <p:extLst>
      <p:ext uri="{BB962C8B-B14F-4D97-AF65-F5344CB8AC3E}">
        <p14:creationId xmlns:p14="http://schemas.microsoft.com/office/powerpoint/2010/main" val="1681080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Cloud </a:t>
            </a:r>
            <a:r>
              <a:rPr lang="en-US" dirty="0" err="1"/>
              <a:t>Dataprep</a:t>
            </a:r>
            <a:endParaRPr lang="en-US" dirty="0"/>
          </a:p>
        </p:txBody>
      </p:sp>
      <p:sp>
        <p:nvSpPr>
          <p:cNvPr id="3" name="Content Placeholder 2"/>
          <p:cNvSpPr>
            <a:spLocks noGrp="1"/>
          </p:cNvSpPr>
          <p:nvPr>
            <p:ph type="body" sz="quarter" idx="10"/>
          </p:nvPr>
        </p:nvSpPr>
        <p:spPr/>
        <p:txBody>
          <a:bodyPr/>
          <a:lstStyle/>
          <a:p>
            <a:r>
              <a:rPr lang="en-US" dirty="0"/>
              <a:t>Google Cloud </a:t>
            </a:r>
            <a:r>
              <a:rPr lang="en-US" dirty="0" err="1"/>
              <a:t>Dataprep</a:t>
            </a:r>
            <a:r>
              <a:rPr lang="en-US" dirty="0"/>
              <a:t> is an intelligent data service for visually exploring, cleaning, and preparing structured and unstructured data for analysis. Cloud </a:t>
            </a:r>
            <a:r>
              <a:rPr lang="en-US" dirty="0" err="1"/>
              <a:t>Dataprep</a:t>
            </a:r>
            <a:r>
              <a:rPr lang="en-US" dirty="0"/>
              <a:t> is </a:t>
            </a:r>
            <a:r>
              <a:rPr lang="en-US" dirty="0" err="1"/>
              <a:t>serverless</a:t>
            </a:r>
            <a:r>
              <a:rPr lang="en-US" dirty="0"/>
              <a:t> and works at any scale. There is no infrastructure to deploy or manage. Easy data preparation with clicks and no code.</a:t>
            </a:r>
          </a:p>
        </p:txBody>
      </p:sp>
    </p:spTree>
    <p:extLst>
      <p:ext uri="{BB962C8B-B14F-4D97-AF65-F5344CB8AC3E}">
        <p14:creationId xmlns:p14="http://schemas.microsoft.com/office/powerpoint/2010/main" val="998193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Cloud Pub/Sub</a:t>
            </a:r>
          </a:p>
        </p:txBody>
      </p:sp>
      <p:sp>
        <p:nvSpPr>
          <p:cNvPr id="3" name="Content Placeholder 2"/>
          <p:cNvSpPr>
            <a:spLocks noGrp="1"/>
          </p:cNvSpPr>
          <p:nvPr>
            <p:ph type="body" sz="quarter" idx="10"/>
          </p:nvPr>
        </p:nvSpPr>
        <p:spPr/>
        <p:txBody>
          <a:bodyPr/>
          <a:lstStyle/>
          <a:p>
            <a:r>
              <a:rPr lang="en-US" dirty="0"/>
              <a:t>Google Cloud Pub/Sub is a </a:t>
            </a:r>
            <a:r>
              <a:rPr lang="en-US" dirty="0" err="1"/>
              <a:t>serverless</a:t>
            </a:r>
            <a:r>
              <a:rPr lang="en-US" dirty="0"/>
              <a:t>, large scale, reliable, real-time messaging service that allows you to send and receive messages between independent applications. </a:t>
            </a:r>
            <a:endParaRPr lang="en-US" dirty="0" smtClean="0"/>
          </a:p>
          <a:p>
            <a:r>
              <a:rPr lang="en-US" dirty="0" smtClean="0"/>
              <a:t>You </a:t>
            </a:r>
            <a:r>
              <a:rPr lang="en-US" dirty="0"/>
              <a:t>can leverage Cloud Pub/Sub’s flexibility to decouple systems and components hosted on Cloud Platform or elsewhere on the Internet</a:t>
            </a:r>
            <a:r>
              <a:rPr lang="en-US" dirty="0" smtClean="0"/>
              <a:t>.</a:t>
            </a:r>
          </a:p>
          <a:p>
            <a:r>
              <a:rPr lang="en-US" dirty="0" smtClean="0"/>
              <a:t>By </a:t>
            </a:r>
            <a:r>
              <a:rPr lang="en-US" dirty="0"/>
              <a:t>building on the same technology Google uses, Cloud Pub/Sub is designed to provide “at least once” delivery at low latency with on-demand scaling to tens of millions of messages per second.</a:t>
            </a:r>
          </a:p>
        </p:txBody>
      </p:sp>
    </p:spTree>
    <p:extLst>
      <p:ext uri="{BB962C8B-B14F-4D97-AF65-F5344CB8AC3E}">
        <p14:creationId xmlns:p14="http://schemas.microsoft.com/office/powerpoint/2010/main" val="3342963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795593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2293754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type="body" sz="quarter" idx="10"/>
          </p:nvPr>
        </p:nvSpPr>
        <p:spPr>
          <a:xfrm>
            <a:off x="641349" y="1971676"/>
            <a:ext cx="10966451" cy="4530724"/>
          </a:xfrm>
        </p:spPr>
        <p:txBody>
          <a:bodyPr>
            <a:normAutofit fontScale="92500" lnSpcReduction="10000"/>
          </a:bodyPr>
          <a:lstStyle/>
          <a:p>
            <a:r>
              <a:rPr lang="en-US" dirty="0" err="1" smtClean="0"/>
              <a:t>BigQuery</a:t>
            </a:r>
            <a:r>
              <a:rPr lang="en-US" dirty="0" smtClean="0"/>
              <a:t> is Google cloud platform’s Data warehousing solution. Meant for big data Analytics that is lightning fast, processing and perfect full form in the data set. Behind task quotes. It is so less and scales </a:t>
            </a:r>
            <a:r>
              <a:rPr lang="en-US" dirty="0" err="1" smtClean="0"/>
              <a:t>asigali</a:t>
            </a:r>
            <a:r>
              <a:rPr lang="en-US" dirty="0" smtClean="0"/>
              <a:t> to over petabytes of storage. It is relatively cheap to store data over the real cost comes when you want to process the data. Query allowance for batch and streaming inserts where batches for free and streaming is not. Haynes only use streaming when absolutely necessary. </a:t>
            </a:r>
          </a:p>
          <a:p>
            <a:r>
              <a:rPr lang="en-US" dirty="0" smtClean="0"/>
              <a:t>Overview. Slide. </a:t>
            </a:r>
          </a:p>
          <a:p>
            <a:r>
              <a:rPr lang="en-US" dirty="0" err="1" smtClean="0"/>
              <a:t>Authorised</a:t>
            </a:r>
            <a:r>
              <a:rPr lang="en-US" dirty="0" smtClean="0"/>
              <a:t> reviews. Partition table </a:t>
            </a:r>
            <a:r>
              <a:rPr lang="en-US" dirty="0" err="1" smtClean="0"/>
              <a:t>sadvilkar</a:t>
            </a:r>
            <a:r>
              <a:rPr lang="en-US" dirty="0" smtClean="0"/>
              <a:t> tables. </a:t>
            </a:r>
            <a:r>
              <a:rPr lang="en-US" dirty="0" err="1" smtClean="0"/>
              <a:t>Dtc</a:t>
            </a:r>
            <a:r>
              <a:rPr lang="en-US" dirty="0" smtClean="0"/>
              <a:t> and standard SQL. How to reduce processing cost? Using existing public data sets to perform a standard </a:t>
            </a:r>
            <a:r>
              <a:rPr lang="en-US" dirty="0" err="1" smtClean="0"/>
              <a:t>Sequal</a:t>
            </a:r>
            <a:r>
              <a:rPr lang="en-US" dirty="0" smtClean="0"/>
              <a:t> query to create a new table. Add see the processing cost. </a:t>
            </a:r>
          </a:p>
          <a:p>
            <a:r>
              <a:rPr lang="en-US" dirty="0" err="1" smtClean="0"/>
              <a:t>Equery</a:t>
            </a:r>
            <a:r>
              <a:rPr lang="en-US" dirty="0" smtClean="0"/>
              <a:t> offers </a:t>
            </a:r>
            <a:r>
              <a:rPr lang="en-US" dirty="0" err="1" smtClean="0"/>
              <a:t>Scilab</a:t>
            </a:r>
            <a:r>
              <a:rPr lang="en-US" dirty="0" smtClean="0"/>
              <a:t> is flexible pricing options to hell with your project budget. Kari charges for data storage streaming inserts and for querying data loading and exporting data are free of charge. </a:t>
            </a:r>
          </a:p>
          <a:p>
            <a:r>
              <a:rPr lang="en-US" dirty="0" smtClean="0"/>
              <a:t>Giving a view access to a data set is also known as creating unauthorized view in </a:t>
            </a:r>
            <a:r>
              <a:rPr lang="en-US" dirty="0" err="1" smtClean="0"/>
              <a:t>Jquery</a:t>
            </a:r>
            <a:r>
              <a:rPr lang="en-US" dirty="0" smtClean="0"/>
              <a:t>. </a:t>
            </a:r>
            <a:endParaRPr lang="en-US" dirty="0"/>
          </a:p>
        </p:txBody>
      </p:sp>
    </p:spTree>
    <p:extLst>
      <p:ext uri="{BB962C8B-B14F-4D97-AF65-F5344CB8AC3E}">
        <p14:creationId xmlns:p14="http://schemas.microsoft.com/office/powerpoint/2010/main" val="963325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type="body" sz="quarter" idx="10"/>
          </p:nvPr>
        </p:nvSpPr>
        <p:spPr/>
        <p:txBody>
          <a:bodyPr/>
          <a:lstStyle/>
          <a:p>
            <a:r>
              <a:rPr lang="en-US" dirty="0" smtClean="0"/>
              <a:t>Analytics Data Warehouse – Big Query</a:t>
            </a:r>
          </a:p>
          <a:p>
            <a:r>
              <a:rPr lang="en-US" dirty="0" smtClean="0"/>
              <a:t>Batch and Stream Data Processing – </a:t>
            </a:r>
            <a:r>
              <a:rPr lang="en-US" dirty="0" err="1" smtClean="0"/>
              <a:t>DataFlow</a:t>
            </a:r>
            <a:endParaRPr lang="en-US" dirty="0" smtClean="0"/>
          </a:p>
          <a:p>
            <a:r>
              <a:rPr lang="en-US" dirty="0" smtClean="0"/>
              <a:t>Managed Hadoop &amp; Spark – </a:t>
            </a:r>
            <a:r>
              <a:rPr lang="en-US" dirty="0" err="1" smtClean="0"/>
              <a:t>Dataproc</a:t>
            </a:r>
            <a:endParaRPr lang="en-US" dirty="0" smtClean="0"/>
          </a:p>
          <a:p>
            <a:r>
              <a:rPr lang="en-US" dirty="0" smtClean="0"/>
              <a:t>Workflow Orchestration – Composer</a:t>
            </a:r>
          </a:p>
          <a:p>
            <a:r>
              <a:rPr lang="en-US" dirty="0" smtClean="0"/>
              <a:t>Data Exploration – </a:t>
            </a:r>
            <a:r>
              <a:rPr lang="en-US" dirty="0" err="1" smtClean="0"/>
              <a:t>Datalab</a:t>
            </a:r>
            <a:endParaRPr lang="en-US" dirty="0" smtClean="0"/>
          </a:p>
          <a:p>
            <a:r>
              <a:rPr lang="en-US" dirty="0" smtClean="0"/>
              <a:t>Dashboards and reports – Data Studio</a:t>
            </a:r>
          </a:p>
          <a:p>
            <a:r>
              <a:rPr lang="en-US" dirty="0" smtClean="0"/>
              <a:t>Intelligent Data Preparation – </a:t>
            </a:r>
            <a:r>
              <a:rPr lang="en-US" dirty="0" err="1" smtClean="0"/>
              <a:t>Dataprep</a:t>
            </a:r>
            <a:endParaRPr lang="en-US" dirty="0" smtClean="0"/>
          </a:p>
          <a:p>
            <a:r>
              <a:rPr lang="en-US" dirty="0" smtClean="0"/>
              <a:t>Scalable event ingestion &amp; messaging middleware – Pub/Sub</a:t>
            </a:r>
            <a:endParaRPr lang="en-US" dirty="0"/>
          </a:p>
        </p:txBody>
      </p:sp>
    </p:spTree>
    <p:extLst>
      <p:ext uri="{BB962C8B-B14F-4D97-AF65-F5344CB8AC3E}">
        <p14:creationId xmlns:p14="http://schemas.microsoft.com/office/powerpoint/2010/main" val="312361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type="body" sz="quarter" idx="10"/>
          </p:nvPr>
        </p:nvSpPr>
        <p:spPr>
          <a:xfrm>
            <a:off x="641349" y="1971676"/>
            <a:ext cx="10966451" cy="4449444"/>
          </a:xfrm>
        </p:spPr>
        <p:txBody>
          <a:bodyPr>
            <a:normAutofit/>
          </a:bodyPr>
          <a:lstStyle/>
          <a:p>
            <a:r>
              <a:rPr lang="en-US" dirty="0" smtClean="0"/>
              <a:t>Big </a:t>
            </a:r>
            <a:r>
              <a:rPr lang="en-US" dirty="0"/>
              <a:t>data is a term used to refer to the study and applications of data sets that are too complex for traditional data-processing application software to adequately deal with. </a:t>
            </a:r>
            <a:endParaRPr lang="en-US" dirty="0" smtClean="0"/>
          </a:p>
          <a:p>
            <a:r>
              <a:rPr lang="en-US" dirty="0" smtClean="0"/>
              <a:t>Big </a:t>
            </a:r>
            <a:r>
              <a:rPr lang="en-US" dirty="0"/>
              <a:t>data challenges include capturing data, data storage, data analysis, search, sharing, transfer, visualization, querying, updating, information privacy and data source. </a:t>
            </a:r>
            <a:endParaRPr lang="en-US" dirty="0" smtClean="0"/>
          </a:p>
        </p:txBody>
      </p:sp>
    </p:spTree>
    <p:extLst>
      <p:ext uri="{BB962C8B-B14F-4D97-AF65-F5344CB8AC3E}">
        <p14:creationId xmlns:p14="http://schemas.microsoft.com/office/powerpoint/2010/main" val="134966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2666" t="5037" r="8834" b="10519"/>
          <a:stretch/>
        </p:blipFill>
        <p:spPr>
          <a:xfrm>
            <a:off x="2499360" y="803275"/>
            <a:ext cx="7193280" cy="4352622"/>
          </a:xfrm>
          <a:prstGeom prst="rect">
            <a:avLst/>
          </a:prstGeom>
        </p:spPr>
      </p:pic>
      <p:sp>
        <p:nvSpPr>
          <p:cNvPr id="5" name="TextBox 4"/>
          <p:cNvSpPr txBox="1"/>
          <p:nvPr/>
        </p:nvSpPr>
        <p:spPr>
          <a:xfrm>
            <a:off x="641348" y="5473401"/>
            <a:ext cx="10966451"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000" dirty="0">
                <a:latin typeface="+mj-lt"/>
              </a:rPr>
              <a:t>Big data was originally associated with three key concepts – 3Vs: volume, variety, and velocity.</a:t>
            </a:r>
          </a:p>
          <a:p>
            <a:pPr fontAlgn="base">
              <a:buClr>
                <a:schemeClr val="tx2"/>
              </a:buClr>
            </a:pPr>
            <a:r>
              <a:rPr lang="en-US" sz="2000" dirty="0">
                <a:latin typeface="+mj-lt"/>
              </a:rPr>
              <a:t>Other concepts later attributed with big data are veracity (i.e., how much noise is in the data) and value.</a:t>
            </a:r>
          </a:p>
          <a:p>
            <a:pPr fontAlgn="base">
              <a:buClr>
                <a:schemeClr val="tx2"/>
              </a:buClr>
            </a:pPr>
            <a:endParaRPr lang="en-US" sz="1200" dirty="0" smtClean="0">
              <a:latin typeface="+mj-lt"/>
            </a:endParaRPr>
          </a:p>
        </p:txBody>
      </p:sp>
    </p:spTree>
    <p:extLst>
      <p:ext uri="{BB962C8B-B14F-4D97-AF65-F5344CB8AC3E}">
        <p14:creationId xmlns:p14="http://schemas.microsoft.com/office/powerpoint/2010/main" val="3504206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type="body" sz="quarter" idx="10"/>
          </p:nvPr>
        </p:nvSpPr>
        <p:spPr>
          <a:xfrm>
            <a:off x="641349" y="1971676"/>
            <a:ext cx="4601211" cy="1107996"/>
          </a:xfrm>
        </p:spPr>
        <p:txBody>
          <a:bodyPr/>
          <a:lstStyle/>
          <a:p>
            <a:r>
              <a:rPr lang="en-US" dirty="0"/>
              <a:t>MapReduce: MapReduce is a programming model and an associated implementation for processing and generating big data sets with a parallel, distributed algorithm on a </a:t>
            </a:r>
            <a:r>
              <a:rPr lang="en-US" dirty="0" smtClean="0"/>
              <a:t>cluster. Refer illustration.</a:t>
            </a:r>
            <a:endParaRPr lang="en-US" dirty="0"/>
          </a:p>
        </p:txBody>
      </p:sp>
      <p:pic>
        <p:nvPicPr>
          <p:cNvPr id="5" name="Picture 4"/>
          <p:cNvPicPr>
            <a:picLocks noChangeAspect="1"/>
          </p:cNvPicPr>
          <p:nvPr/>
        </p:nvPicPr>
        <p:blipFill>
          <a:blip r:embed="rId2"/>
          <a:stretch>
            <a:fillRect/>
          </a:stretch>
        </p:blipFill>
        <p:spPr>
          <a:xfrm>
            <a:off x="5737079" y="1426290"/>
            <a:ext cx="6285521" cy="4005419"/>
          </a:xfrm>
          <a:prstGeom prst="rect">
            <a:avLst/>
          </a:prstGeom>
        </p:spPr>
      </p:pic>
    </p:spTree>
    <p:extLst>
      <p:ext uri="{BB962C8B-B14F-4D97-AF65-F5344CB8AC3E}">
        <p14:creationId xmlns:p14="http://schemas.microsoft.com/office/powerpoint/2010/main" val="3895129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Text Placeholder 2"/>
          <p:cNvSpPr>
            <a:spLocks noGrp="1"/>
          </p:cNvSpPr>
          <p:nvPr>
            <p:ph type="body" sz="quarter" idx="10"/>
          </p:nvPr>
        </p:nvSpPr>
        <p:spPr>
          <a:xfrm>
            <a:off x="641349" y="1971676"/>
            <a:ext cx="5454651" cy="2215991"/>
          </a:xfrm>
        </p:spPr>
        <p:txBody>
          <a:bodyPr/>
          <a:lstStyle/>
          <a:p>
            <a:r>
              <a:rPr lang="en-US" dirty="0" smtClean="0"/>
              <a:t>Hadoop: Hadoop </a:t>
            </a:r>
            <a:r>
              <a:rPr lang="en-US" dirty="0"/>
              <a:t>is an open source distributed processing framework that manages data processing and storage for big data applications running in clustered </a:t>
            </a:r>
            <a:r>
              <a:rPr lang="en-US" dirty="0" smtClean="0"/>
              <a:t>systems</a:t>
            </a:r>
          </a:p>
          <a:p>
            <a:r>
              <a:rPr lang="en-US" dirty="0"/>
              <a:t>Hadoop ecosystem: Suite of tools which encompasses a number of services (ingesting, storing, analyzing and maintaining</a:t>
            </a:r>
            <a:r>
              <a:rPr lang="en-US" dirty="0" smtClean="0"/>
              <a:t>)</a:t>
            </a:r>
          </a:p>
          <a:p>
            <a:pPr marL="0" indent="0">
              <a:buNone/>
            </a:pPr>
            <a:endParaRPr lang="en-US" dirty="0"/>
          </a:p>
        </p:txBody>
      </p:sp>
      <p:pic>
        <p:nvPicPr>
          <p:cNvPr id="2050" name="Picture 2" descr="Hadoop Ecosystem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5633" y="1971676"/>
            <a:ext cx="5843443" cy="457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279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Text Placeholder 2"/>
          <p:cNvSpPr>
            <a:spLocks noGrp="1"/>
          </p:cNvSpPr>
          <p:nvPr>
            <p:ph type="body" sz="quarter" idx="10"/>
          </p:nvPr>
        </p:nvSpPr>
        <p:spPr>
          <a:xfrm>
            <a:off x="641349" y="1971676"/>
            <a:ext cx="10966451" cy="4431983"/>
          </a:xfrm>
        </p:spPr>
        <p:txBody>
          <a:bodyPr/>
          <a:lstStyle/>
          <a:p>
            <a:r>
              <a:rPr lang="en-US" dirty="0"/>
              <a:t>HDFS</a:t>
            </a:r>
            <a:r>
              <a:rPr lang="en-US" dirty="0">
                <a:latin typeface="Consolas" panose="020B0609020204030204" pitchFamily="49" charset="0"/>
                <a:cs typeface="Courier New" panose="02070309020205020404" pitchFamily="49" charset="0"/>
              </a:rPr>
              <a:t> -&gt; </a:t>
            </a:r>
            <a:r>
              <a:rPr lang="en-US" dirty="0"/>
              <a:t>Hadoop Distributed File System</a:t>
            </a:r>
          </a:p>
          <a:p>
            <a:r>
              <a:rPr lang="en-US" dirty="0"/>
              <a:t>YARN </a:t>
            </a:r>
            <a:r>
              <a:rPr lang="en-US" dirty="0">
                <a:latin typeface="Consolas" panose="020B0609020204030204" pitchFamily="49" charset="0"/>
                <a:cs typeface="Courier New" panose="02070309020205020404" pitchFamily="49" charset="0"/>
              </a:rPr>
              <a:t>-&gt; </a:t>
            </a:r>
            <a:r>
              <a:rPr lang="en-US" dirty="0"/>
              <a:t>Yet Another Resource Negotiator</a:t>
            </a:r>
          </a:p>
          <a:p>
            <a:r>
              <a:rPr lang="en-US" dirty="0"/>
              <a:t>MapReduce </a:t>
            </a:r>
            <a:r>
              <a:rPr lang="en-US" dirty="0">
                <a:latin typeface="Consolas" panose="020B0609020204030204" pitchFamily="49" charset="0"/>
                <a:cs typeface="Courier New" panose="02070309020205020404" pitchFamily="49" charset="0"/>
              </a:rPr>
              <a:t>-&gt;</a:t>
            </a:r>
            <a:r>
              <a:rPr lang="en-US" dirty="0"/>
              <a:t> Data processing using programming</a:t>
            </a:r>
          </a:p>
          <a:p>
            <a:r>
              <a:rPr lang="en-US" dirty="0"/>
              <a:t>Spark </a:t>
            </a:r>
            <a:r>
              <a:rPr lang="en-US" dirty="0">
                <a:latin typeface="Consolas" panose="020B0609020204030204" pitchFamily="49" charset="0"/>
                <a:cs typeface="Courier New" panose="02070309020205020404" pitchFamily="49" charset="0"/>
              </a:rPr>
              <a:t>-&gt;</a:t>
            </a:r>
            <a:r>
              <a:rPr lang="en-US" dirty="0"/>
              <a:t> In-memory Data Processing</a:t>
            </a:r>
          </a:p>
          <a:p>
            <a:r>
              <a:rPr lang="en-US" dirty="0"/>
              <a:t>PIG, HIVE</a:t>
            </a:r>
            <a:r>
              <a:rPr lang="en-US" dirty="0">
                <a:latin typeface="Consolas" panose="020B0609020204030204" pitchFamily="49" charset="0"/>
                <a:cs typeface="Courier New" panose="02070309020205020404" pitchFamily="49" charset="0"/>
              </a:rPr>
              <a:t>-&gt; </a:t>
            </a:r>
            <a:r>
              <a:rPr lang="en-US" dirty="0"/>
              <a:t>Data Processing Services using Query (SQL-like)</a:t>
            </a:r>
          </a:p>
          <a:p>
            <a:r>
              <a:rPr lang="en-US" dirty="0" err="1"/>
              <a:t>HBase</a:t>
            </a:r>
            <a:r>
              <a:rPr lang="en-US" dirty="0"/>
              <a:t> </a:t>
            </a:r>
            <a:r>
              <a:rPr lang="en-US" dirty="0">
                <a:latin typeface="Consolas" panose="020B0609020204030204" pitchFamily="49" charset="0"/>
                <a:cs typeface="Courier New" panose="02070309020205020404" pitchFamily="49" charset="0"/>
              </a:rPr>
              <a:t>-&gt;</a:t>
            </a:r>
            <a:r>
              <a:rPr lang="en-US" dirty="0"/>
              <a:t> NoSQL </a:t>
            </a:r>
            <a:r>
              <a:rPr lang="en-US" dirty="0" smtClean="0"/>
              <a:t>Database</a:t>
            </a:r>
          </a:p>
          <a:p>
            <a:r>
              <a:rPr lang="en-US" dirty="0" smtClean="0"/>
              <a:t>…</a:t>
            </a:r>
          </a:p>
          <a:p>
            <a:r>
              <a:rPr lang="en-US" dirty="0" smtClean="0"/>
              <a:t>…</a:t>
            </a:r>
            <a:endParaRPr lang="en-US" dirty="0"/>
          </a:p>
          <a:p>
            <a:r>
              <a:rPr lang="en-US" i="1" dirty="0" smtClean="0"/>
              <a:t>Others: Mahout</a:t>
            </a:r>
            <a:r>
              <a:rPr lang="en-US" i="1" dirty="0"/>
              <a:t>, Spark </a:t>
            </a:r>
            <a:r>
              <a:rPr lang="en-US" i="1" dirty="0" err="1"/>
              <a:t>MLlib</a:t>
            </a:r>
            <a:r>
              <a:rPr lang="en-US" i="1" dirty="0"/>
              <a:t> </a:t>
            </a:r>
            <a:r>
              <a:rPr lang="en-US" i="1" dirty="0" smtClean="0"/>
              <a:t>(Machine Learning), Apache </a:t>
            </a:r>
            <a:r>
              <a:rPr lang="en-US" i="1" dirty="0"/>
              <a:t>Drill </a:t>
            </a:r>
            <a:r>
              <a:rPr lang="en-US" i="1" dirty="0" smtClean="0">
                <a:latin typeface="Consolas" panose="020B0609020204030204" pitchFamily="49" charset="0"/>
                <a:cs typeface="Courier New" panose="02070309020205020404" pitchFamily="49" charset="0"/>
              </a:rPr>
              <a:t>(</a:t>
            </a:r>
            <a:r>
              <a:rPr lang="en-US" i="1" dirty="0" smtClean="0"/>
              <a:t>SQL </a:t>
            </a:r>
            <a:r>
              <a:rPr lang="en-US" i="1" dirty="0"/>
              <a:t>on </a:t>
            </a:r>
            <a:r>
              <a:rPr lang="en-US" i="1" dirty="0" smtClean="0"/>
              <a:t>Hadoop), Zookeeper </a:t>
            </a:r>
            <a:r>
              <a:rPr lang="en-US" i="1" dirty="0" smtClean="0">
                <a:latin typeface="Consolas" panose="020B0609020204030204" pitchFamily="49" charset="0"/>
                <a:cs typeface="Courier New" panose="02070309020205020404" pitchFamily="49" charset="0"/>
              </a:rPr>
              <a:t>(</a:t>
            </a:r>
            <a:r>
              <a:rPr lang="en-US" i="1" dirty="0" smtClean="0"/>
              <a:t>Managing Cluster), </a:t>
            </a:r>
            <a:r>
              <a:rPr lang="en-US" i="1" dirty="0" err="1" smtClean="0"/>
              <a:t>Oozie</a:t>
            </a:r>
            <a:r>
              <a:rPr lang="en-US" i="1" dirty="0" smtClean="0"/>
              <a:t> </a:t>
            </a:r>
            <a:r>
              <a:rPr lang="en-US" i="1" dirty="0" smtClean="0">
                <a:latin typeface="Consolas" panose="020B0609020204030204" pitchFamily="49" charset="0"/>
                <a:cs typeface="Courier New" panose="02070309020205020404" pitchFamily="49" charset="0"/>
              </a:rPr>
              <a:t>(</a:t>
            </a:r>
            <a:r>
              <a:rPr lang="en-US" i="1" dirty="0" smtClean="0"/>
              <a:t>Job Scheduling), Flume</a:t>
            </a:r>
            <a:r>
              <a:rPr lang="en-US" i="1" dirty="0"/>
              <a:t>, </a:t>
            </a:r>
            <a:r>
              <a:rPr lang="en-US" i="1" dirty="0" err="1" smtClean="0"/>
              <a:t>Sqoop</a:t>
            </a:r>
            <a:r>
              <a:rPr lang="en-US" i="1" dirty="0" smtClean="0"/>
              <a:t> (Data </a:t>
            </a:r>
            <a:r>
              <a:rPr lang="en-US" i="1" dirty="0"/>
              <a:t>Ingesting </a:t>
            </a:r>
            <a:r>
              <a:rPr lang="en-US" i="1" dirty="0" smtClean="0"/>
              <a:t>Services), </a:t>
            </a:r>
            <a:r>
              <a:rPr lang="en-US" i="1" dirty="0" err="1" smtClean="0"/>
              <a:t>Solr</a:t>
            </a:r>
            <a:r>
              <a:rPr lang="en-US" i="1" dirty="0" smtClean="0"/>
              <a:t> </a:t>
            </a:r>
            <a:r>
              <a:rPr lang="en-US" i="1" dirty="0"/>
              <a:t>&amp; Lucene </a:t>
            </a:r>
            <a:r>
              <a:rPr lang="en-US" i="1" dirty="0" smtClean="0">
                <a:latin typeface="Consolas" panose="020B0609020204030204" pitchFamily="49" charset="0"/>
                <a:cs typeface="Courier New" panose="02070309020205020404" pitchFamily="49" charset="0"/>
              </a:rPr>
              <a:t>(</a:t>
            </a:r>
            <a:r>
              <a:rPr lang="en-US" i="1" dirty="0" smtClean="0"/>
              <a:t>Searching </a:t>
            </a:r>
            <a:r>
              <a:rPr lang="en-US" i="1" dirty="0"/>
              <a:t>&amp; </a:t>
            </a:r>
            <a:r>
              <a:rPr lang="en-US" i="1" dirty="0" smtClean="0"/>
              <a:t>Indexing), </a:t>
            </a:r>
            <a:r>
              <a:rPr lang="en-US" i="1" dirty="0" err="1" smtClean="0"/>
              <a:t>Ambari</a:t>
            </a:r>
            <a:r>
              <a:rPr lang="en-US" i="1" dirty="0" smtClean="0"/>
              <a:t> </a:t>
            </a:r>
            <a:r>
              <a:rPr lang="en-US" i="1" dirty="0">
                <a:latin typeface="Consolas" panose="020B0609020204030204" pitchFamily="49" charset="0"/>
                <a:cs typeface="Courier New" panose="02070309020205020404" pitchFamily="49" charset="0"/>
              </a:rPr>
              <a:t>(</a:t>
            </a:r>
            <a:r>
              <a:rPr lang="en-US" i="1" dirty="0" smtClean="0"/>
              <a:t>Provision</a:t>
            </a:r>
            <a:r>
              <a:rPr lang="en-US" i="1" dirty="0"/>
              <a:t>, Monitor and Maintain </a:t>
            </a:r>
            <a:r>
              <a:rPr lang="en-US" i="1" dirty="0" smtClean="0"/>
              <a:t>cluster)</a:t>
            </a:r>
            <a:endParaRPr lang="en-US" i="1" dirty="0"/>
          </a:p>
        </p:txBody>
      </p:sp>
    </p:spTree>
    <p:extLst>
      <p:ext uri="{BB962C8B-B14F-4D97-AF65-F5344CB8AC3E}">
        <p14:creationId xmlns:p14="http://schemas.microsoft.com/office/powerpoint/2010/main" val="2072944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services in Google Cloud Platform</a:t>
            </a:r>
            <a:endParaRPr lang="en-US" dirty="0"/>
          </a:p>
        </p:txBody>
      </p:sp>
      <p:sp>
        <p:nvSpPr>
          <p:cNvPr id="3" name="Content Placeholder 2"/>
          <p:cNvSpPr>
            <a:spLocks noGrp="1"/>
          </p:cNvSpPr>
          <p:nvPr>
            <p:ph type="body" sz="quarter" idx="10"/>
          </p:nvPr>
        </p:nvSpPr>
        <p:spPr/>
        <p:txBody>
          <a:bodyPr/>
          <a:lstStyle/>
          <a:p>
            <a:r>
              <a:rPr lang="en-US" dirty="0"/>
              <a:t>With Google Cloud Platform you can focus on finding insights rather than managing your infrastructure and you can combine cloud-native services with open source tools as needed, both in batch and stream mode.</a:t>
            </a:r>
          </a:p>
        </p:txBody>
      </p:sp>
    </p:spTree>
    <p:extLst>
      <p:ext uri="{BB962C8B-B14F-4D97-AF65-F5344CB8AC3E}">
        <p14:creationId xmlns:p14="http://schemas.microsoft.com/office/powerpoint/2010/main" val="289323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err="1" smtClean="0"/>
              <a:t>BigQuery</a:t>
            </a:r>
            <a:endParaRPr lang="en-US" dirty="0"/>
          </a:p>
        </p:txBody>
      </p:sp>
      <p:sp>
        <p:nvSpPr>
          <p:cNvPr id="3" name="Content Placeholder 2"/>
          <p:cNvSpPr>
            <a:spLocks noGrp="1"/>
          </p:cNvSpPr>
          <p:nvPr>
            <p:ph type="body" sz="quarter" idx="10"/>
          </p:nvPr>
        </p:nvSpPr>
        <p:spPr/>
        <p:txBody>
          <a:bodyPr/>
          <a:lstStyle/>
          <a:p>
            <a:r>
              <a:rPr lang="en-US" dirty="0"/>
              <a:t>Google </a:t>
            </a:r>
            <a:r>
              <a:rPr lang="en-US" dirty="0" err="1"/>
              <a:t>BigQuery</a:t>
            </a:r>
            <a:r>
              <a:rPr lang="en-US" dirty="0"/>
              <a:t> is Google's fully managed, low cost analytics data warehouse. </a:t>
            </a:r>
            <a:endParaRPr lang="en-US" dirty="0" smtClean="0"/>
          </a:p>
          <a:p>
            <a:r>
              <a:rPr lang="en-US" dirty="0" err="1" smtClean="0"/>
              <a:t>BigQuery</a:t>
            </a:r>
            <a:r>
              <a:rPr lang="en-US" dirty="0" smtClean="0"/>
              <a:t> </a:t>
            </a:r>
            <a:r>
              <a:rPr lang="en-US" dirty="0"/>
              <a:t>is </a:t>
            </a:r>
            <a:r>
              <a:rPr lang="en-US" dirty="0" err="1"/>
              <a:t>serverless</a:t>
            </a:r>
            <a:r>
              <a:rPr lang="en-US" dirty="0"/>
              <a:t>, there is no infrastructure to manage, no need to guess the needed capacity or overprovision, and you don't need a database administrator. </a:t>
            </a:r>
            <a:endParaRPr lang="en-US" dirty="0" smtClean="0"/>
          </a:p>
          <a:p>
            <a:r>
              <a:rPr lang="en-US" dirty="0" smtClean="0"/>
              <a:t>You </a:t>
            </a:r>
            <a:r>
              <a:rPr lang="en-US" dirty="0"/>
              <a:t>can focus on analyzing data to find meaningful insights, use familiar SQL, and take advantage of </a:t>
            </a:r>
            <a:r>
              <a:rPr lang="en-US" dirty="0" smtClean="0"/>
              <a:t>the </a:t>
            </a:r>
            <a:r>
              <a:rPr lang="en-US" dirty="0"/>
              <a:t>pay-as-you-go model</a:t>
            </a:r>
            <a:r>
              <a:rPr lang="en-US" dirty="0" smtClean="0"/>
              <a:t>.</a:t>
            </a:r>
          </a:p>
          <a:p>
            <a:r>
              <a:rPr lang="en-US" dirty="0" err="1" smtClean="0"/>
              <a:t>BigQuery</a:t>
            </a:r>
            <a:r>
              <a:rPr lang="en-US" dirty="0" smtClean="0"/>
              <a:t> </a:t>
            </a:r>
            <a:r>
              <a:rPr lang="en-US" dirty="0"/>
              <a:t>is a powerful Big Data analytics platform used by all types of organizations, from startups to Fortune 500 companies.</a:t>
            </a:r>
          </a:p>
        </p:txBody>
      </p:sp>
    </p:spTree>
    <p:extLst>
      <p:ext uri="{BB962C8B-B14F-4D97-AF65-F5344CB8AC3E}">
        <p14:creationId xmlns:p14="http://schemas.microsoft.com/office/powerpoint/2010/main" val="11971846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TechM_Lego">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_Lego" id="{963BFABC-BAF3-42C2-8818-D3D77DBD4341}" vid="{4F557C55-323D-4A7E-8B56-31D66481D912}"/>
    </a:ext>
  </a:extLst>
</a:theme>
</file>

<file path=docProps/app.xml><?xml version="1.0" encoding="utf-8"?>
<Properties xmlns="http://schemas.openxmlformats.org/officeDocument/2006/extended-properties" xmlns:vt="http://schemas.openxmlformats.org/officeDocument/2006/docPropsVTypes">
  <Template>TechM_Lego</Template>
  <TotalTime>821</TotalTime>
  <Words>1063</Words>
  <Application>Microsoft Office PowerPoint</Application>
  <PresentationFormat>Widescreen</PresentationFormat>
  <Paragraphs>66</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Consolas</vt:lpstr>
      <vt:lpstr>Courier New</vt:lpstr>
      <vt:lpstr>Wingdings</vt:lpstr>
      <vt:lpstr>TechM_Lego</vt:lpstr>
      <vt:lpstr>think-cell Slide</vt:lpstr>
      <vt:lpstr>Big Data Solutions in GCP</vt:lpstr>
      <vt:lpstr>Contents</vt:lpstr>
      <vt:lpstr>Recap</vt:lpstr>
      <vt:lpstr>PowerPoint Presentation</vt:lpstr>
      <vt:lpstr>Recap</vt:lpstr>
      <vt:lpstr>Recap</vt:lpstr>
      <vt:lpstr>Recap</vt:lpstr>
      <vt:lpstr>Big Data services in Google Cloud Platform</vt:lpstr>
      <vt:lpstr>Google BigQuery</vt:lpstr>
      <vt:lpstr>Google Cloud DataFlow</vt:lpstr>
      <vt:lpstr>Google Cloud Dataproc</vt:lpstr>
      <vt:lpstr>Google Cloud Composer</vt:lpstr>
      <vt:lpstr>Google Cloud Datalab</vt:lpstr>
      <vt:lpstr>Google Data Studio</vt:lpstr>
      <vt:lpstr>Google Cloud Dataprep</vt:lpstr>
      <vt:lpstr>Google Cloud Pub/Sub</vt:lpstr>
      <vt:lpstr>PowerPoint Presentation</vt:lpstr>
      <vt:lpstr>Appendix</vt:lpstr>
      <vt:lpstr>Introduction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GCP Introduction</dc:title>
  <dc:creator>Sivaraj Ambat</dc:creator>
  <cp:lastModifiedBy>Sivaraj Ambat</cp:lastModifiedBy>
  <cp:revision>13</cp:revision>
  <dcterms:created xsi:type="dcterms:W3CDTF">2018-10-11T19:26:21Z</dcterms:created>
  <dcterms:modified xsi:type="dcterms:W3CDTF">2018-10-12T09:21:28Z</dcterms:modified>
</cp:coreProperties>
</file>