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handoutMasterIdLst>
    <p:handoutMasterId r:id="rId46"/>
  </p:handoutMasterIdLst>
  <p:sldIdLst>
    <p:sldId id="390" r:id="rId2"/>
    <p:sldId id="384" r:id="rId3"/>
    <p:sldId id="339" r:id="rId4"/>
    <p:sldId id="340" r:id="rId5"/>
    <p:sldId id="341" r:id="rId6"/>
    <p:sldId id="342" r:id="rId7"/>
    <p:sldId id="343" r:id="rId8"/>
    <p:sldId id="344" r:id="rId9"/>
    <p:sldId id="345" r:id="rId10"/>
    <p:sldId id="346" r:id="rId11"/>
    <p:sldId id="347" r:id="rId12"/>
    <p:sldId id="348" r:id="rId13"/>
    <p:sldId id="349" r:id="rId14"/>
    <p:sldId id="385" r:id="rId15"/>
    <p:sldId id="350" r:id="rId16"/>
    <p:sldId id="351" r:id="rId17"/>
    <p:sldId id="352" r:id="rId18"/>
    <p:sldId id="353" r:id="rId19"/>
    <p:sldId id="354" r:id="rId20"/>
    <p:sldId id="355" r:id="rId21"/>
    <p:sldId id="356" r:id="rId22"/>
    <p:sldId id="382" r:id="rId23"/>
    <p:sldId id="357" r:id="rId24"/>
    <p:sldId id="358" r:id="rId25"/>
    <p:sldId id="371" r:id="rId26"/>
    <p:sldId id="359" r:id="rId27"/>
    <p:sldId id="361" r:id="rId28"/>
    <p:sldId id="375" r:id="rId29"/>
    <p:sldId id="376" r:id="rId30"/>
    <p:sldId id="377" r:id="rId31"/>
    <p:sldId id="378" r:id="rId32"/>
    <p:sldId id="379" r:id="rId33"/>
    <p:sldId id="381" r:id="rId34"/>
    <p:sldId id="362" r:id="rId35"/>
    <p:sldId id="363" r:id="rId36"/>
    <p:sldId id="364" r:id="rId37"/>
    <p:sldId id="387" r:id="rId38"/>
    <p:sldId id="365" r:id="rId39"/>
    <p:sldId id="366" r:id="rId40"/>
    <p:sldId id="367" r:id="rId41"/>
    <p:sldId id="368" r:id="rId42"/>
    <p:sldId id="386" r:id="rId43"/>
    <p:sldId id="372"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D60093"/>
    <a:srgbClr val="FF0066"/>
    <a:srgbClr val="33CC3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82863" autoAdjust="0"/>
  </p:normalViewPr>
  <p:slideViewPr>
    <p:cSldViewPr>
      <p:cViewPr varScale="1">
        <p:scale>
          <a:sx n="102" d="100"/>
          <a:sy n="102" d="100"/>
        </p:scale>
        <p:origin x="-666" y="-102"/>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smtClean="0"/>
            <a:t>High dim. data</a:t>
          </a:r>
          <a:endParaRPr lang="en-US" sz="2400" b="1" dirty="0"/>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Locality sensitive hashing</a:t>
          </a:r>
          <a:endParaRPr lang="en-US" sz="1800" dirty="0">
            <a:latin typeface="Calibri" pitchFamily="34" charset="0"/>
            <a:cs typeface="Calibri" pitchFamily="34" charset="0"/>
          </a:endParaRP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smtClean="0">
              <a:latin typeface="Calibri" pitchFamily="34" charset="0"/>
              <a:cs typeface="Calibri" pitchFamily="34" charset="0"/>
            </a:rPr>
            <a:t>Clustering</a:t>
          </a:r>
          <a:endParaRPr lang="en-US" sz="1800" dirty="0">
            <a:latin typeface="Calibri" pitchFamily="34" charset="0"/>
            <a:cs typeface="Calibri" pitchFamily="34" charset="0"/>
          </a:endParaRP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smtClean="0"/>
            <a:t>Graph </a:t>
          </a:r>
          <a:br>
            <a:rPr lang="en-US" sz="2400" b="1" dirty="0" smtClean="0"/>
          </a:br>
          <a:r>
            <a:rPr lang="en-US" sz="2400" b="1" dirty="0" smtClean="0"/>
            <a:t>data</a:t>
          </a:r>
          <a:endParaRPr lang="en-US" sz="2400" b="1" dirty="0"/>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PageRank, </a:t>
          </a:r>
          <a:r>
            <a:rPr lang="en-US" sz="1800" dirty="0" err="1" smtClean="0">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Community Detection</a:t>
          </a:r>
          <a:endParaRPr lang="en-US" sz="1800" dirty="0">
            <a:latin typeface="Calibri" pitchFamily="34" charset="0"/>
            <a:cs typeface="Calibri" pitchFamily="34" charset="0"/>
          </a:endParaRP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smtClean="0"/>
            <a:t>Infinite </a:t>
          </a:r>
          <a:br>
            <a:rPr lang="en-US" sz="2400" b="1" dirty="0" smtClean="0"/>
          </a:br>
          <a:r>
            <a:rPr lang="en-US" sz="2400" b="1" dirty="0" smtClean="0"/>
            <a:t>data</a:t>
          </a:r>
          <a:endParaRPr lang="en-US" sz="2400" b="1" dirty="0"/>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Filtering data streams</a:t>
          </a:r>
          <a:endParaRPr lang="en-US" sz="1800" dirty="0">
            <a:latin typeface="Calibri" pitchFamily="34" charset="0"/>
            <a:cs typeface="Calibri" pitchFamily="34" charset="0"/>
          </a:endParaRP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Web advertising</a:t>
          </a:r>
          <a:endParaRPr lang="en-US" sz="1800" dirty="0">
            <a:latin typeface="Calibri" pitchFamily="34" charset="0"/>
            <a:cs typeface="Calibri" pitchFamily="34" charset="0"/>
          </a:endParaRP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smtClean="0">
              <a:latin typeface="Calibri" pitchFamily="34" charset="0"/>
              <a:cs typeface="Calibri" pitchFamily="34" charset="0"/>
            </a:rPr>
            <a:t>Dimensionality reduction</a:t>
          </a:r>
          <a:endParaRPr lang="en-US" sz="1800" dirty="0">
            <a:latin typeface="Calibri" pitchFamily="34" charset="0"/>
            <a:cs typeface="Calibri" pitchFamily="34" charset="0"/>
          </a:endParaRP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Spam Detection</a:t>
          </a:r>
          <a:endParaRPr lang="en-US" sz="1800" dirty="0">
            <a:latin typeface="Calibri" pitchFamily="34" charset="0"/>
            <a:cs typeface="Calibri" pitchFamily="34" charset="0"/>
          </a:endParaRP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Queries on streams</a:t>
          </a:r>
          <a:endParaRPr lang="en-US" sz="1800" dirty="0">
            <a:latin typeface="Calibri" pitchFamily="34" charset="0"/>
            <a:cs typeface="Calibri" pitchFamily="34" charset="0"/>
          </a:endParaRP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smtClean="0"/>
            <a:t>Machine learning</a:t>
          </a:r>
          <a:endParaRPr lang="en-US" sz="2400" b="1" dirty="0"/>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SVM</a:t>
          </a:r>
          <a:endParaRPr lang="en-US" sz="1800" dirty="0">
            <a:latin typeface="Calibri" pitchFamily="34" charset="0"/>
            <a:cs typeface="Calibri" pitchFamily="34" charset="0"/>
          </a:endParaRP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Decision Trees</a:t>
          </a:r>
          <a:endParaRPr lang="en-US" sz="1800" dirty="0">
            <a:latin typeface="Calibri" pitchFamily="34" charset="0"/>
            <a:cs typeface="Calibri" pitchFamily="34" charset="0"/>
          </a:endParaRP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Perceptron, </a:t>
          </a:r>
          <a:r>
            <a:rPr lang="en-US" sz="1800" dirty="0" err="1" smtClean="0">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smtClean="0"/>
            <a:t>Apps</a:t>
          </a:r>
          <a:endParaRPr lang="en-US" sz="2400" b="1" dirty="0"/>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008000"/>
        </a:solidFill>
        <a:ln>
          <a:solidFill>
            <a:srgbClr val="008000"/>
          </a:solidFill>
        </a:ln>
      </dgm:spPr>
      <dgm:t>
        <a:bodyPr/>
        <a:lstStyle/>
        <a:p>
          <a:r>
            <a:rPr lang="en-US" sz="1800" dirty="0" smtClean="0">
              <a:latin typeface="Calibri" pitchFamily="34" charset="0"/>
              <a:cs typeface="Calibri" pitchFamily="34" charset="0"/>
            </a:rPr>
            <a:t>Recommender systems</a:t>
          </a:r>
          <a:endParaRPr lang="en-US" sz="1800" dirty="0">
            <a:latin typeface="Calibri" pitchFamily="34" charset="0"/>
            <a:cs typeface="Calibri" pitchFamily="34" charset="0"/>
          </a:endParaRP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Association Rules</a:t>
          </a:r>
          <a:endParaRPr lang="en-US" sz="1800" dirty="0">
            <a:latin typeface="Calibri" pitchFamily="34" charset="0"/>
            <a:cs typeface="Calibri" pitchFamily="34" charset="0"/>
          </a:endParaRP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Duplicate document detection</a:t>
          </a:r>
          <a:endParaRPr lang="en-US" sz="1800" dirty="0">
            <a:latin typeface="Calibri" pitchFamily="34" charset="0"/>
            <a:cs typeface="Calibri" pitchFamily="34" charset="0"/>
          </a:endParaRP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t>
        <a:bodyPr/>
        <a:lstStyle/>
        <a:p>
          <a:endParaRPr lang="en-US"/>
        </a:p>
      </dgm:t>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t>
        <a:bodyPr/>
        <a:lstStyle/>
        <a:p>
          <a:endParaRPr lang="en-US"/>
        </a:p>
      </dgm:t>
    </dgm:pt>
    <dgm:pt modelId="{189EA2CD-99B4-4604-BDBC-34AEB91058A9}" type="pres">
      <dgm:prSet presAssocID="{B28448BA-C9A8-43EB-A9DB-A0137196E3B9}" presName="textNode" presStyleLbl="bgShp" presStyleIdx="0" presStyleCnt="5"/>
      <dgm:spPr/>
      <dgm:t>
        <a:bodyPr/>
        <a:lstStyle/>
        <a:p>
          <a:endParaRPr lang="en-US"/>
        </a:p>
      </dgm:t>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t>
        <a:bodyPr/>
        <a:lstStyle/>
        <a:p>
          <a:endParaRPr lang="en-US"/>
        </a:p>
      </dgm:t>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t>
        <a:bodyPr/>
        <a:lstStyle/>
        <a:p>
          <a:endParaRPr lang="en-US"/>
        </a:p>
      </dgm:t>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t>
        <a:bodyPr/>
        <a:lstStyle/>
        <a:p>
          <a:endParaRPr lang="en-US"/>
        </a:p>
      </dgm:t>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t>
        <a:bodyPr/>
        <a:lstStyle/>
        <a:p>
          <a:endParaRPr lang="en-US"/>
        </a:p>
      </dgm:t>
    </dgm:pt>
    <dgm:pt modelId="{727186A0-986E-40DF-85B7-ACC6191E0924}" type="pres">
      <dgm:prSet presAssocID="{5FC74589-1769-4EB4-9E51-9D82632D2E02}" presName="textNode" presStyleLbl="bgShp" presStyleIdx="1" presStyleCnt="5"/>
      <dgm:spPr/>
      <dgm:t>
        <a:bodyPr/>
        <a:lstStyle/>
        <a:p>
          <a:endParaRPr lang="en-US"/>
        </a:p>
      </dgm:t>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t>
        <a:bodyPr/>
        <a:lstStyle/>
        <a:p>
          <a:endParaRPr lang="en-US"/>
        </a:p>
      </dgm:t>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t>
        <a:bodyPr/>
        <a:lstStyle/>
        <a:p>
          <a:endParaRPr lang="en-US"/>
        </a:p>
      </dgm:t>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t>
        <a:bodyPr/>
        <a:lstStyle/>
        <a:p>
          <a:endParaRPr lang="en-US"/>
        </a:p>
      </dgm:t>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t>
        <a:bodyPr/>
        <a:lstStyle/>
        <a:p>
          <a:endParaRPr lang="en-US"/>
        </a:p>
      </dgm:t>
    </dgm:pt>
    <dgm:pt modelId="{4735A497-84C1-49AD-B2D7-A0E2E20F2536}" type="pres">
      <dgm:prSet presAssocID="{A0A9AC20-5EC1-4862-BFC8-870928838544}" presName="textNode" presStyleLbl="bgShp" presStyleIdx="2" presStyleCnt="5"/>
      <dgm:spPr/>
      <dgm:t>
        <a:bodyPr/>
        <a:lstStyle/>
        <a:p>
          <a:endParaRPr lang="en-US"/>
        </a:p>
      </dgm:t>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t>
        <a:bodyPr/>
        <a:lstStyle/>
        <a:p>
          <a:endParaRPr lang="en-US"/>
        </a:p>
      </dgm:t>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t>
        <a:bodyPr/>
        <a:lstStyle/>
        <a:p>
          <a:endParaRPr lang="en-US"/>
        </a:p>
      </dgm:t>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t>
        <a:bodyPr/>
        <a:lstStyle/>
        <a:p>
          <a:endParaRPr lang="en-US"/>
        </a:p>
      </dgm:t>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t>
        <a:bodyPr/>
        <a:lstStyle/>
        <a:p>
          <a:endParaRPr lang="en-US"/>
        </a:p>
      </dgm:t>
    </dgm:pt>
    <dgm:pt modelId="{AB95B1F2-DB60-4BC5-81D3-1FA274FF69C7}" type="pres">
      <dgm:prSet presAssocID="{EA22DC01-B1C3-4425-86ED-5B66953397A8}" presName="textNode" presStyleLbl="bgShp" presStyleIdx="3" presStyleCnt="5"/>
      <dgm:spPr/>
      <dgm:t>
        <a:bodyPr/>
        <a:lstStyle/>
        <a:p>
          <a:endParaRPr lang="en-US"/>
        </a:p>
      </dgm:t>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t>
        <a:bodyPr/>
        <a:lstStyle/>
        <a:p>
          <a:endParaRPr lang="en-US"/>
        </a:p>
      </dgm:t>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t>
        <a:bodyPr/>
        <a:lstStyle/>
        <a:p>
          <a:endParaRPr lang="en-US"/>
        </a:p>
      </dgm:t>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t>
        <a:bodyPr/>
        <a:lstStyle/>
        <a:p>
          <a:endParaRPr lang="en-US"/>
        </a:p>
      </dgm:t>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t>
        <a:bodyPr/>
        <a:lstStyle/>
        <a:p>
          <a:endParaRPr lang="en-US"/>
        </a:p>
      </dgm:t>
    </dgm:pt>
    <dgm:pt modelId="{34BAB90F-F3E5-4FFB-A339-2946D1CD0CCB}" type="pres">
      <dgm:prSet presAssocID="{7D17D413-1C96-46A5-9E85-72C6636AE3C5}" presName="textNode" presStyleLbl="bgShp" presStyleIdx="4" presStyleCnt="5"/>
      <dgm:spPr/>
      <dgm:t>
        <a:bodyPr/>
        <a:lstStyle/>
        <a:p>
          <a:endParaRPr lang="en-US"/>
        </a:p>
      </dgm:t>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t>
        <a:bodyPr/>
        <a:lstStyle/>
        <a:p>
          <a:endParaRPr lang="en-US"/>
        </a:p>
      </dgm:t>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t>
        <a:bodyPr/>
        <a:lstStyle/>
        <a:p>
          <a:endParaRPr lang="en-US"/>
        </a:p>
      </dgm:t>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t>
        <a:bodyPr/>
        <a:lstStyle/>
        <a:p>
          <a:endParaRPr lang="en-US"/>
        </a:p>
      </dgm:t>
    </dgm:pt>
  </dgm:ptLst>
  <dgm:cxnLst>
    <dgm:cxn modelId="{501AFB85-F682-4DDF-B733-6065D03F9A5E}" type="presOf" srcId="{A5325020-A43F-4DC5-B91A-865612236E1B}" destId="{6F277C00-29F7-4ECD-8C97-37788C7BA770}" srcOrd="0" destOrd="0" presId="urn:microsoft.com/office/officeart/2005/8/layout/lProcess2"/>
    <dgm:cxn modelId="{3898AFDA-2D9F-411E-9F8F-5FF555D6E536}" type="presOf" srcId="{86AB53FA-67D7-4EE7-8555-3EE8EB6FA4C8}" destId="{0F3CAB81-CF76-498F-9619-BAF8144FA3C3}" srcOrd="0" destOrd="0" presId="urn:microsoft.com/office/officeart/2005/8/layout/lProcess2"/>
    <dgm:cxn modelId="{952C9E3C-3A7D-46D2-AF56-3667DA6FDFA4}" type="presOf" srcId="{EFD7AB2D-81E2-448E-B54E-4F3622AF7EF9}" destId="{9E190C18-AEDE-45E1-8A46-924B1190ACB6}" srcOrd="0" destOrd="0" presId="urn:microsoft.com/office/officeart/2005/8/layout/lProcess2"/>
    <dgm:cxn modelId="{E8E1CBC2-E886-44D5-B930-C0A4D16118C4}" srcId="{5FC74589-1769-4EB4-9E51-9D82632D2E02}" destId="{EFD7AB2D-81E2-448E-B54E-4F3622AF7EF9}" srcOrd="1" destOrd="0" parTransId="{36574C9A-C9D9-41B3-A499-07AB4199CF7F}" sibTransId="{0FFBD1E1-7F1E-48F7-8092-88463CF1F65B}"/>
    <dgm:cxn modelId="{7748146C-0919-482D-B481-6C220C5E86AB}" type="presOf" srcId="{E9F388D8-C9C2-45F4-B532-779E8C2CB5E8}" destId="{D6B8C86D-B5C5-4707-BB1C-60E6EB9E4EBA}" srcOrd="0" destOrd="0" presId="urn:microsoft.com/office/officeart/2005/8/layout/lProcess2"/>
    <dgm:cxn modelId="{172C9A43-E0D2-4301-B55A-9E73C6A5D5AB}" type="presOf" srcId="{B28448BA-C9A8-43EB-A9DB-A0137196E3B9}" destId="{F5FB40AB-A8F0-43CC-AED2-A0B6D3491F03}" srcOrd="0" destOrd="0" presId="urn:microsoft.com/office/officeart/2005/8/layout/lProcess2"/>
    <dgm:cxn modelId="{CD174D1A-F576-42A5-8360-9F1F6FB5C8D5}" srcId="{5FC74589-1769-4EB4-9E51-9D82632D2E02}" destId="{FF0CDCCC-6F78-4064-A419-5EC5C753206F}" srcOrd="2" destOrd="0" parTransId="{C96EA5C7-A653-4A83-8F75-8585A07C9C8F}" sibTransId="{8E668476-E60C-485B-B9C7-8F9496C26DF3}"/>
    <dgm:cxn modelId="{6723F50B-AA47-4273-81EA-65E1F5EA34FA}" srcId="{EA22DC01-B1C3-4425-86ED-5B66953397A8}" destId="{86AB53FA-67D7-4EE7-8555-3EE8EB6FA4C8}" srcOrd="1" destOrd="0" parTransId="{EA03EBDD-B26B-4044-993F-F3F8F5C83B54}" sibTransId="{AD9FF113-925C-46F3-AC17-3E3C7A57FE37}"/>
    <dgm:cxn modelId="{F2103260-EFE4-4A1A-ADC3-1AABCB8326CF}" type="presOf" srcId="{A0A9AC20-5EC1-4862-BFC8-870928838544}" destId="{4735A497-84C1-49AD-B2D7-A0E2E20F2536}" srcOrd="1" destOrd="0" presId="urn:microsoft.com/office/officeart/2005/8/layout/lProcess2"/>
    <dgm:cxn modelId="{35679A9F-A9C0-40B5-BA5C-B5D89AD516EE}" srcId="{5FC74589-1769-4EB4-9E51-9D82632D2E02}" destId="{B8FE7A32-1B20-4D46-8242-6C91907A490E}" srcOrd="0" destOrd="0" parTransId="{86CD367E-951E-4F4B-BFC7-6603B931690A}" sibTransId="{03DB6E86-A49B-4AF5-9791-CBACA4C5335D}"/>
    <dgm:cxn modelId="{6EA3A6F9-5285-4B4F-8A37-53FD8B158DD3}" type="presOf" srcId="{5FC74589-1769-4EB4-9E51-9D82632D2E02}" destId="{727186A0-986E-40DF-85B7-ACC6191E0924}" srcOrd="1" destOrd="0" presId="urn:microsoft.com/office/officeart/2005/8/layout/lProcess2"/>
    <dgm:cxn modelId="{0E54F366-8BB2-499C-BB95-A91EF2890E61}" type="presOf" srcId="{FF0CDCCC-6F78-4064-A419-5EC5C753206F}" destId="{EB498954-62A4-422D-9DE3-1FA74DD1D37F}" srcOrd="0" destOrd="0" presId="urn:microsoft.com/office/officeart/2005/8/layout/lProcess2"/>
    <dgm:cxn modelId="{95C3269C-8E66-454E-90E4-64EBD4DB49A5}" srcId="{B28448BA-C9A8-43EB-A9DB-A0137196E3B9}" destId="{E9F388D8-C9C2-45F4-B532-779E8C2CB5E8}" srcOrd="0" destOrd="0" parTransId="{F2F7FB25-05F2-4ED0-B376-8372ACCE43FB}" sibTransId="{1AE97BAD-F576-4336-A510-388E6942CDAC}"/>
    <dgm:cxn modelId="{751DC194-11AC-4068-BA1C-4404C839BDBA}" srcId="{B28448BA-C9A8-43EB-A9DB-A0137196E3B9}" destId="{E12CEE09-DEBB-4435-B911-A40A12F7930D}" srcOrd="1" destOrd="0" parTransId="{A642C0CA-D97F-4EA3-928C-13F990F569A1}" sibTransId="{CF3DF39F-9248-4761-840A-28F131DA740D}"/>
    <dgm:cxn modelId="{8EAB3E41-484E-4A81-91F8-A4EA4B105B12}" type="presOf" srcId="{B28448BA-C9A8-43EB-A9DB-A0137196E3B9}" destId="{189EA2CD-99B4-4604-BDBC-34AEB91058A9}" srcOrd="1" destOrd="0" presId="urn:microsoft.com/office/officeart/2005/8/layout/lProcess2"/>
    <dgm:cxn modelId="{CDF2CC16-ED87-4552-8B18-DAAA2A151437}" srcId="{B28448BA-C9A8-43EB-A9DB-A0137196E3B9}" destId="{91B14D9B-61DF-4421-AF43-318BB0021BDF}" srcOrd="2" destOrd="0" parTransId="{6B1A9D79-1E1A-438E-9974-41204E573EDC}" sibTransId="{5E874D73-6215-4109-909C-386CFCBBE123}"/>
    <dgm:cxn modelId="{0949B049-F928-4520-A037-C172C962E0C9}" srcId="{7D17D413-1C96-46A5-9E85-72C6636AE3C5}" destId="{A5325020-A43F-4DC5-B91A-865612236E1B}" srcOrd="1" destOrd="0" parTransId="{B397B1E6-BB15-4DF4-B38A-02A5DF7C7E5D}" sibTransId="{E5885318-4367-4D45-A1BC-C2768E0C5F2B}"/>
    <dgm:cxn modelId="{D9E35F5C-9C04-4B00-BAD8-AD36F1DD39DE}" srcId="{7DAF4A99-25E1-44F9-90C0-EA66CF00B3B6}" destId="{7D17D413-1C96-46A5-9E85-72C6636AE3C5}" srcOrd="4" destOrd="0" parTransId="{91A59BF2-53A7-4244-ADC4-8913701DE4BA}" sibTransId="{06AA36B4-E14B-4E14-B273-C8197A0B582E}"/>
    <dgm:cxn modelId="{22266BC3-CDF5-48F5-882F-DD5D5B90238F}" type="presOf" srcId="{7D17D413-1C96-46A5-9E85-72C6636AE3C5}" destId="{34BAB90F-F3E5-4FFB-A339-2946D1CD0CCB}" srcOrd="1" destOrd="0" presId="urn:microsoft.com/office/officeart/2005/8/layout/lProcess2"/>
    <dgm:cxn modelId="{87105413-56F4-4FC0-9565-236B11C60395}" type="presOf" srcId="{A9A35E3D-01EA-46C6-AED8-865E91E9D6C9}" destId="{F0B767F2-4C7E-481B-967C-8FE0CB529397}"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50F07E45-3779-4A75-AA46-E97C3DDF09E1}" type="presOf" srcId="{7DAF4A99-25E1-44F9-90C0-EA66CF00B3B6}" destId="{5473F14B-8F21-412E-B8DE-EADF32D6F521}" srcOrd="0"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6DB72DBE-E82A-47EF-ACEA-E04B7B517F26}" srcId="{7DAF4A99-25E1-44F9-90C0-EA66CF00B3B6}" destId="{EA22DC01-B1C3-4425-86ED-5B66953397A8}" srcOrd="3" destOrd="0" parTransId="{5D0A80B1-3E50-448A-A64D-AD1355ED3022}" sibTransId="{A9D991C7-41FC-48B5-87C1-98EB407695FE}"/>
    <dgm:cxn modelId="{CDAE2543-0EE1-4B34-B52E-A8EEEA699492}" srcId="{7D17D413-1C96-46A5-9E85-72C6636AE3C5}" destId="{63784350-6FB5-4F39-A0AA-A76D20385A1A}" srcOrd="2" destOrd="0" parTransId="{02F99CF5-BE6F-4557-8BB4-68B7181CCBA5}" sibTransId="{E47CBEBB-6EFF-43F4-952B-B6C93B5E9493}"/>
    <dgm:cxn modelId="{D2E71B6A-2ED0-4063-83D4-B7F1634C0332}" srcId="{A0A9AC20-5EC1-4862-BFC8-870928838544}" destId="{5DA147F9-347F-4A9B-99C6-4679CBA742BD}" srcOrd="1" destOrd="0" parTransId="{0DD651B9-CD26-4B12-B47E-A345F5C781A5}" sibTransId="{A279CC5C-DF39-4624-BFA5-ADC04410EA91}"/>
    <dgm:cxn modelId="{F2041E12-C33B-40A9-8050-96CCB9D2F532}" type="presOf" srcId="{7D17D413-1C96-46A5-9E85-72C6636AE3C5}" destId="{5A591EE2-4B7B-40DB-B051-D75F7BFEDDD6}" srcOrd="0" destOrd="0" presId="urn:microsoft.com/office/officeart/2005/8/layout/lProcess2"/>
    <dgm:cxn modelId="{45211C6F-0E35-4E01-9DC9-A050BB7A8447}" type="presOf" srcId="{A0A9AC20-5EC1-4862-BFC8-870928838544}" destId="{9A6AB0E7-12CE-4F4C-9194-CFD62AA0E26B}" srcOrd="0"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BB9A191B-767B-495A-9681-760D2E2962AD}" type="presOf" srcId="{B8FE7A32-1B20-4D46-8242-6C91907A490E}" destId="{EFE71110-9F14-440A-945D-9BFF90054013}" srcOrd="0" destOrd="0" presId="urn:microsoft.com/office/officeart/2005/8/layout/lProcess2"/>
    <dgm:cxn modelId="{19EC4290-8D39-4A77-BC3D-84BD054C45EF}" type="presOf" srcId="{6856B0CF-FE68-485F-BF49-CA4A93F4F38C}" destId="{DECF7DEE-4FD4-4CE5-AEDF-10353AC11531}" srcOrd="0"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0C330C0F-8CF0-444A-A6C2-DDDB9D80C949}" type="presOf" srcId="{67EC18BA-DB21-4AAD-BE8A-067C85A9B73E}" destId="{80762C44-FA02-441A-8A8D-FC00E4F372F1}" srcOrd="0" destOrd="0" presId="urn:microsoft.com/office/officeart/2005/8/layout/lProcess2"/>
    <dgm:cxn modelId="{5018CE96-E6CC-471E-9B9C-30F70F6B8CE7}" srcId="{7D17D413-1C96-46A5-9E85-72C6636AE3C5}" destId="{A9A35E3D-01EA-46C6-AED8-865E91E9D6C9}" srcOrd="0" destOrd="0" parTransId="{0C34515A-9947-4AC4-8E07-6D77FB8F1E95}" sibTransId="{3C0EBF76-BD27-4964-B79F-79CC6413DFD1}"/>
    <dgm:cxn modelId="{0D82CE75-4824-4ED3-8985-912F0451FFBF}" type="presOf" srcId="{5FC74589-1769-4EB4-9E51-9D82632D2E02}" destId="{C1CD2EAA-2E66-4BDA-BB6E-F99B46E1B919}" srcOrd="0" destOrd="0" presId="urn:microsoft.com/office/officeart/2005/8/layout/lProcess2"/>
    <dgm:cxn modelId="{801BD116-4824-456C-BAA4-CB97667AC9F4}" type="presOf" srcId="{63784350-6FB5-4F39-A0AA-A76D20385A1A}" destId="{6C9EBB1C-8DC1-467B-832A-DCA29AD54F62}" srcOrd="0" destOrd="0" presId="urn:microsoft.com/office/officeart/2005/8/layout/lProcess2"/>
    <dgm:cxn modelId="{54377205-A861-4EAA-A28D-F966AB7CC1ED}" type="presOf" srcId="{E12CEE09-DEBB-4435-B911-A40A12F7930D}" destId="{20F65450-B565-4F6E-8CBD-65CD2502E3B0}" srcOrd="0" destOrd="0" presId="urn:microsoft.com/office/officeart/2005/8/layout/lProcess2"/>
    <dgm:cxn modelId="{53D00FBE-0B8C-44B8-BD7B-FF723D810987}" srcId="{EA22DC01-B1C3-4425-86ED-5B66953397A8}" destId="{BC15291E-510A-4A20-8D69-B0F2ACBA3CC6}" srcOrd="0" destOrd="0" parTransId="{DDAF1636-99A0-4E4C-BF8B-7A50EC838E24}" sibTransId="{25F65FF3-A145-4450-BC4A-2BD6189C0F89}"/>
    <dgm:cxn modelId="{03033C8E-546A-4636-B996-DCA3A7F5D692}" srcId="{A0A9AC20-5EC1-4862-BFC8-870928838544}" destId="{06D87D35-A66C-427C-B6DB-AF958D65D6B3}" srcOrd="2" destOrd="0" parTransId="{9A4B31E9-014C-4B63-A219-5A63A8ACB829}" sibTransId="{AC1F3899-4696-4923-97F3-8D3FBB96254A}"/>
    <dgm:cxn modelId="{1EB4329E-8340-406D-9883-6CE60EA84DC8}" type="presOf" srcId="{BC15291E-510A-4A20-8D69-B0F2ACBA3CC6}" destId="{204F3481-2F4C-45A5-A0A1-C088684F0126}" srcOrd="0" destOrd="0" presId="urn:microsoft.com/office/officeart/2005/8/layout/lProcess2"/>
    <dgm:cxn modelId="{F821A90B-6DDF-4C1B-830A-E922053459B3}" type="presOf" srcId="{06D87D35-A66C-427C-B6DB-AF958D65D6B3}" destId="{1EC52667-0754-4666-9083-6E56A0F9B67B}" srcOrd="0" destOrd="0" presId="urn:microsoft.com/office/officeart/2005/8/layout/lProcess2"/>
    <dgm:cxn modelId="{0726E5DE-4692-4DD4-9ED5-1F0284A15BB9}" type="presOf" srcId="{EA22DC01-B1C3-4425-86ED-5B66953397A8}" destId="{AB95B1F2-DB60-4BC5-81D3-1FA274FF69C7}" srcOrd="1" destOrd="0" presId="urn:microsoft.com/office/officeart/2005/8/layout/lProcess2"/>
    <dgm:cxn modelId="{DC4F46C0-859B-4B28-999E-D541531B37E2}" type="presOf" srcId="{EA22DC01-B1C3-4425-86ED-5B66953397A8}" destId="{18B77C7D-672C-4358-9CA6-BD8FA6E2302A}" srcOrd="0" destOrd="0" presId="urn:microsoft.com/office/officeart/2005/8/layout/lProcess2"/>
    <dgm:cxn modelId="{07331F01-0F7E-46D9-9FA4-62FFBA05AD71}" type="presOf" srcId="{91B14D9B-61DF-4421-AF43-318BB0021BDF}" destId="{80F88CB8-4B64-4172-B897-E8F8383812F7}" srcOrd="0" destOrd="0" presId="urn:microsoft.com/office/officeart/2005/8/layout/lProcess2"/>
    <dgm:cxn modelId="{1E04D21B-2E5E-4943-8E51-BB3395909686}" type="presOf" srcId="{5DA147F9-347F-4A9B-99C6-4679CBA742BD}" destId="{02FBE83C-F7E3-4AC9-9A61-66BF67D7D8B6}" srcOrd="0" destOrd="0" presId="urn:microsoft.com/office/officeart/2005/8/layout/lProcess2"/>
    <dgm:cxn modelId="{EA2FD3B8-722B-4877-B8F1-EEA7710C1B84}" srcId="{7DAF4A99-25E1-44F9-90C0-EA66CF00B3B6}" destId="{5FC74589-1769-4EB4-9E51-9D82632D2E02}" srcOrd="1" destOrd="0" parTransId="{4D0CCF7E-4481-42D2-95B3-0CB4029368E1}" sibTransId="{8EB806C9-A9BC-450F-B9C3-AC2ED6D3AF68}"/>
    <dgm:cxn modelId="{7DCFC9CE-B8F1-4E59-A186-9511E6588FB9}" type="presParOf" srcId="{5473F14B-8F21-412E-B8DE-EADF32D6F521}" destId="{C0D74A84-CA9B-4A55-82D3-C4473BCAB74F}" srcOrd="0" destOrd="0" presId="urn:microsoft.com/office/officeart/2005/8/layout/lProcess2"/>
    <dgm:cxn modelId="{CAB848F0-A128-4014-9C8B-DF482780A309}" type="presParOf" srcId="{C0D74A84-CA9B-4A55-82D3-C4473BCAB74F}" destId="{F5FB40AB-A8F0-43CC-AED2-A0B6D3491F03}" srcOrd="0" destOrd="0" presId="urn:microsoft.com/office/officeart/2005/8/layout/lProcess2"/>
    <dgm:cxn modelId="{6A9847E0-1E7B-419D-9230-744E9F72C6CE}" type="presParOf" srcId="{C0D74A84-CA9B-4A55-82D3-C4473BCAB74F}" destId="{189EA2CD-99B4-4604-BDBC-34AEB91058A9}" srcOrd="1" destOrd="0" presId="urn:microsoft.com/office/officeart/2005/8/layout/lProcess2"/>
    <dgm:cxn modelId="{CFEE059E-3268-4B9E-8D6C-1A2A8D161406}" type="presParOf" srcId="{C0D74A84-CA9B-4A55-82D3-C4473BCAB74F}" destId="{051CD919-C14E-4FF7-A82B-674D57B30AF8}" srcOrd="2" destOrd="0" presId="urn:microsoft.com/office/officeart/2005/8/layout/lProcess2"/>
    <dgm:cxn modelId="{38C74874-6BA4-459A-977A-3B31B0FE9557}" type="presParOf" srcId="{051CD919-C14E-4FF7-A82B-674D57B30AF8}" destId="{151EFC3A-4B26-48D8-87A4-D28DC0264B02}" srcOrd="0" destOrd="0" presId="urn:microsoft.com/office/officeart/2005/8/layout/lProcess2"/>
    <dgm:cxn modelId="{07ED1802-B9E3-412C-872D-E215926C13F5}" type="presParOf" srcId="{151EFC3A-4B26-48D8-87A4-D28DC0264B02}" destId="{D6B8C86D-B5C5-4707-BB1C-60E6EB9E4EBA}" srcOrd="0" destOrd="0" presId="urn:microsoft.com/office/officeart/2005/8/layout/lProcess2"/>
    <dgm:cxn modelId="{F8F9A1EC-C3FF-49F7-B002-C3E0B2818BAF}" type="presParOf" srcId="{151EFC3A-4B26-48D8-87A4-D28DC0264B02}" destId="{FEA7308F-F292-4734-BC92-11C7BB5AF5E5}" srcOrd="1" destOrd="0" presId="urn:microsoft.com/office/officeart/2005/8/layout/lProcess2"/>
    <dgm:cxn modelId="{55A4DD06-3C60-4087-A4C2-BE03D1D89748}" type="presParOf" srcId="{151EFC3A-4B26-48D8-87A4-D28DC0264B02}" destId="{20F65450-B565-4F6E-8CBD-65CD2502E3B0}" srcOrd="2" destOrd="0" presId="urn:microsoft.com/office/officeart/2005/8/layout/lProcess2"/>
    <dgm:cxn modelId="{6FF96595-1D9B-4B0E-A0EE-5AD9B426FCB5}" type="presParOf" srcId="{151EFC3A-4B26-48D8-87A4-D28DC0264B02}" destId="{1943ED51-E95A-4F6E-A717-80400DEEEE20}" srcOrd="3" destOrd="0" presId="urn:microsoft.com/office/officeart/2005/8/layout/lProcess2"/>
    <dgm:cxn modelId="{DBE9A9BE-AE6D-4B84-B21F-7CFC8311D5C2}" type="presParOf" srcId="{151EFC3A-4B26-48D8-87A4-D28DC0264B02}" destId="{80F88CB8-4B64-4172-B897-E8F8383812F7}" srcOrd="4" destOrd="0" presId="urn:microsoft.com/office/officeart/2005/8/layout/lProcess2"/>
    <dgm:cxn modelId="{6DB885A0-767E-4120-A4BD-B3888E3FBCCC}" type="presParOf" srcId="{5473F14B-8F21-412E-B8DE-EADF32D6F521}" destId="{DC9EA69A-B885-4DA4-818F-1748672594CF}" srcOrd="1" destOrd="0" presId="urn:microsoft.com/office/officeart/2005/8/layout/lProcess2"/>
    <dgm:cxn modelId="{CDE385B9-C8E9-4852-9FA4-49D26B9DBDB0}" type="presParOf" srcId="{5473F14B-8F21-412E-B8DE-EADF32D6F521}" destId="{3A6F3D38-6FA6-469E-B3C3-234BD62E4CCA}" srcOrd="2" destOrd="0" presId="urn:microsoft.com/office/officeart/2005/8/layout/lProcess2"/>
    <dgm:cxn modelId="{5A2CCA3B-13E3-40CB-B628-C9B9CDFDD347}" type="presParOf" srcId="{3A6F3D38-6FA6-469E-B3C3-234BD62E4CCA}" destId="{C1CD2EAA-2E66-4BDA-BB6E-F99B46E1B919}" srcOrd="0" destOrd="0" presId="urn:microsoft.com/office/officeart/2005/8/layout/lProcess2"/>
    <dgm:cxn modelId="{64DFD5BE-2E2F-4CD7-B9F3-FE7FD870B45C}" type="presParOf" srcId="{3A6F3D38-6FA6-469E-B3C3-234BD62E4CCA}" destId="{727186A0-986E-40DF-85B7-ACC6191E0924}" srcOrd="1" destOrd="0" presId="urn:microsoft.com/office/officeart/2005/8/layout/lProcess2"/>
    <dgm:cxn modelId="{2CB8913F-4018-4073-A3CB-4E4469982E6E}" type="presParOf" srcId="{3A6F3D38-6FA6-469E-B3C3-234BD62E4CCA}" destId="{F4329E4E-5431-4760-B147-9E77700EF61A}" srcOrd="2" destOrd="0" presId="urn:microsoft.com/office/officeart/2005/8/layout/lProcess2"/>
    <dgm:cxn modelId="{5DF61B84-7F74-4B43-B81B-3C3DDDAFE847}" type="presParOf" srcId="{F4329E4E-5431-4760-B147-9E77700EF61A}" destId="{B5C22EF8-EBFA-4704-BF77-C1B26E178B0D}" srcOrd="0" destOrd="0" presId="urn:microsoft.com/office/officeart/2005/8/layout/lProcess2"/>
    <dgm:cxn modelId="{2A58D465-4C30-402F-B02A-735A778FCC04}" type="presParOf" srcId="{B5C22EF8-EBFA-4704-BF77-C1B26E178B0D}" destId="{EFE71110-9F14-440A-945D-9BFF90054013}" srcOrd="0" destOrd="0" presId="urn:microsoft.com/office/officeart/2005/8/layout/lProcess2"/>
    <dgm:cxn modelId="{099B9EDA-6B61-4857-92F9-3BE4B5988C35}" type="presParOf" srcId="{B5C22EF8-EBFA-4704-BF77-C1B26E178B0D}" destId="{35EA0CEB-E637-4D3C-96EF-C8D3B04060F2}" srcOrd="1" destOrd="0" presId="urn:microsoft.com/office/officeart/2005/8/layout/lProcess2"/>
    <dgm:cxn modelId="{B1884E3F-9A21-4831-9A9E-90ABF3C13A2E}" type="presParOf" srcId="{B5C22EF8-EBFA-4704-BF77-C1B26E178B0D}" destId="{9E190C18-AEDE-45E1-8A46-924B1190ACB6}" srcOrd="2" destOrd="0" presId="urn:microsoft.com/office/officeart/2005/8/layout/lProcess2"/>
    <dgm:cxn modelId="{4F38572B-D3FF-4C3A-9184-C626AEB297C1}" type="presParOf" srcId="{B5C22EF8-EBFA-4704-BF77-C1B26E178B0D}" destId="{1E1AD27B-2438-4D0B-AB02-AF912F764D09}" srcOrd="3" destOrd="0" presId="urn:microsoft.com/office/officeart/2005/8/layout/lProcess2"/>
    <dgm:cxn modelId="{CC5CB163-3885-4F77-A404-A39C0490DD9C}" type="presParOf" srcId="{B5C22EF8-EBFA-4704-BF77-C1B26E178B0D}" destId="{EB498954-62A4-422D-9DE3-1FA74DD1D37F}" srcOrd="4" destOrd="0" presId="urn:microsoft.com/office/officeart/2005/8/layout/lProcess2"/>
    <dgm:cxn modelId="{98696BD3-FA2C-47BC-B56A-BB20A468E53B}" type="presParOf" srcId="{5473F14B-8F21-412E-B8DE-EADF32D6F521}" destId="{BB3C6D49-326B-48DE-AC1D-9DC877BB01DD}" srcOrd="3" destOrd="0" presId="urn:microsoft.com/office/officeart/2005/8/layout/lProcess2"/>
    <dgm:cxn modelId="{CE508C0D-09E4-4C77-8A37-1DA59A78B63C}" type="presParOf" srcId="{5473F14B-8F21-412E-B8DE-EADF32D6F521}" destId="{EF090B29-38A2-4F08-90FA-7BB67BE8B3E2}" srcOrd="4" destOrd="0" presId="urn:microsoft.com/office/officeart/2005/8/layout/lProcess2"/>
    <dgm:cxn modelId="{BCF1C22A-DE41-44EC-8B63-6D9B8791E1F4}" type="presParOf" srcId="{EF090B29-38A2-4F08-90FA-7BB67BE8B3E2}" destId="{9A6AB0E7-12CE-4F4C-9194-CFD62AA0E26B}" srcOrd="0" destOrd="0" presId="urn:microsoft.com/office/officeart/2005/8/layout/lProcess2"/>
    <dgm:cxn modelId="{709FC7C0-30C5-490C-B4E6-A674CB7E708A}" type="presParOf" srcId="{EF090B29-38A2-4F08-90FA-7BB67BE8B3E2}" destId="{4735A497-84C1-49AD-B2D7-A0E2E20F2536}" srcOrd="1" destOrd="0" presId="urn:microsoft.com/office/officeart/2005/8/layout/lProcess2"/>
    <dgm:cxn modelId="{67E34080-43B0-41B9-B4AD-C25D91F96F34}" type="presParOf" srcId="{EF090B29-38A2-4F08-90FA-7BB67BE8B3E2}" destId="{5235814C-D240-476B-A6EA-F820ADA9F290}" srcOrd="2" destOrd="0" presId="urn:microsoft.com/office/officeart/2005/8/layout/lProcess2"/>
    <dgm:cxn modelId="{16C71527-79D1-462E-9637-9489AEEF9115}" type="presParOf" srcId="{5235814C-D240-476B-A6EA-F820ADA9F290}" destId="{F8C87951-0BEC-442E-BD13-E67FB71AC42B}" srcOrd="0" destOrd="0" presId="urn:microsoft.com/office/officeart/2005/8/layout/lProcess2"/>
    <dgm:cxn modelId="{1C109D94-DB6C-4400-B3DD-A384D902AF7F}" type="presParOf" srcId="{F8C87951-0BEC-442E-BD13-E67FB71AC42B}" destId="{DECF7DEE-4FD4-4CE5-AEDF-10353AC11531}" srcOrd="0" destOrd="0" presId="urn:microsoft.com/office/officeart/2005/8/layout/lProcess2"/>
    <dgm:cxn modelId="{4B666A4B-A12A-4DA1-A966-26BED6F356A7}" type="presParOf" srcId="{F8C87951-0BEC-442E-BD13-E67FB71AC42B}" destId="{739A0DE6-D28A-493F-A1CB-4B3CCAC72873}" srcOrd="1" destOrd="0" presId="urn:microsoft.com/office/officeart/2005/8/layout/lProcess2"/>
    <dgm:cxn modelId="{45F0034A-8D69-401D-9C89-9611B3852FE6}" type="presParOf" srcId="{F8C87951-0BEC-442E-BD13-E67FB71AC42B}" destId="{02FBE83C-F7E3-4AC9-9A61-66BF67D7D8B6}" srcOrd="2" destOrd="0" presId="urn:microsoft.com/office/officeart/2005/8/layout/lProcess2"/>
    <dgm:cxn modelId="{CEE7B542-C86C-4B36-B692-61B9AFB2343D}" type="presParOf" srcId="{F8C87951-0BEC-442E-BD13-E67FB71AC42B}" destId="{87C5B8B3-4388-4867-AA6C-4B2D717EAAF2}" srcOrd="3" destOrd="0" presId="urn:microsoft.com/office/officeart/2005/8/layout/lProcess2"/>
    <dgm:cxn modelId="{BB584C0A-5391-45CD-B87F-E30DB89FF7C3}" type="presParOf" srcId="{F8C87951-0BEC-442E-BD13-E67FB71AC42B}" destId="{1EC52667-0754-4666-9083-6E56A0F9B67B}" srcOrd="4" destOrd="0" presId="urn:microsoft.com/office/officeart/2005/8/layout/lProcess2"/>
    <dgm:cxn modelId="{E655F63F-D1AF-4567-84D3-9311CCED9F63}" type="presParOf" srcId="{5473F14B-8F21-412E-B8DE-EADF32D6F521}" destId="{9C67C073-8031-4FB8-83D0-BB3987979FB7}" srcOrd="5" destOrd="0" presId="urn:microsoft.com/office/officeart/2005/8/layout/lProcess2"/>
    <dgm:cxn modelId="{CA5F1432-94E2-4A4A-93E1-44998E0E4292}" type="presParOf" srcId="{5473F14B-8F21-412E-B8DE-EADF32D6F521}" destId="{3D53649F-3A9D-48AC-B3B4-F9359FF49907}" srcOrd="6" destOrd="0" presId="urn:microsoft.com/office/officeart/2005/8/layout/lProcess2"/>
    <dgm:cxn modelId="{4098325F-7AE0-41E3-9897-DD54D3BE3AC5}" type="presParOf" srcId="{3D53649F-3A9D-48AC-B3B4-F9359FF49907}" destId="{18B77C7D-672C-4358-9CA6-BD8FA6E2302A}" srcOrd="0" destOrd="0" presId="urn:microsoft.com/office/officeart/2005/8/layout/lProcess2"/>
    <dgm:cxn modelId="{05F06835-39EF-4C20-B96C-64553366D313}" type="presParOf" srcId="{3D53649F-3A9D-48AC-B3B4-F9359FF49907}" destId="{AB95B1F2-DB60-4BC5-81D3-1FA274FF69C7}" srcOrd="1" destOrd="0" presId="urn:microsoft.com/office/officeart/2005/8/layout/lProcess2"/>
    <dgm:cxn modelId="{75EA290D-BBD8-49F8-93F5-A654FFB00E89}" type="presParOf" srcId="{3D53649F-3A9D-48AC-B3B4-F9359FF49907}" destId="{9D4EF955-0664-47BE-890F-75DA470A2A2E}" srcOrd="2" destOrd="0" presId="urn:microsoft.com/office/officeart/2005/8/layout/lProcess2"/>
    <dgm:cxn modelId="{CB5961CC-57E9-4AA9-892D-66D707CE3FF8}" type="presParOf" srcId="{9D4EF955-0664-47BE-890F-75DA470A2A2E}" destId="{CCD58064-6258-410C-B1E0-023DF3946A43}" srcOrd="0" destOrd="0" presId="urn:microsoft.com/office/officeart/2005/8/layout/lProcess2"/>
    <dgm:cxn modelId="{25B2AAF8-23B4-4B5A-AC32-F8F6F8DE250F}" type="presParOf" srcId="{CCD58064-6258-410C-B1E0-023DF3946A43}" destId="{204F3481-2F4C-45A5-A0A1-C088684F0126}" srcOrd="0" destOrd="0" presId="urn:microsoft.com/office/officeart/2005/8/layout/lProcess2"/>
    <dgm:cxn modelId="{FAAB640A-213C-4867-9764-740683785841}" type="presParOf" srcId="{CCD58064-6258-410C-B1E0-023DF3946A43}" destId="{B768FAA9-E2C4-4A6B-82D8-EF54C53E14D8}" srcOrd="1" destOrd="0" presId="urn:microsoft.com/office/officeart/2005/8/layout/lProcess2"/>
    <dgm:cxn modelId="{60A3D546-D915-4ACD-B87D-803413521AC7}" type="presParOf" srcId="{CCD58064-6258-410C-B1E0-023DF3946A43}" destId="{0F3CAB81-CF76-498F-9619-BAF8144FA3C3}" srcOrd="2" destOrd="0" presId="urn:microsoft.com/office/officeart/2005/8/layout/lProcess2"/>
    <dgm:cxn modelId="{5B5B1A9F-57CA-4091-879B-63C0F1B3D137}" type="presParOf" srcId="{CCD58064-6258-410C-B1E0-023DF3946A43}" destId="{0E0C811E-F3C5-4F24-A485-437F0C0EAD6A}" srcOrd="3" destOrd="0" presId="urn:microsoft.com/office/officeart/2005/8/layout/lProcess2"/>
    <dgm:cxn modelId="{8E463EB6-863F-4AEE-8627-F0F8A0FA76FE}" type="presParOf" srcId="{CCD58064-6258-410C-B1E0-023DF3946A43}" destId="{80762C44-FA02-441A-8A8D-FC00E4F372F1}" srcOrd="4" destOrd="0" presId="urn:microsoft.com/office/officeart/2005/8/layout/lProcess2"/>
    <dgm:cxn modelId="{675B5A9A-55F9-4119-971C-49937594A292}" type="presParOf" srcId="{5473F14B-8F21-412E-B8DE-EADF32D6F521}" destId="{1EEF13C7-AF43-4380-A8A5-F72A5D476D05}" srcOrd="7" destOrd="0" presId="urn:microsoft.com/office/officeart/2005/8/layout/lProcess2"/>
    <dgm:cxn modelId="{8AA5B2F6-BFC8-415E-96A9-0D9D6805F2B8}" type="presParOf" srcId="{5473F14B-8F21-412E-B8DE-EADF32D6F521}" destId="{0618492F-D453-4601-9C36-8CE6AA153D1B}" srcOrd="8" destOrd="0" presId="urn:microsoft.com/office/officeart/2005/8/layout/lProcess2"/>
    <dgm:cxn modelId="{051877EE-F3B4-4B12-BA34-559D6B3E1E78}" type="presParOf" srcId="{0618492F-D453-4601-9C36-8CE6AA153D1B}" destId="{5A591EE2-4B7B-40DB-B051-D75F7BFEDDD6}" srcOrd="0" destOrd="0" presId="urn:microsoft.com/office/officeart/2005/8/layout/lProcess2"/>
    <dgm:cxn modelId="{97AD7B06-686A-4073-B936-EF1187A92F12}" type="presParOf" srcId="{0618492F-D453-4601-9C36-8CE6AA153D1B}" destId="{34BAB90F-F3E5-4FFB-A339-2946D1CD0CCB}" srcOrd="1" destOrd="0" presId="urn:microsoft.com/office/officeart/2005/8/layout/lProcess2"/>
    <dgm:cxn modelId="{5D3309F3-9A82-4B45-8E1E-B87A4829C17B}" type="presParOf" srcId="{0618492F-D453-4601-9C36-8CE6AA153D1B}" destId="{BA794F96-F89B-483A-BF3A-9118CA9CCDA4}" srcOrd="2" destOrd="0" presId="urn:microsoft.com/office/officeart/2005/8/layout/lProcess2"/>
    <dgm:cxn modelId="{D070A34D-3144-40F3-B19C-0D1EC3C38FDE}" type="presParOf" srcId="{BA794F96-F89B-483A-BF3A-9118CA9CCDA4}" destId="{76BCF6F8-619E-4477-AF5E-3CC45345624F}" srcOrd="0" destOrd="0" presId="urn:microsoft.com/office/officeart/2005/8/layout/lProcess2"/>
    <dgm:cxn modelId="{2D91F18C-98C8-4989-8ABE-C080EAC3CBBE}" type="presParOf" srcId="{76BCF6F8-619E-4477-AF5E-3CC45345624F}" destId="{F0B767F2-4C7E-481B-967C-8FE0CB529397}" srcOrd="0" destOrd="0" presId="urn:microsoft.com/office/officeart/2005/8/layout/lProcess2"/>
    <dgm:cxn modelId="{B84BEDEB-D319-4E5B-8BDF-A7DCBA9C0A3A}" type="presParOf" srcId="{76BCF6F8-619E-4477-AF5E-3CC45345624F}" destId="{B342BD1C-A54C-4F1C-A099-03A03E61088D}" srcOrd="1" destOrd="0" presId="urn:microsoft.com/office/officeart/2005/8/layout/lProcess2"/>
    <dgm:cxn modelId="{025A87F0-B09D-4D41-9983-B197F74F584E}" type="presParOf" srcId="{76BCF6F8-619E-4477-AF5E-3CC45345624F}" destId="{6F277C00-29F7-4ECD-8C97-37788C7BA770}" srcOrd="2" destOrd="0" presId="urn:microsoft.com/office/officeart/2005/8/layout/lProcess2"/>
    <dgm:cxn modelId="{C97DBE65-A968-4A60-B298-59B11C483749}" type="presParOf" srcId="{76BCF6F8-619E-4477-AF5E-3CC45345624F}" destId="{3945A699-1DD4-41EF-B849-687FF56CB987}" srcOrd="3" destOrd="0" presId="urn:microsoft.com/office/officeart/2005/8/layout/lProcess2"/>
    <dgm:cxn modelId="{2C3C0B1A-9200-46BB-98C6-B8A0F820E637}"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High dim. data</a:t>
          </a:r>
          <a:endParaRPr lang="en-US" sz="2400" b="1" kern="1200" dirty="0"/>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Locality sensitive hashing</a:t>
          </a:r>
          <a:endParaRPr lang="en-US" sz="1800" kern="1200" dirty="0">
            <a:latin typeface="Calibri" pitchFamily="34" charset="0"/>
            <a:cs typeface="Calibri" pitchFamily="34" charset="0"/>
          </a:endParaRP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Clustering</a:t>
          </a:r>
          <a:endParaRPr lang="en-US" sz="1800" kern="1200" dirty="0">
            <a:latin typeface="Calibri" pitchFamily="34" charset="0"/>
            <a:cs typeface="Calibri" pitchFamily="34" charset="0"/>
          </a:endParaRP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Dimensionality reduction</a:t>
          </a:r>
          <a:endParaRPr lang="en-US" sz="1800" kern="1200" dirty="0">
            <a:latin typeface="Calibri" pitchFamily="34" charset="0"/>
            <a:cs typeface="Calibri" pitchFamily="34" charset="0"/>
          </a:endParaRP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Graph </a:t>
          </a:r>
          <a:br>
            <a:rPr lang="en-US" sz="2400" b="1" kern="1200" dirty="0" smtClean="0"/>
          </a:br>
          <a:r>
            <a:rPr lang="en-US" sz="2400" b="1" kern="1200" dirty="0" smtClean="0"/>
            <a:t>data</a:t>
          </a:r>
          <a:endParaRPr lang="en-US" sz="2400" b="1" kern="1200" dirty="0"/>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PageRank, </a:t>
          </a:r>
          <a:r>
            <a:rPr lang="en-US" sz="1800" kern="1200" dirty="0" err="1" smtClean="0">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Community Detection</a:t>
          </a:r>
          <a:endParaRPr lang="en-US" sz="1800" kern="1200" dirty="0">
            <a:latin typeface="Calibri" pitchFamily="34" charset="0"/>
            <a:cs typeface="Calibri" pitchFamily="34" charset="0"/>
          </a:endParaRP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Spam Detection</a:t>
          </a:r>
          <a:endParaRPr lang="en-US" sz="1800" kern="1200" dirty="0">
            <a:latin typeface="Calibri" pitchFamily="34" charset="0"/>
            <a:cs typeface="Calibri" pitchFamily="34" charset="0"/>
          </a:endParaRP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Infinite </a:t>
          </a:r>
          <a:br>
            <a:rPr lang="en-US" sz="2400" b="1" kern="1200" dirty="0" smtClean="0"/>
          </a:br>
          <a:r>
            <a:rPr lang="en-US" sz="2400" b="1" kern="1200" dirty="0" smtClean="0"/>
            <a:t>data</a:t>
          </a:r>
          <a:endParaRPr lang="en-US" sz="2400" b="1" kern="1200" dirty="0"/>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Filtering data streams</a:t>
          </a:r>
          <a:endParaRPr lang="en-US" sz="1800" kern="1200" dirty="0">
            <a:latin typeface="Calibri" pitchFamily="34" charset="0"/>
            <a:cs typeface="Calibri" pitchFamily="34" charset="0"/>
          </a:endParaRP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Web advertising</a:t>
          </a:r>
          <a:endParaRPr lang="en-US" sz="1800" kern="1200" dirty="0">
            <a:latin typeface="Calibri" pitchFamily="34" charset="0"/>
            <a:cs typeface="Calibri" pitchFamily="34" charset="0"/>
          </a:endParaRP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Queries on streams</a:t>
          </a:r>
          <a:endParaRPr lang="en-US" sz="1800" kern="1200" dirty="0">
            <a:latin typeface="Calibri" pitchFamily="34" charset="0"/>
            <a:cs typeface="Calibri" pitchFamily="34" charset="0"/>
          </a:endParaRP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Machine learning</a:t>
          </a:r>
          <a:endParaRPr lang="en-US" sz="2400" b="1" kern="1200" dirty="0"/>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SVM</a:t>
          </a:r>
          <a:endParaRPr lang="en-US" sz="1800" kern="1200" dirty="0">
            <a:latin typeface="Calibri" pitchFamily="34" charset="0"/>
            <a:cs typeface="Calibri" pitchFamily="34" charset="0"/>
          </a:endParaRP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Decision Trees</a:t>
          </a:r>
          <a:endParaRPr lang="en-US" sz="1800" kern="1200" dirty="0">
            <a:latin typeface="Calibri" pitchFamily="34" charset="0"/>
            <a:cs typeface="Calibri" pitchFamily="34" charset="0"/>
          </a:endParaRP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Perceptron, </a:t>
          </a:r>
          <a:r>
            <a:rPr lang="en-US" sz="1800" kern="1200" dirty="0" err="1" smtClean="0">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Apps</a:t>
          </a:r>
          <a:endParaRPr lang="en-US" sz="2400" b="1" kern="1200" dirty="0"/>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Recommender systems</a:t>
          </a:r>
          <a:endParaRPr lang="en-US" sz="1800" kern="1200" dirty="0">
            <a:latin typeface="Calibri" pitchFamily="34" charset="0"/>
            <a:cs typeface="Calibri" pitchFamily="34" charset="0"/>
          </a:endParaRP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Association Rules</a:t>
          </a:r>
          <a:endParaRPr lang="en-US" sz="1800" kern="1200" dirty="0">
            <a:latin typeface="Calibri" pitchFamily="34" charset="0"/>
            <a:cs typeface="Calibri" pitchFamily="34" charset="0"/>
          </a:endParaRP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Duplicate document detection</a:t>
          </a:r>
          <a:endParaRPr lang="en-US" sz="1800" kern="1200" dirty="0">
            <a:latin typeface="Calibri" pitchFamily="34" charset="0"/>
            <a:cs typeface="Calibri" pitchFamily="34" charset="0"/>
          </a:endParaRP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8/8/2014</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8/8/2014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9F30B95-AD19-4E75-86E8-AF43288D2F15}" type="slidenum">
              <a:rPr lang="en-US"/>
              <a:pPr/>
              <a:t>13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C40B6C4-9DF7-44AA-9F30-9485E0E087CD}" type="slidenum">
              <a:rPr lang="en-US"/>
              <a:pPr/>
              <a:t>15</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45AC0D1-CC1B-4B79-B42C-2EA48882A3E3}" type="slidenum">
              <a:rPr lang="en-US"/>
              <a:pPr/>
              <a:t>16</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A4C6BDB-9476-45EF-B07C-F71641C038A7}" type="slidenum">
              <a:rPr lang="en-US"/>
              <a:pPr/>
              <a:t>17</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5BC349B-6BB4-44C9-A86D-14D563EEB414}" type="slidenum">
              <a:rPr lang="en-US"/>
              <a:pPr/>
              <a:t>18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E86C57F-54DC-4681-9351-AB4C073F29DF}" type="slidenum">
              <a:rPr lang="en-US"/>
              <a:pPr/>
              <a:t>19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20</a:t>
            </a:fld>
            <a:endParaRPr lang="en-US"/>
          </a:p>
        </p:txBody>
      </p:sp>
    </p:spTree>
    <p:extLst>
      <p:ext uri="{BB962C8B-B14F-4D97-AF65-F5344CB8AC3E}">
        <p14:creationId xmlns:p14="http://schemas.microsoft.com/office/powerpoint/2010/main" val="2405842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F5F8E04-D9EA-4AD8-AC6F-4F10469D23B8}" type="slidenum">
              <a:rPr lang="en-US"/>
              <a:pPr/>
              <a:t>21</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3D2BEFA-E99D-40A3-8405-5158F4F7B5BC}" type="slidenum">
              <a:rPr lang="en-US"/>
              <a:pPr/>
              <a:t>23</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C0EE02D-9DE4-46B7-A2BE-11D296FC136B}" type="slidenum">
              <a:rPr lang="en-US"/>
              <a:pPr/>
              <a:t>24</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smtClean="0"/>
              <a:t>-- </a:t>
            </a:r>
            <a:r>
              <a:rPr lang="en-US" dirty="0" err="1" smtClean="0"/>
              <a:t>Jaccard</a:t>
            </a:r>
            <a:r>
              <a:rPr lang="en-US" dirty="0" smtClean="0"/>
              <a:t> is not appropriate as we want to consider weights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9EBCE95-FB7C-493D-A03B-AF73ACCA9F6D}" type="slidenum">
              <a:rPr lang="en-US"/>
              <a:pPr/>
              <a:t>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6A741CD-12CB-4F8C-9F90-F482B321925C}" type="slidenum">
              <a:rPr lang="en-US"/>
              <a:pPr/>
              <a:t>26</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76247A4-DE60-4129-839F-65A8356F1E07}" type="slidenum">
              <a:rPr lang="en-US"/>
              <a:pPr/>
              <a:t>27</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34</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sz="1200" b="0" i="0" u="none" strike="noStrike" kern="1200" baseline="0" dirty="0" smtClean="0">
                <a:solidFill>
                  <a:schemeClr val="tx1"/>
                </a:solidFill>
                <a:latin typeface="+mn-lt"/>
                <a:ea typeface="+mn-ea"/>
                <a:cs typeface="+mn-cs"/>
              </a:rPr>
              <a:t>There is a difference in the typical behavior of users and items, as it</a:t>
            </a:r>
          </a:p>
          <a:p>
            <a:r>
              <a:rPr lang="en-US" sz="1200" b="0" i="0" u="none" strike="noStrike" kern="1200" baseline="0" dirty="0" smtClean="0">
                <a:solidFill>
                  <a:schemeClr val="tx1"/>
                </a:solidFill>
                <a:latin typeface="+mn-lt"/>
                <a:ea typeface="+mn-ea"/>
                <a:cs typeface="+mn-cs"/>
              </a:rPr>
              <a:t>pertains to similarity. Intuitively, items tend to be classifiable in simple</a:t>
            </a:r>
          </a:p>
          <a:p>
            <a:r>
              <a:rPr lang="en-US" sz="1200" b="0" i="0" u="none" strike="noStrike" kern="1200" baseline="0" dirty="0" smtClean="0">
                <a:solidFill>
                  <a:schemeClr val="tx1"/>
                </a:solidFill>
                <a:latin typeface="+mn-lt"/>
                <a:ea typeface="+mn-ea"/>
                <a:cs typeface="+mn-cs"/>
              </a:rPr>
              <a:t>terms. For example, music tends to belong to a single genre. It is </a:t>
            </a:r>
            <a:r>
              <a:rPr lang="en-US" sz="1200" b="0" i="0" u="none" strike="noStrike" kern="1200" baseline="0" dirty="0" err="1" smtClean="0">
                <a:solidFill>
                  <a:schemeClr val="tx1"/>
                </a:solidFill>
                <a:latin typeface="+mn-lt"/>
                <a:ea typeface="+mn-ea"/>
                <a:cs typeface="+mn-cs"/>
              </a:rPr>
              <a:t>impossi</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err="1" smtClean="0">
                <a:solidFill>
                  <a:schemeClr val="tx1"/>
                </a:solidFill>
                <a:latin typeface="+mn-lt"/>
                <a:ea typeface="+mn-ea"/>
                <a:cs typeface="+mn-cs"/>
              </a:rPr>
              <a:t>ble</a:t>
            </a:r>
            <a:r>
              <a:rPr lang="en-US" sz="1200" b="0" i="0" u="none" strike="noStrike" kern="1200" baseline="0" dirty="0" smtClean="0">
                <a:solidFill>
                  <a:schemeClr val="tx1"/>
                </a:solidFill>
                <a:latin typeface="+mn-lt"/>
                <a:ea typeface="+mn-ea"/>
                <a:cs typeface="+mn-cs"/>
              </a:rPr>
              <a:t>, e.g., for a piece of music to be both 60’s rock and 1700’s baroque. On</a:t>
            </a:r>
          </a:p>
          <a:p>
            <a:r>
              <a:rPr lang="en-US" sz="1200" b="0" i="0" u="none" strike="noStrike" kern="1200" baseline="0" dirty="0" smtClean="0">
                <a:solidFill>
                  <a:schemeClr val="tx1"/>
                </a:solidFill>
                <a:latin typeface="+mn-lt"/>
                <a:ea typeface="+mn-ea"/>
                <a:cs typeface="+mn-cs"/>
              </a:rPr>
              <a:t>the other hand, there are individuals who like both 60’s rock and 1700’s</a:t>
            </a:r>
          </a:p>
          <a:p>
            <a:r>
              <a:rPr lang="en-US" sz="1200" b="0" i="0" u="none" strike="noStrike" kern="1200" baseline="0" dirty="0" smtClean="0">
                <a:solidFill>
                  <a:schemeClr val="tx1"/>
                </a:solidFill>
                <a:latin typeface="+mn-lt"/>
                <a:ea typeface="+mn-ea"/>
                <a:cs typeface="+mn-cs"/>
              </a:rPr>
              <a:t>baroque, and who buy examples of both types of music.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consequence is that it is easier to discover items that are similar because they belong</a:t>
            </a:r>
          </a:p>
          <a:p>
            <a:r>
              <a:rPr lang="en-US" sz="1200" b="0" i="0" u="none" strike="noStrike" kern="1200" baseline="0" dirty="0" smtClean="0">
                <a:solidFill>
                  <a:schemeClr val="tx1"/>
                </a:solidFill>
                <a:latin typeface="+mn-lt"/>
                <a:ea typeface="+mn-ea"/>
                <a:cs typeface="+mn-cs"/>
              </a:rPr>
              <a:t>to the same genre, than it is to detect that two users are similar because</a:t>
            </a:r>
          </a:p>
          <a:p>
            <a:r>
              <a:rPr lang="en-US" sz="1200" b="0" i="0" u="none" strike="noStrike" kern="1200" baseline="0" dirty="0" smtClean="0">
                <a:solidFill>
                  <a:schemeClr val="tx1"/>
                </a:solidFill>
                <a:latin typeface="+mn-lt"/>
                <a:ea typeface="+mn-ea"/>
                <a:cs typeface="+mn-cs"/>
              </a:rPr>
              <a:t>they prefer one genre in common, while each also likes some genres that</a:t>
            </a:r>
          </a:p>
          <a:p>
            <a:r>
              <a:rPr lang="en-US" sz="1200" b="0" i="0" u="none" strike="noStrike" kern="1200" baseline="0" dirty="0" smtClean="0">
                <a:solidFill>
                  <a:schemeClr val="tx1"/>
                </a:solidFill>
                <a:latin typeface="+mn-lt"/>
                <a:ea typeface="+mn-ea"/>
                <a:cs typeface="+mn-cs"/>
              </a:rPr>
              <a:t>the other doesn’t care for.</a:t>
            </a:r>
            <a:endParaRPr lang="en-US" dirty="0" smtClean="0"/>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BDFB1CFC-CF59-4F0D-B90C-856AA38F7767}" type="slidenum">
              <a:rPr lang="en-US"/>
              <a:pPr/>
              <a:t>35</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4D3276C-2F9B-4BB5-919C-53661AA99EE4}" type="slidenum">
              <a:rPr lang="en-US"/>
              <a:pPr/>
              <a:t>36</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3501BA1-4696-45E9-9D93-8A461B9BB2A4}" type="slidenum">
              <a:rPr lang="en-US"/>
              <a:pPr/>
              <a:t>40</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419BC9E-028E-4FB4-AACF-798E50183EB3}" type="slidenum">
              <a:rPr lang="en-US"/>
              <a:pPr/>
              <a:t>41</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50F1B7B-C35E-4A44-A4DE-C774121CBEF0}" type="slidenum">
              <a:rPr lang="en-US"/>
              <a:pPr/>
              <a:t>42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A8A3E-992D-4232-821C-AEEE6D7ACFB6}" type="slidenum">
              <a:rPr lang="en-US"/>
              <a:pPr/>
              <a:t>43</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5268DB1A-B62B-4BD2-ABC6-C5CD78257C69}" type="slidenum">
              <a:rPr lang="en-US"/>
              <a:pPr/>
              <a:t>5</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b="1" i="0" kern="1200" dirty="0" smtClean="0">
                <a:solidFill>
                  <a:schemeClr val="tx1"/>
                </a:solidFill>
                <a:effectLst/>
                <a:latin typeface="+mn-lt"/>
                <a:ea typeface="+mn-ea"/>
                <a:cs typeface="+mn-cs"/>
              </a:rPr>
              <a:t>In 1988,</a:t>
            </a:r>
            <a:r>
              <a:rPr lang="en-US" sz="1200" b="0" i="0" kern="1200" dirty="0" smtClean="0">
                <a:solidFill>
                  <a:schemeClr val="tx1"/>
                </a:solidFill>
                <a:effectLst/>
                <a:latin typeface="+mn-lt"/>
                <a:ea typeface="+mn-ea"/>
                <a:cs typeface="+mn-cs"/>
              </a:rPr>
              <a:t> a British mountain climber named Joe Simpson wrote a book called </a:t>
            </a:r>
            <a:r>
              <a:rPr lang="en-US" sz="1200" b="0" i="1" kern="1200" dirty="0" smtClean="0">
                <a:solidFill>
                  <a:schemeClr val="tx1"/>
                </a:solidFill>
                <a:effectLst/>
                <a:latin typeface="+mn-lt"/>
                <a:ea typeface="+mn-ea"/>
                <a:cs typeface="+mn-cs"/>
              </a:rPr>
              <a:t>Touching the Void</a:t>
            </a:r>
            <a:r>
              <a:rPr lang="en-US" sz="1200" b="0" i="0" kern="1200" dirty="0" smtClean="0">
                <a:solidFill>
                  <a:schemeClr val="tx1"/>
                </a:solidFill>
                <a:effectLst/>
                <a:latin typeface="+mn-lt"/>
                <a:ea typeface="+mn-ea"/>
                <a:cs typeface="+mn-cs"/>
              </a:rPr>
              <a:t>, a harrowing account of near death in the Peruvian Andes. It got good reviews but, only a modest success, it was soon forgotten. Then, a decade later, a strange thing happened. Jon </a:t>
            </a:r>
            <a:r>
              <a:rPr lang="en-US" sz="1200" b="0" i="0" kern="1200" dirty="0" err="1" smtClean="0">
                <a:solidFill>
                  <a:schemeClr val="tx1"/>
                </a:solidFill>
                <a:effectLst/>
                <a:latin typeface="+mn-lt"/>
                <a:ea typeface="+mn-ea"/>
                <a:cs typeface="+mn-cs"/>
              </a:rPr>
              <a:t>Krakauer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wrote</a:t>
            </a:r>
            <a:r>
              <a:rPr lang="en-US" sz="1200" b="0" i="1" kern="1200" dirty="0" err="1" smtClean="0">
                <a:solidFill>
                  <a:schemeClr val="tx1"/>
                </a:solidFill>
                <a:effectLst/>
                <a:latin typeface="+mn-lt"/>
                <a:ea typeface="+mn-ea"/>
                <a:cs typeface="+mn-cs"/>
              </a:rPr>
              <a:t>Into</a:t>
            </a:r>
            <a:r>
              <a:rPr lang="en-US" sz="1200" b="0" i="1" kern="1200" dirty="0" smtClean="0">
                <a:solidFill>
                  <a:schemeClr val="tx1"/>
                </a:solidFill>
                <a:effectLst/>
                <a:latin typeface="+mn-lt"/>
                <a:ea typeface="+mn-ea"/>
                <a:cs typeface="+mn-cs"/>
              </a:rPr>
              <a:t> Thin Air</a:t>
            </a:r>
            <a:r>
              <a:rPr lang="en-US" sz="1200" b="0" i="0" kern="1200" dirty="0" smtClean="0">
                <a:solidFill>
                  <a:schemeClr val="tx1"/>
                </a:solidFill>
                <a:effectLst/>
                <a:latin typeface="+mn-lt"/>
                <a:ea typeface="+mn-ea"/>
                <a:cs typeface="+mn-cs"/>
              </a:rPr>
              <a:t>, another book about a mountain-climbing tragedy, which became a publishing sensation. </a:t>
            </a:r>
            <a:r>
              <a:rPr lang="en-US" sz="1200" b="0" i="0" kern="1200" dirty="0" err="1" smtClean="0">
                <a:solidFill>
                  <a:schemeClr val="tx1"/>
                </a:solidFill>
                <a:effectLst/>
                <a:latin typeface="+mn-lt"/>
                <a:ea typeface="+mn-ea"/>
                <a:cs typeface="+mn-cs"/>
              </a:rPr>
              <a:t>Suddenly</a:t>
            </a:r>
            <a:r>
              <a:rPr lang="en-US" sz="1200" b="0" i="1" kern="1200" dirty="0" err="1" smtClean="0">
                <a:solidFill>
                  <a:schemeClr val="tx1"/>
                </a:solidFill>
                <a:effectLst/>
                <a:latin typeface="+mn-lt"/>
                <a:ea typeface="+mn-ea"/>
                <a:cs typeface="+mn-cs"/>
              </a:rPr>
              <a:t>Touching</a:t>
            </a:r>
            <a:r>
              <a:rPr lang="en-US" sz="1200" b="0" i="1" kern="1200" dirty="0" smtClean="0">
                <a:solidFill>
                  <a:schemeClr val="tx1"/>
                </a:solidFill>
                <a:effectLst/>
                <a:latin typeface="+mn-lt"/>
                <a:ea typeface="+mn-ea"/>
                <a:cs typeface="+mn-cs"/>
              </a:rPr>
              <a:t> the Void</a:t>
            </a:r>
            <a:r>
              <a:rPr lang="en-US" sz="1200" b="0" i="0" kern="1200" dirty="0" smtClean="0">
                <a:solidFill>
                  <a:schemeClr val="tx1"/>
                </a:solidFill>
                <a:effectLst/>
                <a:latin typeface="+mn-lt"/>
                <a:ea typeface="+mn-ea"/>
                <a:cs typeface="+mn-cs"/>
              </a:rPr>
              <a:t> started to sell again.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Random House rushed out a new edition to keep up with demand. Booksellers began to promote it next to their </a:t>
            </a:r>
            <a:r>
              <a:rPr lang="en-US" sz="1200" b="0" i="1" kern="1200" dirty="0" smtClean="0">
                <a:solidFill>
                  <a:schemeClr val="tx1"/>
                </a:solidFill>
                <a:effectLst/>
                <a:latin typeface="+mn-lt"/>
                <a:ea typeface="+mn-ea"/>
                <a:cs typeface="+mn-cs"/>
              </a:rPr>
              <a:t>Into Thin Air</a:t>
            </a:r>
            <a:r>
              <a:rPr lang="en-US" sz="1200" b="0" i="0" kern="1200" dirty="0" smtClean="0">
                <a:solidFill>
                  <a:schemeClr val="tx1"/>
                </a:solidFill>
                <a:effectLst/>
                <a:latin typeface="+mn-lt"/>
                <a:ea typeface="+mn-ea"/>
                <a:cs typeface="+mn-cs"/>
              </a:rPr>
              <a:t> displays, and sales rose further. A revised paperback edition, which came out in January, spent 14 weeks on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New</a:t>
            </a:r>
            <a:r>
              <a:rPr lang="en-US" sz="1200" b="0" i="1" kern="1200" dirty="0" smtClean="0">
                <a:solidFill>
                  <a:schemeClr val="tx1"/>
                </a:solidFill>
                <a:effectLst/>
                <a:latin typeface="+mn-lt"/>
                <a:ea typeface="+mn-ea"/>
                <a:cs typeface="+mn-cs"/>
              </a:rPr>
              <a:t> York Times</a:t>
            </a:r>
            <a:r>
              <a:rPr lang="en-US" sz="1200" b="0" i="0" kern="1200" dirty="0" smtClean="0">
                <a:solidFill>
                  <a:schemeClr val="tx1"/>
                </a:solidFill>
                <a:effectLst/>
                <a:latin typeface="+mn-lt"/>
                <a:ea typeface="+mn-ea"/>
                <a:cs typeface="+mn-cs"/>
              </a:rPr>
              <a:t> bestseller list. That same month, IFC Films released a docudrama of the story to critical acclaim. </a:t>
            </a:r>
            <a:r>
              <a:rPr lang="en-US" sz="1200" b="0" i="0" kern="1200" dirty="0" err="1" smtClean="0">
                <a:solidFill>
                  <a:schemeClr val="tx1"/>
                </a:solidFill>
                <a:effectLst/>
                <a:latin typeface="+mn-lt"/>
                <a:ea typeface="+mn-ea"/>
                <a:cs typeface="+mn-cs"/>
              </a:rPr>
              <a:t>Now</a:t>
            </a:r>
            <a:r>
              <a:rPr lang="en-US" sz="1200" b="0" i="1" kern="1200" dirty="0" err="1" smtClean="0">
                <a:solidFill>
                  <a:schemeClr val="tx1"/>
                </a:solidFill>
                <a:effectLst/>
                <a:latin typeface="+mn-lt"/>
                <a:ea typeface="+mn-ea"/>
                <a:cs typeface="+mn-cs"/>
              </a:rPr>
              <a:t>Touching</a:t>
            </a:r>
            <a:r>
              <a:rPr lang="en-US" sz="1200" b="0" i="1" kern="1200" dirty="0" smtClean="0">
                <a:solidFill>
                  <a:schemeClr val="tx1"/>
                </a:solidFill>
                <a:effectLst/>
                <a:latin typeface="+mn-lt"/>
                <a:ea typeface="+mn-ea"/>
                <a:cs typeface="+mn-cs"/>
              </a:rPr>
              <a:t> the Void</a:t>
            </a:r>
            <a:r>
              <a:rPr lang="en-US" sz="1200" b="0" i="0" kern="1200" dirty="0" smtClean="0">
                <a:solidFill>
                  <a:schemeClr val="tx1"/>
                </a:solidFill>
                <a:effectLst/>
                <a:latin typeface="+mn-lt"/>
                <a:ea typeface="+mn-ea"/>
                <a:cs typeface="+mn-cs"/>
              </a:rPr>
              <a:t> outsells </a:t>
            </a:r>
            <a:r>
              <a:rPr lang="en-US" sz="1200" b="0" i="1" kern="1200" dirty="0" smtClean="0">
                <a:solidFill>
                  <a:schemeClr val="tx1"/>
                </a:solidFill>
                <a:effectLst/>
                <a:latin typeface="+mn-lt"/>
                <a:ea typeface="+mn-ea"/>
                <a:cs typeface="+mn-cs"/>
              </a:rPr>
              <a:t>Into Thin Air</a:t>
            </a:r>
            <a:r>
              <a:rPr lang="en-US" sz="1200" b="0" i="0" kern="1200" dirty="0" smtClean="0">
                <a:solidFill>
                  <a:schemeClr val="tx1"/>
                </a:solidFill>
                <a:effectLst/>
                <a:latin typeface="+mn-lt"/>
                <a:ea typeface="+mn-ea"/>
                <a:cs typeface="+mn-cs"/>
              </a:rPr>
              <a:t> more than two to one.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happened? In short, Amazon.com recommendations. The online bookseller's software noted patterns in buying behavior and suggested that readers who liked </a:t>
            </a:r>
            <a:r>
              <a:rPr lang="en-US" sz="1200" b="0" i="1" kern="1200" dirty="0" smtClean="0">
                <a:solidFill>
                  <a:schemeClr val="tx1"/>
                </a:solidFill>
                <a:effectLst/>
                <a:latin typeface="+mn-lt"/>
                <a:ea typeface="+mn-ea"/>
                <a:cs typeface="+mn-cs"/>
              </a:rPr>
              <a:t>Into Thin </a:t>
            </a:r>
            <a:r>
              <a:rPr lang="en-US" sz="1200" b="0" i="1" kern="1200" dirty="0" err="1" smtClean="0">
                <a:solidFill>
                  <a:schemeClr val="tx1"/>
                </a:solidFill>
                <a:effectLst/>
                <a:latin typeface="+mn-lt"/>
                <a:ea typeface="+mn-ea"/>
                <a:cs typeface="+mn-cs"/>
              </a:rPr>
              <a:t>Air</a:t>
            </a:r>
            <a:r>
              <a:rPr lang="en-US" sz="1200" b="0" i="0" kern="1200" dirty="0" err="1" smtClean="0">
                <a:solidFill>
                  <a:schemeClr val="tx1"/>
                </a:solidFill>
                <a:effectLst/>
                <a:latin typeface="+mn-lt"/>
                <a:ea typeface="+mn-ea"/>
                <a:cs typeface="+mn-cs"/>
              </a:rPr>
              <a:t>would</a:t>
            </a:r>
            <a:r>
              <a:rPr lang="en-US" sz="1200" b="0" i="0" kern="1200" dirty="0" smtClean="0">
                <a:solidFill>
                  <a:schemeClr val="tx1"/>
                </a:solidFill>
                <a:effectLst/>
                <a:latin typeface="+mn-lt"/>
                <a:ea typeface="+mn-ea"/>
                <a:cs typeface="+mn-cs"/>
              </a:rPr>
              <a:t> also like </a:t>
            </a:r>
            <a:r>
              <a:rPr lang="en-US" sz="1200" b="0" i="1" kern="1200" dirty="0" smtClean="0">
                <a:solidFill>
                  <a:schemeClr val="tx1"/>
                </a:solidFill>
                <a:effectLst/>
                <a:latin typeface="+mn-lt"/>
                <a:ea typeface="+mn-ea"/>
                <a:cs typeface="+mn-cs"/>
              </a:rPr>
              <a:t>Touching the Void</a:t>
            </a:r>
            <a:r>
              <a:rPr lang="en-US" sz="1200" b="0" i="0" kern="1200" dirty="0" smtClean="0">
                <a:solidFill>
                  <a:schemeClr val="tx1"/>
                </a:solidFill>
                <a:effectLst/>
                <a:latin typeface="+mn-lt"/>
                <a:ea typeface="+mn-ea"/>
                <a:cs typeface="+mn-cs"/>
              </a:rPr>
              <a:t>. People took the suggestion, agreed wholeheartedly, wrote rhapsodic reviews. More sales, more algorithm-fueled recommendations, and the positive feedback loop kicked in.</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FC8DF289-2648-4D55-972B-23C1DCCDAB99}" type="slidenum">
              <a:rPr lang="en-US"/>
              <a:pPr/>
              <a:t>6</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DCDDA97D-BC7C-42F4-AC55-3C5613A05AF2}" type="slidenum">
              <a:rPr lang="en-US"/>
              <a:pPr/>
              <a:t>8</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803DE51-090F-4C98-A3F5-DA1CB983650E}" type="slidenum">
              <a:rPr lang="en-US"/>
              <a:pPr/>
              <a:t>9</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10</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9B05CB8-9981-49EA-AE55-53B0F6956BAD}" type="slidenum">
              <a:rPr lang="en-US"/>
              <a:pPr/>
              <a:t>11</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98032F5-BC3D-42F6-8325-3EAAB5A0E6D6}" type="slidenum">
              <a:rPr lang="en-US"/>
              <a:pPr/>
              <a:t>12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31C4BB1-A878-4825-A4F2-F0DAA5EC3304}"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F8AE48-7D4B-4770-9D39-EB03C276211B}"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B6F10D-9244-4944-8534-3612F4E08BD6}" type="datetime1">
              <a:rPr lang="en-US" smtClean="0"/>
              <a:t>8/8/2014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97E4D047-0FC2-4F58-A8A2-B94D26711327}" type="datetime1">
              <a:rPr lang="en-US" smtClean="0"/>
              <a:t>8/8/2014</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D48AB77E-7BB7-4149-95FE-B7CDB46020AE}" type="datetime1">
              <a:rPr lang="en-US" smtClean="0"/>
              <a:t>8/8/2014</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2E91BF0D-2BBF-48E2-AF32-D51EACBBC59D}"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A65C489A-A0B0-43FE-9814-295FECE4DCDF}"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90FBC1-6B2E-4151-BBB0-27A0FBB069D1}"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AE3CBF9-8C76-4542-B636-4DB010FC964A}" type="datetime1">
              <a:rPr lang="en-US" smtClean="0"/>
              <a:t>8/8/2014</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0D04938-6495-4583-82D2-72E00C667A90}" type="datetime1">
              <a:rPr lang="en-US" smtClean="0"/>
              <a:t>8/8/2014</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6D835-83D4-4E42-BD97-E1F275BC3392}" type="datetime1">
              <a:rPr lang="en-US" smtClean="0"/>
              <a:t>8/8/2014</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D22A815-D0F4-4851-818E-06B31CAED29A}"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08D99DB-F600-4397-BD26-097E15769A06}" type="datetime1">
              <a:rPr lang="en-US" smtClean="0"/>
              <a:t>8/8/2014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098788FA-DAEB-4EF8-A39C-7D4736DBAA0D}" type="datetime1">
              <a:rPr lang="en-US" smtClean="0"/>
              <a:t>8/8/2014</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0.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2.wmf"/><Relationship Id="rId5" Type="http://schemas.openxmlformats.org/officeDocument/2006/relationships/oleObject" Target="../embeddings/oleObject4.bin"/><Relationship Id="rId4" Type="http://schemas.openxmlformats.org/officeDocument/2006/relationships/image" Target="../media/image31.wmf"/><Relationship Id="rId9"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wmf"/><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gif"/><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wmf"/><Relationship Id="rId11" Type="http://schemas.openxmlformats.org/officeDocument/2006/relationships/image" Target="../media/image13.gif"/><Relationship Id="rId5" Type="http://schemas.openxmlformats.org/officeDocument/2006/relationships/image" Target="../media/image7.gif"/><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anand.typepad.com/datawocky/2008/03/more-data-usual.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ired.com/wired/archive/12.10/tail.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gif"/></Relationships>
</file>

<file path=ppt/slides/_rels/slide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4" Type="http://schemas.openxmlformats.org/officeDocument/2006/relationships/hyperlink" Target="http://www.wired.com/wired/archive/12.10/tail.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Recommender Systems:</a:t>
            </a:r>
            <a:br>
              <a:rPr lang="en-US" sz="5400" dirty="0"/>
            </a:br>
            <a:r>
              <a:rPr lang="sl-SI" sz="4800" dirty="0"/>
              <a:t>Con</a:t>
            </a:r>
            <a:r>
              <a:rPr lang="en-US" sz="4800" dirty="0"/>
              <a:t>t</a:t>
            </a:r>
            <a:r>
              <a:rPr lang="sl-SI" sz="4800" dirty="0"/>
              <a:t>e</a:t>
            </a:r>
            <a:r>
              <a:rPr lang="en-US" sz="4800" dirty="0"/>
              <a:t>n</a:t>
            </a:r>
            <a:r>
              <a:rPr lang="sl-SI" sz="4800" dirty="0"/>
              <a:t>t</a:t>
            </a:r>
            <a:r>
              <a:rPr lang="en-US" sz="4800" dirty="0"/>
              <a:t>-based Systems &amp; Collaborative Filtering</a:t>
            </a:r>
            <a:endParaRPr lang="en-US" sz="4800" dirty="0"/>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20181965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mtClean="0"/>
              <a:t>Utility Matrix</a:t>
            </a:r>
          </a:p>
        </p:txBody>
      </p:sp>
      <p:graphicFrame>
        <p:nvGraphicFramePr>
          <p:cNvPr id="26626" name="Object 2"/>
          <p:cNvGraphicFramePr>
            <a:graphicFrameLocks noGrp="1" noChangeAspect="1"/>
          </p:cNvGraphicFramePr>
          <p:nvPr>
            <p:ph idx="1"/>
            <p:extLst>
              <p:ext uri="{D42A27DB-BD31-4B8C-83A1-F6EECF244321}">
                <p14:modId xmlns:p14="http://schemas.microsoft.com/office/powerpoint/2010/main" val="2989265062"/>
              </p:ext>
            </p:extLst>
          </p:nvPr>
        </p:nvGraphicFramePr>
        <p:xfrm>
          <a:off x="2133600" y="2209800"/>
          <a:ext cx="4802187" cy="3465513"/>
        </p:xfrm>
        <a:graphic>
          <a:graphicData uri="http://schemas.openxmlformats.org/presentationml/2006/ole">
            <mc:AlternateContent xmlns:mc="http://schemas.openxmlformats.org/markup-compatibility/2006">
              <mc:Choice xmlns:v="urn:schemas-microsoft-com:vml" Requires="v">
                <p:oleObj spid="_x0000_s28808" name="Equation" r:id="rId4" imgW="1231560" imgH="888840" progId="Equation.3">
                  <p:embed/>
                </p:oleObj>
              </mc:Choice>
              <mc:Fallback>
                <p:oleObj name="Equation" r:id="rId4" imgW="1231560" imgH="8888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209800"/>
                        <a:ext cx="4802187" cy="346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2" name="Text Box 42"/>
          <p:cNvSpPr txBox="1">
            <a:spLocks noChangeArrowheads="1"/>
          </p:cNvSpPr>
          <p:nvPr/>
        </p:nvSpPr>
        <p:spPr bwMode="auto">
          <a:xfrm>
            <a:off x="2117725" y="1335087"/>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516312" y="1335087"/>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675187" y="1335087"/>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6122987" y="1335087"/>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773112" y="2309812"/>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773112" y="3148012"/>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773112" y="4138612"/>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773112" y="4976812"/>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10</a:t>
            </a:fld>
            <a:endParaRPr lang="en-US"/>
          </a:p>
        </p:txBody>
      </p:sp>
      <p:sp>
        <p:nvSpPr>
          <p:cNvPr id="14" name="Footer Placeholder 1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813692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Key Problems</a:t>
            </a:r>
          </a:p>
        </p:txBody>
      </p:sp>
      <p:sp>
        <p:nvSpPr>
          <p:cNvPr id="24579" name="Rectangle 3"/>
          <p:cNvSpPr>
            <a:spLocks noGrp="1" noChangeArrowheads="1"/>
          </p:cNvSpPr>
          <p:nvPr>
            <p:ph type="body" idx="1"/>
          </p:nvPr>
        </p:nvSpPr>
        <p:spPr>
          <a:xfrm>
            <a:off x="457200" y="1295400"/>
            <a:ext cx="8686800" cy="5257801"/>
          </a:xfrm>
        </p:spPr>
        <p:txBody>
          <a:bodyPr>
            <a:normAutofit lnSpcReduction="10000"/>
          </a:bodyPr>
          <a:lstStyle/>
          <a:p>
            <a:pPr eaLnBrk="1" hangingPunct="1"/>
            <a:r>
              <a:rPr lang="en-US" b="1" dirty="0" smtClean="0">
                <a:solidFill>
                  <a:srgbClr val="FF0066"/>
                </a:solidFill>
              </a:rPr>
              <a:t>(1)</a:t>
            </a:r>
            <a:r>
              <a:rPr lang="en-US" b="1" dirty="0" smtClean="0">
                <a:solidFill>
                  <a:srgbClr val="0000FF"/>
                </a:solidFill>
              </a:rPr>
              <a:t> Gathering “known” ratings for matrix</a:t>
            </a:r>
          </a:p>
          <a:p>
            <a:pPr lvl="1"/>
            <a:r>
              <a:rPr lang="en-US" dirty="0"/>
              <a:t>How to </a:t>
            </a:r>
            <a:r>
              <a:rPr lang="en-US" dirty="0" smtClean="0"/>
              <a:t>collect the data in the utility matrix</a:t>
            </a:r>
            <a:endParaRPr lang="en-US" dirty="0"/>
          </a:p>
          <a:p>
            <a:pPr lvl="8"/>
            <a:endParaRPr lang="en-US" dirty="0" smtClean="0"/>
          </a:p>
          <a:p>
            <a:pPr eaLnBrk="1" hangingPunct="1"/>
            <a:r>
              <a:rPr lang="en-US" b="1" dirty="0" smtClean="0">
                <a:solidFill>
                  <a:srgbClr val="FF0066"/>
                </a:solidFill>
              </a:rPr>
              <a:t>(2)</a:t>
            </a:r>
            <a:r>
              <a:rPr lang="en-US" b="1" dirty="0" smtClean="0">
                <a:solidFill>
                  <a:srgbClr val="0000FF"/>
                </a:solidFill>
              </a:rPr>
              <a:t> Extrapolate unknown ratings from the </a:t>
            </a:r>
            <a:br>
              <a:rPr lang="en-US" b="1" dirty="0" smtClean="0">
                <a:solidFill>
                  <a:srgbClr val="0000FF"/>
                </a:solidFill>
              </a:rPr>
            </a:br>
            <a:r>
              <a:rPr lang="en-US" b="1" dirty="0" smtClean="0">
                <a:solidFill>
                  <a:srgbClr val="0000FF"/>
                </a:solidFill>
              </a:rPr>
              <a:t>known ones</a:t>
            </a:r>
          </a:p>
          <a:p>
            <a:pPr lvl="1"/>
            <a:r>
              <a:rPr lang="en-US" dirty="0" smtClean="0"/>
              <a:t>Mainly interested in high unknown ratings</a:t>
            </a:r>
          </a:p>
          <a:p>
            <a:pPr lvl="2"/>
            <a:r>
              <a:rPr lang="en-US" dirty="0" smtClean="0"/>
              <a:t>We are not interested in knowing what you don’t like </a:t>
            </a:r>
            <a:br>
              <a:rPr lang="en-US" dirty="0" smtClean="0"/>
            </a:br>
            <a:r>
              <a:rPr lang="en-US" dirty="0" smtClean="0"/>
              <a:t>but what you like</a:t>
            </a:r>
          </a:p>
          <a:p>
            <a:pPr lvl="8"/>
            <a:endParaRPr lang="en-US" dirty="0" smtClean="0"/>
          </a:p>
          <a:p>
            <a:pPr eaLnBrk="1" hangingPunct="1"/>
            <a:r>
              <a:rPr lang="en-US" b="1" dirty="0" smtClean="0">
                <a:solidFill>
                  <a:srgbClr val="FF0066"/>
                </a:solidFill>
              </a:rPr>
              <a:t>(3)</a:t>
            </a:r>
            <a:r>
              <a:rPr lang="en-US" b="1" dirty="0" smtClean="0">
                <a:solidFill>
                  <a:srgbClr val="0000FF"/>
                </a:solidFill>
              </a:rPr>
              <a:t> Evaluating extrapolation methods</a:t>
            </a:r>
          </a:p>
          <a:p>
            <a:pPr lvl="1"/>
            <a:r>
              <a:rPr lang="en-US" dirty="0" smtClean="0"/>
              <a:t>How to measure success/performance of</a:t>
            </a:r>
            <a:br>
              <a:rPr lang="en-US" dirty="0" smtClean="0"/>
            </a:br>
            <a:r>
              <a:rPr lang="en-US" dirty="0" smtClean="0"/>
              <a:t>recommendation methods</a:t>
            </a: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107721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t>(1) Gathering Ratings</a:t>
            </a:r>
          </a:p>
        </p:txBody>
      </p:sp>
      <p:sp>
        <p:nvSpPr>
          <p:cNvPr id="25603" name="Rectangle 3"/>
          <p:cNvSpPr>
            <a:spLocks noGrp="1" noChangeArrowheads="1"/>
          </p:cNvSpPr>
          <p:nvPr>
            <p:ph type="body" idx="1"/>
          </p:nvPr>
        </p:nvSpPr>
        <p:spPr/>
        <p:txBody>
          <a:bodyPr/>
          <a:lstStyle/>
          <a:p>
            <a:pPr eaLnBrk="1" hangingPunct="1"/>
            <a:r>
              <a:rPr lang="en-US" b="1" dirty="0" smtClean="0">
                <a:solidFill>
                  <a:srgbClr val="0000FF"/>
                </a:solidFill>
              </a:rPr>
              <a:t>Explicit</a:t>
            </a:r>
          </a:p>
          <a:p>
            <a:pPr lvl="1" eaLnBrk="1" hangingPunct="1"/>
            <a:r>
              <a:rPr lang="en-US" dirty="0" smtClean="0"/>
              <a:t>Ask people to rate items</a:t>
            </a:r>
          </a:p>
          <a:p>
            <a:pPr lvl="1" eaLnBrk="1" hangingPunct="1"/>
            <a:r>
              <a:rPr lang="en-US" dirty="0" smtClean="0"/>
              <a:t>Doesn’t work well in practice – people </a:t>
            </a:r>
            <a:br>
              <a:rPr lang="en-US" dirty="0" smtClean="0"/>
            </a:br>
            <a:r>
              <a:rPr lang="en-US" dirty="0" smtClean="0"/>
              <a:t>can’t be bothered</a:t>
            </a:r>
          </a:p>
          <a:p>
            <a:pPr lvl="8"/>
            <a:endParaRPr lang="en-US" dirty="0" smtClean="0"/>
          </a:p>
          <a:p>
            <a:pPr eaLnBrk="1" hangingPunct="1"/>
            <a:r>
              <a:rPr lang="en-US" b="1" dirty="0" smtClean="0">
                <a:solidFill>
                  <a:srgbClr val="FF0066"/>
                </a:solidFill>
              </a:rPr>
              <a:t>Implicit</a:t>
            </a:r>
          </a:p>
          <a:p>
            <a:pPr lvl="1" eaLnBrk="1" hangingPunct="1"/>
            <a:r>
              <a:rPr lang="en-US" dirty="0" smtClean="0"/>
              <a:t>Learn ratings from user actions</a:t>
            </a:r>
          </a:p>
          <a:p>
            <a:pPr lvl="2"/>
            <a:r>
              <a:rPr lang="en-US" dirty="0"/>
              <a:t>E</a:t>
            </a:r>
            <a:r>
              <a:rPr lang="en-US" dirty="0" smtClean="0"/>
              <a:t>.g., purchase implies high rating</a:t>
            </a:r>
          </a:p>
          <a:p>
            <a:pPr lvl="1" eaLnBrk="1" hangingPunct="1"/>
            <a:r>
              <a:rPr lang="en-US" dirty="0" smtClean="0"/>
              <a:t>What about low ratings?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5147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(2) Extrapolating Utilities</a:t>
            </a:r>
          </a:p>
        </p:txBody>
      </p:sp>
      <p:sp>
        <p:nvSpPr>
          <p:cNvPr id="26627" name="Rectangle 3"/>
          <p:cNvSpPr>
            <a:spLocks noGrp="1" noChangeArrowheads="1"/>
          </p:cNvSpPr>
          <p:nvPr>
            <p:ph type="body" idx="1"/>
          </p:nvPr>
        </p:nvSpPr>
        <p:spPr/>
        <p:txBody>
          <a:bodyPr/>
          <a:lstStyle/>
          <a:p>
            <a:pPr eaLnBrk="1" hangingPunct="1"/>
            <a:r>
              <a:rPr lang="en-US" b="1" dirty="0" smtClean="0">
                <a:solidFill>
                  <a:srgbClr val="FF0066"/>
                </a:solidFill>
              </a:rPr>
              <a:t>Key problem:</a:t>
            </a:r>
            <a:r>
              <a:rPr lang="en-US" dirty="0" smtClean="0">
                <a:solidFill>
                  <a:srgbClr val="FF0066"/>
                </a:solidFill>
              </a:rPr>
              <a:t> </a:t>
            </a:r>
            <a:r>
              <a:rPr lang="en-US" dirty="0"/>
              <a:t>Utility </a:t>
            </a:r>
            <a:r>
              <a:rPr lang="en-US" dirty="0" smtClean="0"/>
              <a:t>matrix </a:t>
            </a:r>
            <a:r>
              <a:rPr lang="en-US" b="1" i="1" dirty="0" smtClean="0"/>
              <a:t>U</a:t>
            </a:r>
            <a:r>
              <a:rPr lang="en-US" dirty="0" smtClean="0"/>
              <a:t> is </a:t>
            </a:r>
            <a:r>
              <a:rPr lang="en-US" b="1" dirty="0" smtClean="0"/>
              <a:t>sparse</a:t>
            </a:r>
          </a:p>
          <a:p>
            <a:pPr lvl="1" eaLnBrk="1" hangingPunct="1"/>
            <a:r>
              <a:rPr lang="en-US" dirty="0" smtClean="0"/>
              <a:t>Most people have not rated most items</a:t>
            </a:r>
          </a:p>
          <a:p>
            <a:pPr lvl="1" eaLnBrk="1" hangingPunct="1"/>
            <a:r>
              <a:rPr lang="en-US" b="1" dirty="0" smtClean="0">
                <a:solidFill>
                  <a:srgbClr val="008000"/>
                </a:solidFill>
              </a:rPr>
              <a:t>Cold start: </a:t>
            </a:r>
          </a:p>
          <a:p>
            <a:pPr lvl="2"/>
            <a:r>
              <a:rPr lang="en-US" dirty="0" smtClean="0"/>
              <a:t>New items have no ratings</a:t>
            </a:r>
          </a:p>
          <a:p>
            <a:pPr lvl="2"/>
            <a:r>
              <a:rPr lang="en-US" dirty="0" smtClean="0"/>
              <a:t>New users have no history</a:t>
            </a:r>
          </a:p>
          <a:p>
            <a:pPr lvl="8"/>
            <a:endParaRPr lang="en-US" dirty="0" smtClean="0"/>
          </a:p>
          <a:p>
            <a:pPr eaLnBrk="1" hangingPunct="1"/>
            <a:r>
              <a:rPr lang="en-US" b="1" dirty="0" smtClean="0">
                <a:solidFill>
                  <a:srgbClr val="0000FF"/>
                </a:solidFill>
              </a:rPr>
              <a:t>Three approaches to recommender </a:t>
            </a:r>
            <a:r>
              <a:rPr lang="en-US" b="1" dirty="0">
                <a:solidFill>
                  <a:srgbClr val="0000FF"/>
                </a:solidFill>
              </a:rPr>
              <a:t>s</a:t>
            </a:r>
            <a:r>
              <a:rPr lang="en-US" b="1" dirty="0" smtClean="0">
                <a:solidFill>
                  <a:srgbClr val="0000FF"/>
                </a:solidFill>
              </a:rPr>
              <a:t>ystems:</a:t>
            </a:r>
          </a:p>
          <a:p>
            <a:pPr lvl="1" eaLnBrk="1" hangingPunct="1"/>
            <a:r>
              <a:rPr lang="en-US" b="1" dirty="0" smtClean="0"/>
              <a:t>1)</a:t>
            </a:r>
            <a:r>
              <a:rPr lang="en-US" dirty="0" smtClean="0"/>
              <a:t> Content-based</a:t>
            </a:r>
          </a:p>
          <a:p>
            <a:pPr lvl="1" eaLnBrk="1" hangingPunct="1"/>
            <a:r>
              <a:rPr lang="en-US" b="1" dirty="0" smtClean="0"/>
              <a:t>2)</a:t>
            </a:r>
            <a:r>
              <a:rPr lang="en-US" dirty="0" smtClean="0"/>
              <a:t> Collaborative</a:t>
            </a:r>
          </a:p>
          <a:p>
            <a:pPr lvl="1" eaLnBrk="1" hangingPunct="1"/>
            <a:r>
              <a:rPr lang="en-US" b="1" dirty="0" smtClean="0"/>
              <a:t>3)</a:t>
            </a:r>
            <a:r>
              <a:rPr lang="en-US" dirty="0" smtClean="0"/>
              <a:t> Latent factor based</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 name="Right Brace 1"/>
          <p:cNvSpPr/>
          <p:nvPr/>
        </p:nvSpPr>
        <p:spPr>
          <a:xfrm>
            <a:off x="3886200" y="4724400"/>
            <a:ext cx="228600" cy="914400"/>
          </a:xfrm>
          <a:prstGeom prst="rightBrace">
            <a:avLst>
              <a:gd name="adj1" fmla="val 54844"/>
              <a:gd name="adj2" fmla="val 50000"/>
            </a:avLst>
          </a:prstGeom>
          <a:ln w="762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00FF"/>
              </a:solidFill>
            </a:endParaRPr>
          </a:p>
        </p:txBody>
      </p:sp>
      <p:sp>
        <p:nvSpPr>
          <p:cNvPr id="3" name="TextBox 2"/>
          <p:cNvSpPr txBox="1"/>
          <p:nvPr/>
        </p:nvSpPr>
        <p:spPr>
          <a:xfrm>
            <a:off x="4051339" y="4876800"/>
            <a:ext cx="1663661" cy="646331"/>
          </a:xfrm>
          <a:prstGeom prst="rect">
            <a:avLst/>
          </a:prstGeom>
          <a:noFill/>
        </p:spPr>
        <p:txBody>
          <a:bodyPr wrap="none" rtlCol="0">
            <a:spAutoFit/>
          </a:bodyPr>
          <a:lstStyle/>
          <a:p>
            <a:r>
              <a:rPr lang="en-US" sz="3600" b="1" dirty="0" smtClean="0">
                <a:solidFill>
                  <a:srgbClr val="008000"/>
                </a:solidFill>
                <a:latin typeface="Arial" pitchFamily="34" charset="0"/>
                <a:cs typeface="Arial" pitchFamily="34" charset="0"/>
              </a:rPr>
              <a:t>Today!</a:t>
            </a:r>
          </a:p>
        </p:txBody>
      </p:sp>
    </p:spTree>
    <p:extLst>
      <p:ext uri="{BB962C8B-B14F-4D97-AF65-F5344CB8AC3E}">
        <p14:creationId xmlns:p14="http://schemas.microsoft.com/office/powerpoint/2010/main" val="111832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62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P spid="2"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Content-based </a:t>
            </a:r>
            <a:br>
              <a:rPr lang="en-US" dirty="0" smtClean="0"/>
            </a:br>
            <a:r>
              <a:rPr lang="en-US" dirty="0" smtClean="0"/>
              <a:t>Recommender Systems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471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76200"/>
            <a:ext cx="8839200" cy="987552"/>
          </a:xfrm>
        </p:spPr>
        <p:txBody>
          <a:bodyPr>
            <a:normAutofit/>
          </a:bodyPr>
          <a:lstStyle/>
          <a:p>
            <a:pPr eaLnBrk="1" hangingPunct="1"/>
            <a:r>
              <a:rPr lang="en-US" dirty="0" smtClean="0"/>
              <a:t>Content-based Recommendations</a:t>
            </a:r>
          </a:p>
        </p:txBody>
      </p:sp>
      <p:sp>
        <p:nvSpPr>
          <p:cNvPr id="27651" name="Rectangle 3"/>
          <p:cNvSpPr>
            <a:spLocks noGrp="1" noChangeArrowheads="1"/>
          </p:cNvSpPr>
          <p:nvPr>
            <p:ph idx="1"/>
          </p:nvPr>
        </p:nvSpPr>
        <p:spPr/>
        <p:txBody>
          <a:bodyPr/>
          <a:lstStyle/>
          <a:p>
            <a:pPr eaLnBrk="1" hangingPunct="1"/>
            <a:r>
              <a:rPr lang="en-US" b="1" dirty="0" smtClean="0">
                <a:solidFill>
                  <a:srgbClr val="D60093"/>
                </a:solidFill>
              </a:rPr>
              <a:t>Main idea:</a:t>
            </a:r>
            <a:r>
              <a:rPr lang="en-US" dirty="0" smtClean="0">
                <a:solidFill>
                  <a:srgbClr val="D60093"/>
                </a:solidFill>
              </a:rPr>
              <a:t> </a:t>
            </a:r>
            <a:r>
              <a:rPr lang="en-US" dirty="0" smtClean="0"/>
              <a:t>Recommend items to customer </a:t>
            </a:r>
            <a:r>
              <a:rPr lang="en-US" b="1" i="1" dirty="0" smtClean="0"/>
              <a:t>x</a:t>
            </a:r>
            <a:r>
              <a:rPr lang="en-US" dirty="0" smtClean="0"/>
              <a:t> similar to previous items rated highly by </a:t>
            </a:r>
            <a:r>
              <a:rPr lang="en-US" b="1" i="1" dirty="0" smtClean="0"/>
              <a:t>x</a:t>
            </a:r>
          </a:p>
          <a:p>
            <a:pPr marL="118872" indent="0" eaLnBrk="1" hangingPunct="1">
              <a:buNone/>
            </a:pPr>
            <a:endParaRPr lang="en-US" b="1" i="1" dirty="0" smtClean="0"/>
          </a:p>
          <a:p>
            <a:pPr marL="118872" indent="0" eaLnBrk="1" hangingPunct="1">
              <a:buNone/>
            </a:pPr>
            <a:r>
              <a:rPr lang="en-US" b="1" i="1" dirty="0" smtClean="0"/>
              <a:t>Example:</a:t>
            </a:r>
            <a:endParaRPr lang="en-US" b="1" dirty="0" smtClean="0"/>
          </a:p>
          <a:p>
            <a:pPr eaLnBrk="1" hangingPunct="1"/>
            <a:r>
              <a:rPr lang="en-US" b="1" dirty="0" smtClean="0">
                <a:solidFill>
                  <a:srgbClr val="0000FF"/>
                </a:solidFill>
              </a:rPr>
              <a:t>Movie recommendations</a:t>
            </a:r>
          </a:p>
          <a:p>
            <a:pPr lvl="1" eaLnBrk="1" hangingPunct="1"/>
            <a:r>
              <a:rPr lang="en-US" dirty="0" smtClean="0"/>
              <a:t>Recommend movies with same actor(s), </a:t>
            </a:r>
            <a:br>
              <a:rPr lang="en-US" dirty="0" smtClean="0"/>
            </a:br>
            <a:r>
              <a:rPr lang="en-US" dirty="0" smtClean="0"/>
              <a:t>director, genre, …</a:t>
            </a:r>
          </a:p>
          <a:p>
            <a:pPr eaLnBrk="1" hangingPunct="1"/>
            <a:r>
              <a:rPr lang="en-US" b="1" dirty="0" smtClean="0">
                <a:solidFill>
                  <a:srgbClr val="0000FF"/>
                </a:solidFill>
              </a:rPr>
              <a:t>Websites, blogs, news</a:t>
            </a:r>
          </a:p>
          <a:p>
            <a:pPr lvl="1" eaLnBrk="1" hangingPunct="1"/>
            <a:r>
              <a:rPr lang="en-US" dirty="0"/>
              <a:t>R</a:t>
            </a:r>
            <a:r>
              <a:rPr lang="en-US" dirty="0" smtClean="0"/>
              <a:t>ecommend other sites with “similar” content</a:t>
            </a:r>
          </a:p>
          <a:p>
            <a:pPr lvl="1" eaLnBrk="1" hangingPunct="1"/>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2919683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Plan of Action</a:t>
            </a:r>
          </a:p>
        </p:txBody>
      </p:sp>
      <p:pic>
        <p:nvPicPr>
          <p:cNvPr id="36867" name="Picture 4" descr="MCBS01705_0000[1]"/>
          <p:cNvPicPr>
            <a:picLocks noChangeAspect="1" noChangeArrowheads="1"/>
          </p:cNvPicPr>
          <p:nvPr/>
        </p:nvPicPr>
        <p:blipFill>
          <a:blip r:embed="rId3" cstate="print"/>
          <a:srcRect/>
          <a:stretch>
            <a:fillRect/>
          </a:stretch>
        </p:blipFill>
        <p:spPr bwMode="auto">
          <a:xfrm>
            <a:off x="1371600" y="1295400"/>
            <a:ext cx="1758950" cy="1773238"/>
          </a:xfrm>
          <a:prstGeom prst="rect">
            <a:avLst/>
          </a:prstGeom>
          <a:noFill/>
          <a:ln w="9525">
            <a:noFill/>
            <a:miter lim="800000"/>
            <a:headEnd/>
            <a:tailEnd/>
          </a:ln>
        </p:spPr>
      </p:pic>
      <p:sp>
        <p:nvSpPr>
          <p:cNvPr id="31749" name="Oval 5"/>
          <p:cNvSpPr>
            <a:spLocks noChangeArrowheads="1"/>
          </p:cNvSpPr>
          <p:nvPr/>
        </p:nvSpPr>
        <p:spPr bwMode="auto">
          <a:xfrm>
            <a:off x="5867400" y="2133600"/>
            <a:ext cx="533400" cy="533400"/>
          </a:xfrm>
          <a:prstGeom prst="ellipse">
            <a:avLst/>
          </a:prstGeom>
          <a:solidFill>
            <a:srgbClr val="C00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0" name="Oval 6"/>
          <p:cNvSpPr>
            <a:spLocks noChangeArrowheads="1"/>
          </p:cNvSpPr>
          <p:nvPr/>
        </p:nvSpPr>
        <p:spPr bwMode="auto">
          <a:xfrm>
            <a:off x="2362200" y="4648200"/>
            <a:ext cx="533400" cy="533400"/>
          </a:xfrm>
          <a:prstGeom prst="ellipse">
            <a:avLst/>
          </a:prstGeom>
          <a:solidFill>
            <a:srgbClr val="008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2" name="Rectangle 8"/>
          <p:cNvSpPr>
            <a:spLocks noChangeArrowheads="1"/>
          </p:cNvSpPr>
          <p:nvPr/>
        </p:nvSpPr>
        <p:spPr bwMode="auto">
          <a:xfrm>
            <a:off x="2362200" y="5410200"/>
            <a:ext cx="457200" cy="457200"/>
          </a:xfrm>
          <a:prstGeom prst="rect">
            <a:avLst/>
          </a:prstGeom>
          <a:solidFill>
            <a:srgbClr val="008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3" name="Rectangle 9"/>
          <p:cNvSpPr>
            <a:spLocks noChangeArrowheads="1"/>
          </p:cNvSpPr>
          <p:nvPr/>
        </p:nvSpPr>
        <p:spPr bwMode="auto">
          <a:xfrm>
            <a:off x="1524000" y="5410200"/>
            <a:ext cx="457200" cy="457200"/>
          </a:xfrm>
          <a:prstGeom prst="rect">
            <a:avLst/>
          </a:prstGeom>
          <a:solidFill>
            <a:srgbClr val="0066FF"/>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4" name="AutoShape 10"/>
          <p:cNvSpPr>
            <a:spLocks noChangeArrowheads="1"/>
          </p:cNvSpPr>
          <p:nvPr/>
        </p:nvSpPr>
        <p:spPr bwMode="auto">
          <a:xfrm>
            <a:off x="6705600" y="2133600"/>
            <a:ext cx="685800" cy="533400"/>
          </a:xfrm>
          <a:prstGeom prst="triangle">
            <a:avLst>
              <a:gd name="adj" fmla="val 5000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5" name="AutoShape 11"/>
          <p:cNvSpPr>
            <a:spLocks noChangeArrowheads="1"/>
          </p:cNvSpPr>
          <p:nvPr/>
        </p:nvSpPr>
        <p:spPr bwMode="auto">
          <a:xfrm>
            <a:off x="1447800" y="4648200"/>
            <a:ext cx="685800" cy="533400"/>
          </a:xfrm>
          <a:prstGeom prst="hexagon">
            <a:avLst>
              <a:gd name="adj" fmla="val 32143"/>
              <a:gd name="vf" fmla="val 11547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6" name="AutoShape 12"/>
          <p:cNvSpPr>
            <a:spLocks noChangeArrowheads="1"/>
          </p:cNvSpPr>
          <p:nvPr/>
        </p:nvSpPr>
        <p:spPr bwMode="auto">
          <a:xfrm>
            <a:off x="3810000" y="2286000"/>
            <a:ext cx="1219200" cy="304800"/>
          </a:xfrm>
          <a:prstGeom prst="righ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7" name="Text Box 13"/>
          <p:cNvSpPr txBox="1">
            <a:spLocks noChangeArrowheads="1"/>
          </p:cNvSpPr>
          <p:nvPr/>
        </p:nvSpPr>
        <p:spPr bwMode="auto">
          <a:xfrm>
            <a:off x="3810000" y="1876425"/>
            <a:ext cx="753732"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likes</a:t>
            </a:r>
          </a:p>
        </p:txBody>
      </p:sp>
      <p:sp>
        <p:nvSpPr>
          <p:cNvPr id="31758" name="Text Box 14"/>
          <p:cNvSpPr txBox="1">
            <a:spLocks noChangeArrowheads="1"/>
          </p:cNvSpPr>
          <p:nvPr/>
        </p:nvSpPr>
        <p:spPr bwMode="auto">
          <a:xfrm>
            <a:off x="5698753" y="1344359"/>
            <a:ext cx="2013693"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Item profiles</a:t>
            </a:r>
          </a:p>
        </p:txBody>
      </p:sp>
      <p:sp>
        <p:nvSpPr>
          <p:cNvPr id="31759" name="AutoShape 15"/>
          <p:cNvSpPr>
            <a:spLocks noChangeArrowheads="1"/>
          </p:cNvSpPr>
          <p:nvPr/>
        </p:nvSpPr>
        <p:spPr bwMode="auto">
          <a:xfrm>
            <a:off x="6553200" y="3124200"/>
            <a:ext cx="304800" cy="1295400"/>
          </a:xfrm>
          <a:prstGeom prst="downArrow">
            <a:avLst>
              <a:gd name="adj1" fmla="val 50000"/>
              <a:gd name="adj2" fmla="val 10625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0" name="Rectangle 16"/>
          <p:cNvSpPr>
            <a:spLocks noChangeArrowheads="1"/>
          </p:cNvSpPr>
          <p:nvPr/>
        </p:nvSpPr>
        <p:spPr bwMode="auto">
          <a:xfrm>
            <a:off x="5562600" y="1981200"/>
            <a:ext cx="2057400" cy="838200"/>
          </a:xfrm>
          <a:prstGeom prst="rect">
            <a:avLst/>
          </a:prstGeom>
          <a:noFill/>
          <a:ln w="9525">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31761" name="Rectangle 17"/>
          <p:cNvSpPr>
            <a:spLocks noChangeArrowheads="1"/>
          </p:cNvSpPr>
          <p:nvPr/>
        </p:nvSpPr>
        <p:spPr bwMode="auto">
          <a:xfrm>
            <a:off x="5562600" y="4648200"/>
            <a:ext cx="2209800" cy="1143000"/>
          </a:xfrm>
          <a:prstGeom prst="rect">
            <a:avLst/>
          </a:prstGeom>
          <a:noFill/>
          <a:ln w="9525">
            <a:solidFill>
              <a:schemeClr val="tx1"/>
            </a:solidFill>
            <a:miter lim="800000"/>
            <a:headEnd/>
            <a:tailEnd/>
          </a:ln>
          <a:effectLst/>
        </p:spPr>
        <p:txBody>
          <a:bodyPr wrap="none" anchor="ctr"/>
          <a:lstStyle/>
          <a:p>
            <a:pPr algn="ctr"/>
            <a:r>
              <a:rPr lang="en-US" sz="2000" b="1" dirty="0" smtClean="0">
                <a:solidFill>
                  <a:srgbClr val="C00000"/>
                </a:solidFill>
                <a:latin typeface="Arial" pitchFamily="34" charset="0"/>
                <a:cs typeface="Arial" pitchFamily="34" charset="0"/>
              </a:rPr>
              <a:t>Red</a:t>
            </a:r>
            <a:endParaRPr lang="en-US" sz="2000" b="1" dirty="0">
              <a:solidFill>
                <a:srgbClr val="C00000"/>
              </a:solidFill>
              <a:latin typeface="Arial" pitchFamily="34" charset="0"/>
              <a:cs typeface="Arial" pitchFamily="34" charset="0"/>
            </a:endParaRPr>
          </a:p>
          <a:p>
            <a:pPr algn="ctr"/>
            <a:r>
              <a:rPr lang="en-US" sz="2000" b="1" dirty="0">
                <a:latin typeface="Arial" pitchFamily="34" charset="0"/>
                <a:cs typeface="Arial" pitchFamily="34" charset="0"/>
              </a:rPr>
              <a:t>Circles</a:t>
            </a:r>
          </a:p>
          <a:p>
            <a:pPr algn="ctr"/>
            <a:r>
              <a:rPr lang="en-US" sz="2000" b="1" dirty="0">
                <a:latin typeface="Arial" pitchFamily="34" charset="0"/>
                <a:cs typeface="Arial" pitchFamily="34" charset="0"/>
              </a:rPr>
              <a:t>Triangles</a:t>
            </a:r>
          </a:p>
        </p:txBody>
      </p:sp>
      <p:sp>
        <p:nvSpPr>
          <p:cNvPr id="31762" name="Text Box 18"/>
          <p:cNvSpPr txBox="1">
            <a:spLocks noChangeArrowheads="1"/>
          </p:cNvSpPr>
          <p:nvPr/>
        </p:nvSpPr>
        <p:spPr bwMode="auto">
          <a:xfrm>
            <a:off x="5791200" y="5943600"/>
            <a:ext cx="1895071"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User profile</a:t>
            </a:r>
          </a:p>
        </p:txBody>
      </p:sp>
      <p:sp>
        <p:nvSpPr>
          <p:cNvPr id="31764" name="AutoShape 20"/>
          <p:cNvSpPr>
            <a:spLocks noChangeArrowheads="1"/>
          </p:cNvSpPr>
          <p:nvPr/>
        </p:nvSpPr>
        <p:spPr bwMode="auto">
          <a:xfrm>
            <a:off x="3733800" y="5105400"/>
            <a:ext cx="1219200" cy="304800"/>
          </a:xfrm>
          <a:prstGeom prst="lef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5" name="Text Box 21"/>
          <p:cNvSpPr txBox="1">
            <a:spLocks noChangeArrowheads="1"/>
          </p:cNvSpPr>
          <p:nvPr/>
        </p:nvSpPr>
        <p:spPr bwMode="auto">
          <a:xfrm>
            <a:off x="3937119" y="4724400"/>
            <a:ext cx="939681"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match</a:t>
            </a:r>
          </a:p>
        </p:txBody>
      </p:sp>
      <p:sp>
        <p:nvSpPr>
          <p:cNvPr id="31766" name="AutoShape 22"/>
          <p:cNvSpPr>
            <a:spLocks noChangeArrowheads="1"/>
          </p:cNvSpPr>
          <p:nvPr/>
        </p:nvSpPr>
        <p:spPr bwMode="auto">
          <a:xfrm>
            <a:off x="2057400" y="3276600"/>
            <a:ext cx="228600" cy="1066800"/>
          </a:xfrm>
          <a:prstGeom prst="upArrow">
            <a:avLst>
              <a:gd name="adj1" fmla="val 50000"/>
              <a:gd name="adj2" fmla="val 116667"/>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7" name="Text Box 23"/>
          <p:cNvSpPr txBox="1">
            <a:spLocks noChangeArrowheads="1"/>
          </p:cNvSpPr>
          <p:nvPr/>
        </p:nvSpPr>
        <p:spPr bwMode="auto">
          <a:xfrm>
            <a:off x="365125" y="3714690"/>
            <a:ext cx="1638590"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recommend</a:t>
            </a:r>
          </a:p>
        </p:txBody>
      </p:sp>
      <p:sp>
        <p:nvSpPr>
          <p:cNvPr id="31768" name="Text Box 24"/>
          <p:cNvSpPr txBox="1">
            <a:spLocks noChangeArrowheads="1"/>
          </p:cNvSpPr>
          <p:nvPr/>
        </p:nvSpPr>
        <p:spPr bwMode="auto">
          <a:xfrm>
            <a:off x="6842125" y="3476625"/>
            <a:ext cx="797013"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build</a:t>
            </a:r>
          </a:p>
        </p:txBody>
      </p:sp>
      <p:sp>
        <p:nvSpPr>
          <p:cNvPr id="23" name="Slide Number Placeholder 22"/>
          <p:cNvSpPr>
            <a:spLocks noGrp="1"/>
          </p:cNvSpPr>
          <p:nvPr>
            <p:ph type="sldNum" sz="quarter" idx="12"/>
          </p:nvPr>
        </p:nvSpPr>
        <p:spPr/>
        <p:txBody>
          <a:bodyPr/>
          <a:lstStyle/>
          <a:p>
            <a:fld id="{19B12225-5612-419B-A8D5-4B8EEE4C217E}" type="slidenum">
              <a:rPr lang="en-US" smtClean="0"/>
              <a:pPr/>
              <a:t>16</a:t>
            </a:fld>
            <a:endParaRPr lang="en-US"/>
          </a:p>
        </p:txBody>
      </p:sp>
      <p:sp>
        <p:nvSpPr>
          <p:cNvPr id="24" name="Footer Placeholder 2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47378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dissolve">
                                      <p:cBhvr>
                                        <p:cTn id="7" dur="500"/>
                                        <p:tgtEl>
                                          <p:spTgt spid="3174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754"/>
                                        </p:tgtEl>
                                        <p:attrNameLst>
                                          <p:attrName>style.visibility</p:attrName>
                                        </p:attrNameLst>
                                      </p:cBhvr>
                                      <p:to>
                                        <p:strVal val="visible"/>
                                      </p:to>
                                    </p:set>
                                    <p:animEffect transition="in" filter="dissolve">
                                      <p:cBhvr>
                                        <p:cTn id="10" dur="500"/>
                                        <p:tgtEl>
                                          <p:spTgt spid="3175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756"/>
                                        </p:tgtEl>
                                        <p:attrNameLst>
                                          <p:attrName>style.visibility</p:attrName>
                                        </p:attrNameLst>
                                      </p:cBhvr>
                                      <p:to>
                                        <p:strVal val="visible"/>
                                      </p:to>
                                    </p:set>
                                    <p:animEffect transition="in" filter="dissolve">
                                      <p:cBhvr>
                                        <p:cTn id="13" dur="500"/>
                                        <p:tgtEl>
                                          <p:spTgt spid="3175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757"/>
                                        </p:tgtEl>
                                        <p:attrNameLst>
                                          <p:attrName>style.visibility</p:attrName>
                                        </p:attrNameLst>
                                      </p:cBhvr>
                                      <p:to>
                                        <p:strVal val="visible"/>
                                      </p:to>
                                    </p:set>
                                    <p:animEffect transition="in" filter="dissolve">
                                      <p:cBhvr>
                                        <p:cTn id="16" dur="500"/>
                                        <p:tgtEl>
                                          <p:spTgt spid="317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758"/>
                                        </p:tgtEl>
                                        <p:attrNameLst>
                                          <p:attrName>style.visibility</p:attrName>
                                        </p:attrNameLst>
                                      </p:cBhvr>
                                      <p:to>
                                        <p:strVal val="visible"/>
                                      </p:to>
                                    </p:set>
                                    <p:animEffect transition="in" filter="dissolve">
                                      <p:cBhvr>
                                        <p:cTn id="19" dur="500"/>
                                        <p:tgtEl>
                                          <p:spTgt spid="317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1760"/>
                                        </p:tgtEl>
                                        <p:attrNameLst>
                                          <p:attrName>style.visibility</p:attrName>
                                        </p:attrNameLst>
                                      </p:cBhvr>
                                      <p:to>
                                        <p:strVal val="visible"/>
                                      </p:to>
                                    </p:set>
                                    <p:animEffect transition="in" filter="dissolve">
                                      <p:cBhvr>
                                        <p:cTn id="22" dur="500"/>
                                        <p:tgtEl>
                                          <p:spTgt spid="3176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759"/>
                                        </p:tgtEl>
                                        <p:attrNameLst>
                                          <p:attrName>style.visibility</p:attrName>
                                        </p:attrNameLst>
                                      </p:cBhvr>
                                      <p:to>
                                        <p:strVal val="visible"/>
                                      </p:to>
                                    </p:set>
                                    <p:animEffect transition="in" filter="dissolve">
                                      <p:cBhvr>
                                        <p:cTn id="27" dur="500"/>
                                        <p:tgtEl>
                                          <p:spTgt spid="3175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761"/>
                                        </p:tgtEl>
                                        <p:attrNameLst>
                                          <p:attrName>style.visibility</p:attrName>
                                        </p:attrNameLst>
                                      </p:cBhvr>
                                      <p:to>
                                        <p:strVal val="visible"/>
                                      </p:to>
                                    </p:set>
                                    <p:animEffect transition="in" filter="dissolve">
                                      <p:cBhvr>
                                        <p:cTn id="30" dur="500"/>
                                        <p:tgtEl>
                                          <p:spTgt spid="3176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1762"/>
                                        </p:tgtEl>
                                        <p:attrNameLst>
                                          <p:attrName>style.visibility</p:attrName>
                                        </p:attrNameLst>
                                      </p:cBhvr>
                                      <p:to>
                                        <p:strVal val="visible"/>
                                      </p:to>
                                    </p:set>
                                    <p:animEffect transition="in" filter="dissolve">
                                      <p:cBhvr>
                                        <p:cTn id="33" dur="500"/>
                                        <p:tgtEl>
                                          <p:spTgt spid="3176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1768"/>
                                        </p:tgtEl>
                                        <p:attrNameLst>
                                          <p:attrName>style.visibility</p:attrName>
                                        </p:attrNameLst>
                                      </p:cBhvr>
                                      <p:to>
                                        <p:strVal val="visible"/>
                                      </p:to>
                                    </p:set>
                                    <p:animEffect transition="in" filter="dissolve">
                                      <p:cBhvr>
                                        <p:cTn id="36" dur="500"/>
                                        <p:tgtEl>
                                          <p:spTgt spid="3176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750"/>
                                        </p:tgtEl>
                                        <p:attrNameLst>
                                          <p:attrName>style.visibility</p:attrName>
                                        </p:attrNameLst>
                                      </p:cBhvr>
                                      <p:to>
                                        <p:strVal val="visible"/>
                                      </p:to>
                                    </p:set>
                                    <p:animEffect transition="in" filter="dissolve">
                                      <p:cBhvr>
                                        <p:cTn id="41" dur="500"/>
                                        <p:tgtEl>
                                          <p:spTgt spid="31750"/>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1752"/>
                                        </p:tgtEl>
                                        <p:attrNameLst>
                                          <p:attrName>style.visibility</p:attrName>
                                        </p:attrNameLst>
                                      </p:cBhvr>
                                      <p:to>
                                        <p:strVal val="visible"/>
                                      </p:to>
                                    </p:set>
                                    <p:animEffect transition="in" filter="dissolve">
                                      <p:cBhvr>
                                        <p:cTn id="44" dur="500"/>
                                        <p:tgtEl>
                                          <p:spTgt spid="3175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1753"/>
                                        </p:tgtEl>
                                        <p:attrNameLst>
                                          <p:attrName>style.visibility</p:attrName>
                                        </p:attrNameLst>
                                      </p:cBhvr>
                                      <p:to>
                                        <p:strVal val="visible"/>
                                      </p:to>
                                    </p:set>
                                    <p:animEffect transition="in" filter="dissolve">
                                      <p:cBhvr>
                                        <p:cTn id="47" dur="500"/>
                                        <p:tgtEl>
                                          <p:spTgt spid="31753"/>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1755"/>
                                        </p:tgtEl>
                                        <p:attrNameLst>
                                          <p:attrName>style.visibility</p:attrName>
                                        </p:attrNameLst>
                                      </p:cBhvr>
                                      <p:to>
                                        <p:strVal val="visible"/>
                                      </p:to>
                                    </p:set>
                                    <p:animEffect transition="in" filter="dissolve">
                                      <p:cBhvr>
                                        <p:cTn id="50" dur="500"/>
                                        <p:tgtEl>
                                          <p:spTgt spid="3175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1764"/>
                                        </p:tgtEl>
                                        <p:attrNameLst>
                                          <p:attrName>style.visibility</p:attrName>
                                        </p:attrNameLst>
                                      </p:cBhvr>
                                      <p:to>
                                        <p:strVal val="visible"/>
                                      </p:to>
                                    </p:set>
                                    <p:animEffect transition="in" filter="dissolve">
                                      <p:cBhvr>
                                        <p:cTn id="53" dur="500"/>
                                        <p:tgtEl>
                                          <p:spTgt spid="31764"/>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1765"/>
                                        </p:tgtEl>
                                        <p:attrNameLst>
                                          <p:attrName>style.visibility</p:attrName>
                                        </p:attrNameLst>
                                      </p:cBhvr>
                                      <p:to>
                                        <p:strVal val="visible"/>
                                      </p:to>
                                    </p:set>
                                    <p:animEffect transition="in" filter="dissolve">
                                      <p:cBhvr>
                                        <p:cTn id="56" dur="500"/>
                                        <p:tgtEl>
                                          <p:spTgt spid="31765"/>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1766"/>
                                        </p:tgtEl>
                                        <p:attrNameLst>
                                          <p:attrName>style.visibility</p:attrName>
                                        </p:attrNameLst>
                                      </p:cBhvr>
                                      <p:to>
                                        <p:strVal val="visible"/>
                                      </p:to>
                                    </p:set>
                                    <p:animEffect transition="in" filter="dissolve">
                                      <p:cBhvr>
                                        <p:cTn id="61" dur="500"/>
                                        <p:tgtEl>
                                          <p:spTgt spid="3176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1767"/>
                                        </p:tgtEl>
                                        <p:attrNameLst>
                                          <p:attrName>style.visibility</p:attrName>
                                        </p:attrNameLst>
                                      </p:cBhvr>
                                      <p:to>
                                        <p:strVal val="visible"/>
                                      </p:to>
                                    </p:set>
                                    <p:animEffect transition="in" filter="dissolve">
                                      <p:cBhvr>
                                        <p:cTn id="64" dur="500"/>
                                        <p:tgtEl>
                                          <p:spTgt spid="31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0" grpId="0" animBg="1"/>
      <p:bldP spid="31752" grpId="0" animBg="1"/>
      <p:bldP spid="31753" grpId="0" animBg="1"/>
      <p:bldP spid="31754" grpId="0" animBg="1"/>
      <p:bldP spid="31755" grpId="0" animBg="1"/>
      <p:bldP spid="31756" grpId="0" animBg="1"/>
      <p:bldP spid="31757" grpId="0"/>
      <p:bldP spid="31758" grpId="0"/>
      <p:bldP spid="31759" grpId="0" animBg="1"/>
      <p:bldP spid="31760" grpId="0" animBg="1"/>
      <p:bldP spid="31761" grpId="0" animBg="1"/>
      <p:bldP spid="31762" grpId="0"/>
      <p:bldP spid="31764" grpId="0" animBg="1"/>
      <p:bldP spid="31765" grpId="0"/>
      <p:bldP spid="31766" grpId="0" animBg="1"/>
      <p:bldP spid="31767" grpId="0"/>
      <p:bldP spid="317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t>Item Profiles</a:t>
            </a:r>
          </a:p>
        </p:txBody>
      </p:sp>
      <p:sp>
        <p:nvSpPr>
          <p:cNvPr id="28675" name="Rectangle 3"/>
          <p:cNvSpPr>
            <a:spLocks noGrp="1" noChangeArrowheads="1"/>
          </p:cNvSpPr>
          <p:nvPr>
            <p:ph type="body" idx="1"/>
          </p:nvPr>
        </p:nvSpPr>
        <p:spPr/>
        <p:txBody>
          <a:bodyPr/>
          <a:lstStyle/>
          <a:p>
            <a:pPr eaLnBrk="1" hangingPunct="1"/>
            <a:r>
              <a:rPr lang="en-US" dirty="0" smtClean="0">
                <a:solidFill>
                  <a:srgbClr val="0000FF"/>
                </a:solidFill>
              </a:rPr>
              <a:t>For each item, create an </a:t>
            </a:r>
            <a:r>
              <a:rPr lang="en-US" b="1" dirty="0" smtClean="0">
                <a:solidFill>
                  <a:srgbClr val="0000FF"/>
                </a:solidFill>
              </a:rPr>
              <a:t>item profile</a:t>
            </a:r>
          </a:p>
          <a:p>
            <a:pPr lvl="8"/>
            <a:endParaRPr lang="en-US" dirty="0" smtClean="0">
              <a:solidFill>
                <a:srgbClr val="0066FF"/>
              </a:solidFill>
            </a:endParaRPr>
          </a:p>
          <a:p>
            <a:pPr eaLnBrk="1" hangingPunct="1"/>
            <a:r>
              <a:rPr lang="en-US" b="1" dirty="0" smtClean="0">
                <a:solidFill>
                  <a:srgbClr val="008000"/>
                </a:solidFill>
              </a:rPr>
              <a:t>Profile is a set (vector) of features</a:t>
            </a:r>
          </a:p>
          <a:p>
            <a:pPr lvl="1" eaLnBrk="1" hangingPunct="1"/>
            <a:r>
              <a:rPr lang="en-US" b="1" dirty="0" smtClean="0"/>
              <a:t>Movies:</a:t>
            </a:r>
            <a:r>
              <a:rPr lang="en-US" dirty="0" smtClean="0"/>
              <a:t> author, title, actor, director,…</a:t>
            </a:r>
          </a:p>
          <a:p>
            <a:pPr lvl="1" eaLnBrk="1" hangingPunct="1"/>
            <a:r>
              <a:rPr lang="en-US" b="1" dirty="0" smtClean="0"/>
              <a:t>Text:</a:t>
            </a:r>
            <a:r>
              <a:rPr lang="en-US" dirty="0" smtClean="0"/>
              <a:t> Set of “important” words in document</a:t>
            </a:r>
          </a:p>
          <a:p>
            <a:pPr lvl="8"/>
            <a:endParaRPr lang="en-US" dirty="0" smtClean="0"/>
          </a:p>
          <a:p>
            <a:pPr eaLnBrk="1" hangingPunct="1"/>
            <a:r>
              <a:rPr lang="en-US" b="1" dirty="0" smtClean="0">
                <a:solidFill>
                  <a:srgbClr val="D60093"/>
                </a:solidFill>
              </a:rPr>
              <a:t>How to pick important features?</a:t>
            </a:r>
          </a:p>
          <a:p>
            <a:pPr lvl="1"/>
            <a:r>
              <a:rPr lang="en-US" dirty="0" smtClean="0"/>
              <a:t>Usual heuristic </a:t>
            </a:r>
            <a:r>
              <a:rPr lang="en-US" dirty="0"/>
              <a:t>from text mining is </a:t>
            </a:r>
            <a:r>
              <a:rPr lang="en-US" b="1" dirty="0"/>
              <a:t>TF-IDF</a:t>
            </a:r>
            <a:r>
              <a:rPr lang="en-US" dirty="0" smtClean="0"/>
              <a:t/>
            </a:r>
            <a:br>
              <a:rPr lang="en-US" dirty="0" smtClean="0"/>
            </a:br>
            <a:r>
              <a:rPr lang="en-US" dirty="0" smtClean="0"/>
              <a:t>(Term frequency * Inverse Doc Frequency)</a:t>
            </a:r>
          </a:p>
          <a:p>
            <a:pPr lvl="2"/>
            <a:r>
              <a:rPr lang="en-US" b="1" dirty="0" smtClean="0">
                <a:solidFill>
                  <a:srgbClr val="008000"/>
                </a:solidFill>
              </a:rPr>
              <a:t>Term</a:t>
            </a:r>
            <a:r>
              <a:rPr lang="en-US" dirty="0" smtClean="0">
                <a:solidFill>
                  <a:srgbClr val="008000"/>
                </a:solidFill>
              </a:rPr>
              <a:t> … </a:t>
            </a:r>
            <a:r>
              <a:rPr lang="en-US" b="1" dirty="0" smtClean="0">
                <a:solidFill>
                  <a:srgbClr val="008000"/>
                </a:solidFill>
              </a:rPr>
              <a:t>Feature</a:t>
            </a:r>
          </a:p>
          <a:p>
            <a:pPr lvl="2"/>
            <a:r>
              <a:rPr lang="en-US" b="1" dirty="0" smtClean="0">
                <a:solidFill>
                  <a:srgbClr val="008000"/>
                </a:solidFill>
              </a:rPr>
              <a:t>Document</a:t>
            </a:r>
            <a:r>
              <a:rPr lang="en-US" dirty="0" smtClean="0">
                <a:solidFill>
                  <a:srgbClr val="008000"/>
                </a:solidFill>
              </a:rPr>
              <a:t> … </a:t>
            </a:r>
            <a:r>
              <a:rPr lang="en-US" b="1" dirty="0" smtClean="0">
                <a:solidFill>
                  <a:srgbClr val="008000"/>
                </a:solidFill>
              </a:rPr>
              <a:t>Item</a:t>
            </a:r>
          </a:p>
          <a:p>
            <a:pPr eaLnBrk="1" hangingPunct="1"/>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88158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err="1" smtClean="0"/>
              <a:t>Sidenote</a:t>
            </a:r>
            <a:r>
              <a:rPr lang="en-US" dirty="0" smtClean="0"/>
              <a:t>: TF-IDF</a:t>
            </a:r>
          </a:p>
        </p:txBody>
      </p:sp>
      <p:sp>
        <p:nvSpPr>
          <p:cNvPr id="40963" name="Rectangle 3"/>
          <p:cNvSpPr>
            <a:spLocks noGrp="1" noChangeArrowheads="1"/>
          </p:cNvSpPr>
          <p:nvPr>
            <p:ph type="body" idx="1"/>
          </p:nvPr>
        </p:nvSpPr>
        <p:spPr/>
        <p:txBody>
          <a:bodyPr/>
          <a:lstStyle/>
          <a:p>
            <a:pPr>
              <a:lnSpc>
                <a:spcPct val="90000"/>
              </a:lnSpc>
              <a:buNone/>
            </a:pPr>
            <a:r>
              <a:rPr lang="en-US" b="1" i="1" dirty="0" err="1" smtClean="0"/>
              <a:t>f</a:t>
            </a:r>
            <a:r>
              <a:rPr lang="en-US" b="1" i="1" baseline="-25000" dirty="0" err="1" smtClean="0"/>
              <a:t>ij</a:t>
            </a:r>
            <a:r>
              <a:rPr lang="en-US" dirty="0" smtClean="0"/>
              <a:t> = frequency of term (feature) </a:t>
            </a:r>
            <a:r>
              <a:rPr lang="en-US" b="1" i="1" dirty="0" err="1" smtClean="0"/>
              <a:t>i</a:t>
            </a:r>
            <a:r>
              <a:rPr lang="en-US" dirty="0" smtClean="0"/>
              <a:t> in doc </a:t>
            </a:r>
            <a:r>
              <a:rPr lang="en-US" dirty="0"/>
              <a:t>(item) </a:t>
            </a:r>
            <a:r>
              <a:rPr lang="en-US" b="1" i="1" dirty="0" smtClean="0"/>
              <a:t>j</a:t>
            </a:r>
          </a:p>
          <a:p>
            <a:pPr eaLnBrk="1" hangingPunct="1">
              <a:lnSpc>
                <a:spcPct val="90000"/>
              </a:lnSpc>
            </a:pPr>
            <a:endParaRPr lang="en-US" dirty="0" smtClean="0"/>
          </a:p>
          <a:p>
            <a:pPr eaLnBrk="1" hangingPunct="1">
              <a:lnSpc>
                <a:spcPct val="90000"/>
              </a:lnSpc>
              <a:buFont typeface="Wingdings" charset="2"/>
              <a:buNone/>
            </a:pPr>
            <a:endParaRPr lang="en-US" dirty="0" smtClean="0"/>
          </a:p>
          <a:p>
            <a:pPr eaLnBrk="1" hangingPunct="1">
              <a:lnSpc>
                <a:spcPct val="90000"/>
              </a:lnSpc>
              <a:buFont typeface="Wingdings" charset="2"/>
              <a:buNone/>
            </a:pPr>
            <a:r>
              <a:rPr lang="en-US" b="1" i="1" dirty="0" err="1" smtClean="0"/>
              <a:t>n</a:t>
            </a:r>
            <a:r>
              <a:rPr lang="en-US" b="1" i="1" baseline="-25000" dirty="0" err="1" smtClean="0"/>
              <a:t>i</a:t>
            </a:r>
            <a:r>
              <a:rPr lang="en-US" dirty="0" smtClean="0"/>
              <a:t> = number of docs that mention term </a:t>
            </a:r>
            <a:r>
              <a:rPr lang="en-US" b="1" i="1" dirty="0" err="1" smtClean="0"/>
              <a:t>i</a:t>
            </a:r>
            <a:endParaRPr lang="en-US" b="1" i="1" dirty="0" smtClean="0"/>
          </a:p>
          <a:p>
            <a:pPr eaLnBrk="1" hangingPunct="1">
              <a:lnSpc>
                <a:spcPct val="90000"/>
              </a:lnSpc>
              <a:buFont typeface="Wingdings" charset="2"/>
              <a:buNone/>
            </a:pPr>
            <a:r>
              <a:rPr lang="en-US" b="1" i="1" dirty="0" smtClean="0"/>
              <a:t>N</a:t>
            </a:r>
            <a:r>
              <a:rPr lang="en-US" dirty="0" smtClean="0"/>
              <a:t> = total number of docs</a:t>
            </a:r>
          </a:p>
          <a:p>
            <a:pPr eaLnBrk="1" hangingPunct="1">
              <a:lnSpc>
                <a:spcPct val="90000"/>
              </a:lnSpc>
              <a:buFont typeface="Wingdings" charset="2"/>
              <a:buNone/>
            </a:pPr>
            <a:endParaRPr lang="en-US" dirty="0" smtClean="0"/>
          </a:p>
          <a:p>
            <a:pPr eaLnBrk="1" hangingPunct="1">
              <a:lnSpc>
                <a:spcPct val="90000"/>
              </a:lnSpc>
              <a:buFont typeface="Wingdings" charset="2"/>
              <a:buNone/>
            </a:pPr>
            <a:endParaRPr lang="en-US" dirty="0" smtClean="0"/>
          </a:p>
          <a:p>
            <a:pPr eaLnBrk="1" hangingPunct="1">
              <a:lnSpc>
                <a:spcPct val="90000"/>
              </a:lnSpc>
              <a:buFont typeface="Wingdings" charset="2"/>
              <a:buNone/>
            </a:pPr>
            <a:r>
              <a:rPr lang="en-US" b="1" dirty="0" smtClean="0"/>
              <a:t>TF-IDF score:</a:t>
            </a:r>
            <a:r>
              <a:rPr lang="en-US" dirty="0" smtClean="0"/>
              <a:t>  </a:t>
            </a:r>
            <a:r>
              <a:rPr lang="en-US" b="1" i="1" dirty="0" err="1" smtClean="0"/>
              <a:t>w</a:t>
            </a:r>
            <a:r>
              <a:rPr lang="en-US" b="1" i="1" baseline="-25000" dirty="0" err="1" smtClean="0"/>
              <a:t>ij</a:t>
            </a:r>
            <a:r>
              <a:rPr lang="en-US" b="1" i="1" dirty="0" smtClean="0"/>
              <a:t> = </a:t>
            </a:r>
            <a:r>
              <a:rPr lang="en-US" b="1" i="1" dirty="0" err="1" smtClean="0"/>
              <a:t>TF</a:t>
            </a:r>
            <a:r>
              <a:rPr lang="en-US" b="1" i="1" baseline="-25000" dirty="0" err="1" smtClean="0"/>
              <a:t>ij</a:t>
            </a:r>
            <a:r>
              <a:rPr lang="en-US" b="1" i="1" baseline="-25000" dirty="0" smtClean="0"/>
              <a:t> </a:t>
            </a:r>
            <a:r>
              <a:rPr lang="en-US" b="1" i="1" dirty="0" smtClean="0"/>
              <a:t> × </a:t>
            </a:r>
            <a:r>
              <a:rPr lang="en-US" b="1" i="1" dirty="0" err="1" smtClean="0"/>
              <a:t>IDF</a:t>
            </a:r>
            <a:r>
              <a:rPr lang="en-US" b="1" i="1" baseline="-25000" dirty="0" err="1" smtClean="0"/>
              <a:t>i</a:t>
            </a:r>
            <a:endParaRPr lang="en-US" b="1" i="1" dirty="0" smtClean="0"/>
          </a:p>
          <a:p>
            <a:pPr eaLnBrk="1" hangingPunct="1">
              <a:lnSpc>
                <a:spcPct val="90000"/>
              </a:lnSpc>
              <a:buFont typeface="Wingdings" charset="2"/>
              <a:buNone/>
            </a:pPr>
            <a:endParaRPr lang="en-US" sz="1800" b="1" dirty="0" smtClean="0">
              <a:solidFill>
                <a:schemeClr val="accent3"/>
              </a:solidFill>
            </a:endParaRPr>
          </a:p>
          <a:p>
            <a:pPr eaLnBrk="1" hangingPunct="1">
              <a:lnSpc>
                <a:spcPct val="90000"/>
              </a:lnSpc>
              <a:buFont typeface="Wingdings" charset="2"/>
              <a:buNone/>
            </a:pPr>
            <a:r>
              <a:rPr lang="en-US" b="1" dirty="0" smtClean="0">
                <a:solidFill>
                  <a:srgbClr val="D60093"/>
                </a:solidFill>
              </a:rPr>
              <a:t>Doc profile =</a:t>
            </a:r>
            <a:r>
              <a:rPr lang="en-US" dirty="0" smtClean="0"/>
              <a:t> set of words with highest </a:t>
            </a:r>
            <a:r>
              <a:rPr lang="en-US" b="1" dirty="0" smtClean="0"/>
              <a:t>TF-IDF </a:t>
            </a:r>
            <a:r>
              <a:rPr lang="en-US" dirty="0" smtClean="0"/>
              <a:t>scores, together with their scores</a:t>
            </a:r>
          </a:p>
        </p:txBody>
      </p:sp>
      <p:pic>
        <p:nvPicPr>
          <p:cNvPr id="40964" name="Picture 4" descr="txp_fig"/>
          <p:cNvPicPr>
            <a:picLocks noChangeAspect="1" noChangeArrowheads="1"/>
          </p:cNvPicPr>
          <p:nvPr>
            <p:custDataLst>
              <p:tags r:id="rId1"/>
            </p:custDataLst>
          </p:nvPr>
        </p:nvPicPr>
        <p:blipFill>
          <a:blip r:embed="rId5" cstate="print"/>
          <a:srcRect/>
          <a:stretch>
            <a:fillRect/>
          </a:stretch>
        </p:blipFill>
        <p:spPr bwMode="auto">
          <a:xfrm>
            <a:off x="990600" y="1897558"/>
            <a:ext cx="2590800" cy="693242"/>
          </a:xfrm>
          <a:prstGeom prst="rect">
            <a:avLst/>
          </a:prstGeom>
          <a:noFill/>
          <a:ln w="9525">
            <a:noFill/>
            <a:miter lim="800000"/>
            <a:headEnd/>
            <a:tailEnd/>
          </a:ln>
        </p:spPr>
      </p:pic>
      <p:pic>
        <p:nvPicPr>
          <p:cNvPr id="40965" name="Picture 6" descr="txp_fig"/>
          <p:cNvPicPr>
            <a:picLocks noChangeAspect="1" noChangeArrowheads="1"/>
          </p:cNvPicPr>
          <p:nvPr>
            <p:custDataLst>
              <p:tags r:id="rId2"/>
            </p:custDataLst>
          </p:nvPr>
        </p:nvPicPr>
        <p:blipFill>
          <a:blip r:embed="rId6" cstate="print"/>
          <a:srcRect/>
          <a:stretch>
            <a:fillRect/>
          </a:stretch>
        </p:blipFill>
        <p:spPr bwMode="auto">
          <a:xfrm>
            <a:off x="995080" y="3671887"/>
            <a:ext cx="2738720" cy="671513"/>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B12225-5612-419B-A8D5-4B8EEE4C217E}" type="slidenum">
              <a:rPr lang="en-US" smtClean="0"/>
              <a:pPr/>
              <a:t>18</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 name="TextBox 1"/>
          <p:cNvSpPr txBox="1"/>
          <p:nvPr/>
        </p:nvSpPr>
        <p:spPr>
          <a:xfrm>
            <a:off x="6770376" y="1896070"/>
            <a:ext cx="2297424" cy="830997"/>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Note:</a:t>
            </a:r>
            <a:r>
              <a:rPr lang="en-US" sz="1600" dirty="0" smtClean="0">
                <a:solidFill>
                  <a:srgbClr val="008000"/>
                </a:solidFill>
                <a:latin typeface="Arial" pitchFamily="34" charset="0"/>
                <a:cs typeface="Arial" pitchFamily="34" charset="0"/>
              </a:rPr>
              <a:t> we normalize TF</a:t>
            </a:r>
            <a:br>
              <a:rPr lang="en-US" sz="1600" dirty="0" smtClean="0">
                <a:solidFill>
                  <a:srgbClr val="008000"/>
                </a:solidFill>
                <a:latin typeface="Arial" pitchFamily="34" charset="0"/>
                <a:cs typeface="Arial" pitchFamily="34" charset="0"/>
              </a:rPr>
            </a:br>
            <a:r>
              <a:rPr lang="en-US" sz="1600" dirty="0" smtClean="0">
                <a:solidFill>
                  <a:srgbClr val="008000"/>
                </a:solidFill>
                <a:latin typeface="Arial" pitchFamily="34" charset="0"/>
                <a:cs typeface="Arial" pitchFamily="34" charset="0"/>
              </a:rPr>
              <a:t>to discount for “longer” </a:t>
            </a:r>
            <a:br>
              <a:rPr lang="en-US" sz="1600" dirty="0" smtClean="0">
                <a:solidFill>
                  <a:srgbClr val="008000"/>
                </a:solidFill>
                <a:latin typeface="Arial" pitchFamily="34" charset="0"/>
                <a:cs typeface="Arial" pitchFamily="34" charset="0"/>
              </a:rPr>
            </a:br>
            <a:r>
              <a:rPr lang="en-US" sz="1600" dirty="0" smtClean="0">
                <a:solidFill>
                  <a:srgbClr val="008000"/>
                </a:solidFill>
                <a:latin typeface="Arial" pitchFamily="34" charset="0"/>
                <a:cs typeface="Arial" pitchFamily="34" charset="0"/>
              </a:rPr>
              <a:t>documents</a:t>
            </a:r>
          </a:p>
        </p:txBody>
      </p:sp>
    </p:spTree>
    <p:extLst>
      <p:ext uri="{BB962C8B-B14F-4D97-AF65-F5344CB8AC3E}">
        <p14:creationId xmlns:p14="http://schemas.microsoft.com/office/powerpoint/2010/main" val="38331440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smtClean="0"/>
              <a:t>User Profiles and Prediction</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457200" y="1295400"/>
                <a:ext cx="8229600" cy="5410200"/>
              </a:xfrm>
            </p:spPr>
            <p:txBody>
              <a:bodyPr/>
              <a:lstStyle/>
              <a:p>
                <a:pPr eaLnBrk="1" hangingPunct="1"/>
                <a:r>
                  <a:rPr lang="en-US" b="1" dirty="0" smtClean="0">
                    <a:solidFill>
                      <a:srgbClr val="D60093"/>
                    </a:solidFill>
                  </a:rPr>
                  <a:t>User profile possibilities:</a:t>
                </a:r>
              </a:p>
              <a:p>
                <a:pPr lvl="1" eaLnBrk="1" hangingPunct="1"/>
                <a:r>
                  <a:rPr lang="en-US" dirty="0" smtClean="0"/>
                  <a:t>Weighted average of rated item profiles</a:t>
                </a:r>
              </a:p>
              <a:p>
                <a:pPr lvl="1" eaLnBrk="1" hangingPunct="1"/>
                <a:r>
                  <a:rPr lang="en-US" b="1" dirty="0" smtClean="0"/>
                  <a:t>Variation:</a:t>
                </a:r>
                <a:r>
                  <a:rPr lang="en-US" dirty="0" smtClean="0"/>
                  <a:t> weight by difference from average </a:t>
                </a:r>
                <a:br>
                  <a:rPr lang="en-US" dirty="0" smtClean="0"/>
                </a:br>
                <a:r>
                  <a:rPr lang="en-US" dirty="0" smtClean="0"/>
                  <a:t>rating for item</a:t>
                </a:r>
              </a:p>
              <a:p>
                <a:pPr lvl="1" eaLnBrk="1" hangingPunct="1"/>
                <a:r>
                  <a:rPr lang="en-US" dirty="0" smtClean="0"/>
                  <a:t>…</a:t>
                </a:r>
              </a:p>
              <a:p>
                <a:pPr eaLnBrk="1" hangingPunct="1"/>
                <a:r>
                  <a:rPr lang="en-US" b="1" dirty="0" smtClean="0">
                    <a:solidFill>
                      <a:srgbClr val="0000FF"/>
                    </a:solidFill>
                  </a:rPr>
                  <a:t>Prediction heuristic:</a:t>
                </a:r>
              </a:p>
              <a:p>
                <a:pPr lvl="1"/>
                <a:r>
                  <a:rPr lang="en-US" dirty="0" smtClean="0"/>
                  <a:t>Given user profile </a:t>
                </a:r>
                <a:r>
                  <a:rPr lang="en-US" b="1" i="1" dirty="0" smtClean="0"/>
                  <a:t>x</a:t>
                </a:r>
                <a:r>
                  <a:rPr lang="en-US" dirty="0" smtClean="0"/>
                  <a:t> and item profile </a:t>
                </a:r>
                <a:r>
                  <a:rPr lang="en-US" b="1" i="1" dirty="0" err="1" smtClean="0"/>
                  <a:t>i</a:t>
                </a:r>
                <a:r>
                  <a:rPr lang="en-US" dirty="0" smtClean="0"/>
                  <a:t>, estimate </a:t>
                </a:r>
                <a14:m>
                  <m:oMath xmlns:m="http://schemas.openxmlformats.org/officeDocument/2006/math">
                    <m:r>
                      <a:rPr lang="en-US" i="1" dirty="0" smtClean="0">
                        <a:solidFill>
                          <a:srgbClr val="008000"/>
                        </a:solidFill>
                        <a:latin typeface="Cambria Math"/>
                      </a:rPr>
                      <m:t>𝑢</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r>
                      <m:rPr>
                        <m:sty m:val="p"/>
                      </m:rPr>
                      <a:rPr lang="en-US" i="1" dirty="0" err="1" smtClean="0">
                        <a:solidFill>
                          <a:srgbClr val="008000"/>
                        </a:solidFill>
                        <a:latin typeface="Cambria Math"/>
                      </a:rPr>
                      <m:t>cos</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f>
                      <m:fPr>
                        <m:ctrlPr>
                          <a:rPr lang="en-US" b="0" i="1" dirty="0" smtClean="0">
                            <a:solidFill>
                              <a:srgbClr val="008000"/>
                            </a:solidFill>
                            <a:latin typeface="Cambria Math"/>
                          </a:rPr>
                        </m:ctrlPr>
                      </m:fPr>
                      <m:num>
                        <m:r>
                          <a:rPr lang="en-US" b="1" i="1" dirty="0" smtClean="0">
                            <a:solidFill>
                              <a:srgbClr val="008000"/>
                            </a:solidFill>
                            <a:latin typeface="Cambria Math"/>
                          </a:rPr>
                          <m:t>𝒙</m:t>
                        </m:r>
                        <m:r>
                          <a:rPr lang="en-US" i="1" dirty="0" err="1">
                            <a:solidFill>
                              <a:srgbClr val="008000"/>
                            </a:solidFill>
                            <a:latin typeface="Cambria Math"/>
                          </a:rPr>
                          <m:t>·</m:t>
                        </m:r>
                        <m:r>
                          <a:rPr lang="en-US" b="1" i="1" dirty="0" err="1" smtClean="0">
                            <a:solidFill>
                              <a:srgbClr val="008000"/>
                            </a:solidFill>
                            <a:latin typeface="Cambria Math"/>
                          </a:rPr>
                          <m:t>𝒊</m:t>
                        </m:r>
                      </m:num>
                      <m:den>
                        <m:r>
                          <a:rPr lang="en-US" b="0" i="1" dirty="0" smtClean="0">
                            <a:solidFill>
                              <a:srgbClr val="008000"/>
                            </a:solidFill>
                            <a:latin typeface="Cambria Math"/>
                          </a:rPr>
                          <m:t>|</m:t>
                        </m:r>
                        <m:d>
                          <m:dPr>
                            <m:begChr m:val="|"/>
                            <m:endChr m:val="|"/>
                            <m:ctrlPr>
                              <a:rPr lang="en-US" b="0" i="1" dirty="0" smtClean="0">
                                <a:solidFill>
                                  <a:srgbClr val="008000"/>
                                </a:solidFill>
                                <a:latin typeface="Cambria Math"/>
                              </a:rPr>
                            </m:ctrlPr>
                          </m:dPr>
                          <m:e>
                            <m:r>
                              <a:rPr lang="en-US" b="1" i="1" dirty="0" smtClean="0">
                                <a:solidFill>
                                  <a:srgbClr val="008000"/>
                                </a:solidFill>
                                <a:latin typeface="Cambria Math"/>
                              </a:rPr>
                              <m:t>𝒙</m:t>
                            </m:r>
                          </m:e>
                        </m:d>
                        <m:r>
                          <a:rPr lang="en-US" b="0" i="1" dirty="0" smtClean="0">
                            <a:solidFill>
                              <a:srgbClr val="008000"/>
                            </a:solidFill>
                            <a:latin typeface="Cambria Math"/>
                          </a:rPr>
                          <m:t>|⋅</m:t>
                        </m:r>
                        <m:r>
                          <a:rPr lang="en-US" i="1" dirty="0">
                            <a:solidFill>
                              <a:srgbClr val="008000"/>
                            </a:solidFill>
                            <a:latin typeface="Cambria Math"/>
                          </a:rPr>
                          <m:t>|</m:t>
                        </m:r>
                        <m:d>
                          <m:dPr>
                            <m:begChr m:val="|"/>
                            <m:endChr m:val="|"/>
                            <m:ctrlPr>
                              <a:rPr lang="en-US" b="1" i="1" dirty="0" smtClean="0">
                                <a:solidFill>
                                  <a:srgbClr val="008000"/>
                                </a:solidFill>
                                <a:latin typeface="Cambria Math"/>
                              </a:rPr>
                            </m:ctrlPr>
                          </m:dPr>
                          <m:e>
                            <m:r>
                              <a:rPr lang="en-US" b="1" i="1" dirty="0" err="1">
                                <a:solidFill>
                                  <a:srgbClr val="008000"/>
                                </a:solidFill>
                                <a:latin typeface="Cambria Math"/>
                              </a:rPr>
                              <m:t>𝒊</m:t>
                            </m:r>
                          </m:e>
                        </m:d>
                        <m:r>
                          <a:rPr lang="en-US" b="0" i="1" dirty="0" smtClean="0">
                            <a:solidFill>
                              <a:srgbClr val="008000"/>
                            </a:solidFill>
                            <a:latin typeface="Cambria Math"/>
                          </a:rPr>
                          <m:t>|</m:t>
                        </m:r>
                      </m:den>
                    </m:f>
                  </m:oMath>
                </a14:m>
                <a:endParaRPr lang="en-US" dirty="0" smtClean="0">
                  <a:solidFill>
                    <a:srgbClr val="008000"/>
                  </a:solidFill>
                </a:endParaRPr>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457200" y="1295400"/>
                <a:ext cx="8229600" cy="5410200"/>
              </a:xfrm>
              <a:blipFill rotWithShape="1">
                <a:blip r:embed="rId3"/>
                <a:stretch>
                  <a:fillRect t="-676"/>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19</a:t>
            </a:fld>
            <a:endParaRPr lang="en-US"/>
          </a:p>
        </p:txBody>
      </p:sp>
    </p:spTree>
    <p:extLst>
      <p:ext uri="{BB962C8B-B14F-4D97-AF65-F5344CB8AC3E}">
        <p14:creationId xmlns:p14="http://schemas.microsoft.com/office/powerpoint/2010/main" val="17062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High Dimensional Data</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046779470"/>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
        <p:nvSpPr>
          <p:cNvPr id="2" name="Rounded Rectangle 1"/>
          <p:cNvSpPr/>
          <p:nvPr/>
        </p:nvSpPr>
        <p:spPr>
          <a:xfrm>
            <a:off x="228600" y="1295400"/>
            <a:ext cx="1676400" cy="5257800"/>
          </a:xfrm>
          <a:prstGeom prst="roundRect">
            <a:avLst/>
          </a:prstGeom>
          <a:ln w="1270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Right Arrow 7"/>
          <p:cNvSpPr/>
          <p:nvPr/>
        </p:nvSpPr>
        <p:spPr>
          <a:xfrm>
            <a:off x="1905000" y="2971800"/>
            <a:ext cx="5486400" cy="838200"/>
          </a:xfrm>
          <a:prstGeom prst="rightArrow">
            <a:avLst/>
          </a:prstGeom>
          <a:solidFill>
            <a:srgbClr val="008000"/>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50006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Content-based Approach</a:t>
            </a:r>
            <a:endParaRPr lang="en-US" dirty="0"/>
          </a:p>
        </p:txBody>
      </p:sp>
      <p:sp>
        <p:nvSpPr>
          <p:cNvPr id="3" name="Content Placeholder 2"/>
          <p:cNvSpPr>
            <a:spLocks noGrp="1"/>
          </p:cNvSpPr>
          <p:nvPr>
            <p:ph idx="1"/>
          </p:nvPr>
        </p:nvSpPr>
        <p:spPr>
          <a:xfrm>
            <a:off x="457200" y="1295400"/>
            <a:ext cx="8610600" cy="5410200"/>
          </a:xfrm>
        </p:spPr>
        <p:txBody>
          <a:bodyPr>
            <a:normAutofit/>
          </a:bodyPr>
          <a:lstStyle/>
          <a:p>
            <a:r>
              <a:rPr lang="en-US" b="1" dirty="0" smtClean="0">
                <a:solidFill>
                  <a:srgbClr val="008000"/>
                </a:solidFill>
              </a:rPr>
              <a:t>+: No need for data on other users</a:t>
            </a:r>
          </a:p>
          <a:p>
            <a:pPr lvl="1"/>
            <a:r>
              <a:rPr lang="en-US" dirty="0" smtClean="0"/>
              <a:t>No cold-start or </a:t>
            </a:r>
            <a:r>
              <a:rPr lang="en-US" dirty="0" err="1" smtClean="0"/>
              <a:t>sparsity</a:t>
            </a:r>
            <a:r>
              <a:rPr lang="en-US" dirty="0" smtClean="0"/>
              <a:t> problems</a:t>
            </a:r>
          </a:p>
          <a:p>
            <a:r>
              <a:rPr lang="en-US" b="1" dirty="0">
                <a:solidFill>
                  <a:srgbClr val="008000"/>
                </a:solidFill>
              </a:rPr>
              <a:t>+: Able </a:t>
            </a:r>
            <a:r>
              <a:rPr lang="en-US" b="1" dirty="0" smtClean="0">
                <a:solidFill>
                  <a:srgbClr val="008000"/>
                </a:solidFill>
              </a:rPr>
              <a:t>to recommend to users with </a:t>
            </a:r>
            <a:br>
              <a:rPr lang="en-US" b="1" dirty="0" smtClean="0">
                <a:solidFill>
                  <a:srgbClr val="008000"/>
                </a:solidFill>
              </a:rPr>
            </a:br>
            <a:r>
              <a:rPr lang="en-US" b="1" dirty="0" smtClean="0">
                <a:solidFill>
                  <a:srgbClr val="008000"/>
                </a:solidFill>
              </a:rPr>
              <a:t>unique tastes</a:t>
            </a:r>
          </a:p>
          <a:p>
            <a:r>
              <a:rPr lang="en-US" b="1" dirty="0">
                <a:solidFill>
                  <a:srgbClr val="008000"/>
                </a:solidFill>
              </a:rPr>
              <a:t>+: Able </a:t>
            </a:r>
            <a:r>
              <a:rPr lang="en-US" b="1" dirty="0" smtClean="0">
                <a:solidFill>
                  <a:srgbClr val="008000"/>
                </a:solidFill>
              </a:rPr>
              <a:t>to recommend new &amp; unpopular items</a:t>
            </a:r>
          </a:p>
          <a:p>
            <a:pPr lvl="1"/>
            <a:r>
              <a:rPr lang="en-US" dirty="0" smtClean="0"/>
              <a:t>No first-rater problem</a:t>
            </a:r>
          </a:p>
          <a:p>
            <a:r>
              <a:rPr lang="en-US" b="1" dirty="0" smtClean="0">
                <a:solidFill>
                  <a:srgbClr val="008000"/>
                </a:solidFill>
              </a:rPr>
              <a:t>+: Able to provide explanations</a:t>
            </a:r>
          </a:p>
          <a:p>
            <a:pPr lvl="1"/>
            <a:r>
              <a:rPr lang="en-US" dirty="0" smtClean="0"/>
              <a:t>Can provide explanations of recommended items by listing content-features that caused an item to be recommended</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p14="http://schemas.microsoft.com/office/powerpoint/2010/main" val="754125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hangingPunct="1"/>
            <a:r>
              <a:rPr lang="en-US" dirty="0" smtClean="0"/>
              <a:t>Cons: Content-based Approach</a:t>
            </a:r>
          </a:p>
        </p:txBody>
      </p:sp>
      <p:sp>
        <p:nvSpPr>
          <p:cNvPr id="32771" name="Rectangle 3"/>
          <p:cNvSpPr>
            <a:spLocks noGrp="1" noChangeArrowheads="1"/>
          </p:cNvSpPr>
          <p:nvPr>
            <p:ph idx="1"/>
          </p:nvPr>
        </p:nvSpPr>
        <p:spPr>
          <a:xfrm>
            <a:off x="457200" y="1295400"/>
            <a:ext cx="8534400" cy="5257801"/>
          </a:xfrm>
        </p:spPr>
        <p:txBody>
          <a:bodyPr>
            <a:normAutofit/>
          </a:bodyPr>
          <a:lstStyle/>
          <a:p>
            <a:r>
              <a:rPr lang="en-US" b="1" dirty="0">
                <a:solidFill>
                  <a:srgbClr val="FF0066"/>
                </a:solidFill>
              </a:rPr>
              <a:t>–</a:t>
            </a:r>
            <a:r>
              <a:rPr lang="en-US" b="1" dirty="0" smtClean="0">
                <a:solidFill>
                  <a:srgbClr val="FF0066"/>
                </a:solidFill>
              </a:rPr>
              <a:t>: Finding the appropriate features is hard</a:t>
            </a:r>
          </a:p>
          <a:p>
            <a:pPr lvl="1" eaLnBrk="1" hangingPunct="1"/>
            <a:r>
              <a:rPr lang="en-US" dirty="0"/>
              <a:t>E</a:t>
            </a:r>
            <a:r>
              <a:rPr lang="en-US" dirty="0" smtClean="0"/>
              <a:t>.g., images, movies, music</a:t>
            </a:r>
          </a:p>
          <a:p>
            <a:r>
              <a:rPr lang="en-US" b="1" dirty="0">
                <a:solidFill>
                  <a:srgbClr val="FF0066"/>
                </a:solidFill>
              </a:rPr>
              <a:t>–: Recommendations for new users</a:t>
            </a:r>
          </a:p>
          <a:p>
            <a:pPr lvl="1"/>
            <a:r>
              <a:rPr lang="en-US" b="1" dirty="0">
                <a:solidFill>
                  <a:srgbClr val="0000FF"/>
                </a:solidFill>
              </a:rPr>
              <a:t>How to build a user profile?</a:t>
            </a:r>
          </a:p>
          <a:p>
            <a:r>
              <a:rPr lang="en-US" b="1" dirty="0" smtClean="0">
                <a:solidFill>
                  <a:srgbClr val="FF0066"/>
                </a:solidFill>
              </a:rPr>
              <a:t>–: Overspecialization</a:t>
            </a:r>
          </a:p>
          <a:p>
            <a:pPr lvl="1" eaLnBrk="1" hangingPunct="1"/>
            <a:r>
              <a:rPr lang="en-US" dirty="0" smtClean="0"/>
              <a:t>Never recommends items outside user’s </a:t>
            </a:r>
            <a:br>
              <a:rPr lang="en-US" dirty="0" smtClean="0"/>
            </a:br>
            <a:r>
              <a:rPr lang="en-US" dirty="0" smtClean="0"/>
              <a:t>content profile</a:t>
            </a:r>
          </a:p>
          <a:p>
            <a:pPr lvl="1" eaLnBrk="1" hangingPunct="1"/>
            <a:r>
              <a:rPr lang="en-US" dirty="0" smtClean="0"/>
              <a:t>People might have multiple interests</a:t>
            </a:r>
          </a:p>
          <a:p>
            <a:pPr lvl="1"/>
            <a:r>
              <a:rPr lang="en-US" b="1" dirty="0" smtClean="0"/>
              <a:t>Unable to exploit quality judgments of other users</a:t>
            </a:r>
          </a:p>
          <a:p>
            <a:pPr eaLnBrk="1" hangingPunct="1"/>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21</a:t>
            </a:fld>
            <a:endParaRPr lang="en-US"/>
          </a:p>
        </p:txBody>
      </p:sp>
    </p:spTree>
    <p:extLst>
      <p:ext uri="{BB962C8B-B14F-4D97-AF65-F5344CB8AC3E}">
        <p14:creationId xmlns:p14="http://schemas.microsoft.com/office/powerpoint/2010/main" val="2587609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Collaborative Filtering</a:t>
            </a:r>
            <a:endParaRPr lang="en-US" dirty="0"/>
          </a:p>
        </p:txBody>
      </p:sp>
      <p:sp>
        <p:nvSpPr>
          <p:cNvPr id="8" name="Subtitle 7"/>
          <p:cNvSpPr>
            <a:spLocks noGrp="1"/>
          </p:cNvSpPr>
          <p:nvPr>
            <p:ph type="subTitle" idx="1"/>
          </p:nvPr>
        </p:nvSpPr>
        <p:spPr>
          <a:xfrm>
            <a:off x="228600" y="4215384"/>
            <a:ext cx="8077200" cy="1499616"/>
          </a:xfrm>
        </p:spPr>
        <p:txBody>
          <a:bodyPr>
            <a:normAutofit/>
          </a:bodyPr>
          <a:lstStyle/>
          <a:p>
            <a:pPr lvl="1" algn="l"/>
            <a:r>
              <a:rPr lang="en-US" sz="3200" b="1" dirty="0" smtClean="0"/>
              <a:t>Harnessing quality </a:t>
            </a:r>
            <a:r>
              <a:rPr lang="en-US" sz="3200" b="1" dirty="0"/>
              <a:t>judgments of other users</a:t>
            </a:r>
          </a:p>
        </p:txBody>
      </p:sp>
    </p:spTree>
    <p:extLst>
      <p:ext uri="{BB962C8B-B14F-4D97-AF65-F5344CB8AC3E}">
        <p14:creationId xmlns:p14="http://schemas.microsoft.com/office/powerpoint/2010/main" val="1499630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Collaborative Filtering</a:t>
            </a:r>
          </a:p>
        </p:txBody>
      </p:sp>
      <p:sp>
        <p:nvSpPr>
          <p:cNvPr id="47107" name="Rectangle 3"/>
          <p:cNvSpPr>
            <a:spLocks noGrp="1" noChangeArrowheads="1"/>
          </p:cNvSpPr>
          <p:nvPr>
            <p:ph type="body" idx="1"/>
          </p:nvPr>
        </p:nvSpPr>
        <p:spPr>
          <a:xfrm>
            <a:off x="457200" y="1295400"/>
            <a:ext cx="8153400" cy="5257801"/>
          </a:xfrm>
        </p:spPr>
        <p:txBody>
          <a:bodyPr/>
          <a:lstStyle/>
          <a:p>
            <a:pPr eaLnBrk="1" hangingPunct="1"/>
            <a:r>
              <a:rPr lang="en-US" dirty="0" smtClean="0">
                <a:solidFill>
                  <a:srgbClr val="0000FF"/>
                </a:solidFill>
              </a:rPr>
              <a:t>Consider user </a:t>
            </a:r>
            <a:r>
              <a:rPr lang="en-US" b="1" i="1" dirty="0" smtClean="0">
                <a:solidFill>
                  <a:srgbClr val="0000FF"/>
                </a:solidFill>
              </a:rPr>
              <a:t>x</a:t>
            </a:r>
          </a:p>
          <a:p>
            <a:pPr lvl="8"/>
            <a:endParaRPr lang="en-US" dirty="0" smtClean="0"/>
          </a:p>
          <a:p>
            <a:pPr eaLnBrk="1" hangingPunct="1"/>
            <a:r>
              <a:rPr lang="en-US" dirty="0" smtClean="0"/>
              <a:t>Find set </a:t>
            </a:r>
            <a:r>
              <a:rPr lang="en-US" b="1" i="1" dirty="0" smtClean="0"/>
              <a:t>N</a:t>
            </a:r>
            <a:r>
              <a:rPr lang="en-US" dirty="0" smtClean="0"/>
              <a:t> of other </a:t>
            </a:r>
            <a:br>
              <a:rPr lang="en-US" dirty="0" smtClean="0"/>
            </a:br>
            <a:r>
              <a:rPr lang="en-US" dirty="0" smtClean="0"/>
              <a:t>users whose ratings </a:t>
            </a:r>
            <a:br>
              <a:rPr lang="en-US" dirty="0" smtClean="0"/>
            </a:br>
            <a:r>
              <a:rPr lang="en-US" dirty="0" smtClean="0"/>
              <a:t>are “</a:t>
            </a:r>
            <a:r>
              <a:rPr lang="en-US" b="1" dirty="0" smtClean="0">
                <a:solidFill>
                  <a:srgbClr val="FF0066"/>
                </a:solidFill>
              </a:rPr>
              <a:t>similar</a:t>
            </a:r>
            <a:r>
              <a:rPr lang="en-US" dirty="0" smtClean="0"/>
              <a:t>” to </a:t>
            </a:r>
            <a:br>
              <a:rPr lang="en-US" dirty="0" smtClean="0"/>
            </a:br>
            <a:r>
              <a:rPr lang="en-US" b="1" i="1" dirty="0" smtClean="0"/>
              <a:t>x</a:t>
            </a:r>
            <a:r>
              <a:rPr lang="en-US" dirty="0" smtClean="0"/>
              <a:t>’s ratings</a:t>
            </a:r>
          </a:p>
          <a:p>
            <a:pPr lvl="8"/>
            <a:endParaRPr lang="en-US" dirty="0" smtClean="0"/>
          </a:p>
          <a:p>
            <a:pPr eaLnBrk="1" hangingPunct="1"/>
            <a:r>
              <a:rPr lang="en-US" dirty="0" smtClean="0"/>
              <a:t>Estimate </a:t>
            </a:r>
            <a:r>
              <a:rPr lang="en-US" b="1" i="1" dirty="0" smtClean="0"/>
              <a:t>x</a:t>
            </a:r>
            <a:r>
              <a:rPr lang="en-US" dirty="0" smtClean="0"/>
              <a:t>’s ratings </a:t>
            </a:r>
            <a:br>
              <a:rPr lang="en-US" dirty="0" smtClean="0"/>
            </a:br>
            <a:r>
              <a:rPr lang="en-US" dirty="0" smtClean="0"/>
              <a:t>based on ratings </a:t>
            </a:r>
            <a:br>
              <a:rPr lang="en-US" dirty="0" smtClean="0"/>
            </a:br>
            <a:r>
              <a:rPr lang="en-US" dirty="0" smtClean="0"/>
              <a:t>of users in </a:t>
            </a:r>
            <a:r>
              <a:rPr lang="en-US" b="1" i="1" dirty="0" smtClean="0"/>
              <a:t>N</a:t>
            </a:r>
          </a:p>
          <a:p>
            <a:pPr eaLnBrk="1" hangingPunct="1"/>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pic>
        <p:nvPicPr>
          <p:cNvPr id="32772" name="Picture 4" descr="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960" y="1209674"/>
            <a:ext cx="4603840" cy="42767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648200" y="2492298"/>
            <a:ext cx="762000" cy="3048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smtClean="0">
                <a:solidFill>
                  <a:srgbClr val="008000"/>
                </a:solidFill>
              </a:rPr>
              <a:t>x</a:t>
            </a:r>
            <a:endParaRPr lang="en-US" sz="2400" b="1" i="1" dirty="0">
              <a:solidFill>
                <a:srgbClr val="008000"/>
              </a:solidFill>
            </a:endParaRPr>
          </a:p>
        </p:txBody>
      </p:sp>
      <p:sp>
        <p:nvSpPr>
          <p:cNvPr id="12" name="Rectangle 11"/>
          <p:cNvSpPr/>
          <p:nvPr/>
        </p:nvSpPr>
        <p:spPr>
          <a:xfrm>
            <a:off x="5257800" y="1382751"/>
            <a:ext cx="32004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3" name="Rectangle 12"/>
          <p:cNvSpPr/>
          <p:nvPr/>
        </p:nvSpPr>
        <p:spPr>
          <a:xfrm>
            <a:off x="7391400" y="3776547"/>
            <a:ext cx="1600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smtClean="0">
                <a:solidFill>
                  <a:srgbClr val="008000"/>
                </a:solidFill>
              </a:rPr>
              <a:t>N</a:t>
            </a:r>
            <a:endParaRPr lang="en-US" b="1" i="1" dirty="0">
              <a:solidFill>
                <a:srgbClr val="008000"/>
              </a:solidFill>
            </a:endParaRPr>
          </a:p>
        </p:txBody>
      </p:sp>
      <p:sp>
        <p:nvSpPr>
          <p:cNvPr id="14" name="Rectangle 13"/>
          <p:cNvSpPr/>
          <p:nvPr/>
        </p:nvSpPr>
        <p:spPr>
          <a:xfrm>
            <a:off x="4953000" y="4995747"/>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5" name="Rectangle 14"/>
          <p:cNvSpPr/>
          <p:nvPr/>
        </p:nvSpPr>
        <p:spPr>
          <a:xfrm>
            <a:off x="5638800" y="5715000"/>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6" name="Rectangle 15"/>
          <p:cNvSpPr/>
          <p:nvPr/>
        </p:nvSpPr>
        <p:spPr>
          <a:xfrm>
            <a:off x="4419600" y="3149292"/>
            <a:ext cx="457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780245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smtClean="0"/>
              <a:t>Finding “Similar” </a:t>
            </a:r>
            <a:r>
              <a:rPr lang="en-US" dirty="0"/>
              <a:t>U</a:t>
            </a:r>
            <a:r>
              <a:rPr lang="en-US" dirty="0" smtClean="0"/>
              <a:t>sers</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p:txBody>
              <a:bodyPr>
                <a:normAutofit lnSpcReduction="10000"/>
              </a:bodyPr>
              <a:lstStyle/>
              <a:p>
                <a:pPr eaLnBrk="1" hangingPunct="1"/>
                <a:r>
                  <a:rPr lang="en-US" dirty="0" smtClean="0"/>
                  <a:t>Let </a:t>
                </a:r>
                <a:r>
                  <a:rPr lang="en-US" b="1" i="1" dirty="0" err="1" smtClean="0"/>
                  <a:t>r</a:t>
                </a:r>
                <a:r>
                  <a:rPr lang="en-US" b="1" i="1" baseline="-25000" dirty="0" err="1" smtClean="0"/>
                  <a:t>x</a:t>
                </a:r>
                <a:r>
                  <a:rPr lang="en-US" dirty="0" smtClean="0"/>
                  <a:t> be the vector of user </a:t>
                </a:r>
                <a:r>
                  <a:rPr lang="en-US" b="1" i="1" dirty="0" smtClean="0"/>
                  <a:t>x</a:t>
                </a:r>
                <a:r>
                  <a:rPr lang="en-US" dirty="0" smtClean="0"/>
                  <a:t>’s ratings</a:t>
                </a:r>
              </a:p>
              <a:p>
                <a:r>
                  <a:rPr lang="en-US" b="1" dirty="0" err="1" smtClean="0">
                    <a:solidFill>
                      <a:srgbClr val="0000FF"/>
                    </a:solidFill>
                  </a:rPr>
                  <a:t>Jaccard</a:t>
                </a:r>
                <a:r>
                  <a:rPr lang="en-US" b="1" dirty="0" smtClean="0">
                    <a:solidFill>
                      <a:srgbClr val="0000FF"/>
                    </a:solidFill>
                  </a:rPr>
                  <a:t> </a:t>
                </a:r>
                <a:r>
                  <a:rPr lang="en-US" b="1" dirty="0">
                    <a:solidFill>
                      <a:srgbClr val="0000FF"/>
                    </a:solidFill>
                  </a:rPr>
                  <a:t>similarity measure</a:t>
                </a:r>
              </a:p>
              <a:p>
                <a:pPr lvl="1"/>
                <a:r>
                  <a:rPr lang="en-US" b="1" dirty="0" smtClean="0"/>
                  <a:t>Problem:</a:t>
                </a:r>
                <a:r>
                  <a:rPr lang="en-US" dirty="0" smtClean="0"/>
                  <a:t> Ignores the </a:t>
                </a:r>
                <a:r>
                  <a:rPr lang="en-US" dirty="0"/>
                  <a:t>value of the rating </a:t>
                </a:r>
              </a:p>
              <a:p>
                <a:pPr eaLnBrk="1" hangingPunct="1"/>
                <a:r>
                  <a:rPr lang="en-US" b="1" dirty="0" smtClean="0">
                    <a:solidFill>
                      <a:srgbClr val="FF0066"/>
                    </a:solidFill>
                  </a:rPr>
                  <a:t>Cosine similarity measure</a:t>
                </a:r>
              </a:p>
              <a:p>
                <a:pPr lvl="1"/>
                <a:r>
                  <a:rPr lang="en-US" dirty="0" err="1" smtClean="0"/>
                  <a:t>sim</a:t>
                </a:r>
                <a:r>
                  <a:rPr lang="en-US" dirty="0" smtClean="0"/>
                  <a:t>(</a:t>
                </a:r>
                <a:r>
                  <a:rPr lang="en-US" b="1" i="1" dirty="0" smtClean="0"/>
                  <a:t>x</a:t>
                </a:r>
                <a:r>
                  <a:rPr lang="en-US" dirty="0" smtClean="0"/>
                  <a:t>, </a:t>
                </a:r>
                <a:r>
                  <a:rPr lang="en-US" b="1" i="1" dirty="0" smtClean="0"/>
                  <a:t>y</a:t>
                </a:r>
                <a:r>
                  <a:rPr lang="en-US" dirty="0" smtClean="0"/>
                  <a:t>) = </a:t>
                </a:r>
                <a:r>
                  <a:rPr lang="en-US" dirty="0" err="1" smtClean="0"/>
                  <a:t>cos</a:t>
                </a:r>
                <a:r>
                  <a:rPr lang="en-US" dirty="0" smtClean="0"/>
                  <a:t>(</a:t>
                </a:r>
                <a:r>
                  <a:rPr lang="en-US" b="1" i="1" dirty="0" err="1" smtClean="0"/>
                  <a:t>r</a:t>
                </a:r>
                <a:r>
                  <a:rPr lang="en-US" b="1" i="1" baseline="-25000" dirty="0" err="1" smtClean="0"/>
                  <a:t>x</a:t>
                </a:r>
                <a:r>
                  <a:rPr lang="en-US" dirty="0" smtClean="0"/>
                  <a:t>, </a:t>
                </a:r>
                <a:r>
                  <a:rPr lang="en-US" b="1" i="1" dirty="0" err="1" smtClean="0"/>
                  <a:t>r</a:t>
                </a:r>
                <a:r>
                  <a:rPr lang="en-US" b="1" i="1" baseline="-25000" dirty="0" err="1" smtClean="0"/>
                  <a:t>y</a:t>
                </a:r>
                <a:r>
                  <a:rPr lang="en-US" dirty="0" smtClean="0"/>
                  <a:t>) = </a:t>
                </a:r>
                <a14:m>
                  <m:oMath xmlns:m="http://schemas.openxmlformats.org/officeDocument/2006/math">
                    <m:f>
                      <m:fPr>
                        <m:ctrlPr>
                          <a:rPr lang="en-US" b="0" i="1" dirty="0" smtClean="0">
                            <a:latin typeface="Cambria Math"/>
                          </a:rPr>
                        </m:ctrlPr>
                      </m:fPr>
                      <m:num>
                        <m:sSub>
                          <m:sSubPr>
                            <m:ctrlPr>
                              <a:rPr lang="en-US" i="1" dirty="0">
                                <a:latin typeface="Cambria Math"/>
                              </a:rPr>
                            </m:ctrlPr>
                          </m:sSubPr>
                          <m:e>
                            <m:r>
                              <a:rPr lang="en-US" i="1" dirty="0">
                                <a:latin typeface="Cambria Math"/>
                              </a:rPr>
                              <m:t>𝑟</m:t>
                            </m:r>
                          </m:e>
                          <m:sub>
                            <m:r>
                              <a:rPr lang="en-US" i="1" dirty="0">
                                <a:latin typeface="Cambria Math"/>
                              </a:rPr>
                              <m:t>𝑥</m:t>
                            </m:r>
                          </m:sub>
                        </m:sSub>
                        <m:r>
                          <a:rPr lang="en-US" i="1" dirty="0">
                            <a:latin typeface="Cambria Math"/>
                          </a:rPr>
                          <m:t>⋅</m:t>
                        </m:r>
                        <m:sSub>
                          <m:sSubPr>
                            <m:ctrlPr>
                              <a:rPr lang="en-US" b="0" i="1" dirty="0" smtClean="0">
                                <a:latin typeface="Cambria Math"/>
                              </a:rPr>
                            </m:ctrlPr>
                          </m:sSubPr>
                          <m:e>
                            <m:r>
                              <a:rPr lang="en-US" b="0" i="1" dirty="0" smtClean="0">
                                <a:latin typeface="Cambria Math"/>
                              </a:rPr>
                              <m:t>𝑟</m:t>
                            </m:r>
                          </m:e>
                          <m:sub>
                            <m:r>
                              <a:rPr lang="en-US" b="0" i="1" dirty="0" smtClean="0">
                                <a:latin typeface="Cambria Math"/>
                              </a:rPr>
                              <m:t>𝑦</m:t>
                            </m:r>
                          </m:sub>
                        </m:sSub>
                      </m:num>
                      <m:den>
                        <m:r>
                          <a:rPr lang="en-US" b="0" i="1" dirty="0" smtClean="0">
                            <a:latin typeface="Cambria Math"/>
                          </a:rPr>
                          <m:t>||</m:t>
                        </m:r>
                        <m:sSub>
                          <m:sSubPr>
                            <m:ctrlPr>
                              <a:rPr lang="en-US" b="0" i="1" dirty="0" smtClean="0">
                                <a:latin typeface="Cambria Math"/>
                              </a:rPr>
                            </m:ctrlPr>
                          </m:sSubPr>
                          <m:e>
                            <m:r>
                              <a:rPr lang="en-US" b="0" i="1" dirty="0" smtClean="0">
                                <a:latin typeface="Cambria Math"/>
                              </a:rPr>
                              <m:t>𝑟</m:t>
                            </m:r>
                          </m:e>
                          <m:sub>
                            <m:r>
                              <a:rPr lang="en-US" b="0" i="1" dirty="0" smtClean="0">
                                <a:latin typeface="Cambria Math"/>
                              </a:rPr>
                              <m:t>𝑥</m:t>
                            </m:r>
                          </m:sub>
                        </m:sSub>
                        <m:r>
                          <a:rPr lang="en-US" b="0" i="1" dirty="0" smtClean="0">
                            <a:latin typeface="Cambria Math"/>
                          </a:rPr>
                          <m:t>||⋅</m:t>
                        </m:r>
                        <m:sSub>
                          <m:sSubPr>
                            <m:ctrlPr>
                              <a:rPr lang="en-US" b="0" i="1" dirty="0" smtClean="0">
                                <a:latin typeface="Cambria Math"/>
                              </a:rPr>
                            </m:ctrlPr>
                          </m:sSubPr>
                          <m:e>
                            <m:r>
                              <a:rPr lang="en-US" b="0" i="1" dirty="0" smtClean="0">
                                <a:latin typeface="Cambria Math"/>
                              </a:rPr>
                              <m:t>||</m:t>
                            </m:r>
                            <m:r>
                              <a:rPr lang="en-US" b="0" i="1" dirty="0" smtClean="0">
                                <a:latin typeface="Cambria Math"/>
                              </a:rPr>
                              <m:t>𝑟</m:t>
                            </m:r>
                          </m:e>
                          <m:sub>
                            <m:r>
                              <a:rPr lang="en-US" b="0" i="1" dirty="0" smtClean="0">
                                <a:latin typeface="Cambria Math"/>
                              </a:rPr>
                              <m:t>𝑦</m:t>
                            </m:r>
                          </m:sub>
                        </m:sSub>
                        <m:r>
                          <a:rPr lang="en-US" b="0" i="1" dirty="0" smtClean="0">
                            <a:latin typeface="Cambria Math"/>
                          </a:rPr>
                          <m:t>||</m:t>
                        </m:r>
                      </m:den>
                    </m:f>
                  </m:oMath>
                </a14:m>
                <a:endParaRPr lang="en-US" dirty="0" smtClean="0"/>
              </a:p>
              <a:p>
                <a:pPr lvl="1"/>
                <a:r>
                  <a:rPr lang="en-US" b="1" dirty="0"/>
                  <a:t>Problem</a:t>
                </a:r>
                <a:r>
                  <a:rPr lang="en-US" b="1" dirty="0" smtClean="0"/>
                  <a:t>:</a:t>
                </a:r>
                <a:r>
                  <a:rPr lang="en-US" dirty="0" smtClean="0"/>
                  <a:t> Treats missing ratings as “negative”</a:t>
                </a:r>
              </a:p>
              <a:p>
                <a:pPr eaLnBrk="1" hangingPunct="1"/>
                <a:r>
                  <a:rPr lang="en-US" b="1" dirty="0" smtClean="0">
                    <a:solidFill>
                      <a:srgbClr val="D60093"/>
                    </a:solidFill>
                  </a:rPr>
                  <a:t>Pearson correlation coefficient</a:t>
                </a:r>
              </a:p>
              <a:p>
                <a:pPr lvl="1" eaLnBrk="1" hangingPunct="1"/>
                <a:r>
                  <a:rPr lang="en-US" b="1" i="1" dirty="0" err="1" smtClean="0">
                    <a:solidFill>
                      <a:srgbClr val="0000FF"/>
                    </a:solidFill>
                  </a:rPr>
                  <a:t>S</a:t>
                </a:r>
                <a:r>
                  <a:rPr lang="en-US" b="1" i="1" baseline="-25000" dirty="0" err="1" smtClean="0">
                    <a:solidFill>
                      <a:srgbClr val="0000FF"/>
                    </a:solidFill>
                  </a:rPr>
                  <a:t>xy</a:t>
                </a:r>
                <a:r>
                  <a:rPr lang="en-US" dirty="0" smtClean="0"/>
                  <a:t> = items rated by both users </a:t>
                </a:r>
                <a:r>
                  <a:rPr lang="en-US" b="1" i="1" dirty="0" smtClean="0"/>
                  <a:t>x</a:t>
                </a:r>
                <a:r>
                  <a:rPr lang="en-US" dirty="0" smtClean="0"/>
                  <a:t> and </a:t>
                </a:r>
                <a:r>
                  <a:rPr lang="en-US" b="1" i="1" dirty="0" smtClean="0"/>
                  <a:t>y</a:t>
                </a:r>
              </a:p>
              <a:p>
                <a:pPr lvl="1" eaLnBrk="1" hangingPunct="1">
                  <a:buFont typeface="Wingdings" charset="2"/>
                  <a:buNone/>
                </a:pPr>
                <a:endParaRPr lang="en-US" dirty="0" smtClean="0"/>
              </a:p>
              <a:p>
                <a:pPr eaLnBrk="1" hangingPunct="1">
                  <a:buFont typeface="Wingdings" charset="2"/>
                  <a:buNone/>
                </a:pPr>
                <a:r>
                  <a:rPr lang="en-US" dirty="0" smtClean="0"/>
                  <a:t>	</a:t>
                </a:r>
              </a:p>
            </p:txBody>
          </p:sp>
        </mc:Choice>
        <mc:Fallback xmlns="">
          <p:sp>
            <p:nvSpPr>
              <p:cNvPr id="34819" name="Rectangle 3"/>
              <p:cNvSpPr>
                <a:spLocks noGrp="1" noRot="1" noChangeAspect="1" noMove="1" noResize="1" noEditPoints="1" noAdjustHandles="1" noChangeArrowheads="1" noChangeShapeType="1" noTextEdit="1"/>
              </p:cNvSpPr>
              <p:nvPr>
                <p:ph idx="1"/>
              </p:nvPr>
            </p:nvSpPr>
            <p:spPr>
              <a:blipFill rotWithShape="1">
                <a:blip r:embed="rId4"/>
                <a:stretch>
                  <a:fillRect t="-1624"/>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24</a:t>
            </a:fld>
            <a:endParaRPr lang="en-US"/>
          </a:p>
        </p:txBody>
      </p:sp>
      <p:sp>
        <p:nvSpPr>
          <p:cNvPr id="2" name="TextBox 1"/>
          <p:cNvSpPr txBox="1"/>
          <p:nvPr/>
        </p:nvSpPr>
        <p:spPr>
          <a:xfrm>
            <a:off x="6505880" y="76200"/>
            <a:ext cx="2561920" cy="830997"/>
          </a:xfrm>
          <a:prstGeom prst="rect">
            <a:avLst/>
          </a:prstGeom>
          <a:solidFill>
            <a:schemeClr val="bg1"/>
          </a:solidFill>
        </p:spPr>
        <p:txBody>
          <a:bodyPr wrap="none" rtlCol="0">
            <a:spAutoFit/>
          </a:bodyPr>
          <a:lstStyle/>
          <a:p>
            <a:r>
              <a:rPr lang="en-US" sz="2400" b="1" i="1" dirty="0" err="1" smtClean="0">
                <a:solidFill>
                  <a:srgbClr val="008000"/>
                </a:solidFill>
                <a:latin typeface="Arial" pitchFamily="34" charset="0"/>
                <a:cs typeface="Arial" pitchFamily="34" charset="0"/>
              </a:rPr>
              <a:t>r</a:t>
            </a:r>
            <a:r>
              <a:rPr lang="en-US" sz="2400" b="1" i="1" baseline="-25000" dirty="0" err="1" smtClean="0">
                <a:solidFill>
                  <a:srgbClr val="008000"/>
                </a:solidFill>
                <a:latin typeface="Arial" pitchFamily="34" charset="0"/>
                <a:cs typeface="Arial" pitchFamily="34" charset="0"/>
              </a:rPr>
              <a:t>x</a:t>
            </a:r>
            <a:r>
              <a:rPr lang="en-US" sz="2400" dirty="0" smtClean="0">
                <a:solidFill>
                  <a:srgbClr val="008000"/>
                </a:solidFill>
                <a:latin typeface="Arial" pitchFamily="34" charset="0"/>
                <a:cs typeface="Arial" pitchFamily="34" charset="0"/>
              </a:rPr>
              <a:t> = [*, _, _, *, ***]</a:t>
            </a:r>
          </a:p>
          <a:p>
            <a:r>
              <a:rPr lang="en-US" sz="2400" b="1" i="1" dirty="0" err="1" smtClean="0">
                <a:solidFill>
                  <a:srgbClr val="008000"/>
                </a:solidFill>
                <a:latin typeface="Arial" pitchFamily="34" charset="0"/>
                <a:cs typeface="Arial" pitchFamily="34" charset="0"/>
              </a:rPr>
              <a:t>r</a:t>
            </a:r>
            <a:r>
              <a:rPr lang="en-US" sz="2400" b="1" i="1" baseline="-25000" dirty="0" err="1" smtClean="0">
                <a:solidFill>
                  <a:srgbClr val="008000"/>
                </a:solidFill>
                <a:latin typeface="Arial" pitchFamily="34" charset="0"/>
                <a:cs typeface="Arial" pitchFamily="34" charset="0"/>
              </a:rPr>
              <a:t>y</a:t>
            </a:r>
            <a:r>
              <a:rPr lang="en-US" sz="2400" dirty="0" smtClean="0">
                <a:solidFill>
                  <a:srgbClr val="008000"/>
                </a:solidFill>
                <a:latin typeface="Arial" pitchFamily="34" charset="0"/>
                <a:cs typeface="Arial" pitchFamily="34" charset="0"/>
              </a:rPr>
              <a:t> = [*, _, **, **, _]</a:t>
            </a:r>
          </a:p>
        </p:txBody>
      </p:sp>
      <p:sp>
        <p:nvSpPr>
          <p:cNvPr id="9" name="TextBox 8"/>
          <p:cNvSpPr txBox="1"/>
          <p:nvPr/>
        </p:nvSpPr>
        <p:spPr>
          <a:xfrm>
            <a:off x="7543800" y="1896070"/>
            <a:ext cx="1433406" cy="830997"/>
          </a:xfrm>
          <a:prstGeom prst="rect">
            <a:avLst/>
          </a:prstGeom>
          <a:solidFill>
            <a:schemeClr val="bg1"/>
          </a:solidFill>
        </p:spPr>
        <p:txBody>
          <a:bodyPr wrap="none" rtlCol="0">
            <a:spAutoFit/>
          </a:bodyPr>
          <a:lstStyle/>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b="1" i="1" dirty="0" smtClean="0">
                <a:solidFill>
                  <a:srgbClr val="008000"/>
                </a:solidFill>
                <a:latin typeface="Arial" pitchFamily="34" charset="0"/>
                <a:cs typeface="Arial" pitchFamily="34" charset="0"/>
              </a:rPr>
              <a:t>, </a:t>
            </a:r>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b="1" i="1" dirty="0" smtClean="0">
                <a:solidFill>
                  <a:srgbClr val="008000"/>
                </a:solidFill>
                <a:latin typeface="Arial" pitchFamily="34" charset="0"/>
                <a:cs typeface="Arial" pitchFamily="34" charset="0"/>
              </a:rPr>
              <a:t> as sets:</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dirty="0" smtClean="0">
                <a:solidFill>
                  <a:srgbClr val="008000"/>
                </a:solidFill>
                <a:latin typeface="Arial" pitchFamily="34" charset="0"/>
                <a:cs typeface="Arial" pitchFamily="34" charset="0"/>
              </a:rPr>
              <a:t> = {1, 4, 5}</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dirty="0" smtClean="0">
                <a:solidFill>
                  <a:srgbClr val="008000"/>
                </a:solidFill>
                <a:latin typeface="Arial" pitchFamily="34" charset="0"/>
                <a:cs typeface="Arial" pitchFamily="34" charset="0"/>
              </a:rPr>
              <a:t> = {1, 3, 4}</a:t>
            </a:r>
          </a:p>
        </p:txBody>
      </p:sp>
      <p:sp>
        <p:nvSpPr>
          <p:cNvPr id="10" name="TextBox 9"/>
          <p:cNvSpPr txBox="1"/>
          <p:nvPr/>
        </p:nvSpPr>
        <p:spPr>
          <a:xfrm>
            <a:off x="7399612" y="3124200"/>
            <a:ext cx="1744388" cy="830997"/>
          </a:xfrm>
          <a:prstGeom prst="rect">
            <a:avLst/>
          </a:prstGeom>
          <a:solidFill>
            <a:schemeClr val="bg1"/>
          </a:solidFill>
        </p:spPr>
        <p:txBody>
          <a:bodyPr wrap="none" rtlCol="0">
            <a:spAutoFit/>
          </a:bodyPr>
          <a:lstStyle/>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b="1" i="1" dirty="0" smtClean="0">
                <a:solidFill>
                  <a:srgbClr val="008000"/>
                </a:solidFill>
                <a:latin typeface="Arial" pitchFamily="34" charset="0"/>
                <a:cs typeface="Arial" pitchFamily="34" charset="0"/>
              </a:rPr>
              <a:t>, </a:t>
            </a:r>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b="1" i="1" dirty="0" smtClean="0">
                <a:solidFill>
                  <a:srgbClr val="008000"/>
                </a:solidFill>
                <a:latin typeface="Arial" pitchFamily="34" charset="0"/>
                <a:cs typeface="Arial" pitchFamily="34" charset="0"/>
              </a:rPr>
              <a:t> as points:</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dirty="0" smtClean="0">
                <a:solidFill>
                  <a:srgbClr val="008000"/>
                </a:solidFill>
                <a:latin typeface="Arial" pitchFamily="34" charset="0"/>
                <a:cs typeface="Arial" pitchFamily="34" charset="0"/>
              </a:rPr>
              <a:t> = {1, 0, 0, 1, 3}</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dirty="0" smtClean="0">
                <a:solidFill>
                  <a:srgbClr val="008000"/>
                </a:solidFill>
                <a:latin typeface="Arial" pitchFamily="34" charset="0"/>
                <a:cs typeface="Arial" pitchFamily="34" charset="0"/>
              </a:rPr>
              <a:t> = {1, 0, 2, 2, 0}</a:t>
            </a:r>
          </a:p>
        </p:txBody>
      </p:sp>
      <p:sp>
        <p:nvSpPr>
          <p:cNvPr id="3" name="TextBox 2"/>
          <p:cNvSpPr txBox="1"/>
          <p:nvPr/>
        </p:nvSpPr>
        <p:spPr>
          <a:xfrm>
            <a:off x="7711232" y="6172200"/>
            <a:ext cx="1454244" cy="646331"/>
          </a:xfrm>
          <a:prstGeom prst="rect">
            <a:avLst/>
          </a:prstGeom>
          <a:noFill/>
        </p:spPr>
        <p:txBody>
          <a:bodyPr wrap="none" rtlCol="0">
            <a:spAutoFit/>
          </a:bodyPr>
          <a:lstStyle/>
          <a:p>
            <a:pPr algn="r"/>
            <a:r>
              <a:rPr lang="en-US" b="1" dirty="0" err="1">
                <a:solidFill>
                  <a:srgbClr val="008000"/>
                </a:solidFill>
                <a:latin typeface="Arial" pitchFamily="34" charset="0"/>
                <a:cs typeface="Arial" pitchFamily="34" charset="0"/>
              </a:rPr>
              <a:t>r</a:t>
            </a:r>
            <a:r>
              <a:rPr lang="en-US" b="1" baseline="-25000" dirty="0" err="1"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a:t>
            </a:r>
            <a:r>
              <a:rPr lang="en-US" b="1" dirty="0" err="1" smtClean="0">
                <a:solidFill>
                  <a:srgbClr val="008000"/>
                </a:solidFill>
                <a:latin typeface="Arial" pitchFamily="34" charset="0"/>
                <a:cs typeface="Arial" pitchFamily="34" charset="0"/>
              </a:rPr>
              <a:t>r</a:t>
            </a:r>
            <a:r>
              <a:rPr lang="en-US" b="1" baseline="-25000" dirty="0" err="1" smtClean="0">
                <a:solidFill>
                  <a:srgbClr val="008000"/>
                </a:solidFill>
                <a:latin typeface="Arial" pitchFamily="34" charset="0"/>
                <a:cs typeface="Arial" pitchFamily="34" charset="0"/>
              </a:rPr>
              <a:t>y</a:t>
            </a:r>
            <a:r>
              <a:rPr lang="en-US" baseline="-25000"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 avg.</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rating of </a:t>
            </a:r>
            <a:r>
              <a:rPr lang="en-US" b="1" dirty="0"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a:t>
            </a:r>
            <a:r>
              <a:rPr lang="en-US" b="1" dirty="0" smtClean="0">
                <a:solidFill>
                  <a:srgbClr val="008000"/>
                </a:solidFill>
                <a:latin typeface="Arial" pitchFamily="34" charset="0"/>
                <a:cs typeface="Arial" pitchFamily="34" charset="0"/>
              </a:rPr>
              <a:t>y</a:t>
            </a:r>
            <a:endParaRPr lang="en-US" b="1" baseline="-25000" dirty="0" smtClean="0">
              <a:solidFill>
                <a:srgbClr val="008000"/>
              </a:solidFill>
              <a:latin typeface="Arial" pitchFamily="34" charset="0"/>
              <a:cs typeface="Arial" pitchFamily="34" charset="0"/>
            </a:endParaRPr>
          </a:p>
        </p:txBody>
      </p:sp>
      <p:cxnSp>
        <p:nvCxnSpPr>
          <p:cNvPr id="8" name="Straight Connector 7"/>
          <p:cNvCxnSpPr/>
          <p:nvPr/>
        </p:nvCxnSpPr>
        <p:spPr>
          <a:xfrm>
            <a:off x="7807542" y="6284260"/>
            <a:ext cx="145180"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8096334" y="6284260"/>
            <a:ext cx="145180"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557451" y="5257800"/>
                <a:ext cx="7138749" cy="14304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cs typeface="Arial" pitchFamily="34" charset="0"/>
                        </a:rPr>
                        <m:t>𝒔𝒊𝒎</m:t>
                      </m:r>
                      <m:d>
                        <m:dPr>
                          <m:ctrlPr>
                            <a:rPr lang="en-US" sz="2400" b="1" i="1" smtClean="0">
                              <a:latin typeface="Cambria Math"/>
                              <a:cs typeface="Arial" pitchFamily="34" charset="0"/>
                            </a:rPr>
                          </m:ctrlPr>
                        </m:dPr>
                        <m:e>
                          <m:r>
                            <a:rPr lang="en-US" sz="2400" b="1" i="1" smtClean="0">
                              <a:latin typeface="Cambria Math"/>
                              <a:cs typeface="Arial" pitchFamily="34" charset="0"/>
                            </a:rPr>
                            <m:t>𝒙</m:t>
                          </m:r>
                          <m:r>
                            <a:rPr lang="en-US" sz="2400" b="1" i="1" smtClean="0">
                              <a:latin typeface="Cambria Math"/>
                              <a:cs typeface="Arial" pitchFamily="34" charset="0"/>
                            </a:rPr>
                            <m:t>,</m:t>
                          </m:r>
                          <m:r>
                            <a:rPr lang="en-US" sz="2400" b="1" i="1" smtClean="0">
                              <a:latin typeface="Cambria Math"/>
                              <a:cs typeface="Arial" pitchFamily="34" charset="0"/>
                            </a:rPr>
                            <m:t>𝒚</m:t>
                          </m:r>
                        </m:e>
                      </m:d>
                      <m:r>
                        <a:rPr lang="en-US" sz="2400" b="1" i="1" smtClean="0">
                          <a:latin typeface="Cambria Math"/>
                          <a:cs typeface="Arial" pitchFamily="34" charset="0"/>
                        </a:rPr>
                        <m:t>=</m:t>
                      </m:r>
                      <m:f>
                        <m:fPr>
                          <m:ctrlPr>
                            <a:rPr lang="en-US" sz="2400" b="1" i="1" smtClean="0">
                              <a:latin typeface="Cambria Math"/>
                              <a:cs typeface="Arial" pitchFamily="34" charset="0"/>
                            </a:rPr>
                          </m:ctrlPr>
                        </m:fPr>
                        <m:num>
                          <m:nary>
                            <m:naryPr>
                              <m:chr m:val="∑"/>
                              <m:supHide m:val="on"/>
                              <m:ctrlPr>
                                <a:rPr lang="en-US" sz="2400" b="1" i="1" smtClean="0">
                                  <a:latin typeface="Cambria Math"/>
                                  <a:cs typeface="Arial" pitchFamily="34" charset="0"/>
                                </a:rPr>
                              </m:ctrlPr>
                            </m:naryPr>
                            <m:sub>
                              <m:r>
                                <a:rPr lang="en-US" sz="2400" b="1" i="1" smtClean="0">
                                  <a:latin typeface="Cambria Math"/>
                                  <a:cs typeface="Arial" pitchFamily="34" charset="0"/>
                                </a:rPr>
                                <m:t>𝒔</m:t>
                              </m:r>
                              <m:r>
                                <a:rPr lang="en-US" sz="2400" b="1" i="1" smtClean="0">
                                  <a:latin typeface="Cambria Math"/>
                                  <a:cs typeface="Arial" pitchFamily="34" charset="0"/>
                                </a:rPr>
                                <m:t>∈</m:t>
                              </m:r>
                              <m:sSub>
                                <m:sSubPr>
                                  <m:ctrlPr>
                                    <a:rPr lang="en-US" sz="2400" b="1" i="1" smtClean="0">
                                      <a:latin typeface="Cambria Math"/>
                                      <a:cs typeface="Arial" pitchFamily="34" charset="0"/>
                                    </a:rPr>
                                  </m:ctrlPr>
                                </m:sSubPr>
                                <m:e>
                                  <m:r>
                                    <a:rPr lang="en-US" sz="2400" b="1" i="1" smtClean="0">
                                      <a:latin typeface="Cambria Math"/>
                                      <a:cs typeface="Arial" pitchFamily="34" charset="0"/>
                                    </a:rPr>
                                    <m:t>𝑺</m:t>
                                  </m:r>
                                </m:e>
                                <m:sub>
                                  <m:r>
                                    <a:rPr lang="en-US" sz="2400" b="1" i="1" smtClean="0">
                                      <a:latin typeface="Cambria Math"/>
                                      <a:cs typeface="Arial" pitchFamily="34" charset="0"/>
                                    </a:rPr>
                                    <m:t>𝒙𝒚</m:t>
                                  </m:r>
                                </m:sub>
                              </m:sSub>
                            </m:sub>
                            <m:sup/>
                            <m:e>
                              <m:d>
                                <m:dPr>
                                  <m:ctrlPr>
                                    <a:rPr lang="en-US" sz="2400" b="1" i="1" smtClean="0">
                                      <a:latin typeface="Cambria Math"/>
                                      <a:cs typeface="Arial" pitchFamily="34" charset="0"/>
                                    </a:rPr>
                                  </m:ctrlPr>
                                </m:d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a:cs typeface="Arial" pitchFamily="34" charset="0"/>
                                        </a:rPr>
                                      </m:ctrlPr>
                                    </m:acc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d>
                                <m:dPr>
                                  <m:ctrlPr>
                                    <a:rPr lang="en-US" sz="2400" b="1" i="1" smtClean="0">
                                      <a:latin typeface="Cambria Math"/>
                                      <a:cs typeface="Arial" pitchFamily="34" charset="0"/>
                                    </a:rPr>
                                  </m:ctrlPr>
                                </m:d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a:cs typeface="Arial" pitchFamily="34" charset="0"/>
                                        </a:rPr>
                                      </m:ctrlPr>
                                    </m:acc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nary>
                        </m:num>
                        <m:den>
                          <m:rad>
                            <m:radPr>
                              <m:degHide m:val="on"/>
                              <m:ctrlPr>
                                <a:rPr lang="en-US" sz="2400" b="1" i="1" smtClean="0">
                                  <a:latin typeface="Cambria Math"/>
                                  <a:cs typeface="Arial" pitchFamily="34" charset="0"/>
                                </a:rPr>
                              </m:ctrlPr>
                            </m:radPr>
                            <m:deg/>
                            <m:e>
                              <m:nary>
                                <m:naryPr>
                                  <m:chr m:val="∑"/>
                                  <m:supHide m:val="on"/>
                                  <m:ctrlPr>
                                    <a:rPr lang="en-US" sz="2400" b="1" i="1">
                                      <a:latin typeface="Cambria Math"/>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𝒙𝒚</m:t>
                                      </m:r>
                                    </m:sub>
                                  </m:sSub>
                                </m:sub>
                                <m:sup/>
                                <m:e>
                                  <m:sSup>
                                    <m:sSupPr>
                                      <m:ctrlPr>
                                        <a:rPr lang="en-US" sz="2400" b="1" i="1">
                                          <a:latin typeface="Cambria Math"/>
                                          <a:cs typeface="Arial" pitchFamily="34" charset="0"/>
                                        </a:rPr>
                                      </m:ctrlPr>
                                    </m:sSupPr>
                                    <m:e>
                                      <m:d>
                                        <m:dPr>
                                          <m:ctrlPr>
                                            <a:rPr lang="en-US" sz="2400" b="1" i="1">
                                              <a:latin typeface="Cambria Math"/>
                                              <a:cs typeface="Arial" pitchFamily="34" charset="0"/>
                                            </a:rPr>
                                          </m:ctrlPr>
                                        </m:d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a:cs typeface="Arial" pitchFamily="34" charset="0"/>
                                                </a:rPr>
                                              </m:ctrlPr>
                                            </m:acc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e>
                                    <m:sup>
                                      <m:r>
                                        <a:rPr lang="en-US" sz="2400" b="1" i="1">
                                          <a:latin typeface="Cambria Math"/>
                                          <a:cs typeface="Arial" pitchFamily="34" charset="0"/>
                                        </a:rPr>
                                        <m:t>𝟐</m:t>
                                      </m:r>
                                    </m:sup>
                                  </m:sSup>
                                </m:e>
                              </m:nary>
                            </m:e>
                          </m:rad>
                          <m:rad>
                            <m:radPr>
                              <m:degHide m:val="on"/>
                              <m:ctrlPr>
                                <a:rPr lang="en-US" sz="2400" b="1" i="1" smtClean="0">
                                  <a:latin typeface="Cambria Math"/>
                                  <a:cs typeface="Arial" pitchFamily="34" charset="0"/>
                                </a:rPr>
                              </m:ctrlPr>
                            </m:radPr>
                            <m:deg/>
                            <m:e>
                              <m:nary>
                                <m:naryPr>
                                  <m:chr m:val="∑"/>
                                  <m:supHide m:val="on"/>
                                  <m:ctrlPr>
                                    <a:rPr lang="en-US" sz="2400" b="1" i="1">
                                      <a:latin typeface="Cambria Math"/>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𝒙𝒚</m:t>
                                      </m:r>
                                    </m:sub>
                                  </m:sSub>
                                </m:sub>
                                <m:sup/>
                                <m:e>
                                  <m:sSup>
                                    <m:sSupPr>
                                      <m:ctrlPr>
                                        <a:rPr lang="en-US" sz="2400" b="1" i="1">
                                          <a:latin typeface="Cambria Math"/>
                                          <a:cs typeface="Arial" pitchFamily="34" charset="0"/>
                                        </a:rPr>
                                      </m:ctrlPr>
                                    </m:sSupPr>
                                    <m:e>
                                      <m:d>
                                        <m:dPr>
                                          <m:ctrlPr>
                                            <a:rPr lang="en-US" sz="2400" b="1" i="1">
                                              <a:latin typeface="Cambria Math"/>
                                              <a:cs typeface="Arial" pitchFamily="34" charset="0"/>
                                            </a:rPr>
                                          </m:ctrlPr>
                                        </m:d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a:cs typeface="Arial" pitchFamily="34" charset="0"/>
                                                </a:rPr>
                                              </m:ctrlPr>
                                            </m:acc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sup>
                                      <m:r>
                                        <a:rPr lang="en-US" sz="2400" b="1" i="1">
                                          <a:latin typeface="Cambria Math"/>
                                          <a:cs typeface="Arial" pitchFamily="34" charset="0"/>
                                        </a:rPr>
                                        <m:t>𝟐</m:t>
                                      </m:r>
                                    </m:sup>
                                  </m:sSup>
                                </m:e>
                              </m:nary>
                            </m:e>
                          </m:rad>
                        </m:den>
                      </m:f>
                    </m:oMath>
                  </m:oMathPara>
                </a14:m>
                <a:endParaRPr lang="en-US" sz="2400" b="1" dirty="0" smtClean="0">
                  <a:latin typeface="Arial" pitchFamily="34" charset="0"/>
                  <a:cs typeface="Arial"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57451" y="5257800"/>
                <a:ext cx="7138749" cy="1430456"/>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58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1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81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Similarity Metric</a:t>
            </a:r>
            <a:endParaRPr lang="en-US" dirty="0"/>
          </a:p>
        </p:txBody>
      </p:sp>
      <p:sp>
        <p:nvSpPr>
          <p:cNvPr id="3" name="Content Placeholder 2"/>
          <p:cNvSpPr>
            <a:spLocks noGrp="1"/>
          </p:cNvSpPr>
          <p:nvPr>
            <p:ph idx="1"/>
          </p:nvPr>
        </p:nvSpPr>
        <p:spPr>
          <a:xfrm>
            <a:off x="457200" y="2743200"/>
            <a:ext cx="8229600" cy="3810001"/>
          </a:xfrm>
        </p:spPr>
        <p:txBody>
          <a:bodyPr/>
          <a:lstStyle/>
          <a:p>
            <a:r>
              <a:rPr lang="en-US" b="1" dirty="0" smtClean="0">
                <a:solidFill>
                  <a:srgbClr val="0000FF"/>
                </a:solidFill>
              </a:rPr>
              <a:t>Intuitively we want:</a:t>
            </a:r>
            <a:r>
              <a:rPr lang="en-US" b="1" dirty="0" smtClean="0"/>
              <a:t> </a:t>
            </a:r>
            <a:r>
              <a:rPr lang="en-US" b="1" dirty="0" err="1" smtClean="0"/>
              <a:t>sim</a:t>
            </a:r>
            <a:r>
              <a:rPr lang="en-US" b="1" dirty="0" smtClean="0"/>
              <a:t>(</a:t>
            </a:r>
            <a:r>
              <a:rPr lang="en-US" b="1" i="1" dirty="0" smtClean="0"/>
              <a:t>A</a:t>
            </a:r>
            <a:r>
              <a:rPr lang="en-US" b="1" dirty="0" smtClean="0"/>
              <a:t>, </a:t>
            </a:r>
            <a:r>
              <a:rPr lang="en-US" b="1" i="1" dirty="0" smtClean="0"/>
              <a:t>B</a:t>
            </a:r>
            <a:r>
              <a:rPr lang="en-US" b="1" dirty="0" smtClean="0"/>
              <a:t>) &gt; </a:t>
            </a:r>
            <a:r>
              <a:rPr lang="en-US" b="1" dirty="0" err="1" smtClean="0"/>
              <a:t>sim</a:t>
            </a:r>
            <a:r>
              <a:rPr lang="en-US" b="1" dirty="0" smtClean="0"/>
              <a:t>(</a:t>
            </a:r>
            <a:r>
              <a:rPr lang="en-US" b="1" i="1" dirty="0" smtClean="0"/>
              <a:t>A</a:t>
            </a:r>
            <a:r>
              <a:rPr lang="en-US" b="1" dirty="0" smtClean="0"/>
              <a:t>, </a:t>
            </a:r>
            <a:r>
              <a:rPr lang="en-US" b="1" i="1" dirty="0" smtClean="0"/>
              <a:t>C</a:t>
            </a:r>
            <a:r>
              <a:rPr lang="en-US" b="1" dirty="0" smtClean="0"/>
              <a:t>)</a:t>
            </a:r>
          </a:p>
          <a:p>
            <a:r>
              <a:rPr lang="en-US" b="1" dirty="0" err="1" smtClean="0"/>
              <a:t>Jaccard</a:t>
            </a:r>
            <a:r>
              <a:rPr lang="en-US" b="1" dirty="0" smtClean="0"/>
              <a:t> similarity:</a:t>
            </a:r>
            <a:r>
              <a:rPr lang="en-US" dirty="0" smtClean="0"/>
              <a:t> 1/5 </a:t>
            </a:r>
            <a:r>
              <a:rPr lang="en-US" b="1" dirty="0" smtClean="0"/>
              <a:t>&lt;</a:t>
            </a:r>
            <a:r>
              <a:rPr lang="en-US" dirty="0" smtClean="0"/>
              <a:t> 2/4</a:t>
            </a:r>
          </a:p>
          <a:p>
            <a:r>
              <a:rPr lang="en-US" b="1" dirty="0" smtClean="0"/>
              <a:t>Cosine similarity:</a:t>
            </a:r>
            <a:r>
              <a:rPr lang="en-US" dirty="0" smtClean="0"/>
              <a:t> 0.386 </a:t>
            </a:r>
            <a:r>
              <a:rPr lang="en-US" b="1" dirty="0" smtClean="0"/>
              <a:t>&gt;</a:t>
            </a:r>
            <a:r>
              <a:rPr lang="en-US" dirty="0" smtClean="0"/>
              <a:t> 0.322</a:t>
            </a:r>
          </a:p>
          <a:p>
            <a:pPr lvl="1"/>
            <a:r>
              <a:rPr lang="en-US" dirty="0" smtClean="0"/>
              <a:t>Considers missing ratings as “negative”</a:t>
            </a:r>
          </a:p>
          <a:p>
            <a:pPr lvl="1"/>
            <a:r>
              <a:rPr lang="en-US" b="1" dirty="0" smtClean="0">
                <a:solidFill>
                  <a:srgbClr val="D60093"/>
                </a:solidFill>
              </a:rPr>
              <a:t>Solution: subtract the (row) mean</a:t>
            </a:r>
            <a:endParaRPr lang="en-US" b="1" dirty="0">
              <a:solidFill>
                <a:srgbClr val="D60093"/>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25</a:t>
            </a:fld>
            <a:endParaRPr lang="en-US"/>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6277322"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257800"/>
            <a:ext cx="5626356" cy="145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681107" y="5036403"/>
            <a:ext cx="2539093" cy="830997"/>
          </a:xfrm>
          <a:prstGeom prst="rect">
            <a:avLst/>
          </a:prstGeom>
          <a:noFill/>
        </p:spPr>
        <p:txBody>
          <a:bodyPr wrap="none" rtlCol="0">
            <a:spAutoFit/>
          </a:bodyPr>
          <a:lstStyle/>
          <a:p>
            <a:r>
              <a:rPr lang="en-US" sz="2400" b="1" dirty="0" err="1" smtClean="0">
                <a:solidFill>
                  <a:srgbClr val="0000FF"/>
                </a:solidFill>
                <a:latin typeface="Arial" pitchFamily="34" charset="0"/>
                <a:cs typeface="Arial" pitchFamily="34" charset="0"/>
              </a:rPr>
              <a:t>sim</a:t>
            </a:r>
            <a:r>
              <a:rPr lang="en-US" sz="2400" b="1" dirty="0">
                <a:solidFill>
                  <a:srgbClr val="0000FF"/>
                </a:solidFill>
                <a:latin typeface="Arial" pitchFamily="34" charset="0"/>
                <a:cs typeface="Arial" pitchFamily="34" charset="0"/>
              </a:rPr>
              <a:t> </a:t>
            </a:r>
            <a:r>
              <a:rPr lang="en-US" sz="2400" b="1" dirty="0" smtClean="0">
                <a:solidFill>
                  <a:srgbClr val="0000FF"/>
                </a:solidFill>
                <a:latin typeface="Arial" pitchFamily="34" charset="0"/>
                <a:cs typeface="Arial" pitchFamily="34" charset="0"/>
              </a:rPr>
              <a:t>A,B vs. A,C:</a:t>
            </a:r>
          </a:p>
          <a:p>
            <a:r>
              <a:rPr lang="en-US" sz="2400" dirty="0" smtClean="0">
                <a:solidFill>
                  <a:srgbClr val="0000FF"/>
                </a:solidFill>
                <a:latin typeface="Arial" pitchFamily="34" charset="0"/>
                <a:cs typeface="Arial" pitchFamily="34" charset="0"/>
              </a:rPr>
              <a:t>0.092 </a:t>
            </a:r>
            <a:r>
              <a:rPr lang="en-US" sz="2400" b="1" dirty="0" smtClean="0">
                <a:solidFill>
                  <a:srgbClr val="0000FF"/>
                </a:solidFill>
                <a:latin typeface="Arial" pitchFamily="34" charset="0"/>
                <a:cs typeface="Arial" pitchFamily="34" charset="0"/>
              </a:rPr>
              <a:t>&gt;</a:t>
            </a:r>
            <a:r>
              <a:rPr lang="en-US" sz="2400" dirty="0" smtClean="0">
                <a:solidFill>
                  <a:srgbClr val="0000FF"/>
                </a:solidFill>
                <a:latin typeface="Arial" pitchFamily="34" charset="0"/>
                <a:cs typeface="Arial" pitchFamily="34" charset="0"/>
              </a:rPr>
              <a:t> -0.559</a:t>
            </a:r>
          </a:p>
        </p:txBody>
      </p:sp>
      <p:sp>
        <p:nvSpPr>
          <p:cNvPr id="8" name="TextBox 7"/>
          <p:cNvSpPr txBox="1"/>
          <p:nvPr/>
        </p:nvSpPr>
        <p:spPr>
          <a:xfrm>
            <a:off x="6781800" y="5867400"/>
            <a:ext cx="2286000" cy="923330"/>
          </a:xfrm>
          <a:prstGeom prst="rect">
            <a:avLst/>
          </a:prstGeom>
          <a:noFill/>
        </p:spPr>
        <p:txBody>
          <a:bodyPr wrap="square" rtlCol="0">
            <a:spAutoFit/>
          </a:bodyPr>
          <a:lstStyle/>
          <a:p>
            <a:r>
              <a:rPr lang="en-US" dirty="0" smtClean="0">
                <a:solidFill>
                  <a:srgbClr val="008000"/>
                </a:solidFill>
                <a:latin typeface="Arial" pitchFamily="34" charset="0"/>
                <a:cs typeface="Arial" pitchFamily="34" charset="0"/>
              </a:rPr>
              <a:t>Notice cosine </a:t>
            </a:r>
            <a:r>
              <a:rPr lang="en-US" dirty="0" err="1" smtClean="0">
                <a:solidFill>
                  <a:srgbClr val="008000"/>
                </a:solidFill>
                <a:latin typeface="Arial" pitchFamily="34" charset="0"/>
                <a:cs typeface="Arial" pitchFamily="34" charset="0"/>
              </a:rPr>
              <a:t>sim</a:t>
            </a:r>
            <a:r>
              <a:rPr lang="en-US" dirty="0" smtClean="0">
                <a:solidFill>
                  <a:srgbClr val="008000"/>
                </a:solidFill>
                <a:latin typeface="Arial" pitchFamily="34" charset="0"/>
                <a:cs typeface="Arial" pitchFamily="34" charset="0"/>
              </a:rPr>
              <a:t>. is correlation when data is centered at 0</a:t>
            </a:r>
          </a:p>
        </p:txBody>
      </p:sp>
      <mc:AlternateContent xmlns:mc="http://schemas.openxmlformats.org/markup-compatibility/2006" xmlns:a14="http://schemas.microsoft.com/office/drawing/2010/main">
        <mc:Choice Requires="a14">
          <p:sp>
            <p:nvSpPr>
              <p:cNvPr id="11" name="Rectangle 10"/>
              <p:cNvSpPr/>
              <p:nvPr/>
            </p:nvSpPr>
            <p:spPr>
              <a:xfrm>
                <a:off x="5785195" y="90802"/>
                <a:ext cx="3358805" cy="899798"/>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1600" b="1" i="1" dirty="0" smtClean="0">
                          <a:solidFill>
                            <a:schemeClr val="bg1"/>
                          </a:solidFill>
                          <a:latin typeface="Cambria Math"/>
                        </a:rPr>
                        <m:t>𝒔𝒊𝒎</m:t>
                      </m:r>
                      <m:r>
                        <a:rPr lang="en-US" sz="1600" b="1" i="1" dirty="0">
                          <a:solidFill>
                            <a:schemeClr val="bg1"/>
                          </a:solidFill>
                          <a:latin typeface="Cambria Math"/>
                        </a:rPr>
                        <m:t>(</m:t>
                      </m:r>
                      <m:r>
                        <a:rPr lang="en-US" sz="1600" b="1" i="1" dirty="0">
                          <a:solidFill>
                            <a:schemeClr val="bg1"/>
                          </a:solidFill>
                          <a:latin typeface="Cambria Math"/>
                        </a:rPr>
                        <m:t>𝒙</m:t>
                      </m:r>
                      <m:r>
                        <a:rPr lang="en-US" sz="1600" b="1" i="1" dirty="0">
                          <a:solidFill>
                            <a:schemeClr val="bg1"/>
                          </a:solidFill>
                          <a:latin typeface="Cambria Math"/>
                        </a:rPr>
                        <m:t>, </m:t>
                      </m:r>
                      <m:r>
                        <a:rPr lang="en-US" sz="1600" b="1" i="1" dirty="0">
                          <a:solidFill>
                            <a:schemeClr val="bg1"/>
                          </a:solidFill>
                          <a:latin typeface="Cambria Math"/>
                        </a:rPr>
                        <m:t>𝒚</m:t>
                      </m:r>
                      <m:r>
                        <a:rPr lang="en-US" sz="1600" b="1" i="1" dirty="0">
                          <a:solidFill>
                            <a:schemeClr val="bg1"/>
                          </a:solidFill>
                          <a:latin typeface="Cambria Math"/>
                        </a:rPr>
                        <m:t>) = </m:t>
                      </m:r>
                      <m:f>
                        <m:fPr>
                          <m:ctrlPr>
                            <a:rPr lang="en-US" sz="1600" b="1" i="1" dirty="0">
                              <a:solidFill>
                                <a:schemeClr val="bg1"/>
                              </a:solidFill>
                              <a:latin typeface="Cambria Math"/>
                            </a:rPr>
                          </m:ctrlPr>
                        </m:fPr>
                        <m:num>
                          <m:nary>
                            <m:naryPr>
                              <m:chr m:val="∑"/>
                              <m:supHide m:val="on"/>
                              <m:ctrlPr>
                                <a:rPr lang="en-US" sz="1600" b="1" i="1" dirty="0" smtClean="0">
                                  <a:solidFill>
                                    <a:schemeClr val="bg1"/>
                                  </a:solidFill>
                                  <a:latin typeface="Cambria Math"/>
                                </a:rPr>
                              </m:ctrlPr>
                            </m:naryPr>
                            <m:sub>
                              <m:r>
                                <a:rPr lang="en-US" sz="1600" b="1" i="1" dirty="0" smtClean="0">
                                  <a:solidFill>
                                    <a:schemeClr val="bg1"/>
                                  </a:solidFill>
                                  <a:latin typeface="Cambria Math"/>
                                </a:rPr>
                                <m:t>𝒊</m:t>
                              </m:r>
                            </m:sub>
                            <m:sup/>
                            <m:e>
                              <m:sSub>
                                <m:sSubPr>
                                  <m:ctrlPr>
                                    <a:rPr lang="en-US" sz="1600" b="1" i="1" dirty="0">
                                      <a:solidFill>
                                        <a:schemeClr val="bg1"/>
                                      </a:solidFill>
                                      <a:latin typeface="Cambria Math"/>
                                    </a:rPr>
                                  </m:ctrlPr>
                                </m:sSubPr>
                                <m:e>
                                  <m:r>
                                    <a:rPr lang="en-US" sz="1600" b="1" i="1" dirty="0">
                                      <a:solidFill>
                                        <a:schemeClr val="bg1"/>
                                      </a:solidFill>
                                      <a:latin typeface="Cambria Math"/>
                                    </a:rPr>
                                    <m:t>𝒓</m:t>
                                  </m:r>
                                </m:e>
                                <m:sub>
                                  <m:r>
                                    <a:rPr lang="en-US" sz="1600" b="1" i="1" dirty="0">
                                      <a:solidFill>
                                        <a:schemeClr val="bg1"/>
                                      </a:solidFill>
                                      <a:latin typeface="Cambria Math"/>
                                    </a:rPr>
                                    <m:t>𝒙</m:t>
                                  </m:r>
                                  <m:r>
                                    <a:rPr lang="en-US" sz="1600" b="1" i="1" dirty="0" smtClean="0">
                                      <a:solidFill>
                                        <a:schemeClr val="bg1"/>
                                      </a:solidFill>
                                      <a:latin typeface="Cambria Math"/>
                                    </a:rPr>
                                    <m:t>𝒊</m:t>
                                  </m:r>
                                </m:sub>
                              </m:sSub>
                              <m:r>
                                <a:rPr lang="en-US" sz="1600" b="1" i="1" dirty="0">
                                  <a:solidFill>
                                    <a:schemeClr val="bg1"/>
                                  </a:solidFill>
                                  <a:latin typeface="Cambria Math"/>
                                </a:rPr>
                                <m:t>⋅</m:t>
                              </m:r>
                              <m:sSub>
                                <m:sSubPr>
                                  <m:ctrlPr>
                                    <a:rPr lang="en-US" sz="1600" b="1" i="1" dirty="0">
                                      <a:solidFill>
                                        <a:schemeClr val="bg1"/>
                                      </a:solidFill>
                                      <a:latin typeface="Cambria Math"/>
                                    </a:rPr>
                                  </m:ctrlPr>
                                </m:sSubPr>
                                <m:e>
                                  <m:r>
                                    <a:rPr lang="en-US" sz="1600" b="1" i="1" dirty="0">
                                      <a:solidFill>
                                        <a:schemeClr val="bg1"/>
                                      </a:solidFill>
                                      <a:latin typeface="Cambria Math"/>
                                    </a:rPr>
                                    <m:t>𝒓</m:t>
                                  </m:r>
                                </m:e>
                                <m:sub>
                                  <m:r>
                                    <a:rPr lang="en-US" sz="1600" b="1" i="1" dirty="0">
                                      <a:solidFill>
                                        <a:schemeClr val="bg1"/>
                                      </a:solidFill>
                                      <a:latin typeface="Cambria Math"/>
                                    </a:rPr>
                                    <m:t>𝒚</m:t>
                                  </m:r>
                                  <m:r>
                                    <a:rPr lang="en-US" sz="1600" b="1" i="1" dirty="0" smtClean="0">
                                      <a:solidFill>
                                        <a:schemeClr val="bg1"/>
                                      </a:solidFill>
                                      <a:latin typeface="Cambria Math"/>
                                    </a:rPr>
                                    <m:t>𝒊</m:t>
                                  </m:r>
                                </m:sub>
                              </m:sSub>
                            </m:e>
                          </m:nary>
                        </m:num>
                        <m:den>
                          <m:rad>
                            <m:radPr>
                              <m:degHide m:val="on"/>
                              <m:ctrlPr>
                                <a:rPr lang="en-US" sz="1600" b="1" i="1" dirty="0" smtClean="0">
                                  <a:solidFill>
                                    <a:schemeClr val="bg1"/>
                                  </a:solidFill>
                                  <a:latin typeface="Cambria Math"/>
                                </a:rPr>
                              </m:ctrlPr>
                            </m:radPr>
                            <m:deg/>
                            <m:e>
                              <m:nary>
                                <m:naryPr>
                                  <m:chr m:val="∑"/>
                                  <m:supHide m:val="on"/>
                                  <m:ctrlPr>
                                    <a:rPr lang="en-US" sz="1600" b="1" i="1" dirty="0">
                                      <a:solidFill>
                                        <a:schemeClr val="bg1"/>
                                      </a:solidFill>
                                      <a:latin typeface="Cambria Math"/>
                                    </a:rPr>
                                  </m:ctrlPr>
                                </m:naryPr>
                                <m:sub>
                                  <m:r>
                                    <a:rPr lang="en-US" sz="1600" b="1" i="1" dirty="0">
                                      <a:solidFill>
                                        <a:schemeClr val="bg1"/>
                                      </a:solidFill>
                                      <a:latin typeface="Cambria Math"/>
                                    </a:rPr>
                                    <m:t>𝒊</m:t>
                                  </m:r>
                                </m:sub>
                                <m:sup/>
                                <m:e>
                                  <m:sSubSup>
                                    <m:sSubSupPr>
                                      <m:ctrlPr>
                                        <a:rPr lang="en-US" sz="1600" b="1" i="1" dirty="0" smtClean="0">
                                          <a:solidFill>
                                            <a:schemeClr val="bg1"/>
                                          </a:solidFill>
                                          <a:latin typeface="Cambria Math"/>
                                        </a:rPr>
                                      </m:ctrlPr>
                                    </m:sSubSupPr>
                                    <m:e>
                                      <m:r>
                                        <a:rPr lang="en-US" sz="1600" b="1" i="1" dirty="0" smtClean="0">
                                          <a:solidFill>
                                            <a:schemeClr val="bg1"/>
                                          </a:solidFill>
                                          <a:latin typeface="Cambria Math"/>
                                        </a:rPr>
                                        <m:t>𝒓</m:t>
                                      </m:r>
                                    </m:e>
                                    <m:sub>
                                      <m:r>
                                        <a:rPr lang="en-US" sz="1600" b="1" i="1" dirty="0" smtClean="0">
                                          <a:solidFill>
                                            <a:schemeClr val="bg1"/>
                                          </a:solidFill>
                                          <a:latin typeface="Cambria Math"/>
                                        </a:rPr>
                                        <m:t>𝒙𝒊</m:t>
                                      </m:r>
                                    </m:sub>
                                    <m:sup>
                                      <m:r>
                                        <a:rPr lang="en-US" sz="1600" b="1" i="1" dirty="0" smtClean="0">
                                          <a:solidFill>
                                            <a:schemeClr val="bg1"/>
                                          </a:solidFill>
                                          <a:latin typeface="Cambria Math"/>
                                        </a:rPr>
                                        <m:t>𝟐</m:t>
                                      </m:r>
                                    </m:sup>
                                  </m:sSubSup>
                                </m:e>
                              </m:nary>
                            </m:e>
                          </m:rad>
                          <m:r>
                            <a:rPr lang="en-US" sz="1600" b="1" i="1" dirty="0" smtClean="0">
                              <a:solidFill>
                                <a:schemeClr val="bg1"/>
                              </a:solidFill>
                              <a:latin typeface="Cambria Math"/>
                            </a:rPr>
                            <m:t>⋅</m:t>
                          </m:r>
                          <m:rad>
                            <m:radPr>
                              <m:degHide m:val="on"/>
                              <m:ctrlPr>
                                <a:rPr lang="en-US" sz="1600" b="1" i="1" dirty="0">
                                  <a:solidFill>
                                    <a:schemeClr val="bg1"/>
                                  </a:solidFill>
                                  <a:latin typeface="Cambria Math"/>
                                </a:rPr>
                              </m:ctrlPr>
                            </m:radPr>
                            <m:deg/>
                            <m:e>
                              <m:nary>
                                <m:naryPr>
                                  <m:chr m:val="∑"/>
                                  <m:supHide m:val="on"/>
                                  <m:ctrlPr>
                                    <a:rPr lang="en-US" sz="1600" b="1" i="1" dirty="0">
                                      <a:solidFill>
                                        <a:schemeClr val="bg1"/>
                                      </a:solidFill>
                                      <a:latin typeface="Cambria Math"/>
                                    </a:rPr>
                                  </m:ctrlPr>
                                </m:naryPr>
                                <m:sub>
                                  <m:r>
                                    <a:rPr lang="en-US" sz="1600" b="1" i="1" dirty="0">
                                      <a:solidFill>
                                        <a:schemeClr val="bg1"/>
                                      </a:solidFill>
                                      <a:latin typeface="Cambria Math"/>
                                    </a:rPr>
                                    <m:t>𝒊</m:t>
                                  </m:r>
                                </m:sub>
                                <m:sup/>
                                <m:e>
                                  <m:sSubSup>
                                    <m:sSubSupPr>
                                      <m:ctrlPr>
                                        <a:rPr lang="en-US" sz="1600" b="1" i="1" dirty="0">
                                          <a:solidFill>
                                            <a:schemeClr val="bg1"/>
                                          </a:solidFill>
                                          <a:latin typeface="Cambria Math"/>
                                        </a:rPr>
                                      </m:ctrlPr>
                                    </m:sSubSupPr>
                                    <m:e>
                                      <m:r>
                                        <a:rPr lang="en-US" sz="1600" b="1" i="1" dirty="0">
                                          <a:solidFill>
                                            <a:schemeClr val="bg1"/>
                                          </a:solidFill>
                                          <a:latin typeface="Cambria Math"/>
                                        </a:rPr>
                                        <m:t>𝒓</m:t>
                                      </m:r>
                                    </m:e>
                                    <m:sub>
                                      <m:r>
                                        <a:rPr lang="en-US" sz="1600" b="1" i="1" dirty="0" smtClean="0">
                                          <a:solidFill>
                                            <a:schemeClr val="bg1"/>
                                          </a:solidFill>
                                          <a:latin typeface="Cambria Math"/>
                                        </a:rPr>
                                        <m:t>𝒚</m:t>
                                      </m:r>
                                      <m:r>
                                        <a:rPr lang="en-US" sz="1600" b="1" i="1" dirty="0">
                                          <a:solidFill>
                                            <a:schemeClr val="bg1"/>
                                          </a:solidFill>
                                          <a:latin typeface="Cambria Math"/>
                                        </a:rPr>
                                        <m:t>𝒊</m:t>
                                      </m:r>
                                    </m:sub>
                                    <m:sup>
                                      <m:r>
                                        <a:rPr lang="en-US" sz="1600" b="1" i="1" dirty="0">
                                          <a:solidFill>
                                            <a:schemeClr val="bg1"/>
                                          </a:solidFill>
                                          <a:latin typeface="Cambria Math"/>
                                        </a:rPr>
                                        <m:t>𝟐</m:t>
                                      </m:r>
                                    </m:sup>
                                  </m:sSubSup>
                                </m:e>
                              </m:nary>
                            </m:e>
                          </m:rad>
                        </m:den>
                      </m:f>
                    </m:oMath>
                  </m:oMathPara>
                </a14:m>
                <a:endParaRPr lang="en-US" sz="1600" b="1" dirty="0">
                  <a:solidFill>
                    <a:schemeClr val="bg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785195" y="90802"/>
                <a:ext cx="3358805" cy="899798"/>
              </a:xfrm>
              <a:prstGeom prst="rect">
                <a:avLst/>
              </a:prstGeom>
              <a:blipFill rotWithShape="1">
                <a:blip r:embed="rId4"/>
                <a:stretch>
                  <a:fillRect/>
                </a:stretch>
              </a:blipFill>
            </p:spPr>
            <p:txBody>
              <a:bodyPr/>
              <a:lstStyle/>
              <a:p>
                <a:r>
                  <a:rPr lang="en-US">
                    <a:noFill/>
                  </a:rPr>
                  <a:t> </a:t>
                </a:r>
              </a:p>
            </p:txBody>
          </p:sp>
        </mc:Fallback>
      </mc:AlternateContent>
      <p:sp>
        <p:nvSpPr>
          <p:cNvPr id="12" name="TextBox 11"/>
          <p:cNvSpPr txBox="1"/>
          <p:nvPr/>
        </p:nvSpPr>
        <p:spPr>
          <a:xfrm>
            <a:off x="5822484" y="11668"/>
            <a:ext cx="1492716" cy="369332"/>
          </a:xfrm>
          <a:prstGeom prst="rect">
            <a:avLst/>
          </a:prstGeom>
          <a:noFill/>
        </p:spPr>
        <p:txBody>
          <a:bodyPr wrap="none" rtlCol="0">
            <a:spAutoFit/>
          </a:bodyPr>
          <a:lstStyle/>
          <a:p>
            <a:r>
              <a:rPr lang="en-US" b="1" dirty="0" smtClean="0">
                <a:solidFill>
                  <a:schemeClr val="bg1"/>
                </a:solidFill>
                <a:latin typeface="Arial" pitchFamily="34" charset="0"/>
                <a:cs typeface="Arial" pitchFamily="34" charset="0"/>
              </a:rPr>
              <a:t>Cosine </a:t>
            </a:r>
            <a:r>
              <a:rPr lang="en-US" b="1" dirty="0" err="1" smtClean="0">
                <a:solidFill>
                  <a:schemeClr val="bg1"/>
                </a:solidFill>
                <a:latin typeface="Arial" pitchFamily="34" charset="0"/>
                <a:cs typeface="Arial" pitchFamily="34" charset="0"/>
              </a:rPr>
              <a:t>sim</a:t>
            </a:r>
            <a:r>
              <a:rPr lang="en-US" b="1" dirty="0" smtClean="0">
                <a:solidFill>
                  <a:schemeClr val="bg1"/>
                </a:solidFill>
                <a:latin typeface="Arial" pitchFamily="34" charset="0"/>
                <a:cs typeface="Arial" pitchFamily="34" charset="0"/>
              </a:rPr>
              <a:t>:</a:t>
            </a:r>
          </a:p>
        </p:txBody>
      </p:sp>
    </p:spTree>
    <p:extLst>
      <p:ext uri="{BB962C8B-B14F-4D97-AF65-F5344CB8AC3E}">
        <p14:creationId xmlns:p14="http://schemas.microsoft.com/office/powerpoint/2010/main" val="283623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dirty="0" smtClean="0"/>
              <a:t>Rating Predictions</a:t>
            </a:r>
          </a:p>
        </p:txBody>
      </p:sp>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p:txBody>
              <a:bodyPr>
                <a:normAutofit/>
              </a:bodyPr>
              <a:lstStyle/>
              <a:p>
                <a:pPr marL="118872" indent="0">
                  <a:buNone/>
                </a:pPr>
                <a:r>
                  <a:rPr lang="en-US" b="1" dirty="0" smtClean="0">
                    <a:solidFill>
                      <a:srgbClr val="0000FF"/>
                    </a:solidFill>
                  </a:rPr>
                  <a:t>From similarity metric to recommendations:</a:t>
                </a:r>
              </a:p>
              <a:p>
                <a:r>
                  <a:rPr lang="en-US" dirty="0"/>
                  <a:t>L</a:t>
                </a:r>
                <a:r>
                  <a:rPr lang="en-US" dirty="0" smtClean="0"/>
                  <a:t>et </a:t>
                </a:r>
                <a:r>
                  <a:rPr lang="en-US" b="1" i="1" dirty="0" err="1" smtClean="0"/>
                  <a:t>r</a:t>
                </a:r>
                <a:r>
                  <a:rPr lang="en-US" b="1" i="1" baseline="-25000" dirty="0" err="1" smtClean="0"/>
                  <a:t>x</a:t>
                </a:r>
                <a:r>
                  <a:rPr lang="en-US" dirty="0" smtClean="0"/>
                  <a:t> be the vector of user </a:t>
                </a:r>
                <a:r>
                  <a:rPr lang="en-US" b="1" i="1" dirty="0" smtClean="0"/>
                  <a:t>x</a:t>
                </a:r>
                <a:r>
                  <a:rPr lang="en-US" dirty="0" smtClean="0"/>
                  <a:t>’s ratings</a:t>
                </a:r>
              </a:p>
              <a:p>
                <a:pPr eaLnBrk="1" hangingPunct="1"/>
                <a:r>
                  <a:rPr lang="en-US" dirty="0" smtClean="0"/>
                  <a:t>Let </a:t>
                </a:r>
                <a:r>
                  <a:rPr lang="en-US" b="1" i="1" dirty="0" smtClean="0"/>
                  <a:t>N</a:t>
                </a:r>
                <a:r>
                  <a:rPr lang="en-US" dirty="0" smtClean="0"/>
                  <a:t> be the set of </a:t>
                </a:r>
                <a:r>
                  <a:rPr lang="en-US" b="1" i="1" dirty="0" smtClean="0"/>
                  <a:t>k</a:t>
                </a:r>
                <a:r>
                  <a:rPr lang="en-US" dirty="0" smtClean="0"/>
                  <a:t> users most similar to </a:t>
                </a:r>
                <a:r>
                  <a:rPr lang="en-US" b="1" i="1" dirty="0" smtClean="0"/>
                  <a:t>x</a:t>
                </a:r>
                <a:r>
                  <a:rPr lang="en-US" dirty="0" smtClean="0"/>
                  <a:t> who have rated item </a:t>
                </a:r>
                <a:r>
                  <a:rPr lang="en-US" b="1" i="1" dirty="0" err="1" smtClean="0"/>
                  <a:t>i</a:t>
                </a:r>
                <a:endParaRPr lang="en-US" b="1" i="1" dirty="0" smtClean="0"/>
              </a:p>
              <a:p>
                <a:pPr eaLnBrk="1" hangingPunct="1"/>
                <a:r>
                  <a:rPr lang="en-US" b="1" dirty="0" smtClean="0">
                    <a:solidFill>
                      <a:srgbClr val="D60093"/>
                    </a:solidFill>
                  </a:rPr>
                  <a:t>Prediction for item </a:t>
                </a:r>
                <a:r>
                  <a:rPr lang="en-US" b="1" i="1" dirty="0" smtClean="0">
                    <a:solidFill>
                      <a:srgbClr val="D60093"/>
                    </a:solidFill>
                  </a:rPr>
                  <a:t>s </a:t>
                </a:r>
                <a:r>
                  <a:rPr lang="en-US" b="1" dirty="0" smtClean="0">
                    <a:solidFill>
                      <a:srgbClr val="D60093"/>
                    </a:solidFill>
                  </a:rPr>
                  <a:t>of</a:t>
                </a:r>
                <a:r>
                  <a:rPr lang="en-US" b="1" i="1" dirty="0" smtClean="0">
                    <a:solidFill>
                      <a:srgbClr val="D60093"/>
                    </a:solidFill>
                  </a:rPr>
                  <a:t> user x</a:t>
                </a:r>
                <a:r>
                  <a:rPr lang="en-US" b="1" dirty="0" smtClean="0">
                    <a:solidFill>
                      <a:srgbClr val="D60093"/>
                    </a:solidFill>
                  </a:rPr>
                  <a:t>:</a:t>
                </a:r>
              </a:p>
              <a:p>
                <a:pPr lvl="1" eaLnBrk="1" hangingPunct="1"/>
                <a14:m>
                  <m:oMath xmlns:m="http://schemas.openxmlformats.org/officeDocument/2006/math">
                    <m:sSub>
                      <m:sSubPr>
                        <m:ctrlPr>
                          <a:rPr lang="en-US" b="0" i="1" dirty="0" smtClean="0">
                            <a:latin typeface="Cambria Math"/>
                          </a:rPr>
                        </m:ctrlPr>
                      </m:sSubPr>
                      <m:e>
                        <m:r>
                          <a:rPr lang="en-US" i="1" dirty="0" smtClean="0">
                            <a:latin typeface="Cambria Math"/>
                          </a:rPr>
                          <m:t>𝑟</m:t>
                        </m:r>
                      </m:e>
                      <m:sub>
                        <m:r>
                          <a:rPr lang="en-US" b="0" i="1" dirty="0" smtClean="0">
                            <a:latin typeface="Cambria Math"/>
                          </a:rPr>
                          <m:t>𝑥𝑖</m:t>
                        </m:r>
                      </m:sub>
                    </m:sSub>
                    <m:r>
                      <a:rPr lang="en-US" i="1" dirty="0" smtClean="0">
                        <a:latin typeface="Cambria Math"/>
                      </a:rPr>
                      <m:t>=</m:t>
                    </m:r>
                    <m:f>
                      <m:fPr>
                        <m:ctrlPr>
                          <a:rPr lang="en-US" i="1" dirty="0" smtClean="0">
                            <a:latin typeface="Cambria Math"/>
                          </a:rPr>
                        </m:ctrlPr>
                      </m:fPr>
                      <m:num>
                        <m:r>
                          <a:rPr lang="en-US" i="1" dirty="0" smtClean="0">
                            <a:latin typeface="Cambria Math"/>
                          </a:rPr>
                          <m:t>1</m:t>
                        </m:r>
                      </m:num>
                      <m:den>
                        <m:r>
                          <a:rPr lang="en-US" i="1" dirty="0" smtClean="0">
                            <a:latin typeface="Cambria Math"/>
                          </a:rPr>
                          <m:t>𝑘</m:t>
                        </m:r>
                      </m:den>
                    </m:f>
                    <m:r>
                      <a:rPr lang="en-US" i="1" dirty="0" smtClean="0">
                        <a:latin typeface="Cambria Math"/>
                      </a:rPr>
                      <m:t> </m:t>
                    </m:r>
                    <m:nary>
                      <m:naryPr>
                        <m:chr m:val="∑"/>
                        <m:supHide m:val="on"/>
                        <m:ctrlPr>
                          <a:rPr lang="en-US" b="0" i="1" dirty="0" smtClean="0">
                            <a:latin typeface="Cambria Math"/>
                          </a:rPr>
                        </m:ctrlPr>
                      </m:naryPr>
                      <m:sub>
                        <m:r>
                          <a:rPr lang="en-US" b="0" i="1" dirty="0" smtClean="0">
                            <a:latin typeface="Cambria Math"/>
                          </a:rPr>
                          <m:t>𝑦</m:t>
                        </m:r>
                        <m:r>
                          <a:rPr lang="en-US" b="0" i="1" dirty="0" smtClean="0">
                            <a:latin typeface="Cambria Math"/>
                          </a:rPr>
                          <m:t>∈</m:t>
                        </m:r>
                        <m:r>
                          <a:rPr lang="en-US" b="0" i="1" dirty="0" smtClean="0">
                            <a:latin typeface="Cambria Math"/>
                          </a:rPr>
                          <m:t>𝑁</m:t>
                        </m:r>
                      </m:sub>
                      <m:sup/>
                      <m:e>
                        <m:sSub>
                          <m:sSubPr>
                            <m:ctrlPr>
                              <a:rPr lang="en-US" b="0" i="1" dirty="0" smtClean="0">
                                <a:latin typeface="Cambria Math"/>
                              </a:rPr>
                            </m:ctrlPr>
                          </m:sSubPr>
                          <m:e>
                            <m:r>
                              <a:rPr lang="en-US" b="0" i="1" dirty="0" smtClean="0">
                                <a:latin typeface="Cambria Math"/>
                              </a:rPr>
                              <m:t>𝑟</m:t>
                            </m:r>
                          </m:e>
                          <m:sub>
                            <m:r>
                              <a:rPr lang="en-US" b="0" i="1" dirty="0" smtClean="0">
                                <a:latin typeface="Cambria Math"/>
                              </a:rPr>
                              <m:t>𝑦𝑖</m:t>
                            </m:r>
                          </m:sub>
                        </m:sSub>
                      </m:e>
                    </m:nary>
                  </m:oMath>
                </a14:m>
                <a:endParaRPr lang="en-US" baseline="-25000" dirty="0" smtClean="0"/>
              </a:p>
              <a:p>
                <a:pPr lvl="1"/>
                <a14:m>
                  <m:oMath xmlns:m="http://schemas.openxmlformats.org/officeDocument/2006/math">
                    <m:sSub>
                      <m:sSubPr>
                        <m:ctrlPr>
                          <a:rPr lang="en-US" i="1" dirty="0">
                            <a:latin typeface="Cambria Math"/>
                          </a:rPr>
                        </m:ctrlPr>
                      </m:sSubPr>
                      <m:e>
                        <m:r>
                          <a:rPr lang="en-US" i="1" dirty="0">
                            <a:latin typeface="Cambria Math"/>
                          </a:rPr>
                          <m:t>𝑟</m:t>
                        </m:r>
                      </m:e>
                      <m:sub>
                        <m:r>
                          <a:rPr lang="en-US" i="1" dirty="0">
                            <a:latin typeface="Cambria Math"/>
                          </a:rPr>
                          <m:t>𝑥𝑖</m:t>
                        </m:r>
                      </m:sub>
                    </m:sSub>
                    <m:r>
                      <a:rPr lang="en-US" i="1" dirty="0">
                        <a:latin typeface="Cambria Math"/>
                      </a:rPr>
                      <m:t>=</m:t>
                    </m:r>
                    <m:f>
                      <m:fPr>
                        <m:ctrlPr>
                          <a:rPr lang="en-US" b="0" i="1" dirty="0" smtClean="0">
                            <a:latin typeface="Cambria Math"/>
                          </a:rPr>
                        </m:ctrlPr>
                      </m:fPr>
                      <m:num>
                        <m:nary>
                          <m:naryPr>
                            <m:chr m:val="∑"/>
                            <m:supHide m:val="on"/>
                            <m:ctrlPr>
                              <a:rPr lang="en-US" i="1" dirty="0">
                                <a:latin typeface="Cambria Math"/>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a:rPr>
                                </m:ctrlPr>
                              </m:sSubPr>
                              <m:e>
                                <m:r>
                                  <a:rPr lang="en-US" b="0" i="1" dirty="0" smtClean="0">
                                    <a:latin typeface="Cambria Math"/>
                                  </a:rPr>
                                  <m:t>𝑠</m:t>
                                </m:r>
                              </m:e>
                              <m:sub>
                                <m:r>
                                  <a:rPr lang="en-US" b="0" i="1" dirty="0" smtClean="0">
                                    <a:latin typeface="Cambria Math"/>
                                  </a:rPr>
                                  <m:t>𝑥𝑦</m:t>
                                </m:r>
                              </m:sub>
                            </m:sSub>
                            <m:r>
                              <a:rPr lang="en-US" b="0" i="1" dirty="0" smtClean="0">
                                <a:latin typeface="Cambria Math"/>
                              </a:rPr>
                              <m:t>⋅</m:t>
                            </m:r>
                            <m:sSub>
                              <m:sSubPr>
                                <m:ctrlPr>
                                  <a:rPr lang="en-US" i="1" dirty="0">
                                    <a:latin typeface="Cambria Math"/>
                                  </a:rPr>
                                </m:ctrlPr>
                              </m:sSubPr>
                              <m:e>
                                <m:r>
                                  <a:rPr lang="en-US" i="1" dirty="0">
                                    <a:latin typeface="Cambria Math"/>
                                  </a:rPr>
                                  <m:t>𝑟</m:t>
                                </m:r>
                              </m:e>
                              <m:sub>
                                <m:r>
                                  <a:rPr lang="en-US" i="1" dirty="0">
                                    <a:latin typeface="Cambria Math"/>
                                  </a:rPr>
                                  <m:t>𝑦𝑖</m:t>
                                </m:r>
                              </m:sub>
                            </m:sSub>
                          </m:e>
                        </m:nary>
                      </m:num>
                      <m:den>
                        <m:nary>
                          <m:naryPr>
                            <m:chr m:val="∑"/>
                            <m:supHide m:val="on"/>
                            <m:ctrlPr>
                              <a:rPr lang="en-US" i="1" dirty="0">
                                <a:latin typeface="Cambria Math"/>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a:rPr>
                                </m:ctrlPr>
                              </m:sSubPr>
                              <m:e>
                                <m:r>
                                  <a:rPr lang="en-US" b="0" i="1" dirty="0" smtClean="0">
                                    <a:latin typeface="Cambria Math"/>
                                  </a:rPr>
                                  <m:t>𝑠</m:t>
                                </m:r>
                              </m:e>
                              <m:sub>
                                <m:r>
                                  <a:rPr lang="en-US" b="0" i="1" dirty="0" smtClean="0">
                                    <a:latin typeface="Cambria Math"/>
                                  </a:rPr>
                                  <m:t>𝑥𝑦</m:t>
                                </m:r>
                              </m:sub>
                            </m:sSub>
                          </m:e>
                        </m:nary>
                      </m:den>
                    </m:f>
                  </m:oMath>
                </a14:m>
                <a:endParaRPr lang="en-US" i="1" dirty="0" smtClean="0"/>
              </a:p>
              <a:p>
                <a:pPr lvl="1" eaLnBrk="1" hangingPunct="1"/>
                <a:r>
                  <a:rPr lang="en-US" dirty="0" smtClean="0"/>
                  <a:t>Other options?</a:t>
                </a:r>
              </a:p>
              <a:p>
                <a:r>
                  <a:rPr lang="en-US" b="1" dirty="0" smtClean="0">
                    <a:solidFill>
                      <a:srgbClr val="008000"/>
                    </a:solidFill>
                  </a:rPr>
                  <a:t>Many other tricks possible…</a:t>
                </a:r>
              </a:p>
              <a:p>
                <a:pPr lvl="1" eaLnBrk="1" hangingPunct="1">
                  <a:buFont typeface="Wingdings" charset="2"/>
                  <a:buNone/>
                </a:pPr>
                <a:endParaRPr lang="en-US" dirty="0" smtClean="0"/>
              </a:p>
              <a:p>
                <a:pPr lvl="1" eaLnBrk="1" hangingPunct="1"/>
                <a:endParaRPr lang="en-US" baseline="-25000" dirty="0" smtClean="0"/>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blipFill rotWithShape="1">
                <a:blip r:embed="rId3"/>
                <a:stretch>
                  <a:fillRect l="-889" t="-696" b="-382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19B12225-5612-419B-A8D5-4B8EEE4C217E}"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mc:AlternateContent xmlns:mc="http://schemas.openxmlformats.org/markup-compatibility/2006" xmlns:a14="http://schemas.microsoft.com/office/drawing/2010/main">
        <mc:Choice Requires="a14">
          <p:sp>
            <p:nvSpPr>
              <p:cNvPr id="2" name="Rectangle 1"/>
              <p:cNvSpPr/>
              <p:nvPr/>
            </p:nvSpPr>
            <p:spPr>
              <a:xfrm>
                <a:off x="4724400" y="4281213"/>
                <a:ext cx="1822102" cy="671787"/>
              </a:xfrm>
              <a:prstGeom prst="rect">
                <a:avLst/>
              </a:prstGeom>
            </p:spPr>
            <p:txBody>
              <a:bodyPr wrap="none">
                <a:spAutoFit/>
              </a:bodyPr>
              <a:lstStyle/>
              <a:p>
                <a:r>
                  <a:rPr lang="en-US" b="1" dirty="0" smtClean="0">
                    <a:solidFill>
                      <a:srgbClr val="008000"/>
                    </a:solidFill>
                  </a:rPr>
                  <a:t>Shorthand:</a:t>
                </a:r>
                <a:br>
                  <a:rPr lang="en-US" b="1" dirty="0" smtClean="0">
                    <a:solidFill>
                      <a:srgbClr val="008000"/>
                    </a:solidFill>
                  </a:rPr>
                </a:br>
                <a:r>
                  <a:rPr lang="en-US" b="1" dirty="0" smtClean="0">
                    <a:solidFill>
                      <a:srgbClr val="008000"/>
                    </a:solidFill>
                  </a:rPr>
                  <a:t> </a:t>
                </a:r>
                <a14:m>
                  <m:oMath xmlns:m="http://schemas.openxmlformats.org/officeDocument/2006/math">
                    <m:sSub>
                      <m:sSubPr>
                        <m:ctrlPr>
                          <a:rPr lang="en-US" b="1" i="1" dirty="0" smtClean="0">
                            <a:solidFill>
                              <a:srgbClr val="008000"/>
                            </a:solidFill>
                            <a:latin typeface="Cambria Math"/>
                          </a:rPr>
                        </m:ctrlPr>
                      </m:sSubPr>
                      <m:e>
                        <m:r>
                          <a:rPr lang="en-US" b="1" i="1" dirty="0" smtClean="0">
                            <a:solidFill>
                              <a:srgbClr val="008000"/>
                            </a:solidFill>
                            <a:latin typeface="Cambria Math"/>
                          </a:rPr>
                          <m:t>𝒔</m:t>
                        </m:r>
                      </m:e>
                      <m:sub>
                        <m:r>
                          <a:rPr lang="en-US" b="1" i="1" dirty="0" smtClean="0">
                            <a:solidFill>
                              <a:srgbClr val="008000"/>
                            </a:solidFill>
                            <a:latin typeface="Cambria Math"/>
                          </a:rPr>
                          <m:t>𝒙𝒚</m:t>
                        </m:r>
                      </m:sub>
                    </m:sSub>
                    <m:r>
                      <a:rPr lang="en-US" b="1" i="1" dirty="0" smtClean="0">
                        <a:solidFill>
                          <a:srgbClr val="008000"/>
                        </a:solidFill>
                        <a:latin typeface="Cambria Math"/>
                      </a:rPr>
                      <m:t>=</m:t>
                    </m:r>
                    <m:r>
                      <a:rPr lang="en-US" b="1" i="1" dirty="0">
                        <a:solidFill>
                          <a:srgbClr val="008000"/>
                        </a:solidFill>
                        <a:latin typeface="Cambria Math"/>
                      </a:rPr>
                      <m:t>𝒔𝒊𝒎</m:t>
                    </m:r>
                    <m:d>
                      <m:dPr>
                        <m:ctrlPr>
                          <a:rPr lang="en-US" b="1" i="1" dirty="0">
                            <a:solidFill>
                              <a:srgbClr val="008000"/>
                            </a:solidFill>
                            <a:latin typeface="Cambria Math"/>
                          </a:rPr>
                        </m:ctrlPr>
                      </m:dPr>
                      <m:e>
                        <m:r>
                          <a:rPr lang="en-US" b="1" i="1" dirty="0">
                            <a:solidFill>
                              <a:srgbClr val="008000"/>
                            </a:solidFill>
                            <a:latin typeface="Cambria Math"/>
                          </a:rPr>
                          <m:t>𝒙</m:t>
                        </m:r>
                        <m:r>
                          <a:rPr lang="en-US" b="1" i="1" dirty="0">
                            <a:solidFill>
                              <a:srgbClr val="008000"/>
                            </a:solidFill>
                            <a:latin typeface="Cambria Math"/>
                          </a:rPr>
                          <m:t>,</m:t>
                        </m:r>
                        <m:r>
                          <a:rPr lang="en-US" b="1" i="1" dirty="0">
                            <a:solidFill>
                              <a:srgbClr val="008000"/>
                            </a:solidFill>
                            <a:latin typeface="Cambria Math"/>
                          </a:rPr>
                          <m:t>𝒚</m:t>
                        </m:r>
                      </m:e>
                    </m:d>
                  </m:oMath>
                </a14:m>
                <a:endParaRPr lang="en-US" b="1" dirty="0">
                  <a:solidFill>
                    <a:srgbClr val="008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4724400" y="4281213"/>
                <a:ext cx="1822102" cy="671787"/>
              </a:xfrm>
              <a:prstGeom prst="rect">
                <a:avLst/>
              </a:prstGeom>
              <a:blipFill rotWithShape="1">
                <a:blip r:embed="rId4"/>
                <a:stretch>
                  <a:fillRect l="-2676" t="-4505" b="-1802"/>
                </a:stretch>
              </a:blipFill>
            </p:spPr>
            <p:txBody>
              <a:bodyPr/>
              <a:lstStyle/>
              <a:p>
                <a:r>
                  <a:rPr lang="en-US">
                    <a:noFill/>
                  </a:rPr>
                  <a:t> </a:t>
                </a:r>
              </a:p>
            </p:txBody>
          </p:sp>
        </mc:Fallback>
      </mc:AlternateContent>
    </p:spTree>
    <p:extLst>
      <p:ext uri="{BB962C8B-B14F-4D97-AF65-F5344CB8AC3E}">
        <p14:creationId xmlns:p14="http://schemas.microsoft.com/office/powerpoint/2010/main" val="18077744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smtClean="0"/>
              <a:t>Item-Item Collaborative Filtering</a:t>
            </a:r>
          </a:p>
        </p:txBody>
      </p:sp>
      <p:sp>
        <p:nvSpPr>
          <p:cNvPr id="38915" name="Rectangle 3"/>
          <p:cNvSpPr>
            <a:spLocks noGrp="1" noChangeArrowheads="1"/>
          </p:cNvSpPr>
          <p:nvPr>
            <p:ph idx="1"/>
          </p:nvPr>
        </p:nvSpPr>
        <p:spPr>
          <a:xfrm>
            <a:off x="457200" y="1295400"/>
            <a:ext cx="8686800" cy="5334000"/>
          </a:xfrm>
        </p:spPr>
        <p:txBody>
          <a:bodyPr>
            <a:normAutofit/>
          </a:bodyPr>
          <a:lstStyle/>
          <a:p>
            <a:pPr eaLnBrk="1" hangingPunct="1"/>
            <a:r>
              <a:rPr lang="en-US" b="1" dirty="0" smtClean="0"/>
              <a:t>So far:</a:t>
            </a:r>
            <a:r>
              <a:rPr lang="en-US" dirty="0" smtClean="0"/>
              <a:t> </a:t>
            </a:r>
            <a:r>
              <a:rPr lang="en-US" b="1" dirty="0" smtClean="0">
                <a:solidFill>
                  <a:srgbClr val="0000FF"/>
                </a:solidFill>
              </a:rPr>
              <a:t>User-user collaborative filtering</a:t>
            </a:r>
          </a:p>
          <a:p>
            <a:pPr eaLnBrk="1" hangingPunct="1"/>
            <a:r>
              <a:rPr lang="en-US" b="1" dirty="0" smtClean="0">
                <a:solidFill>
                  <a:srgbClr val="D60093"/>
                </a:solidFill>
              </a:rPr>
              <a:t>Another view: </a:t>
            </a:r>
            <a:r>
              <a:rPr lang="en-US" b="1" dirty="0" smtClean="0"/>
              <a:t>Item-item</a:t>
            </a:r>
          </a:p>
          <a:p>
            <a:pPr lvl="1" eaLnBrk="1" hangingPunct="1"/>
            <a:r>
              <a:rPr lang="en-US" dirty="0" smtClean="0"/>
              <a:t>For item </a:t>
            </a:r>
            <a:r>
              <a:rPr lang="en-US" b="1" i="1" dirty="0" err="1" smtClean="0"/>
              <a:t>i</a:t>
            </a:r>
            <a:r>
              <a:rPr lang="en-US" dirty="0" smtClean="0"/>
              <a:t>, find other similar items</a:t>
            </a:r>
          </a:p>
          <a:p>
            <a:pPr lvl="1" eaLnBrk="1" hangingPunct="1"/>
            <a:r>
              <a:rPr lang="en-US" dirty="0" smtClean="0"/>
              <a:t>Estimate rating for item </a:t>
            </a:r>
            <a:r>
              <a:rPr lang="en-US" b="1" i="1" dirty="0" err="1" smtClean="0"/>
              <a:t>i</a:t>
            </a:r>
            <a:r>
              <a:rPr lang="en-US" dirty="0" smtClean="0"/>
              <a:t> based </a:t>
            </a:r>
            <a:br>
              <a:rPr lang="en-US" dirty="0" smtClean="0"/>
            </a:br>
            <a:r>
              <a:rPr lang="en-US" dirty="0" smtClean="0"/>
              <a:t>on ratings for similar items</a:t>
            </a:r>
          </a:p>
          <a:p>
            <a:pPr lvl="1" eaLnBrk="1" hangingPunct="1"/>
            <a:r>
              <a:rPr lang="en-US" dirty="0" smtClean="0"/>
              <a:t>Can use same similarity metrics and </a:t>
            </a:r>
            <a:br>
              <a:rPr lang="en-US" dirty="0" smtClean="0"/>
            </a:br>
            <a:r>
              <a:rPr lang="en-US" dirty="0" smtClean="0"/>
              <a:t>prediction functions as in user-user model</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27</a:t>
            </a:fld>
            <a:endParaRPr lang="en-US"/>
          </a:p>
        </p:txBody>
      </p:sp>
      <p:graphicFrame>
        <p:nvGraphicFramePr>
          <p:cNvPr id="7" name="Object 4"/>
          <p:cNvGraphicFramePr>
            <a:graphicFrameLocks noChangeAspect="1"/>
          </p:cNvGraphicFramePr>
          <p:nvPr>
            <p:extLst>
              <p:ext uri="{D42A27DB-BD31-4B8C-83A1-F6EECF244321}">
                <p14:modId xmlns:p14="http://schemas.microsoft.com/office/powerpoint/2010/main" val="456776546"/>
              </p:ext>
            </p:extLst>
          </p:nvPr>
        </p:nvGraphicFramePr>
        <p:xfrm>
          <a:off x="979488" y="4860925"/>
          <a:ext cx="3270250" cy="1436688"/>
        </p:xfrm>
        <a:graphic>
          <a:graphicData uri="http://schemas.openxmlformats.org/presentationml/2006/ole">
            <mc:AlternateContent xmlns:mc="http://schemas.openxmlformats.org/markup-compatibility/2006">
              <mc:Choice xmlns:v="urn:schemas-microsoft-com:vml" Requires="v">
                <p:oleObj spid="_x0000_s31830" name="Equation" r:id="rId4" imgW="1244520" imgH="545760" progId="Equation.3">
                  <p:embed/>
                </p:oleObj>
              </mc:Choice>
              <mc:Fallback>
                <p:oleObj name="Equation" r:id="rId4" imgW="1244520" imgH="545760" progId="Equation.3">
                  <p:embed/>
                  <p:pic>
                    <p:nvPicPr>
                      <p:cNvPr id="0" name=""/>
                      <p:cNvPicPr>
                        <a:picLocks noChangeAspect="1" noChangeArrowheads="1"/>
                      </p:cNvPicPr>
                      <p:nvPr/>
                    </p:nvPicPr>
                    <p:blipFill>
                      <a:blip r:embed="rId5"/>
                      <a:srcRect/>
                      <a:stretch>
                        <a:fillRect/>
                      </a:stretch>
                    </p:blipFill>
                    <p:spPr bwMode="auto">
                      <a:xfrm>
                        <a:off x="979488" y="4860925"/>
                        <a:ext cx="3270250" cy="1436688"/>
                      </a:xfrm>
                      <a:prstGeom prst="rect">
                        <a:avLst/>
                      </a:prstGeom>
                      <a:noFill/>
                      <a:ln w="28575">
                        <a:solidFill>
                          <a:srgbClr val="0000FF"/>
                        </a:solidFill>
                      </a:ln>
                    </p:spPr>
                  </p:pic>
                </p:oleObj>
              </mc:Fallback>
            </mc:AlternateContent>
          </a:graphicData>
        </a:graphic>
      </p:graphicFrame>
      <p:sp>
        <p:nvSpPr>
          <p:cNvPr id="8" name="TextBox 7"/>
          <p:cNvSpPr txBox="1"/>
          <p:nvPr/>
        </p:nvSpPr>
        <p:spPr>
          <a:xfrm>
            <a:off x="4577239" y="5562600"/>
            <a:ext cx="4211409" cy="923330"/>
          </a:xfrm>
          <a:prstGeom prst="rect">
            <a:avLst/>
          </a:prstGeom>
          <a:noFill/>
        </p:spPr>
        <p:txBody>
          <a:bodyPr wrap="none" rtlCol="0">
            <a:spAutoFit/>
          </a:bodyPr>
          <a:lstStyle/>
          <a:p>
            <a:pPr algn="just"/>
            <a:r>
              <a:rPr lang="en-US" b="1" i="1" dirty="0" err="1" smtClean="0">
                <a:solidFill>
                  <a:srgbClr val="008000"/>
                </a:solidFill>
                <a:latin typeface="Arial" pitchFamily="34" charset="0"/>
                <a:cs typeface="Arial" pitchFamily="34" charset="0"/>
              </a:rPr>
              <a:t>s</a:t>
            </a:r>
            <a:r>
              <a:rPr lang="en-US" b="1" i="1" baseline="-25000" dirty="0" err="1" smtClean="0">
                <a:solidFill>
                  <a:srgbClr val="008000"/>
                </a:solidFill>
                <a:latin typeface="Arial" pitchFamily="34" charset="0"/>
                <a:cs typeface="Arial" pitchFamily="34" charset="0"/>
              </a:rPr>
              <a:t>ij</a:t>
            </a:r>
            <a:r>
              <a:rPr lang="en-US" dirty="0" smtClean="0">
                <a:solidFill>
                  <a:srgbClr val="008000"/>
                </a:solidFill>
                <a:latin typeface="Arial" pitchFamily="34" charset="0"/>
                <a:cs typeface="Arial" pitchFamily="34" charset="0"/>
              </a:rPr>
              <a:t>… similarity of items </a:t>
            </a:r>
            <a:r>
              <a:rPr lang="en-US" b="1" i="1" dirty="0" err="1" smtClean="0">
                <a:solidFill>
                  <a:srgbClr val="008000"/>
                </a:solidFill>
                <a:latin typeface="Arial" pitchFamily="34" charset="0"/>
                <a:cs typeface="Arial" pitchFamily="34" charset="0"/>
              </a:rPr>
              <a:t>i</a:t>
            </a:r>
            <a:r>
              <a:rPr lang="en-US" i="1"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and </a:t>
            </a:r>
            <a:r>
              <a:rPr lang="en-US" b="1" i="1" dirty="0" smtClean="0">
                <a:solidFill>
                  <a:srgbClr val="008000"/>
                </a:solidFill>
                <a:latin typeface="Arial" pitchFamily="34" charset="0"/>
                <a:cs typeface="Arial" pitchFamily="34" charset="0"/>
              </a:rPr>
              <a:t>j</a:t>
            </a:r>
          </a:p>
          <a:p>
            <a:pPr algn="just"/>
            <a:r>
              <a:rPr lang="en-US" b="1" i="1" dirty="0" err="1" smtClean="0">
                <a:solidFill>
                  <a:srgbClr val="008000"/>
                </a:solidFill>
                <a:latin typeface="Arial" pitchFamily="34" charset="0"/>
                <a:cs typeface="Arial" pitchFamily="34" charset="0"/>
              </a:rPr>
              <a:t>r</a:t>
            </a:r>
            <a:r>
              <a:rPr lang="en-US" b="1" i="1" baseline="-25000" dirty="0" err="1" smtClean="0">
                <a:solidFill>
                  <a:srgbClr val="008000"/>
                </a:solidFill>
                <a:latin typeface="Arial" pitchFamily="34" charset="0"/>
                <a:cs typeface="Arial" pitchFamily="34" charset="0"/>
              </a:rPr>
              <a:t>xj</a:t>
            </a:r>
            <a:r>
              <a:rPr lang="en-US" i="1" dirty="0" smtClean="0">
                <a:solidFill>
                  <a:srgbClr val="008000"/>
                </a:solidFill>
                <a:latin typeface="Arial" pitchFamily="34" charset="0"/>
                <a:cs typeface="Arial" pitchFamily="34" charset="0"/>
              </a:rPr>
              <a:t>…</a:t>
            </a:r>
            <a:r>
              <a:rPr lang="en-US" dirty="0" smtClean="0">
                <a:solidFill>
                  <a:srgbClr val="008000"/>
                </a:solidFill>
                <a:latin typeface="Arial" pitchFamily="34" charset="0"/>
                <a:cs typeface="Arial" pitchFamily="34" charset="0"/>
              </a:rPr>
              <a:t>rating of user </a:t>
            </a:r>
            <a:r>
              <a:rPr lang="en-US" b="1" i="1" dirty="0" smtClean="0">
                <a:solidFill>
                  <a:srgbClr val="008000"/>
                </a:solidFill>
                <a:latin typeface="Arial" pitchFamily="34" charset="0"/>
                <a:cs typeface="Arial" pitchFamily="34" charset="0"/>
              </a:rPr>
              <a:t>u</a:t>
            </a:r>
            <a:r>
              <a:rPr lang="en-US" dirty="0" smtClean="0">
                <a:solidFill>
                  <a:srgbClr val="008000"/>
                </a:solidFill>
                <a:latin typeface="Arial" pitchFamily="34" charset="0"/>
                <a:cs typeface="Arial" pitchFamily="34" charset="0"/>
              </a:rPr>
              <a:t> on item </a:t>
            </a:r>
            <a:r>
              <a:rPr lang="en-US" b="1" i="1" dirty="0" smtClean="0">
                <a:solidFill>
                  <a:srgbClr val="008000"/>
                </a:solidFill>
                <a:latin typeface="Arial" pitchFamily="34" charset="0"/>
                <a:cs typeface="Arial" pitchFamily="34" charset="0"/>
              </a:rPr>
              <a:t>j</a:t>
            </a:r>
          </a:p>
          <a:p>
            <a:pPr algn="just"/>
            <a:r>
              <a:rPr lang="en-US" b="1" i="1" dirty="0" smtClean="0">
                <a:solidFill>
                  <a:srgbClr val="008000"/>
                </a:solidFill>
                <a:latin typeface="Arial" pitchFamily="34" charset="0"/>
                <a:cs typeface="Arial" pitchFamily="34" charset="0"/>
              </a:rPr>
              <a:t>N(</a:t>
            </a:r>
            <a:r>
              <a:rPr lang="en-US" b="1" i="1" dirty="0" err="1" smtClean="0">
                <a:solidFill>
                  <a:srgbClr val="008000"/>
                </a:solidFill>
                <a:latin typeface="Arial" pitchFamily="34" charset="0"/>
                <a:cs typeface="Arial" pitchFamily="34" charset="0"/>
              </a:rPr>
              <a:t>i;x</a:t>
            </a:r>
            <a:r>
              <a:rPr lang="en-US" b="1" i="1" dirty="0" smtClean="0">
                <a:solidFill>
                  <a:srgbClr val="008000"/>
                </a:solidFill>
                <a:latin typeface="Arial" pitchFamily="34" charset="0"/>
                <a:cs typeface="Arial" pitchFamily="34" charset="0"/>
              </a:rPr>
              <a:t>)</a:t>
            </a:r>
            <a:r>
              <a:rPr lang="en-US" i="1"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set items rated by </a:t>
            </a:r>
            <a:r>
              <a:rPr lang="en-US" b="1" i="1" dirty="0"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similar to</a:t>
            </a:r>
            <a:r>
              <a:rPr lang="en-US" b="1" dirty="0" smtClean="0">
                <a:solidFill>
                  <a:srgbClr val="008000"/>
                </a:solidFill>
                <a:latin typeface="Arial" pitchFamily="34" charset="0"/>
                <a:cs typeface="Arial" pitchFamily="34" charset="0"/>
              </a:rPr>
              <a:t> </a:t>
            </a:r>
            <a:r>
              <a:rPr lang="en-US" b="1" i="1" dirty="0" err="1" smtClean="0">
                <a:solidFill>
                  <a:srgbClr val="008000"/>
                </a:solidFill>
                <a:latin typeface="Arial" pitchFamily="34" charset="0"/>
                <a:cs typeface="Arial" pitchFamily="34" charset="0"/>
              </a:rPr>
              <a:t>i</a:t>
            </a:r>
            <a:endParaRPr lang="en-US" b="1" i="1" dirty="0" smtClean="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31044196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1143000"/>
          </a:xfrm>
        </p:spPr>
        <p:txBody>
          <a:bodyPr>
            <a:normAutofit/>
          </a:bodyPr>
          <a:lstStyle/>
          <a:p>
            <a:r>
              <a:rPr lang="en-US" dirty="0" smtClean="0"/>
              <a:t>Item-Item CF (|N|=2)</a:t>
            </a:r>
            <a:endParaRPr lang="en-US" dirty="0"/>
          </a:p>
        </p:txBody>
      </p:sp>
      <p:graphicFrame>
        <p:nvGraphicFramePr>
          <p:cNvPr id="12680" name="Group 392"/>
          <p:cNvGraphicFramePr>
            <a:graphicFrameLocks noGrp="1"/>
          </p:cNvGraphicFramePr>
          <p:nvPr>
            <p:extLst>
              <p:ext uri="{D42A27DB-BD31-4B8C-83A1-F6EECF244321}">
                <p14:modId xmlns:p14="http://schemas.microsoft.com/office/powerpoint/2010/main" val="1265254517"/>
              </p:ext>
            </p:extLst>
          </p:nvPr>
        </p:nvGraphicFramePr>
        <p:xfrm>
          <a:off x="1158875" y="1608138"/>
          <a:ext cx="6604000" cy="4056066"/>
        </p:xfrm>
        <a:graphic>
          <a:graphicData uri="http://schemas.openxmlformats.org/drawingml/2006/table">
            <a:tbl>
              <a:tblPr rtl="1"/>
              <a:tblGrid>
                <a:gridCol w="508000"/>
                <a:gridCol w="508000"/>
                <a:gridCol w="508000"/>
                <a:gridCol w="508000"/>
                <a:gridCol w="508000"/>
                <a:gridCol w="508000"/>
                <a:gridCol w="508000"/>
                <a:gridCol w="508000"/>
                <a:gridCol w="5080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2671" name="Text Box 383"/>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267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grpSp>
        <p:nvGrpSpPr>
          <p:cNvPr id="2" name="Group 393"/>
          <p:cNvGrpSpPr>
            <a:grpSpLocks/>
          </p:cNvGrpSpPr>
          <p:nvPr/>
        </p:nvGrpSpPr>
        <p:grpSpPr bwMode="auto">
          <a:xfrm>
            <a:off x="1828800" y="5892804"/>
            <a:ext cx="5867400" cy="533400"/>
            <a:chOff x="1392" y="3744"/>
            <a:chExt cx="3696" cy="336"/>
          </a:xfrm>
        </p:grpSpPr>
        <p:sp>
          <p:nvSpPr>
            <p:cNvPr id="12673" name="Rectangle 385"/>
            <p:cNvSpPr>
              <a:spLocks noChangeArrowheads="1"/>
            </p:cNvSpPr>
            <p:nvPr/>
          </p:nvSpPr>
          <p:spPr bwMode="auto">
            <a:xfrm>
              <a:off x="1392" y="3744"/>
              <a:ext cx="336" cy="33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674" name="Rectangle 386"/>
            <p:cNvSpPr>
              <a:spLocks noChangeArrowheads="1"/>
            </p:cNvSpPr>
            <p:nvPr/>
          </p:nvSpPr>
          <p:spPr bwMode="auto">
            <a:xfrm>
              <a:off x="3072" y="3744"/>
              <a:ext cx="336" cy="336"/>
            </a:xfrm>
            <a:prstGeom prst="rect">
              <a:avLst/>
            </a:prstGeom>
            <a:solidFill>
              <a:srgbClr val="FFF905"/>
            </a:solidFill>
            <a:ln w="9525">
              <a:solidFill>
                <a:schemeClr val="tx1"/>
              </a:solidFill>
              <a:miter lim="800000"/>
              <a:headEnd/>
              <a:tailEnd/>
            </a:ln>
            <a:effectLst/>
          </p:spPr>
          <p:txBody>
            <a:bodyPr wrap="none" anchor="ctr"/>
            <a:lstStyle/>
            <a:p>
              <a:endParaRPr lang="en-US"/>
            </a:p>
          </p:txBody>
        </p:sp>
        <p:sp>
          <p:nvSpPr>
            <p:cNvPr id="12675" name="Text Box 387"/>
            <p:cNvSpPr txBox="1">
              <a:spLocks noChangeArrowheads="1"/>
            </p:cNvSpPr>
            <p:nvPr/>
          </p:nvSpPr>
          <p:spPr bwMode="auto">
            <a:xfrm>
              <a:off x="1728" y="3792"/>
              <a:ext cx="1248" cy="231"/>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unknown rating</a:t>
              </a:r>
            </a:p>
          </p:txBody>
        </p:sp>
        <p:sp>
          <p:nvSpPr>
            <p:cNvPr id="12676" name="Text Box 388"/>
            <p:cNvSpPr txBox="1">
              <a:spLocks noChangeArrowheads="1"/>
            </p:cNvSpPr>
            <p:nvPr/>
          </p:nvSpPr>
          <p:spPr bwMode="auto">
            <a:xfrm>
              <a:off x="3408" y="3792"/>
              <a:ext cx="1680" cy="231"/>
            </a:xfrm>
            <a:prstGeom prst="rect">
              <a:avLst/>
            </a:prstGeom>
            <a:noFill/>
            <a:ln w="9525">
              <a:noFill/>
              <a:miter lim="800000"/>
              <a:headEnd/>
              <a:tailEnd/>
            </a:ln>
            <a:effectLst/>
          </p:spPr>
          <p:txBody>
            <a:bodyPr>
              <a:spAutoFit/>
            </a:bodyPr>
            <a:lstStyle/>
            <a:p>
              <a:pPr algn="l">
                <a:spcBef>
                  <a:spcPct val="50000"/>
                </a:spcBef>
              </a:pPr>
              <a:r>
                <a:rPr lang="en-US">
                  <a:latin typeface="Arial" pitchFamily="34" charset="0"/>
                  <a:cs typeface="Arial" pitchFamily="34" charset="0"/>
                </a:rPr>
                <a:t>- rating between 1 to 5</a:t>
              </a:r>
            </a:p>
          </p:txBody>
        </p:sp>
      </p:grpSp>
      <p:sp>
        <p:nvSpPr>
          <p:cNvPr id="14" name="Slide Number Placeholder 13"/>
          <p:cNvSpPr>
            <a:spLocks noGrp="1"/>
          </p:cNvSpPr>
          <p:nvPr>
            <p:ph type="sldNum" sz="quarter" idx="12"/>
          </p:nvPr>
        </p:nvSpPr>
        <p:spPr/>
        <p:txBody>
          <a:bodyPr/>
          <a:lstStyle/>
          <a:p>
            <a:fld id="{19B12225-5612-419B-A8D5-4B8EEE4C217E}" type="slidenum">
              <a:rPr lang="en-US" smtClean="0"/>
              <a:pPr/>
              <a:t>28</a:t>
            </a:fld>
            <a:endParaRPr lang="en-US"/>
          </a:p>
        </p:txBody>
      </p:sp>
      <p:sp>
        <p:nvSpPr>
          <p:cNvPr id="15" name="Footer Placeholder 14"/>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370963830"/>
      </p:ext>
    </p:extLst>
  </p:cSld>
  <p:clrMapOvr>
    <a:masterClrMapping/>
  </p:clrMapOvr>
  <p:transition advTm="1675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3442" name="Group 130"/>
          <p:cNvGraphicFramePr>
            <a:graphicFrameLocks noGrp="1"/>
          </p:cNvGraphicFramePr>
          <p:nvPr>
            <p:extLst>
              <p:ext uri="{D42A27DB-BD31-4B8C-83A1-F6EECF244321}">
                <p14:modId xmlns:p14="http://schemas.microsoft.com/office/powerpoint/2010/main" val="96355220"/>
              </p:ext>
            </p:extLst>
          </p:nvPr>
        </p:nvGraphicFramePr>
        <p:xfrm>
          <a:off x="1158875" y="1608138"/>
          <a:ext cx="6604000" cy="4056066"/>
        </p:xfrm>
        <a:graphic>
          <a:graphicData uri="http://schemas.openxmlformats.org/drawingml/2006/table">
            <a:tbl>
              <a:tblPr rtl="1"/>
              <a:tblGrid>
                <a:gridCol w="508000"/>
                <a:gridCol w="508000"/>
                <a:gridCol w="508000"/>
                <a:gridCol w="508000"/>
                <a:gridCol w="508000"/>
                <a:gridCol w="508000"/>
                <a:gridCol w="508000"/>
                <a:gridCol w="508000"/>
                <a:gridCol w="5080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dirty="0" smtClean="0">
                          <a:ln>
                            <a:noFill/>
                          </a:ln>
                          <a:solidFill>
                            <a:schemeClr val="bg1"/>
                          </a:solidFill>
                          <a:effectLst/>
                          <a:latin typeface="Arial" charset="0"/>
                          <a:cs typeface="Arial" charset="0"/>
                        </a:rPr>
                        <a:t>? </a:t>
                      </a:r>
                      <a:endParaRPr kumimoji="0" lang="en-US" sz="2000" b="0" i="0" u="none" strike="noStrike" cap="none" normalizeH="0" baseline="0" dirty="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3434"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3438" name="Rectangle 126"/>
          <p:cNvSpPr>
            <a:spLocks noChangeArrowheads="1"/>
          </p:cNvSpPr>
          <p:nvPr/>
        </p:nvSpPr>
        <p:spPr bwMode="auto">
          <a:xfrm>
            <a:off x="1997075" y="5892804"/>
            <a:ext cx="533400" cy="5334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3440" name="Text Box 128"/>
          <p:cNvSpPr txBox="1">
            <a:spLocks noChangeArrowheads="1"/>
          </p:cNvSpPr>
          <p:nvPr/>
        </p:nvSpPr>
        <p:spPr bwMode="auto">
          <a:xfrm>
            <a:off x="2530475" y="5969004"/>
            <a:ext cx="4038600" cy="366713"/>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estimate rating of movie </a:t>
            </a:r>
            <a:r>
              <a:rPr lang="en-US" b="1" dirty="0">
                <a:solidFill>
                  <a:srgbClr val="006600"/>
                </a:solidFill>
                <a:latin typeface="Arial" pitchFamily="34" charset="0"/>
                <a:cs typeface="Arial" pitchFamily="34" charset="0"/>
              </a:rPr>
              <a:t>1</a:t>
            </a:r>
            <a:r>
              <a:rPr lang="en-US" dirty="0">
                <a:latin typeface="Arial" pitchFamily="34" charset="0"/>
                <a:cs typeface="Arial" pitchFamily="34" charset="0"/>
              </a:rPr>
              <a:t> by user </a:t>
            </a:r>
            <a:r>
              <a:rPr lang="en-US" b="1" dirty="0">
                <a:solidFill>
                  <a:srgbClr val="006600"/>
                </a:solidFill>
                <a:latin typeface="Arial" pitchFamily="34" charset="0"/>
                <a:cs typeface="Arial" pitchFamily="34" charset="0"/>
              </a:rPr>
              <a:t>5</a:t>
            </a:r>
          </a:p>
        </p:txBody>
      </p:sp>
      <p:sp>
        <p:nvSpPr>
          <p:cNvPr id="11" name="Slide Number Placeholder 10"/>
          <p:cNvSpPr>
            <a:spLocks noGrp="1"/>
          </p:cNvSpPr>
          <p:nvPr>
            <p:ph type="sldNum" sz="quarter" idx="12"/>
          </p:nvPr>
        </p:nvSpPr>
        <p:spPr/>
        <p:txBody>
          <a:bodyPr/>
          <a:lstStyle/>
          <a:p>
            <a:fld id="{19B12225-5612-419B-A8D5-4B8EEE4C217E}" type="slidenum">
              <a:rPr lang="en-US" smtClean="0"/>
              <a:pPr/>
              <a:t>29</a:t>
            </a:fld>
            <a:endParaRPr lang="en-US"/>
          </a:p>
        </p:txBody>
      </p:sp>
      <p:sp>
        <p:nvSpPr>
          <p:cNvPr id="12" name="Footer Placeholder 11"/>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3"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Tree>
    <p:extLst>
      <p:ext uri="{BB962C8B-B14F-4D97-AF65-F5344CB8AC3E}">
        <p14:creationId xmlns:p14="http://schemas.microsoft.com/office/powerpoint/2010/main" val="2594468951"/>
      </p:ext>
    </p:extLst>
  </p:cSld>
  <p:clrMapOvr>
    <a:masterClrMapping/>
  </p:clrMapOvr>
  <p:transition advTm="24953"/>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457200" y="152400"/>
            <a:ext cx="8686800" cy="838200"/>
          </a:xfrm>
        </p:spPr>
        <p:txBody>
          <a:bodyPr>
            <a:normAutofit/>
          </a:bodyPr>
          <a:lstStyle/>
          <a:p>
            <a:r>
              <a:rPr lang="en-US" smtClean="0"/>
              <a:t>Example: Recommender Systems</a:t>
            </a:r>
            <a:endParaRPr lang="en-US" dirty="0"/>
          </a:p>
        </p:txBody>
      </p:sp>
      <p:sp>
        <p:nvSpPr>
          <p:cNvPr id="18437" name="Rectangle 5"/>
          <p:cNvSpPr>
            <a:spLocks noGrp="1" noChangeArrowheads="1"/>
          </p:cNvSpPr>
          <p:nvPr>
            <p:ph type="body" sz="half" idx="1"/>
          </p:nvPr>
        </p:nvSpPr>
        <p:spPr>
          <a:xfrm>
            <a:off x="609600" y="4419600"/>
            <a:ext cx="4038600" cy="1935163"/>
          </a:xfrm>
        </p:spPr>
        <p:txBody>
          <a:bodyPr/>
          <a:lstStyle/>
          <a:p>
            <a:r>
              <a:rPr lang="en-US" b="1" dirty="0" smtClean="0">
                <a:solidFill>
                  <a:srgbClr val="0000FF"/>
                </a:solidFill>
              </a:rPr>
              <a:t>Customer X</a:t>
            </a:r>
          </a:p>
          <a:p>
            <a:pPr lvl="1"/>
            <a:r>
              <a:rPr lang="en-US" dirty="0" smtClean="0"/>
              <a:t>Buys Metallica CD</a:t>
            </a:r>
          </a:p>
          <a:p>
            <a:pPr lvl="1"/>
            <a:r>
              <a:rPr lang="en-US" dirty="0" smtClean="0"/>
              <a:t>Buys </a:t>
            </a:r>
            <a:r>
              <a:rPr lang="en-US" dirty="0" err="1" smtClean="0"/>
              <a:t>Megadeth</a:t>
            </a:r>
            <a:r>
              <a:rPr lang="en-US" dirty="0" smtClean="0"/>
              <a:t> CD</a:t>
            </a:r>
            <a:endParaRPr lang="en-US" dirty="0"/>
          </a:p>
        </p:txBody>
      </p:sp>
      <p:sp>
        <p:nvSpPr>
          <p:cNvPr id="18438" name="Rectangle 6"/>
          <p:cNvSpPr>
            <a:spLocks noGrp="1" noChangeArrowheads="1"/>
          </p:cNvSpPr>
          <p:nvPr>
            <p:ph type="body" sz="half" idx="2"/>
          </p:nvPr>
        </p:nvSpPr>
        <p:spPr>
          <a:xfrm>
            <a:off x="4572000" y="4419600"/>
            <a:ext cx="4419600" cy="2438400"/>
          </a:xfrm>
        </p:spPr>
        <p:txBody>
          <a:bodyPr>
            <a:normAutofit lnSpcReduction="10000"/>
          </a:bodyPr>
          <a:lstStyle/>
          <a:p>
            <a:r>
              <a:rPr lang="en-US" b="1" dirty="0">
                <a:solidFill>
                  <a:srgbClr val="FF0066"/>
                </a:solidFill>
              </a:rPr>
              <a:t>Customer </a:t>
            </a:r>
            <a:r>
              <a:rPr lang="en-US" b="1" dirty="0" smtClean="0">
                <a:solidFill>
                  <a:srgbClr val="FF0066"/>
                </a:solidFill>
              </a:rPr>
              <a:t>Y</a:t>
            </a:r>
            <a:endParaRPr lang="en-US" b="1" dirty="0">
              <a:solidFill>
                <a:srgbClr val="FF0066"/>
              </a:solidFill>
            </a:endParaRPr>
          </a:p>
          <a:p>
            <a:pPr lvl="1"/>
            <a:r>
              <a:rPr lang="en-US" dirty="0"/>
              <a:t>Does search on </a:t>
            </a:r>
            <a:r>
              <a:rPr lang="en-US" dirty="0" smtClean="0"/>
              <a:t>Metallica</a:t>
            </a:r>
            <a:endParaRPr lang="en-US" dirty="0"/>
          </a:p>
          <a:p>
            <a:pPr lvl="1"/>
            <a:r>
              <a:rPr lang="en-US" dirty="0">
                <a:solidFill>
                  <a:srgbClr val="008000"/>
                </a:solidFill>
              </a:rPr>
              <a:t>Recommender system suggests </a:t>
            </a:r>
            <a:r>
              <a:rPr lang="en-US" dirty="0" err="1" smtClean="0">
                <a:solidFill>
                  <a:srgbClr val="008000"/>
                </a:solidFill>
              </a:rPr>
              <a:t>Megadeth</a:t>
            </a:r>
            <a:r>
              <a:rPr lang="en-US" dirty="0" smtClean="0">
                <a:solidFill>
                  <a:srgbClr val="008000"/>
                </a:solidFill>
              </a:rPr>
              <a:t> </a:t>
            </a:r>
            <a:r>
              <a:rPr lang="en-US" dirty="0">
                <a:solidFill>
                  <a:srgbClr val="008000"/>
                </a:solidFill>
              </a:rPr>
              <a:t>from data collected </a:t>
            </a:r>
            <a:r>
              <a:rPr lang="en-US" dirty="0" smtClean="0">
                <a:solidFill>
                  <a:srgbClr val="008000"/>
                </a:solidFill>
              </a:rPr>
              <a:t>about customer </a:t>
            </a:r>
            <a:r>
              <a:rPr lang="en-US" b="1" dirty="0" smtClean="0">
                <a:solidFill>
                  <a:srgbClr val="008000"/>
                </a:solidFill>
              </a:rPr>
              <a:t>X</a:t>
            </a:r>
            <a:endParaRPr lang="en-US" b="1" dirty="0">
              <a:solidFill>
                <a:srgbClr val="008000"/>
              </a:solidFill>
            </a:endParaRPr>
          </a:p>
        </p:txBody>
      </p:sp>
      <p:pic>
        <p:nvPicPr>
          <p:cNvPr id="18439" name="Picture 7" descr="classic"/>
          <p:cNvPicPr>
            <a:picLocks noChangeAspect="1" noChangeArrowheads="1" noCrop="1"/>
          </p:cNvPicPr>
          <p:nvPr/>
        </p:nvPicPr>
        <p:blipFill>
          <a:blip r:embed="rId2" cstate="print"/>
          <a:srcRect/>
          <a:stretch>
            <a:fillRect/>
          </a:stretch>
        </p:blipFill>
        <p:spPr bwMode="auto">
          <a:xfrm>
            <a:off x="914400" y="1143000"/>
            <a:ext cx="2323983" cy="3200400"/>
          </a:xfrm>
          <a:prstGeom prst="rect">
            <a:avLst/>
          </a:prstGeom>
          <a:noFill/>
        </p:spPr>
      </p:pic>
      <p:pic>
        <p:nvPicPr>
          <p:cNvPr id="18440" name="Picture 8" descr="alive"/>
          <p:cNvPicPr>
            <a:picLocks noChangeAspect="1" noChangeArrowheads="1"/>
          </p:cNvPicPr>
          <p:nvPr/>
        </p:nvPicPr>
        <p:blipFill>
          <a:blip r:embed="rId3" cstate="print"/>
          <a:srcRect/>
          <a:stretch>
            <a:fillRect/>
          </a:stretch>
        </p:blipFill>
        <p:spPr bwMode="auto">
          <a:xfrm>
            <a:off x="5040312" y="1143001"/>
            <a:ext cx="3189288" cy="3200400"/>
          </a:xfrm>
          <a:prstGeom prst="rect">
            <a:avLst/>
          </a:prstGeom>
          <a:noFill/>
        </p:spPr>
      </p:pic>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spTree>
    <p:extLst>
      <p:ext uri="{BB962C8B-B14F-4D97-AF65-F5344CB8AC3E}">
        <p14:creationId xmlns:p14="http://schemas.microsoft.com/office/powerpoint/2010/main" val="249381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4483" name="Group 147"/>
          <p:cNvGraphicFramePr>
            <a:graphicFrameLocks noGrp="1"/>
          </p:cNvGraphicFramePr>
          <p:nvPr>
            <p:extLst>
              <p:ext uri="{D42A27DB-BD31-4B8C-83A1-F6EECF244321}">
                <p14:modId xmlns:p14="http://schemas.microsoft.com/office/powerpoint/2010/main" val="3632393260"/>
              </p:ext>
            </p:extLst>
          </p:nvPr>
        </p:nvGraphicFramePr>
        <p:xfrm>
          <a:off x="1158875" y="1608138"/>
          <a:ext cx="6604000" cy="4056066"/>
        </p:xfrm>
        <a:graphic>
          <a:graphicData uri="http://schemas.openxmlformats.org/drawingml/2006/table">
            <a:tbl>
              <a:tblPr rtl="1"/>
              <a:tblGrid>
                <a:gridCol w="508000"/>
                <a:gridCol w="508000"/>
                <a:gridCol w="508000"/>
                <a:gridCol w="508000"/>
                <a:gridCol w="508000"/>
                <a:gridCol w="508000"/>
                <a:gridCol w="508000"/>
                <a:gridCol w="508000"/>
                <a:gridCol w="5080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bg1"/>
                          </a:solidFill>
                          <a:effectLst/>
                          <a:latin typeface="Arial" charset="0"/>
                          <a:cs typeface="Arial" charset="0"/>
                        </a:rPr>
                        <a:t>? </a:t>
                      </a:r>
                      <a:endParaRPr kumimoji="0" lang="en-US" sz="2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smtClean="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dirty="0" smtClean="0">
                          <a:ln>
                            <a:noFill/>
                          </a:ln>
                          <a:solidFill>
                            <a:srgbClr val="FF0000"/>
                          </a:solidFill>
                          <a:effectLst/>
                          <a:latin typeface="Arial" charset="0"/>
                          <a:cs typeface="Arial" charset="0"/>
                        </a:rPr>
                        <a:t>6</a:t>
                      </a:r>
                      <a:endParaRPr kumimoji="0" lang="en-US" sz="2000" b="1" i="0" u="sng" strike="noStrike" cap="none" normalizeH="0" baseline="0" dirty="0" smtClean="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4458"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4462" name="Text Box 126"/>
          <p:cNvSpPr txBox="1">
            <a:spLocks noChangeArrowheads="1"/>
          </p:cNvSpPr>
          <p:nvPr/>
        </p:nvSpPr>
        <p:spPr bwMode="auto">
          <a:xfrm>
            <a:off x="1920875" y="5782270"/>
            <a:ext cx="3260725" cy="923330"/>
          </a:xfrm>
          <a:prstGeom prst="rect">
            <a:avLst/>
          </a:prstGeom>
          <a:noFill/>
          <a:ln w="9525">
            <a:noFill/>
            <a:miter lim="800000"/>
            <a:headEnd/>
            <a:tailEnd/>
          </a:ln>
          <a:effectLst/>
        </p:spPr>
        <p:txBody>
          <a:bodyPr wrap="square">
            <a:spAutoFit/>
          </a:bodyPr>
          <a:lstStyle/>
          <a:p>
            <a:pPr>
              <a:spcBef>
                <a:spcPct val="50000"/>
              </a:spcBef>
            </a:pPr>
            <a:r>
              <a:rPr lang="en-US" b="1" dirty="0">
                <a:solidFill>
                  <a:srgbClr val="0000FF"/>
                </a:solidFill>
                <a:latin typeface="Arial" pitchFamily="34" charset="0"/>
                <a:cs typeface="Arial" pitchFamily="34" charset="0"/>
              </a:rPr>
              <a:t>Neighbor selection:</a:t>
            </a:r>
            <a:r>
              <a:rPr lang="en-US" dirty="0">
                <a:solidFill>
                  <a:srgbClr val="0000FF"/>
                </a:solidFill>
                <a:latin typeface="Arial" pitchFamily="34" charset="0"/>
                <a:cs typeface="Arial" pitchFamily="34" charset="0"/>
              </a:rPr>
              <a:t/>
            </a:r>
            <a:br>
              <a:rPr lang="en-US" dirty="0">
                <a:solidFill>
                  <a:srgbClr val="0000FF"/>
                </a:solidFill>
                <a:latin typeface="Arial" pitchFamily="34" charset="0"/>
                <a:cs typeface="Arial" pitchFamily="34" charset="0"/>
              </a:rPr>
            </a:br>
            <a:r>
              <a:rPr lang="en-US" dirty="0">
                <a:latin typeface="Arial" pitchFamily="34" charset="0"/>
                <a:cs typeface="Arial" pitchFamily="34" charset="0"/>
              </a:rPr>
              <a:t>Identify movies similar to </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movie </a:t>
            </a:r>
            <a:r>
              <a:rPr lang="en-US" b="1" dirty="0" smtClean="0">
                <a:latin typeface="Arial" pitchFamily="34" charset="0"/>
                <a:cs typeface="Arial" pitchFamily="34" charset="0"/>
              </a:rPr>
              <a:t>1</a:t>
            </a:r>
            <a:r>
              <a:rPr lang="en-US" dirty="0">
                <a:latin typeface="Arial" pitchFamily="34" charset="0"/>
                <a:cs typeface="Arial" pitchFamily="34" charset="0"/>
              </a:rPr>
              <a:t>, </a:t>
            </a:r>
            <a:r>
              <a:rPr lang="en-US" b="1" dirty="0">
                <a:latin typeface="Arial" pitchFamily="34" charset="0"/>
                <a:cs typeface="Arial" pitchFamily="34" charset="0"/>
              </a:rPr>
              <a:t>rated by user 5</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30</a:t>
            </a:fld>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2" name="TextBox 1"/>
          <p:cNvSpPr txBox="1"/>
          <p:nvPr/>
        </p:nvSpPr>
        <p:spPr>
          <a:xfrm>
            <a:off x="7788275" y="2286000"/>
            <a:ext cx="898525" cy="3323987"/>
          </a:xfrm>
          <a:prstGeom prst="rect">
            <a:avLst/>
          </a:prstGeom>
          <a:noFill/>
        </p:spPr>
        <p:txBody>
          <a:bodyPr wrap="square" rtlCol="0">
            <a:spAutoFit/>
          </a:bodyPr>
          <a:lstStyle/>
          <a:p>
            <a:pPr algn="r"/>
            <a:r>
              <a:rPr lang="en-US" sz="2000" b="1" dirty="0" smtClean="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0.59</a:t>
            </a:r>
          </a:p>
        </p:txBody>
      </p:sp>
      <p:sp>
        <p:nvSpPr>
          <p:cNvPr id="5" name="Rectangle 4"/>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
        <p:nvSpPr>
          <p:cNvPr id="14" name="TextBox 13"/>
          <p:cNvSpPr txBox="1"/>
          <p:nvPr/>
        </p:nvSpPr>
        <p:spPr>
          <a:xfrm>
            <a:off x="5181600" y="5715000"/>
            <a:ext cx="3962400" cy="1092607"/>
          </a:xfrm>
          <a:prstGeom prst="rect">
            <a:avLst/>
          </a:prstGeom>
          <a:noFill/>
        </p:spPr>
        <p:txBody>
          <a:bodyPr wrap="square" rtlCol="0">
            <a:spAutoFit/>
          </a:bodyPr>
          <a:lstStyle/>
          <a:p>
            <a:r>
              <a:rPr lang="en-US" sz="1300" b="1" dirty="0" smtClean="0">
                <a:solidFill>
                  <a:srgbClr val="008000"/>
                </a:solidFill>
                <a:latin typeface="Arial" pitchFamily="34" charset="0"/>
                <a:cs typeface="Arial" pitchFamily="34" charset="0"/>
              </a:rPr>
              <a:t>Here we use Pearson correlation as similarity:</a:t>
            </a:r>
          </a:p>
          <a:p>
            <a:r>
              <a:rPr lang="en-US" sz="1300" b="1" dirty="0" smtClean="0">
                <a:solidFill>
                  <a:srgbClr val="008000"/>
                </a:solidFill>
                <a:latin typeface="Arial" pitchFamily="34" charset="0"/>
                <a:cs typeface="Arial" pitchFamily="34" charset="0"/>
              </a:rPr>
              <a:t>1)</a:t>
            </a:r>
            <a:r>
              <a:rPr lang="en-US" sz="1300" dirty="0" smtClean="0">
                <a:solidFill>
                  <a:srgbClr val="008000"/>
                </a:solidFill>
                <a:latin typeface="Arial" pitchFamily="34" charset="0"/>
                <a:cs typeface="Arial" pitchFamily="34" charset="0"/>
              </a:rPr>
              <a:t> Subtract mean rating </a:t>
            </a:r>
            <a:r>
              <a:rPr lang="en-US" sz="1300" b="1" i="1" dirty="0">
                <a:solidFill>
                  <a:srgbClr val="008000"/>
                </a:solidFill>
                <a:latin typeface="Arial" pitchFamily="34" charset="0"/>
                <a:cs typeface="Arial" pitchFamily="34" charset="0"/>
              </a:rPr>
              <a:t>m</a:t>
            </a:r>
            <a:r>
              <a:rPr lang="en-US" sz="1300" b="1" i="1" baseline="-25000" dirty="0">
                <a:solidFill>
                  <a:srgbClr val="008000"/>
                </a:solidFill>
                <a:latin typeface="Arial" pitchFamily="34" charset="0"/>
                <a:cs typeface="Arial" pitchFamily="34" charset="0"/>
              </a:rPr>
              <a:t>i</a:t>
            </a:r>
            <a:r>
              <a:rPr lang="en-US" sz="1300" dirty="0" smtClean="0">
                <a:solidFill>
                  <a:srgbClr val="008000"/>
                </a:solidFill>
                <a:latin typeface="Arial" pitchFamily="34" charset="0"/>
                <a:cs typeface="Arial" pitchFamily="34" charset="0"/>
              </a:rPr>
              <a:t> from each movie </a:t>
            </a:r>
            <a:r>
              <a:rPr lang="en-US" sz="1300" b="1" i="1" dirty="0" err="1" smtClean="0">
                <a:solidFill>
                  <a:srgbClr val="008000"/>
                </a:solidFill>
                <a:latin typeface="Arial" pitchFamily="34" charset="0"/>
                <a:cs typeface="Arial" pitchFamily="34" charset="0"/>
              </a:rPr>
              <a:t>i</a:t>
            </a:r>
            <a:r>
              <a:rPr lang="en-US" sz="1300" b="1" i="1" dirty="0">
                <a:solidFill>
                  <a:srgbClr val="008000"/>
                </a:solidFill>
                <a:latin typeface="Arial" pitchFamily="34" charset="0"/>
                <a:cs typeface="Arial" pitchFamily="34" charset="0"/>
              </a:rPr>
              <a:t/>
            </a:r>
            <a:br>
              <a:rPr lang="en-US" sz="1300" b="1" i="1" dirty="0">
                <a:solidFill>
                  <a:srgbClr val="008000"/>
                </a:solidFill>
                <a:latin typeface="Arial" pitchFamily="34" charset="0"/>
                <a:cs typeface="Arial" pitchFamily="34" charset="0"/>
              </a:rPr>
            </a:br>
            <a:r>
              <a:rPr lang="en-US" sz="1300" b="1" i="1" dirty="0" smtClean="0">
                <a:solidFill>
                  <a:srgbClr val="008000"/>
                </a:solidFill>
                <a:latin typeface="Arial" pitchFamily="34" charset="0"/>
                <a:cs typeface="Arial" pitchFamily="34" charset="0"/>
              </a:rPr>
              <a:t>    m</a:t>
            </a:r>
            <a:r>
              <a:rPr lang="en-US" sz="1300" b="1" i="1" baseline="-25000" dirty="0" smtClean="0">
                <a:solidFill>
                  <a:srgbClr val="008000"/>
                </a:solidFill>
                <a:latin typeface="Arial" pitchFamily="34" charset="0"/>
                <a:cs typeface="Arial" pitchFamily="34" charset="0"/>
              </a:rPr>
              <a:t>1</a:t>
            </a:r>
            <a:r>
              <a:rPr lang="en-US" sz="1300" i="1" baseline="-25000" dirty="0" smtClean="0">
                <a:solidFill>
                  <a:srgbClr val="008000"/>
                </a:solidFill>
                <a:latin typeface="Arial" pitchFamily="34" charset="0"/>
                <a:cs typeface="Arial" pitchFamily="34" charset="0"/>
              </a:rPr>
              <a:t> </a:t>
            </a:r>
            <a:r>
              <a:rPr lang="en-US" sz="1300" i="1" dirty="0" smtClean="0">
                <a:solidFill>
                  <a:srgbClr val="008000"/>
                </a:solidFill>
                <a:latin typeface="Arial" pitchFamily="34" charset="0"/>
                <a:cs typeface="Arial" pitchFamily="34" charset="0"/>
              </a:rPr>
              <a:t>= (1+3+5+5+4)/5 = </a:t>
            </a:r>
            <a:r>
              <a:rPr lang="en-US" sz="1300" b="1" i="1" dirty="0" smtClean="0">
                <a:solidFill>
                  <a:srgbClr val="008000"/>
                </a:solidFill>
                <a:latin typeface="Arial" pitchFamily="34" charset="0"/>
                <a:cs typeface="Arial" pitchFamily="34" charset="0"/>
              </a:rPr>
              <a:t>3.6</a:t>
            </a:r>
            <a:r>
              <a:rPr lang="en-US" sz="1300" i="1" dirty="0" smtClean="0">
                <a:solidFill>
                  <a:srgbClr val="008000"/>
                </a:solidFill>
                <a:latin typeface="Arial" pitchFamily="34" charset="0"/>
                <a:cs typeface="Arial" pitchFamily="34" charset="0"/>
              </a:rPr>
              <a:t/>
            </a:r>
            <a:br>
              <a:rPr lang="en-US" sz="1300" i="1" dirty="0" smtClean="0">
                <a:solidFill>
                  <a:srgbClr val="008000"/>
                </a:solidFill>
                <a:latin typeface="Arial" pitchFamily="34" charset="0"/>
                <a:cs typeface="Arial" pitchFamily="34" charset="0"/>
              </a:rPr>
            </a:br>
            <a:r>
              <a:rPr lang="en-US" sz="1300" b="1" i="1" dirty="0" smtClean="0">
                <a:solidFill>
                  <a:srgbClr val="008000"/>
                </a:solidFill>
                <a:latin typeface="Arial" pitchFamily="34" charset="0"/>
                <a:cs typeface="Arial" pitchFamily="34" charset="0"/>
              </a:rPr>
              <a:t>    row 1:</a:t>
            </a:r>
            <a:r>
              <a:rPr lang="en-US" sz="1300" i="1" dirty="0" smtClean="0">
                <a:solidFill>
                  <a:srgbClr val="008000"/>
                </a:solidFill>
                <a:latin typeface="Arial" pitchFamily="34" charset="0"/>
                <a:cs typeface="Arial" pitchFamily="34" charset="0"/>
              </a:rPr>
              <a:t> [-2.6, 0, -0.6, 0, 0, 1.4, 0, 0, 1.4, 0, 0.4, 0]</a:t>
            </a:r>
          </a:p>
          <a:p>
            <a:r>
              <a:rPr lang="en-US" sz="1300" b="1" dirty="0" smtClean="0">
                <a:solidFill>
                  <a:srgbClr val="008000"/>
                </a:solidFill>
                <a:latin typeface="Arial" pitchFamily="34" charset="0"/>
                <a:cs typeface="Arial" pitchFamily="34" charset="0"/>
              </a:rPr>
              <a:t>2)</a:t>
            </a:r>
            <a:r>
              <a:rPr lang="en-US" sz="1300" dirty="0" smtClean="0">
                <a:solidFill>
                  <a:srgbClr val="008000"/>
                </a:solidFill>
                <a:latin typeface="Arial" pitchFamily="34" charset="0"/>
                <a:cs typeface="Arial" pitchFamily="34" charset="0"/>
              </a:rPr>
              <a:t> Compute cosine similarities between rows</a:t>
            </a:r>
          </a:p>
        </p:txBody>
      </p:sp>
    </p:spTree>
    <p:extLst>
      <p:ext uri="{BB962C8B-B14F-4D97-AF65-F5344CB8AC3E}">
        <p14:creationId xmlns:p14="http://schemas.microsoft.com/office/powerpoint/2010/main" val="1587854665"/>
      </p:ext>
    </p:extLst>
  </p:cSld>
  <p:clrMapOvr>
    <a:masterClrMapping/>
  </p:clrMapOvr>
  <p:transition advTm="31719"/>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5363" name="Group 3"/>
          <p:cNvGraphicFramePr>
            <a:graphicFrameLocks noGrp="1"/>
          </p:cNvGraphicFramePr>
          <p:nvPr>
            <p:extLst>
              <p:ext uri="{D42A27DB-BD31-4B8C-83A1-F6EECF244321}">
                <p14:modId xmlns:p14="http://schemas.microsoft.com/office/powerpoint/2010/main" val="1977742163"/>
              </p:ext>
            </p:extLst>
          </p:nvPr>
        </p:nvGraphicFramePr>
        <p:xfrm>
          <a:off x="1158875" y="1608138"/>
          <a:ext cx="6604000" cy="4056066"/>
        </p:xfrm>
        <a:graphic>
          <a:graphicData uri="http://schemas.openxmlformats.org/drawingml/2006/table">
            <a:tbl>
              <a:tblPr rtl="1"/>
              <a:tblGrid>
                <a:gridCol w="508000"/>
                <a:gridCol w="508000"/>
                <a:gridCol w="508000"/>
                <a:gridCol w="508000"/>
                <a:gridCol w="508000"/>
                <a:gridCol w="508000"/>
                <a:gridCol w="508000"/>
                <a:gridCol w="508000"/>
                <a:gridCol w="5080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bg1"/>
                          </a:solidFill>
                          <a:effectLst/>
                          <a:latin typeface="Arial" charset="0"/>
                          <a:cs typeface="Arial" charset="0"/>
                        </a:rPr>
                        <a:t>? </a:t>
                      </a:r>
                      <a:endParaRPr kumimoji="0" lang="en-US" sz="2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smtClean="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smtClean="0">
                          <a:ln>
                            <a:noFill/>
                          </a:ln>
                          <a:solidFill>
                            <a:srgbClr val="FF0000"/>
                          </a:solidFill>
                          <a:effectLst/>
                          <a:latin typeface="Arial" charset="0"/>
                          <a:cs typeface="Arial" charset="0"/>
                        </a:rPr>
                        <a:t>6</a:t>
                      </a:r>
                      <a:endParaRPr kumimoji="0" lang="en-US" sz="2000" b="1" i="0" u="sng" strike="noStrike" cap="none" normalizeH="0" baseline="0" smtClean="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5482"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5484" name="Text Box 124"/>
          <p:cNvSpPr txBox="1">
            <a:spLocks noChangeArrowheads="1"/>
          </p:cNvSpPr>
          <p:nvPr/>
        </p:nvSpPr>
        <p:spPr bwMode="auto">
          <a:xfrm>
            <a:off x="1676400" y="5791200"/>
            <a:ext cx="3276600" cy="671513"/>
          </a:xfrm>
          <a:prstGeom prst="rect">
            <a:avLst/>
          </a:prstGeom>
          <a:noFill/>
          <a:ln w="9525">
            <a:noFill/>
            <a:miter lim="800000"/>
            <a:headEnd/>
            <a:tailEnd/>
          </a:ln>
          <a:effectLst/>
        </p:spPr>
        <p:txBody>
          <a:bodyPr wrap="square">
            <a:spAutoFit/>
          </a:bodyPr>
          <a:lstStyle/>
          <a:p>
            <a:pPr>
              <a:spcBef>
                <a:spcPct val="50000"/>
              </a:spcBef>
            </a:pPr>
            <a:r>
              <a:rPr lang="en-US" b="1" dirty="0">
                <a:latin typeface="Arial" pitchFamily="34" charset="0"/>
                <a:cs typeface="Arial" pitchFamily="34" charset="0"/>
              </a:rPr>
              <a:t>Compute similarity weights:</a:t>
            </a:r>
            <a:r>
              <a:rPr lang="en-US" dirty="0">
                <a:latin typeface="Arial" pitchFamily="34" charset="0"/>
                <a:cs typeface="Arial" pitchFamily="34" charset="0"/>
              </a:rPr>
              <a:t/>
            </a:r>
            <a:br>
              <a:rPr lang="en-US" dirty="0">
                <a:latin typeface="Arial" pitchFamily="34" charset="0"/>
                <a:cs typeface="Arial" pitchFamily="34" charset="0"/>
              </a:rPr>
            </a:br>
            <a:r>
              <a:rPr lang="en-US" sz="2000" b="1" dirty="0" smtClean="0">
                <a:solidFill>
                  <a:srgbClr val="0000FF"/>
                </a:solidFill>
                <a:latin typeface="Arial" pitchFamily="34" charset="0"/>
                <a:cs typeface="Arial" pitchFamily="34" charset="0"/>
              </a:rPr>
              <a:t>s</a:t>
            </a:r>
            <a:r>
              <a:rPr lang="en-US" sz="2000" b="1" baseline="-25000" dirty="0" smtClean="0">
                <a:solidFill>
                  <a:srgbClr val="0000FF"/>
                </a:solidFill>
                <a:latin typeface="Arial" pitchFamily="34" charset="0"/>
                <a:cs typeface="Arial" pitchFamily="34" charset="0"/>
              </a:rPr>
              <a:t>1,3</a:t>
            </a:r>
            <a:r>
              <a:rPr lang="en-US" sz="2000" b="1" dirty="0" smtClean="0">
                <a:solidFill>
                  <a:srgbClr val="0000FF"/>
                </a:solidFill>
                <a:latin typeface="Arial" pitchFamily="34" charset="0"/>
                <a:cs typeface="Arial" pitchFamily="34" charset="0"/>
              </a:rPr>
              <a:t>=0.41, s</a:t>
            </a:r>
            <a:r>
              <a:rPr lang="en-US" sz="2000" b="1" baseline="-25000" dirty="0" smtClean="0">
                <a:solidFill>
                  <a:srgbClr val="0000FF"/>
                </a:solidFill>
                <a:latin typeface="Arial" pitchFamily="34" charset="0"/>
                <a:cs typeface="Arial" pitchFamily="34" charset="0"/>
              </a:rPr>
              <a:t>1,6</a:t>
            </a:r>
            <a:r>
              <a:rPr lang="en-US" sz="2000" b="1" dirty="0" smtClean="0">
                <a:solidFill>
                  <a:srgbClr val="0000FF"/>
                </a:solidFill>
                <a:latin typeface="Arial" pitchFamily="34" charset="0"/>
                <a:cs typeface="Arial" pitchFamily="34" charset="0"/>
              </a:rPr>
              <a:t>=0.59</a:t>
            </a:r>
            <a:endParaRPr lang="en-US" sz="2000" b="1" dirty="0">
              <a:solidFill>
                <a:srgbClr val="0000FF"/>
              </a:solidFill>
              <a:latin typeface="Arial" pitchFamily="34" charset="0"/>
              <a:cs typeface="Arial" pitchFamily="34" charset="0"/>
            </a:endParaRPr>
          </a:p>
        </p:txBody>
      </p:sp>
      <p:sp>
        <p:nvSpPr>
          <p:cNvPr id="10" name="Slide Number Placeholder 9"/>
          <p:cNvSpPr>
            <a:spLocks noGrp="1"/>
          </p:cNvSpPr>
          <p:nvPr>
            <p:ph type="sldNum" sz="quarter" idx="12"/>
          </p:nvPr>
        </p:nvSpPr>
        <p:spPr/>
        <p:txBody>
          <a:bodyPr/>
          <a:lstStyle/>
          <a:p>
            <a:fld id="{19B12225-5612-419B-A8D5-4B8EEE4C217E}" type="slidenum">
              <a:rPr lang="en-US" smtClean="0"/>
              <a:pPr/>
              <a:t>31</a:t>
            </a:fld>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13" name="TextBox 12"/>
          <p:cNvSpPr txBox="1"/>
          <p:nvPr/>
        </p:nvSpPr>
        <p:spPr>
          <a:xfrm>
            <a:off x="7788275" y="2286000"/>
            <a:ext cx="898525" cy="3323987"/>
          </a:xfrm>
          <a:prstGeom prst="rect">
            <a:avLst/>
          </a:prstGeom>
          <a:noFill/>
        </p:spPr>
        <p:txBody>
          <a:bodyPr wrap="square" rtlCol="0">
            <a:spAutoFit/>
          </a:bodyPr>
          <a:lstStyle/>
          <a:p>
            <a:pPr algn="r"/>
            <a:r>
              <a:rPr lang="en-US" sz="2000" b="1" dirty="0" smtClean="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0.59</a:t>
            </a:r>
          </a:p>
        </p:txBody>
      </p:sp>
      <p:sp>
        <p:nvSpPr>
          <p:cNvPr id="14" name="Rectangle 13"/>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Tree>
    <p:extLst>
      <p:ext uri="{BB962C8B-B14F-4D97-AF65-F5344CB8AC3E}">
        <p14:creationId xmlns:p14="http://schemas.microsoft.com/office/powerpoint/2010/main" val="1345459809"/>
      </p:ext>
    </p:extLst>
  </p:cSld>
  <p:clrMapOvr>
    <a:masterClrMapping/>
  </p:clrMapOvr>
  <p:transition advTm="14828"/>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6516" name="Group 132"/>
          <p:cNvGraphicFramePr>
            <a:graphicFrameLocks noGrp="1"/>
          </p:cNvGraphicFramePr>
          <p:nvPr>
            <p:extLst>
              <p:ext uri="{D42A27DB-BD31-4B8C-83A1-F6EECF244321}">
                <p14:modId xmlns:p14="http://schemas.microsoft.com/office/powerpoint/2010/main" val="951616229"/>
              </p:ext>
            </p:extLst>
          </p:nvPr>
        </p:nvGraphicFramePr>
        <p:xfrm>
          <a:off x="1143000" y="1608138"/>
          <a:ext cx="6604000" cy="4056066"/>
        </p:xfrm>
        <a:graphic>
          <a:graphicData uri="http://schemas.openxmlformats.org/drawingml/2006/table">
            <a:tbl>
              <a:tblPr rtl="1"/>
              <a:tblGrid>
                <a:gridCol w="508000"/>
                <a:gridCol w="508000"/>
                <a:gridCol w="508000"/>
                <a:gridCol w="508000"/>
                <a:gridCol w="508000"/>
                <a:gridCol w="508000"/>
                <a:gridCol w="508000"/>
                <a:gridCol w="533400"/>
                <a:gridCol w="4826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cs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smtClean="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smtClean="0">
                          <a:ln>
                            <a:noFill/>
                          </a:ln>
                          <a:solidFill>
                            <a:srgbClr val="FF0000"/>
                          </a:solidFill>
                          <a:effectLst/>
                          <a:latin typeface="Arial" charset="0"/>
                          <a:cs typeface="Arial" charset="0"/>
                        </a:rPr>
                        <a:t>6</a:t>
                      </a:r>
                      <a:endParaRPr kumimoji="0" lang="en-US" sz="2000" b="1" i="0" u="sng" strike="noStrike" cap="none" normalizeH="0" baseline="0" smtClean="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6506" name="Text Box 122"/>
          <p:cNvSpPr txBox="1">
            <a:spLocks noChangeArrowheads="1"/>
          </p:cNvSpPr>
          <p:nvPr/>
        </p:nvSpPr>
        <p:spPr bwMode="auto">
          <a:xfrm>
            <a:off x="4114800"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6508" name="Text Box 124"/>
          <p:cNvSpPr txBox="1">
            <a:spLocks noChangeArrowheads="1"/>
          </p:cNvSpPr>
          <p:nvPr/>
        </p:nvSpPr>
        <p:spPr bwMode="auto">
          <a:xfrm>
            <a:off x="1600200" y="5715000"/>
            <a:ext cx="4953000" cy="830997"/>
          </a:xfrm>
          <a:prstGeom prst="rect">
            <a:avLst/>
          </a:prstGeom>
          <a:noFill/>
          <a:ln w="9525">
            <a:noFill/>
            <a:miter lim="800000"/>
            <a:headEnd/>
            <a:tailEnd/>
          </a:ln>
          <a:effectLst/>
        </p:spPr>
        <p:txBody>
          <a:bodyPr>
            <a:spAutoFit/>
          </a:bodyPr>
          <a:lstStyle/>
          <a:p>
            <a:pPr>
              <a:spcBef>
                <a:spcPct val="50000"/>
              </a:spcBef>
            </a:pPr>
            <a:r>
              <a:rPr lang="en-US" b="1" dirty="0">
                <a:latin typeface="Arial" pitchFamily="34" charset="0"/>
                <a:cs typeface="Arial" pitchFamily="34" charset="0"/>
              </a:rPr>
              <a:t>Predict by taking weighted average</a:t>
            </a:r>
            <a:r>
              <a:rPr lang="en-US" b="1" dirty="0" smtClean="0">
                <a:latin typeface="Arial" pitchFamily="34" charset="0"/>
                <a:cs typeface="Arial" pitchFamily="34" charset="0"/>
              </a:rPr>
              <a:t>:</a:t>
            </a:r>
          </a:p>
          <a:p>
            <a:pPr>
              <a:spcBef>
                <a:spcPct val="50000"/>
              </a:spcBef>
            </a:pPr>
            <a:r>
              <a:rPr lang="en-US" b="1" dirty="0" smtClean="0">
                <a:latin typeface="Arial" pitchFamily="34" charset="0"/>
                <a:cs typeface="Arial" pitchFamily="34" charset="0"/>
              </a:rPr>
              <a:t>r</a:t>
            </a:r>
            <a:r>
              <a:rPr lang="en-US" b="1" baseline="-25000" dirty="0" smtClean="0">
                <a:latin typeface="Arial" pitchFamily="34" charset="0"/>
                <a:cs typeface="Arial" pitchFamily="34" charset="0"/>
              </a:rPr>
              <a:t>1.5 </a:t>
            </a:r>
            <a:r>
              <a:rPr lang="en-US" b="1" dirty="0" smtClean="0">
                <a:latin typeface="Arial" pitchFamily="34" charset="0"/>
                <a:cs typeface="Arial" pitchFamily="34" charset="0"/>
              </a:rPr>
              <a:t>= </a:t>
            </a:r>
            <a:r>
              <a:rPr lang="en-US" sz="2000" b="1" dirty="0" smtClean="0">
                <a:solidFill>
                  <a:srgbClr val="0000FF"/>
                </a:solidFill>
                <a:latin typeface="Arial" pitchFamily="34" charset="0"/>
                <a:cs typeface="Arial" pitchFamily="34" charset="0"/>
              </a:rPr>
              <a:t>(0.41*2 + 0.59*3) / (0.41+0.59) = 2.6</a:t>
            </a:r>
            <a:endParaRPr lang="en-US" sz="2000" b="1" dirty="0">
              <a:solidFill>
                <a:srgbClr val="0000FF"/>
              </a:solidFill>
              <a:latin typeface="Arial" pitchFamily="34" charset="0"/>
              <a:cs typeface="Arial" pitchFamily="34" charset="0"/>
            </a:endParaRPr>
          </a:p>
        </p:txBody>
      </p:sp>
      <p:sp>
        <p:nvSpPr>
          <p:cNvPr id="10" name="Slide Number Placeholder 9"/>
          <p:cNvSpPr>
            <a:spLocks noGrp="1"/>
          </p:cNvSpPr>
          <p:nvPr>
            <p:ph type="sldNum" sz="quarter" idx="12"/>
          </p:nvPr>
        </p:nvSpPr>
        <p:spPr/>
        <p:txBody>
          <a:bodyPr/>
          <a:lstStyle/>
          <a:p>
            <a:fld id="{19B12225-5612-419B-A8D5-4B8EEE4C217E}" type="slidenum">
              <a:rPr lang="en-US" smtClean="0"/>
              <a:pPr/>
              <a:t>32</a:t>
            </a:fld>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mc:AlternateContent xmlns:mc="http://schemas.openxmlformats.org/markup-compatibility/2006" xmlns:a14="http://schemas.microsoft.com/office/drawing/2010/main">
        <mc:Choice Requires="a14">
          <p:sp>
            <p:nvSpPr>
              <p:cNvPr id="2" name="TextBox 1"/>
              <p:cNvSpPr txBox="1"/>
              <p:nvPr/>
            </p:nvSpPr>
            <p:spPr>
              <a:xfrm>
                <a:off x="6498789" y="5767337"/>
                <a:ext cx="2645211" cy="804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a:cs typeface="Arial" pitchFamily="34" charset="0"/>
                            </a:rPr>
                          </m:ctrlPr>
                        </m:sSubPr>
                        <m:e>
                          <m:r>
                            <a:rPr lang="en-US" sz="2000" b="1" i="1" smtClean="0">
                              <a:latin typeface="Cambria Math"/>
                              <a:cs typeface="Arial" pitchFamily="34" charset="0"/>
                            </a:rPr>
                            <m:t>𝒓</m:t>
                          </m:r>
                        </m:e>
                        <m:sub>
                          <m:r>
                            <a:rPr lang="en-US" sz="2000" b="1" i="1" smtClean="0">
                              <a:latin typeface="Cambria Math"/>
                              <a:cs typeface="Arial" pitchFamily="34" charset="0"/>
                            </a:rPr>
                            <m:t>𝒊𝒙</m:t>
                          </m:r>
                        </m:sub>
                      </m:sSub>
                      <m:r>
                        <a:rPr lang="en-US" sz="2000" b="1" i="1" smtClean="0">
                          <a:latin typeface="Cambria Math"/>
                          <a:cs typeface="Arial" pitchFamily="34" charset="0"/>
                        </a:rPr>
                        <m:t>=</m:t>
                      </m:r>
                      <m:f>
                        <m:fPr>
                          <m:ctrlPr>
                            <a:rPr lang="en-US" sz="2000" b="1" i="1" smtClean="0">
                              <a:latin typeface="Cambria Math"/>
                              <a:cs typeface="Arial" pitchFamily="34" charset="0"/>
                            </a:rPr>
                          </m:ctrlPr>
                        </m:fPr>
                        <m:num>
                          <m:nary>
                            <m:naryPr>
                              <m:chr m:val="∑"/>
                              <m:supHide m:val="on"/>
                              <m:ctrlPr>
                                <a:rPr lang="en-US" sz="2000" b="1" i="1" smtClean="0">
                                  <a:latin typeface="Cambria Math"/>
                                  <a:cs typeface="Arial" pitchFamily="34" charset="0"/>
                                </a:rPr>
                              </m:ctrlPr>
                            </m:naryPr>
                            <m:sub>
                              <m:r>
                                <a:rPr lang="en-US" sz="2000" b="1" i="1" smtClean="0">
                                  <a:latin typeface="Cambria Math"/>
                                  <a:cs typeface="Arial" pitchFamily="34" charset="0"/>
                                </a:rPr>
                                <m:t>𝒋</m:t>
                              </m:r>
                              <m:r>
                                <a:rPr lang="en-US" sz="2000" b="1" i="1" smtClean="0">
                                  <a:latin typeface="Cambria Math"/>
                                  <a:cs typeface="Arial" pitchFamily="34" charset="0"/>
                                </a:rPr>
                                <m:t>∈</m:t>
                              </m:r>
                              <m:r>
                                <a:rPr lang="en-US" sz="2000" b="1" i="1" smtClean="0">
                                  <a:latin typeface="Cambria Math"/>
                                  <a:cs typeface="Arial" pitchFamily="34" charset="0"/>
                                </a:rPr>
                                <m:t>𝑵</m:t>
                              </m:r>
                              <m:r>
                                <a:rPr lang="en-US" sz="2000" b="1" i="1" smtClean="0">
                                  <a:latin typeface="Cambria Math"/>
                                  <a:cs typeface="Arial" pitchFamily="34" charset="0"/>
                                </a:rPr>
                                <m:t>(</m:t>
                              </m:r>
                              <m:r>
                                <a:rPr lang="en-US" sz="2000" b="1" i="1" smtClean="0">
                                  <a:latin typeface="Cambria Math"/>
                                  <a:cs typeface="Arial" pitchFamily="34" charset="0"/>
                                </a:rPr>
                                <m:t>𝒊</m:t>
                              </m:r>
                              <m:r>
                                <a:rPr lang="en-US" sz="2000" b="1" i="1" smtClean="0">
                                  <a:latin typeface="Cambria Math"/>
                                  <a:cs typeface="Arial" pitchFamily="34" charset="0"/>
                                </a:rPr>
                                <m:t>;</m:t>
                              </m:r>
                              <m:r>
                                <a:rPr lang="en-US" sz="2000" b="1" i="1" smtClean="0">
                                  <a:latin typeface="Cambria Math"/>
                                  <a:cs typeface="Arial" pitchFamily="34" charset="0"/>
                                </a:rPr>
                                <m:t>𝒙</m:t>
                              </m:r>
                              <m:r>
                                <a:rPr lang="en-US" sz="2000" b="1" i="1" smtClean="0">
                                  <a:latin typeface="Cambria Math"/>
                                  <a:cs typeface="Arial" pitchFamily="34" charset="0"/>
                                </a:rPr>
                                <m:t>)</m:t>
                              </m:r>
                            </m:sub>
                            <m:sup/>
                            <m:e>
                              <m:sSub>
                                <m:sSubPr>
                                  <m:ctrlPr>
                                    <a:rPr lang="en-US" sz="2000" b="1" i="1">
                                      <a:latin typeface="Cambria Math"/>
                                      <a:cs typeface="Arial" pitchFamily="34" charset="0"/>
                                    </a:rPr>
                                  </m:ctrlPr>
                                </m:sSubPr>
                                <m:e>
                                  <m:r>
                                    <a:rPr lang="en-US" sz="2000" b="1" i="1">
                                      <a:latin typeface="Cambria Math"/>
                                      <a:cs typeface="Arial" pitchFamily="34" charset="0"/>
                                    </a:rPr>
                                    <m:t>𝒔</m:t>
                                  </m:r>
                                </m:e>
                                <m:sub>
                                  <m:r>
                                    <a:rPr lang="en-US" sz="2000" b="1" i="1">
                                      <a:latin typeface="Cambria Math"/>
                                      <a:cs typeface="Arial" pitchFamily="34" charset="0"/>
                                    </a:rPr>
                                    <m:t>𝒊𝒋</m:t>
                                  </m:r>
                                </m:sub>
                              </m:sSub>
                              <m:r>
                                <a:rPr lang="en-US" sz="2000" b="1" i="1">
                                  <a:latin typeface="Cambria Math"/>
                                  <a:cs typeface="Arial" pitchFamily="34" charset="0"/>
                                </a:rPr>
                                <m:t>⋅</m:t>
                              </m:r>
                              <m:sSub>
                                <m:sSubPr>
                                  <m:ctrlPr>
                                    <a:rPr lang="en-US" sz="2000" b="1" i="1">
                                      <a:latin typeface="Cambria Math"/>
                                      <a:cs typeface="Arial" pitchFamily="34" charset="0"/>
                                    </a:rPr>
                                  </m:ctrlPr>
                                </m:sSubPr>
                                <m:e>
                                  <m:r>
                                    <a:rPr lang="en-US" sz="2000" b="1" i="1">
                                      <a:latin typeface="Cambria Math"/>
                                      <a:cs typeface="Arial" pitchFamily="34" charset="0"/>
                                    </a:rPr>
                                    <m:t>𝒓</m:t>
                                  </m:r>
                                </m:e>
                                <m:sub>
                                  <m:r>
                                    <a:rPr lang="en-US" sz="2000" b="1" i="1">
                                      <a:latin typeface="Cambria Math"/>
                                      <a:cs typeface="Arial" pitchFamily="34" charset="0"/>
                                    </a:rPr>
                                    <m:t>𝒋𝒙</m:t>
                                  </m:r>
                                </m:sub>
                              </m:sSub>
                            </m:e>
                          </m:nary>
                        </m:num>
                        <m:den>
                          <m:r>
                            <a:rPr lang="en-US" sz="2000" b="1" i="1" smtClean="0">
                              <a:latin typeface="Cambria Math"/>
                              <a:cs typeface="Arial" pitchFamily="34" charset="0"/>
                            </a:rPr>
                            <m:t>∑</m:t>
                          </m:r>
                          <m:sSub>
                            <m:sSubPr>
                              <m:ctrlPr>
                                <a:rPr lang="en-US" sz="2000" b="1" i="1" smtClean="0">
                                  <a:latin typeface="Cambria Math"/>
                                  <a:cs typeface="Arial" pitchFamily="34" charset="0"/>
                                </a:rPr>
                              </m:ctrlPr>
                            </m:sSubPr>
                            <m:e>
                              <m:r>
                                <a:rPr lang="en-US" sz="2000" b="1" i="1" smtClean="0">
                                  <a:latin typeface="Cambria Math"/>
                                  <a:cs typeface="Arial" pitchFamily="34" charset="0"/>
                                </a:rPr>
                                <m:t>𝒔</m:t>
                              </m:r>
                            </m:e>
                            <m:sub>
                              <m:r>
                                <a:rPr lang="en-US" sz="2000" b="1" i="1" smtClean="0">
                                  <a:latin typeface="Cambria Math"/>
                                  <a:cs typeface="Arial" pitchFamily="34" charset="0"/>
                                </a:rPr>
                                <m:t>𝒊𝒋</m:t>
                              </m:r>
                            </m:sub>
                          </m:sSub>
                        </m:den>
                      </m:f>
                    </m:oMath>
                  </m:oMathPara>
                </a14:m>
                <a:endParaRPr lang="en-US" sz="2000" b="1" dirty="0" smtClean="0">
                  <a:latin typeface="Arial" pitchFamily="34" charset="0"/>
                  <a:cs typeface="Arial"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498789" y="5767337"/>
                <a:ext cx="2645211" cy="804131"/>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85331313"/>
      </p:ext>
    </p:extLst>
  </p:cSld>
  <p:clrMapOvr>
    <a:masterClrMapping/>
  </p:clrMapOvr>
  <p:transition advTm="13656"/>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09331" y="8965"/>
            <a:ext cx="1734670" cy="100853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4930" name="Rectangle 2"/>
          <p:cNvSpPr>
            <a:spLocks noGrp="1" noChangeArrowheads="1"/>
          </p:cNvSpPr>
          <p:nvPr>
            <p:ph type="title"/>
          </p:nvPr>
        </p:nvSpPr>
        <p:spPr/>
        <p:txBody>
          <a:bodyPr/>
          <a:lstStyle/>
          <a:p>
            <a:r>
              <a:rPr lang="en-US" smtClean="0"/>
              <a:t>CF: </a:t>
            </a:r>
            <a:r>
              <a:rPr lang="en-US" dirty="0" smtClean="0"/>
              <a:t>Common Practice</a:t>
            </a:r>
            <a:endParaRPr lang="en-US" dirty="0"/>
          </a:p>
        </p:txBody>
      </p:sp>
      <p:sp>
        <p:nvSpPr>
          <p:cNvPr id="124931" name="Rectangle 3"/>
          <p:cNvSpPr>
            <a:spLocks noGrp="1" noChangeArrowheads="1"/>
          </p:cNvSpPr>
          <p:nvPr>
            <p:ph idx="1"/>
          </p:nvPr>
        </p:nvSpPr>
        <p:spPr>
          <a:xfrm>
            <a:off x="457200" y="1295401"/>
            <a:ext cx="8610600" cy="3581400"/>
          </a:xfrm>
        </p:spPr>
        <p:txBody>
          <a:bodyPr/>
          <a:lstStyle/>
          <a:p>
            <a:r>
              <a:rPr lang="en-US" dirty="0" smtClean="0"/>
              <a:t>Define </a:t>
            </a:r>
            <a:r>
              <a:rPr lang="en-US" b="1" dirty="0" smtClean="0">
                <a:solidFill>
                  <a:srgbClr val="FF0066"/>
                </a:solidFill>
              </a:rPr>
              <a:t>similarity </a:t>
            </a:r>
            <a:r>
              <a:rPr lang="en-US" b="1" i="1" dirty="0" err="1" smtClean="0">
                <a:solidFill>
                  <a:srgbClr val="0000FF"/>
                </a:solidFill>
              </a:rPr>
              <a:t>s</a:t>
            </a:r>
            <a:r>
              <a:rPr lang="en-US" b="1" i="1" baseline="-25000" dirty="0" err="1" smtClean="0">
                <a:solidFill>
                  <a:srgbClr val="0000FF"/>
                </a:solidFill>
              </a:rPr>
              <a:t>ij</a:t>
            </a:r>
            <a:r>
              <a:rPr lang="en-US" dirty="0" smtClean="0"/>
              <a:t> of items </a:t>
            </a:r>
            <a:r>
              <a:rPr lang="en-US" b="1" i="1" dirty="0" err="1" smtClean="0"/>
              <a:t>i</a:t>
            </a:r>
            <a:r>
              <a:rPr lang="en-US" dirty="0" smtClean="0"/>
              <a:t> and </a:t>
            </a:r>
            <a:r>
              <a:rPr lang="en-US" b="1" i="1" dirty="0" smtClean="0"/>
              <a:t>j</a:t>
            </a:r>
          </a:p>
          <a:p>
            <a:r>
              <a:rPr lang="en-US" dirty="0" smtClean="0"/>
              <a:t>Select </a:t>
            </a:r>
            <a:r>
              <a:rPr lang="en-US" b="1" i="1" dirty="0" smtClean="0"/>
              <a:t>k</a:t>
            </a:r>
            <a:r>
              <a:rPr lang="en-US" dirty="0" smtClean="0"/>
              <a:t> nearest neighbors </a:t>
            </a:r>
            <a:r>
              <a:rPr lang="en-US" b="1" i="1" dirty="0" smtClean="0">
                <a:solidFill>
                  <a:srgbClr val="0000FF"/>
                </a:solidFill>
              </a:rPr>
              <a:t>N(</a:t>
            </a:r>
            <a:r>
              <a:rPr lang="en-US" b="1" i="1" dirty="0" err="1" smtClean="0">
                <a:solidFill>
                  <a:srgbClr val="0000FF"/>
                </a:solidFill>
              </a:rPr>
              <a:t>i</a:t>
            </a:r>
            <a:r>
              <a:rPr lang="en-US" b="1" i="1" dirty="0" smtClean="0">
                <a:solidFill>
                  <a:srgbClr val="0000FF"/>
                </a:solidFill>
              </a:rPr>
              <a:t>; x)</a:t>
            </a:r>
          </a:p>
          <a:p>
            <a:pPr lvl="1"/>
            <a:r>
              <a:rPr lang="en-US" dirty="0" smtClean="0"/>
              <a:t>Items most similar to </a:t>
            </a:r>
            <a:r>
              <a:rPr lang="en-US" b="1" i="1" dirty="0" err="1" smtClean="0"/>
              <a:t>i</a:t>
            </a:r>
            <a:r>
              <a:rPr lang="en-US" dirty="0" smtClean="0"/>
              <a:t>, that were rated by </a:t>
            </a:r>
            <a:r>
              <a:rPr lang="en-US" b="1" i="1" dirty="0" smtClean="0"/>
              <a:t>x</a:t>
            </a:r>
          </a:p>
          <a:p>
            <a:r>
              <a:rPr lang="en-US" dirty="0" smtClean="0"/>
              <a:t>Estimate rating </a:t>
            </a:r>
            <a:r>
              <a:rPr lang="en-US" b="1" i="1" dirty="0" err="1" smtClean="0">
                <a:solidFill>
                  <a:srgbClr val="0000FF"/>
                </a:solidFill>
              </a:rPr>
              <a:t>r</a:t>
            </a:r>
            <a:r>
              <a:rPr lang="en-US" b="1" i="1" baseline="-25000" dirty="0" err="1" smtClean="0">
                <a:solidFill>
                  <a:srgbClr val="0000FF"/>
                </a:solidFill>
              </a:rPr>
              <a:t>xi</a:t>
            </a:r>
            <a:r>
              <a:rPr lang="en-US" dirty="0" smtClean="0"/>
              <a:t> as the weighted average: </a:t>
            </a:r>
            <a:endParaRPr lang="en-US" dirty="0"/>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10" name="Slide Number Placeholder 9"/>
          <p:cNvSpPr>
            <a:spLocks noGrp="1"/>
          </p:cNvSpPr>
          <p:nvPr>
            <p:ph type="sldNum" sz="quarter" idx="12"/>
          </p:nvPr>
        </p:nvSpPr>
        <p:spPr/>
        <p:txBody>
          <a:bodyPr/>
          <a:lstStyle/>
          <a:p>
            <a:fld id="{19B12225-5612-419B-A8D5-4B8EEE4C217E}" type="slidenum">
              <a:rPr lang="en-US" smtClean="0"/>
              <a:pPr/>
              <a:t>33</a:t>
            </a:fld>
            <a:endParaRPr lang="en-US"/>
          </a:p>
        </p:txBody>
      </p:sp>
      <p:graphicFrame>
        <p:nvGraphicFramePr>
          <p:cNvPr id="124932" name="Object 4"/>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32970" name="Equation" r:id="rId3" imgW="114120" imgH="177480" progId="">
                  <p:embed/>
                </p:oleObj>
              </mc:Choice>
              <mc:Fallback>
                <p:oleObj name="Equation" r:id="rId3" imgW="114120" imgH="1774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42" name="Text Box 14"/>
          <p:cNvSpPr txBox="1">
            <a:spLocks noChangeArrowheads="1"/>
          </p:cNvSpPr>
          <p:nvPr/>
        </p:nvSpPr>
        <p:spPr bwMode="auto">
          <a:xfrm>
            <a:off x="436562" y="5410200"/>
            <a:ext cx="2840037" cy="400110"/>
          </a:xfrm>
          <a:prstGeom prst="rect">
            <a:avLst/>
          </a:prstGeom>
          <a:solidFill>
            <a:srgbClr val="FFCC99"/>
          </a:solidFill>
          <a:ln w="9525" algn="ctr">
            <a:noFill/>
            <a:miter lim="800000"/>
            <a:headEnd/>
            <a:tailEnd/>
          </a:ln>
          <a:effectLst/>
        </p:spPr>
        <p:txBody>
          <a:bodyPr wrap="square">
            <a:spAutoFit/>
          </a:bodyPr>
          <a:lstStyle/>
          <a:p>
            <a:pPr algn="ctr"/>
            <a:r>
              <a:rPr lang="en-US" sz="2000" b="1" dirty="0"/>
              <a:t>baseline estimate for </a:t>
            </a:r>
            <a:r>
              <a:rPr lang="en-US" sz="2000" b="1" i="1" dirty="0" err="1" smtClean="0"/>
              <a:t>r</a:t>
            </a:r>
            <a:r>
              <a:rPr lang="en-US" sz="2000" b="1" i="1" baseline="-25000" dirty="0" err="1" smtClean="0"/>
              <a:t>xi</a:t>
            </a:r>
            <a:endParaRPr lang="en-US" sz="2000" b="1" i="1" dirty="0"/>
          </a:p>
        </p:txBody>
      </p:sp>
      <p:sp>
        <p:nvSpPr>
          <p:cNvPr id="124943" name="Line 15"/>
          <p:cNvSpPr>
            <a:spLocks noChangeShapeType="1"/>
          </p:cNvSpPr>
          <p:nvPr/>
        </p:nvSpPr>
        <p:spPr bwMode="auto">
          <a:xfrm flipV="1">
            <a:off x="1781175" y="4659351"/>
            <a:ext cx="0" cy="750849"/>
          </a:xfrm>
          <a:prstGeom prst="line">
            <a:avLst/>
          </a:prstGeom>
          <a:noFill/>
          <a:ln w="25400">
            <a:solidFill>
              <a:srgbClr val="FF9900"/>
            </a:solidFill>
            <a:round/>
            <a:headEnd/>
            <a:tailEnd type="triangle" w="med" len="med"/>
          </a:ln>
          <a:effectLst/>
        </p:spPr>
        <p:txBody>
          <a:bodyPr wrap="none" anchor="ctr"/>
          <a:lstStyle/>
          <a:p>
            <a:endParaRPr lang="en-US"/>
          </a:p>
        </p:txBody>
      </p:sp>
      <p:sp>
        <p:nvSpPr>
          <p:cNvPr id="14" name="Content Placeholder 3"/>
          <p:cNvSpPr txBox="1">
            <a:spLocks/>
          </p:cNvSpPr>
          <p:nvPr/>
        </p:nvSpPr>
        <p:spPr>
          <a:xfrm>
            <a:off x="4267200" y="5399049"/>
            <a:ext cx="4114800" cy="1306551"/>
          </a:xfrm>
          <a:prstGeom prst="rect">
            <a:avLst/>
          </a:prstGeom>
        </p:spPr>
        <p:txBody>
          <a:bodyPr vert="horz" lIns="54864" tIns="91440" rtlCol="0">
            <a:no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l-GR" sz="2000" b="1" i="1" u="none" strike="noStrike" kern="1200" cap="none" spc="0" normalizeH="0" baseline="0" noProof="0" dirty="0" smtClean="0">
                <a:ln>
                  <a:noFill/>
                </a:ln>
                <a:solidFill>
                  <a:srgbClr val="008000"/>
                </a:solidFill>
                <a:effectLst/>
                <a:uLnTx/>
                <a:uFillTx/>
                <a:latin typeface="Calibri" pitchFamily="34" charset="0"/>
                <a:cs typeface="Calibri" pitchFamily="34" charset="0"/>
              </a:rPr>
              <a:t>μ</a:t>
            </a:r>
            <a:r>
              <a:rPr kumimoji="0" lang="en-US"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a:t>
            </a:r>
            <a:r>
              <a:rPr kumimoji="0" lang="en-CA"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  overall mean movie rating</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CA" sz="2000" b="1" i="1" u="none" strike="noStrike" kern="1200" cap="none" spc="0" normalizeH="0" baseline="0" noProof="0" dirty="0" err="1" smtClean="0">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err="1" smtClean="0">
                <a:ln>
                  <a:noFill/>
                </a:ln>
                <a:solidFill>
                  <a:srgbClr val="008000"/>
                </a:solidFill>
                <a:effectLst/>
                <a:uLnTx/>
                <a:uFillTx/>
                <a:latin typeface="Calibri" pitchFamily="34" charset="0"/>
                <a:cs typeface="Calibri" pitchFamily="34" charset="0"/>
              </a:rPr>
              <a:t>x</a:t>
            </a:r>
            <a:r>
              <a:rPr kumimoji="0" lang="en-CA"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  rating deviation of user </a:t>
            </a:r>
            <a:r>
              <a:rPr kumimoji="0" lang="en-CA" sz="2000" b="1" i="1" u="none" strike="noStrike" kern="1200" cap="none" spc="0" normalizeH="0" baseline="0" noProof="0" dirty="0" smtClean="0">
                <a:ln>
                  <a:noFill/>
                </a:ln>
                <a:solidFill>
                  <a:srgbClr val="008000"/>
                </a:solidFill>
                <a:effectLst/>
                <a:uLnTx/>
                <a:uFillTx/>
                <a:latin typeface="Calibri" pitchFamily="34" charset="0"/>
                <a:cs typeface="Calibri" pitchFamily="34" charset="0"/>
              </a:rPr>
              <a:t>x</a:t>
            </a:r>
          </a:p>
          <a:p>
            <a:pPr marL="118872" lvl="0">
              <a:buClr>
                <a:schemeClr val="accent1"/>
              </a:buClr>
              <a:buSzPct val="80000"/>
              <a:defRPr/>
            </a:pPr>
            <a:r>
              <a:rPr lang="en-CA" sz="2000" i="1" dirty="0" smtClean="0">
                <a:solidFill>
                  <a:srgbClr val="008000"/>
                </a:solidFill>
                <a:latin typeface="Calibri" pitchFamily="34" charset="0"/>
                <a:cs typeface="Calibri" pitchFamily="34" charset="0"/>
              </a:rPr>
              <a:t>            </a:t>
            </a:r>
            <a:r>
              <a:rPr lang="en-US" sz="2000" dirty="0">
                <a:solidFill>
                  <a:srgbClr val="008000"/>
                </a:solidFill>
                <a:latin typeface="Calibri" pitchFamily="34" charset="0"/>
                <a:cs typeface="Calibri" pitchFamily="34" charset="0"/>
              </a:rPr>
              <a:t>= </a:t>
            </a:r>
            <a:r>
              <a:rPr lang="en-US" sz="2000" dirty="0" smtClean="0">
                <a:solidFill>
                  <a:srgbClr val="008000"/>
                </a:solidFill>
                <a:latin typeface="Calibri" pitchFamily="34" charset="0"/>
                <a:cs typeface="Calibri" pitchFamily="34" charset="0"/>
              </a:rPr>
              <a:t>(</a:t>
            </a:r>
            <a:r>
              <a:rPr lang="en-US" sz="2000" i="1" dirty="0" smtClean="0">
                <a:solidFill>
                  <a:srgbClr val="008000"/>
                </a:solidFill>
                <a:latin typeface="Calibri" pitchFamily="34" charset="0"/>
                <a:cs typeface="Calibri" pitchFamily="34" charset="0"/>
              </a:rPr>
              <a:t>avg</a:t>
            </a:r>
            <a:r>
              <a:rPr lang="en-US" sz="2000" i="1" dirty="0">
                <a:solidFill>
                  <a:srgbClr val="008000"/>
                </a:solidFill>
                <a:latin typeface="Calibri" pitchFamily="34" charset="0"/>
                <a:cs typeface="Calibri" pitchFamily="34" charset="0"/>
              </a:rPr>
              <a:t>. rating of user </a:t>
            </a:r>
            <a:r>
              <a:rPr lang="en-US" sz="2000" b="1" i="1" dirty="0" smtClean="0">
                <a:solidFill>
                  <a:srgbClr val="008000"/>
                </a:solidFill>
                <a:latin typeface="Calibri" pitchFamily="34" charset="0"/>
                <a:cs typeface="Calibri" pitchFamily="34" charset="0"/>
              </a:rPr>
              <a:t>x</a:t>
            </a:r>
            <a:r>
              <a:rPr lang="en-US" sz="2000" i="1" dirty="0" smtClean="0">
                <a:solidFill>
                  <a:srgbClr val="008000"/>
                </a:solidFill>
                <a:latin typeface="Calibri" pitchFamily="34" charset="0"/>
                <a:cs typeface="Calibri" pitchFamily="34" charset="0"/>
              </a:rPr>
              <a:t>)</a:t>
            </a:r>
            <a:r>
              <a:rPr lang="en-US" sz="2000" b="1" i="1" dirty="0" smtClean="0">
                <a:solidFill>
                  <a:srgbClr val="008000"/>
                </a:solidFill>
                <a:latin typeface="Calibri" pitchFamily="34" charset="0"/>
                <a:cs typeface="Calibri" pitchFamily="34" charset="0"/>
              </a:rPr>
              <a:t> – </a:t>
            </a:r>
            <a:r>
              <a:rPr lang="el-GR" sz="2000" b="1" i="1" dirty="0" smtClean="0">
                <a:solidFill>
                  <a:srgbClr val="008000"/>
                </a:solidFill>
                <a:latin typeface="Calibri" pitchFamily="34" charset="0"/>
                <a:cs typeface="Calibri" pitchFamily="34" charset="0"/>
              </a:rPr>
              <a:t>μ</a:t>
            </a:r>
            <a:r>
              <a:rPr lang="en-US" sz="2000" i="1" dirty="0" smtClean="0">
                <a:solidFill>
                  <a:srgbClr val="008000"/>
                </a:solidFill>
                <a:latin typeface="Calibri" pitchFamily="34" charset="0"/>
                <a:cs typeface="Calibri" pitchFamily="34" charset="0"/>
              </a:rPr>
              <a:t> </a:t>
            </a:r>
            <a:endParaRPr kumimoji="0" lang="en-CA" sz="2000" b="0" i="1" u="none" strike="noStrike" kern="1200" cap="none" spc="0" normalizeH="0" baseline="0" noProof="0" dirty="0" smtClean="0">
              <a:ln>
                <a:noFill/>
              </a:ln>
              <a:solidFill>
                <a:srgbClr val="008000"/>
              </a:solidFill>
              <a:effectLst/>
              <a:uLnTx/>
              <a:uFillTx/>
              <a:latin typeface="Calibri" pitchFamily="34" charset="0"/>
              <a:cs typeface="Calibri" pitchFamily="34" charset="0"/>
            </a:endParaRPr>
          </a:p>
          <a:p>
            <a:pPr marL="438912" lvl="0" indent="-320040">
              <a:buClr>
                <a:schemeClr val="accent1"/>
              </a:buClr>
              <a:buSzPct val="80000"/>
              <a:buFont typeface="Wingdings 2"/>
              <a:buChar char=""/>
              <a:defRPr/>
            </a:pPr>
            <a:r>
              <a:rPr kumimoji="0" lang="en-CA" sz="2000" b="1" i="1" u="none" strike="noStrike" kern="1200" cap="none" spc="0" normalizeH="0" baseline="0" noProof="0" dirty="0" smtClean="0">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smtClean="0">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  rating deviation of movie </a:t>
            </a:r>
            <a:r>
              <a:rPr kumimoji="0" lang="en-CA" sz="2000" b="1" i="1" u="none" strike="noStrike" kern="1200" cap="none" spc="0" normalizeH="0" baseline="0" noProof="0" dirty="0" err="1" smtClean="0">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noProof="0" dirty="0" smtClean="0">
                <a:ln>
                  <a:noFill/>
                </a:ln>
                <a:solidFill>
                  <a:srgbClr val="008000"/>
                </a:solidFill>
                <a:effectLst/>
                <a:uLnTx/>
                <a:uFillTx/>
                <a:latin typeface="Calibri" pitchFamily="34" charset="0"/>
                <a:cs typeface="Calibri" pitchFamily="34" charset="0"/>
              </a:rPr>
              <a:t> </a:t>
            </a:r>
            <a:endParaRPr kumimoji="0" lang="en-US" sz="2000" b="0" i="0" u="none" strike="noStrike" kern="1200" cap="none" spc="0" normalizeH="0" baseline="0" noProof="0" dirty="0">
              <a:ln>
                <a:noFill/>
              </a:ln>
              <a:solidFill>
                <a:srgbClr val="008000"/>
              </a:solidFill>
              <a:effectLst/>
              <a:uLnTx/>
              <a:uFillTx/>
              <a:latin typeface="Calibri" pitchFamily="34" charset="0"/>
              <a:cs typeface="Calibri"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934942776"/>
              </p:ext>
            </p:extLst>
          </p:nvPr>
        </p:nvGraphicFramePr>
        <p:xfrm>
          <a:off x="7461250" y="219075"/>
          <a:ext cx="1636713" cy="831850"/>
        </p:xfrm>
        <a:graphic>
          <a:graphicData uri="http://schemas.openxmlformats.org/presentationml/2006/ole">
            <mc:AlternateContent xmlns:mc="http://schemas.openxmlformats.org/markup-compatibility/2006">
              <mc:Choice xmlns:v="urn:schemas-microsoft-com:vml" Requires="v">
                <p:oleObj spid="_x0000_s32971" name="Equation" r:id="rId5" imgW="1155600" imgH="545760" progId="Equation.3">
                  <p:embed/>
                </p:oleObj>
              </mc:Choice>
              <mc:Fallback>
                <p:oleObj name="Equation" r:id="rId5" imgW="1155600" imgH="545760" progId="Equation.3">
                  <p:embed/>
                  <p:pic>
                    <p:nvPicPr>
                      <p:cNvPr id="0" name="Object 4"/>
                      <p:cNvPicPr>
                        <a:picLocks noChangeAspect="1" noChangeArrowheads="1"/>
                      </p:cNvPicPr>
                      <p:nvPr/>
                    </p:nvPicPr>
                    <p:blipFill>
                      <a:blip r:embed="rId6"/>
                      <a:srcRect/>
                      <a:stretch>
                        <a:fillRect/>
                      </a:stretch>
                    </p:blipFill>
                    <p:spPr bwMode="auto">
                      <a:xfrm>
                        <a:off x="7461250" y="219075"/>
                        <a:ext cx="1636713" cy="831850"/>
                      </a:xfrm>
                      <a:prstGeom prst="rect">
                        <a:avLst/>
                      </a:prstGeom>
                      <a:noFill/>
                      <a:ln>
                        <a:noFill/>
                      </a:ln>
                    </p:spPr>
                  </p:pic>
                </p:oleObj>
              </mc:Fallback>
            </mc:AlternateContent>
          </a:graphicData>
        </a:graphic>
      </p:graphicFrame>
      <p:sp>
        <p:nvSpPr>
          <p:cNvPr id="3" name="TextBox 2"/>
          <p:cNvSpPr txBox="1"/>
          <p:nvPr/>
        </p:nvSpPr>
        <p:spPr>
          <a:xfrm>
            <a:off x="7409330" y="-6262"/>
            <a:ext cx="979755"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Before</a:t>
            </a:r>
            <a:r>
              <a:rPr lang="en-US" dirty="0" smtClean="0">
                <a:solidFill>
                  <a:srgbClr val="008000"/>
                </a:solidFill>
                <a:latin typeface="Arial" pitchFamily="34" charset="0"/>
                <a:cs typeface="Arial" pitchFamily="34" charset="0"/>
              </a:rPr>
              <a:t>:</a:t>
            </a:r>
          </a:p>
        </p:txBody>
      </p:sp>
      <p:graphicFrame>
        <p:nvGraphicFramePr>
          <p:cNvPr id="5" name="Object 4"/>
          <p:cNvGraphicFramePr>
            <a:graphicFrameLocks noChangeAspect="1"/>
          </p:cNvGraphicFramePr>
          <p:nvPr>
            <p:extLst>
              <p:ext uri="{D42A27DB-BD31-4B8C-83A1-F6EECF244321}">
                <p14:modId xmlns:p14="http://schemas.microsoft.com/office/powerpoint/2010/main" val="975389921"/>
              </p:ext>
            </p:extLst>
          </p:nvPr>
        </p:nvGraphicFramePr>
        <p:xfrm>
          <a:off x="595383" y="3505200"/>
          <a:ext cx="5881617" cy="1789760"/>
        </p:xfrm>
        <a:graphic>
          <a:graphicData uri="http://schemas.openxmlformats.org/presentationml/2006/ole">
            <mc:AlternateContent xmlns:mc="http://schemas.openxmlformats.org/markup-compatibility/2006">
              <mc:Choice xmlns:v="urn:schemas-microsoft-com:vml" Requires="v">
                <p:oleObj spid="_x0000_s32972" name="Equation" r:id="rId7" imgW="1930320" imgH="545760" progId="Equation.3">
                  <p:embed/>
                </p:oleObj>
              </mc:Choice>
              <mc:Fallback>
                <p:oleObj name="Equation" r:id="rId7" imgW="1930320" imgH="545760" progId="Equation.3">
                  <p:embed/>
                  <p:pic>
                    <p:nvPicPr>
                      <p:cNvPr id="0" name="Object 1"/>
                      <p:cNvPicPr>
                        <a:picLocks noChangeAspect="1" noChangeArrowheads="1"/>
                      </p:cNvPicPr>
                      <p:nvPr/>
                    </p:nvPicPr>
                    <p:blipFill>
                      <a:blip r:embed="rId8"/>
                      <a:srcRect/>
                      <a:stretch>
                        <a:fillRect/>
                      </a:stretch>
                    </p:blipFill>
                    <p:spPr bwMode="auto">
                      <a:xfrm>
                        <a:off x="595383" y="3505200"/>
                        <a:ext cx="5881617" cy="1789760"/>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6" name="TextBox 5"/>
              <p:cNvSpPr txBox="1"/>
              <p:nvPr/>
            </p:nvSpPr>
            <p:spPr>
              <a:xfrm>
                <a:off x="457200" y="5832081"/>
                <a:ext cx="26248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𝒙𝒊</m:t>
                          </m:r>
                        </m:sub>
                      </m:sSub>
                      <m:r>
                        <a:rPr lang="en-US" sz="2400" b="1" i="1" smtClean="0">
                          <a:latin typeface="Cambria Math"/>
                          <a:cs typeface="Arial" pitchFamily="34" charset="0"/>
                        </a:rPr>
                        <m:t>=</m:t>
                      </m:r>
                      <m:r>
                        <a:rPr lang="en-US" sz="2400" b="1" i="1" smtClean="0">
                          <a:latin typeface="Cambria Math"/>
                          <a:cs typeface="Arial" pitchFamily="34" charset="0"/>
                        </a:rPr>
                        <m:t>𝝁</m:t>
                      </m:r>
                      <m:r>
                        <a:rPr lang="en-US" sz="2400" b="1" i="1" smtClean="0">
                          <a:latin typeface="Cambria Math"/>
                          <a:cs typeface="Arial" pitchFamily="34" charset="0"/>
                        </a:rPr>
                        <m:t>+</m:t>
                      </m:r>
                      <m:sSub>
                        <m:sSubPr>
                          <m:ctrlPr>
                            <a:rPr lang="en-US" sz="2400" b="1" i="1" smtClean="0">
                              <a:latin typeface="Cambria Math"/>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m:t>
                          </m:r>
                        </m:sub>
                      </m:sSub>
                      <m:r>
                        <a:rPr lang="en-US" sz="2400" b="1" i="1" smtClean="0">
                          <a:latin typeface="Cambria Math"/>
                          <a:cs typeface="Arial" pitchFamily="34" charset="0"/>
                        </a:rPr>
                        <m:t>+</m:t>
                      </m:r>
                      <m:sSub>
                        <m:sSubPr>
                          <m:ctrlPr>
                            <a:rPr lang="en-US" sz="2400" b="1" i="1" smtClean="0">
                              <a:latin typeface="Cambria Math"/>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𝒊</m:t>
                          </m:r>
                        </m:sub>
                      </m:sSub>
                    </m:oMath>
                  </m:oMathPara>
                </a14:m>
                <a:endParaRPr lang="en-US" sz="2400" b="1" dirty="0" smtClean="0">
                  <a:latin typeface="Arial" pitchFamily="34" charset="0"/>
                  <a:cs typeface="Arial"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7200" y="5832081"/>
                <a:ext cx="2624821" cy="461665"/>
              </a:xfrm>
              <a:prstGeom prst="rect">
                <a:avLst/>
              </a:prstGeom>
              <a:blipFill rotWithShape="1">
                <a:blip r:embed="rId9"/>
                <a:stretch>
                  <a:fillRect b="-12000"/>
                </a:stretch>
              </a:blipFill>
            </p:spPr>
            <p:txBody>
              <a:bodyPr/>
              <a:lstStyle/>
              <a:p>
                <a:r>
                  <a:rPr lang="en-US">
                    <a:noFill/>
                  </a:rPr>
                  <a:t> </a:t>
                </a:r>
              </a:p>
            </p:txBody>
          </p:sp>
        </mc:Fallback>
      </mc:AlternateContent>
    </p:spTree>
    <p:extLst>
      <p:ext uri="{BB962C8B-B14F-4D97-AF65-F5344CB8AC3E}">
        <p14:creationId xmlns:p14="http://schemas.microsoft.com/office/powerpoint/2010/main" val="2737803061"/>
      </p:ext>
    </p:extLst>
  </p:cSld>
  <p:clrMapOvr>
    <a:masterClrMapping/>
  </p:clrMapOvr>
  <p:transition advTm="96906"/>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Item-Item vs. User-User</a:t>
            </a:r>
          </a:p>
        </p:txBody>
      </p:sp>
      <p:graphicFrame>
        <p:nvGraphicFramePr>
          <p:cNvPr id="26626" name="Object 2"/>
          <p:cNvGraphicFramePr>
            <a:graphicFrameLocks noGrp="1" noChangeAspect="1"/>
          </p:cNvGraphicFramePr>
          <p:nvPr>
            <p:ph idx="1"/>
            <p:extLst>
              <p:ext uri="{D42A27DB-BD31-4B8C-83A1-F6EECF244321}">
                <p14:modId xmlns:p14="http://schemas.microsoft.com/office/powerpoint/2010/main" val="4185395829"/>
              </p:ext>
            </p:extLst>
          </p:nvPr>
        </p:nvGraphicFramePr>
        <p:xfrm>
          <a:off x="2005013" y="1752600"/>
          <a:ext cx="4752975" cy="3465513"/>
        </p:xfrm>
        <a:graphic>
          <a:graphicData uri="http://schemas.openxmlformats.org/presentationml/2006/ole">
            <mc:AlternateContent xmlns:mc="http://schemas.openxmlformats.org/markup-compatibility/2006">
              <mc:Choice xmlns:v="urn:schemas-microsoft-com:vml" Requires="v">
                <p:oleObj spid="_x0000_s29832" name="Equation" r:id="rId4" imgW="1218960" imgH="888840" progId="Equation.3">
                  <p:embed/>
                </p:oleObj>
              </mc:Choice>
              <mc:Fallback>
                <p:oleObj name="Equation" r:id="rId4" imgW="1218960" imgH="888840" progId="Equation.3">
                  <p:embed/>
                  <p:pic>
                    <p:nvPicPr>
                      <p:cNvPr id="0" name=""/>
                      <p:cNvPicPr>
                        <a:picLocks noChangeAspect="1" noChangeArrowheads="1"/>
                      </p:cNvPicPr>
                      <p:nvPr/>
                    </p:nvPicPr>
                    <p:blipFill>
                      <a:blip r:embed="rId5"/>
                      <a:srcRect/>
                      <a:stretch>
                        <a:fillRect/>
                      </a:stretch>
                    </p:blipFill>
                    <p:spPr bwMode="auto">
                      <a:xfrm>
                        <a:off x="2005013" y="1752600"/>
                        <a:ext cx="4752975" cy="346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2" name="Text Box 42"/>
          <p:cNvSpPr txBox="1">
            <a:spLocks noChangeArrowheads="1"/>
          </p:cNvSpPr>
          <p:nvPr/>
        </p:nvSpPr>
        <p:spPr bwMode="auto">
          <a:xfrm>
            <a:off x="1839913" y="1219200"/>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238500" y="1219200"/>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397375" y="1219200"/>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5845175" y="1219200"/>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495300" y="1905000"/>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495300" y="2743200"/>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495300" y="3733800"/>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495300" y="4572000"/>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34</a:t>
            </a:fld>
            <a:endParaRPr lang="en-US"/>
          </a:p>
        </p:txBody>
      </p:sp>
      <p:sp>
        <p:nvSpPr>
          <p:cNvPr id="14" name="Footer Placeholder 1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8" name="Rectangle 3"/>
          <p:cNvSpPr txBox="1">
            <a:spLocks noChangeArrowheads="1"/>
          </p:cNvSpPr>
          <p:nvPr/>
        </p:nvSpPr>
        <p:spPr>
          <a:xfrm>
            <a:off x="457200" y="5029200"/>
            <a:ext cx="8382000" cy="1676400"/>
          </a:xfrm>
          <a:prstGeom prst="rect">
            <a:avLst/>
          </a:prstGeom>
        </p:spPr>
        <p:txBody>
          <a:bodyPr vert="horz" lIns="54864" tIns="91440" rtlCol="0">
            <a:normAutofit fontScale="92500"/>
          </a:bodyPr>
          <a:lstStyle/>
          <a:p>
            <a:pPr marL="438912" lvl="0" indent="-320040">
              <a:buClr>
                <a:schemeClr val="accent1"/>
              </a:buClr>
              <a:buSzPct val="80000"/>
              <a:buFont typeface="Wingdings 2"/>
              <a:buChar char=""/>
              <a:defRPr/>
            </a:pPr>
            <a:r>
              <a:rPr lang="en-US" sz="3200" b="1" dirty="0">
                <a:solidFill>
                  <a:srgbClr val="FF0066"/>
                </a:solidFill>
                <a:latin typeface="Calibri" pitchFamily="34" charset="0"/>
                <a:cs typeface="Calibri" pitchFamily="34" charset="0"/>
              </a:rPr>
              <a:t>In practice, it has been observed that </a:t>
            </a:r>
            <a:r>
              <a:rPr lang="en-US" sz="3200" b="1" u="sng" dirty="0">
                <a:solidFill>
                  <a:srgbClr val="FF0066"/>
                </a:solidFill>
                <a:latin typeface="Calibri" pitchFamily="34" charset="0"/>
                <a:cs typeface="Calibri" pitchFamily="34" charset="0"/>
              </a:rPr>
              <a:t>item-item</a:t>
            </a:r>
            <a:r>
              <a:rPr lang="en-US" sz="3200" b="1" dirty="0">
                <a:solidFill>
                  <a:srgbClr val="FF0066"/>
                </a:solidFill>
                <a:latin typeface="Calibri" pitchFamily="34" charset="0"/>
                <a:cs typeface="Calibri" pitchFamily="34" charset="0"/>
              </a:rPr>
              <a:t> often works better than user-user</a:t>
            </a:r>
          </a:p>
          <a:p>
            <a:pPr marL="438912" lvl="0" indent="-320040">
              <a:buClr>
                <a:schemeClr val="accent1"/>
              </a:buClr>
              <a:buSzPct val="80000"/>
              <a:buFont typeface="Wingdings 2"/>
              <a:buChar char=""/>
              <a:defRPr/>
            </a:pPr>
            <a:r>
              <a:rPr lang="en-US" sz="3200" b="1" dirty="0">
                <a:latin typeface="Calibri" pitchFamily="34" charset="0"/>
                <a:cs typeface="Calibri" pitchFamily="34" charset="0"/>
              </a:rPr>
              <a:t>Why? </a:t>
            </a:r>
            <a:r>
              <a:rPr lang="en-US" sz="3000" dirty="0" smtClean="0">
                <a:latin typeface="Calibri" pitchFamily="34" charset="0"/>
                <a:cs typeface="Calibri" pitchFamily="34" charset="0"/>
              </a:rPr>
              <a:t>Items </a:t>
            </a:r>
            <a:r>
              <a:rPr lang="en-US" sz="3000" dirty="0">
                <a:latin typeface="Calibri" pitchFamily="34" charset="0"/>
                <a:cs typeface="Calibri" pitchFamily="34" charset="0"/>
              </a:rPr>
              <a:t>are simpler, users have multiple tastes</a:t>
            </a:r>
            <a:endParaRPr lang="en-US" sz="3200" dirty="0">
              <a:latin typeface="Calibri" pitchFamily="34" charset="0"/>
              <a:cs typeface="Calibri" pitchFamily="34" charset="0"/>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i="0" u="none" strike="noStrike" kern="1200" cap="none" spc="0" normalizeH="0" baseline="0" noProof="0" dirty="0" smtClean="0">
              <a:ln>
                <a:noFill/>
              </a:ln>
              <a:effectLst/>
              <a:uLnTx/>
              <a:uFillTx/>
              <a:latin typeface="Calibri" pitchFamily="34" charset="0"/>
              <a:cs typeface="Calibri" pitchFamily="34" charset="0"/>
            </a:endParaRPr>
          </a:p>
        </p:txBody>
      </p:sp>
    </p:spTree>
    <p:extLst>
      <p:ext uri="{BB962C8B-B14F-4D97-AF65-F5344CB8AC3E}">
        <p14:creationId xmlns:p14="http://schemas.microsoft.com/office/powerpoint/2010/main" val="30839263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dirty="0" smtClean="0"/>
              <a:t>Pros/Cons of Collaborative Filtering</a:t>
            </a:r>
          </a:p>
        </p:txBody>
      </p:sp>
      <p:sp>
        <p:nvSpPr>
          <p:cNvPr id="39939" name="Rectangle 3"/>
          <p:cNvSpPr>
            <a:spLocks noGrp="1" noChangeArrowheads="1"/>
          </p:cNvSpPr>
          <p:nvPr>
            <p:ph idx="1"/>
          </p:nvPr>
        </p:nvSpPr>
        <p:spPr>
          <a:xfrm>
            <a:off x="457200" y="1295400"/>
            <a:ext cx="8534400" cy="5562600"/>
          </a:xfrm>
        </p:spPr>
        <p:txBody>
          <a:bodyPr>
            <a:normAutofit fontScale="92500" lnSpcReduction="20000"/>
          </a:bodyPr>
          <a:lstStyle/>
          <a:p>
            <a:pPr eaLnBrk="1" hangingPunct="1"/>
            <a:r>
              <a:rPr lang="en-US" b="1" dirty="0" smtClean="0">
                <a:solidFill>
                  <a:srgbClr val="008000"/>
                </a:solidFill>
              </a:rPr>
              <a:t>+ Works for any kind of item</a:t>
            </a:r>
          </a:p>
          <a:p>
            <a:pPr lvl="1" eaLnBrk="1" hangingPunct="1"/>
            <a:r>
              <a:rPr lang="en-US" dirty="0" smtClean="0"/>
              <a:t>No feature selection needed</a:t>
            </a:r>
          </a:p>
          <a:p>
            <a:pPr>
              <a:lnSpc>
                <a:spcPct val="90000"/>
              </a:lnSpc>
            </a:pPr>
            <a:r>
              <a:rPr lang="en-US" b="1" dirty="0" smtClean="0">
                <a:solidFill>
                  <a:srgbClr val="D60093"/>
                </a:solidFill>
              </a:rPr>
              <a:t>- Cold Start:</a:t>
            </a:r>
          </a:p>
          <a:p>
            <a:pPr lvl="1">
              <a:lnSpc>
                <a:spcPct val="90000"/>
              </a:lnSpc>
            </a:pPr>
            <a:r>
              <a:rPr lang="en-US" dirty="0" smtClean="0"/>
              <a:t>Need enough users in the system to find a match</a:t>
            </a:r>
          </a:p>
          <a:p>
            <a:pPr>
              <a:lnSpc>
                <a:spcPct val="90000"/>
              </a:lnSpc>
            </a:pPr>
            <a:r>
              <a:rPr lang="en-US" b="1" dirty="0" smtClean="0">
                <a:solidFill>
                  <a:srgbClr val="D60093"/>
                </a:solidFill>
              </a:rPr>
              <a:t>- </a:t>
            </a:r>
            <a:r>
              <a:rPr lang="en-US" b="1" dirty="0" err="1" smtClean="0">
                <a:solidFill>
                  <a:srgbClr val="D60093"/>
                </a:solidFill>
              </a:rPr>
              <a:t>Sparsity</a:t>
            </a:r>
            <a:r>
              <a:rPr lang="en-US" b="1" dirty="0" smtClean="0">
                <a:solidFill>
                  <a:srgbClr val="D60093"/>
                </a:solidFill>
              </a:rPr>
              <a:t>: </a:t>
            </a:r>
          </a:p>
          <a:p>
            <a:pPr lvl="1">
              <a:lnSpc>
                <a:spcPct val="90000"/>
              </a:lnSpc>
            </a:pPr>
            <a:r>
              <a:rPr lang="en-US" dirty="0" smtClean="0"/>
              <a:t>The user/ratings matrix is sparse</a:t>
            </a:r>
          </a:p>
          <a:p>
            <a:pPr lvl="1">
              <a:lnSpc>
                <a:spcPct val="90000"/>
              </a:lnSpc>
            </a:pPr>
            <a:r>
              <a:rPr lang="en-US" dirty="0" smtClean="0"/>
              <a:t>Hard to find users that have rated the same items</a:t>
            </a:r>
          </a:p>
          <a:p>
            <a:pPr>
              <a:lnSpc>
                <a:spcPct val="90000"/>
              </a:lnSpc>
            </a:pPr>
            <a:r>
              <a:rPr lang="en-US" b="1" dirty="0" smtClean="0">
                <a:solidFill>
                  <a:srgbClr val="D60093"/>
                </a:solidFill>
              </a:rPr>
              <a:t>- First rater: </a:t>
            </a:r>
          </a:p>
          <a:p>
            <a:pPr lvl="1">
              <a:lnSpc>
                <a:spcPct val="90000"/>
              </a:lnSpc>
            </a:pPr>
            <a:r>
              <a:rPr lang="en-US" dirty="0" smtClean="0"/>
              <a:t>Cannot recommend an item that has not been </a:t>
            </a:r>
            <a:br>
              <a:rPr lang="en-US" dirty="0" smtClean="0"/>
            </a:br>
            <a:r>
              <a:rPr lang="en-US" dirty="0" smtClean="0"/>
              <a:t>previously rated</a:t>
            </a:r>
          </a:p>
          <a:p>
            <a:pPr lvl="1">
              <a:lnSpc>
                <a:spcPct val="90000"/>
              </a:lnSpc>
            </a:pPr>
            <a:r>
              <a:rPr lang="en-US" dirty="0" smtClean="0"/>
              <a:t>New items, Esoteric items</a:t>
            </a:r>
          </a:p>
          <a:p>
            <a:pPr>
              <a:lnSpc>
                <a:spcPct val="90000"/>
              </a:lnSpc>
            </a:pPr>
            <a:r>
              <a:rPr lang="en-US" b="1" dirty="0" smtClean="0">
                <a:solidFill>
                  <a:srgbClr val="D60093"/>
                </a:solidFill>
              </a:rPr>
              <a:t>- Popularity bias: </a:t>
            </a:r>
          </a:p>
          <a:p>
            <a:pPr lvl="1">
              <a:lnSpc>
                <a:spcPct val="90000"/>
              </a:lnSpc>
            </a:pPr>
            <a:r>
              <a:rPr lang="en-US" dirty="0" smtClean="0"/>
              <a:t>Cannot recommend items to someone with </a:t>
            </a:r>
            <a:br>
              <a:rPr lang="en-US" dirty="0" smtClean="0"/>
            </a:br>
            <a:r>
              <a:rPr lang="en-US" dirty="0" smtClean="0"/>
              <a:t>unique taste </a:t>
            </a:r>
          </a:p>
          <a:p>
            <a:pPr lvl="1">
              <a:lnSpc>
                <a:spcPct val="90000"/>
              </a:lnSpc>
            </a:pPr>
            <a:r>
              <a:rPr lang="en-US" dirty="0" smtClean="0"/>
              <a:t>Tends to recommend popular items</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35</a:t>
            </a:fld>
            <a:endParaRPr lang="en-US"/>
          </a:p>
        </p:txBody>
      </p:sp>
    </p:spTree>
    <p:extLst>
      <p:ext uri="{BB962C8B-B14F-4D97-AF65-F5344CB8AC3E}">
        <p14:creationId xmlns:p14="http://schemas.microsoft.com/office/powerpoint/2010/main" val="347338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93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93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93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9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Hybrid Methods</a:t>
            </a:r>
          </a:p>
        </p:txBody>
      </p:sp>
      <p:sp>
        <p:nvSpPr>
          <p:cNvPr id="41987" name="Rectangle 3"/>
          <p:cNvSpPr>
            <a:spLocks noGrp="1" noChangeArrowheads="1"/>
          </p:cNvSpPr>
          <p:nvPr>
            <p:ph type="body" idx="1"/>
          </p:nvPr>
        </p:nvSpPr>
        <p:spPr/>
        <p:txBody>
          <a:bodyPr/>
          <a:lstStyle/>
          <a:p>
            <a:pPr eaLnBrk="1" hangingPunct="1"/>
            <a:r>
              <a:rPr lang="en-US" b="1" dirty="0" smtClean="0">
                <a:solidFill>
                  <a:srgbClr val="0000FF"/>
                </a:solidFill>
              </a:rPr>
              <a:t>Implement two or more different recommenders and combine predictions</a:t>
            </a:r>
          </a:p>
          <a:p>
            <a:pPr lvl="1" eaLnBrk="1" hangingPunct="1"/>
            <a:r>
              <a:rPr lang="en-US" dirty="0" smtClean="0"/>
              <a:t>Perhaps using a linear model</a:t>
            </a:r>
          </a:p>
          <a:p>
            <a:pPr lvl="8"/>
            <a:endParaRPr lang="en-US" dirty="0" smtClean="0"/>
          </a:p>
          <a:p>
            <a:pPr eaLnBrk="1" hangingPunct="1"/>
            <a:r>
              <a:rPr lang="en-US" b="1" dirty="0" smtClean="0">
                <a:solidFill>
                  <a:srgbClr val="FF0066"/>
                </a:solidFill>
              </a:rPr>
              <a:t>Add content-based methods to </a:t>
            </a:r>
            <a:br>
              <a:rPr lang="en-US" b="1" dirty="0" smtClean="0">
                <a:solidFill>
                  <a:srgbClr val="FF0066"/>
                </a:solidFill>
              </a:rPr>
            </a:br>
            <a:r>
              <a:rPr lang="en-US" b="1" dirty="0" smtClean="0">
                <a:solidFill>
                  <a:srgbClr val="FF0066"/>
                </a:solidFill>
              </a:rPr>
              <a:t>collaborative filtering</a:t>
            </a:r>
          </a:p>
          <a:p>
            <a:pPr lvl="1" eaLnBrk="1" hangingPunct="1"/>
            <a:r>
              <a:rPr lang="en-US" dirty="0" smtClean="0"/>
              <a:t>Item profiles for new item problem</a:t>
            </a:r>
          </a:p>
          <a:p>
            <a:pPr lvl="1" eaLnBrk="1" hangingPunct="1"/>
            <a:r>
              <a:rPr lang="en-US" dirty="0" smtClean="0"/>
              <a:t>Demographics to deal with new user problem</a:t>
            </a:r>
          </a:p>
          <a:p>
            <a:pPr lvl="1" eaLnBrk="1" hangingPunct="1">
              <a:buFont typeface="Wingdings" charset="2"/>
              <a:buNone/>
            </a:pPr>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8828424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 &amp; Practical Tips</a:t>
            </a:r>
            <a:endParaRPr lang="en-US" dirty="0"/>
          </a:p>
        </p:txBody>
      </p:sp>
      <p:sp>
        <p:nvSpPr>
          <p:cNvPr id="3" name="Content Placeholder 2"/>
          <p:cNvSpPr>
            <a:spLocks noGrp="1"/>
          </p:cNvSpPr>
          <p:nvPr>
            <p:ph type="body" idx="1"/>
          </p:nvPr>
        </p:nvSpPr>
        <p:spPr>
          <a:xfrm>
            <a:off x="740664" y="2743200"/>
            <a:ext cx="8022336" cy="3810000"/>
          </a:xfrm>
        </p:spPr>
        <p:txBody>
          <a:bodyPr>
            <a:normAutofit/>
          </a:bodyPr>
          <a:lstStyle/>
          <a:p>
            <a:pPr marL="621792" indent="-457200"/>
            <a:r>
              <a:rPr lang="en-US" b="1" dirty="0" smtClean="0"/>
              <a:t>- Evaluation</a:t>
            </a:r>
          </a:p>
          <a:p>
            <a:pPr marL="621792" indent="-457200"/>
            <a:r>
              <a:rPr lang="en-US" b="1" dirty="0" smtClean="0"/>
              <a:t>- Error metrics</a:t>
            </a:r>
          </a:p>
          <a:p>
            <a:pPr marL="621792" indent="-457200"/>
            <a:r>
              <a:rPr lang="en-US" b="1" dirty="0" smtClean="0"/>
              <a:t>- Complexity / Speed</a:t>
            </a:r>
          </a:p>
          <a:p>
            <a:pPr marL="621792" indent="-457200"/>
            <a:endParaRPr lang="en-US" dirty="0" smtClean="0"/>
          </a:p>
          <a:p>
            <a:pPr marL="457200" lvl="1" indent="0">
              <a:buNone/>
            </a:pP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37</a:t>
            </a:fld>
            <a:endParaRPr lang="en-US"/>
          </a:p>
        </p:txBody>
      </p:sp>
    </p:spTree>
    <p:extLst>
      <p:ext uri="{BB962C8B-B14F-4D97-AF65-F5344CB8AC3E}">
        <p14:creationId xmlns:p14="http://schemas.microsoft.com/office/powerpoint/2010/main" val="41511292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1"/>
          <p:cNvSpPr>
            <a:spLocks noGrp="1" noChangeArrowheads="1"/>
          </p:cNvSpPr>
          <p:nvPr>
            <p:ph type="title"/>
          </p:nvPr>
        </p:nvSpPr>
        <p:spPr/>
        <p:txBody>
          <a:bodyPr>
            <a:normAutofit/>
          </a:bodyPr>
          <a:lstStyle/>
          <a:p>
            <a:r>
              <a:rPr lang="en-US" altLang="ko-KR" dirty="0" smtClean="0">
                <a:ea typeface="굴림" charset="-127"/>
              </a:rPr>
              <a:t>Evaluation</a:t>
            </a:r>
          </a:p>
        </p:txBody>
      </p:sp>
      <p:graphicFrame>
        <p:nvGraphicFramePr>
          <p:cNvPr id="239805" name="Group 189"/>
          <p:cNvGraphicFramePr>
            <a:graphicFrameLocks noGrp="1"/>
          </p:cNvGraphicFramePr>
          <p:nvPr>
            <p:ph type="tbl" idx="4294967295"/>
          </p:nvPr>
        </p:nvGraphicFramePr>
        <p:xfrm>
          <a:off x="2705100" y="1828800"/>
          <a:ext cx="3390900" cy="4025900"/>
        </p:xfrm>
        <a:graphic>
          <a:graphicData uri="http://schemas.openxmlformats.org/drawingml/2006/table">
            <a:tbl>
              <a:tblPr/>
              <a:tblGrid>
                <a:gridCol w="565150"/>
                <a:gridCol w="577850"/>
                <a:gridCol w="552450"/>
                <a:gridCol w="565150"/>
                <a:gridCol w="565150"/>
                <a:gridCol w="565150"/>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9298" name="Text Box 153"/>
          <p:cNvSpPr txBox="1">
            <a:spLocks noChangeArrowheads="1"/>
          </p:cNvSpPr>
          <p:nvPr/>
        </p:nvSpPr>
        <p:spPr bwMode="auto">
          <a:xfrm>
            <a:off x="3540125" y="1289050"/>
            <a:ext cx="1106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smtClean="0">
                <a:solidFill>
                  <a:srgbClr val="008000"/>
                </a:solidFill>
                <a:latin typeface="Verdana" pitchFamily="34" charset="0"/>
                <a:ea typeface="굴림" charset="-127"/>
              </a:rPr>
              <a:t>movies</a:t>
            </a:r>
            <a:endParaRPr lang="en-US" altLang="ko-KR" sz="1800" b="1" dirty="0">
              <a:solidFill>
                <a:srgbClr val="008000"/>
              </a:solidFill>
              <a:latin typeface="Verdana" pitchFamily="34" charset="0"/>
              <a:ea typeface="굴림" charset="-127"/>
            </a:endParaRPr>
          </a:p>
        </p:txBody>
      </p:sp>
      <p:sp>
        <p:nvSpPr>
          <p:cNvPr id="9299" name="Text Box 154"/>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smtClean="0">
                <a:solidFill>
                  <a:srgbClr val="008000"/>
                </a:solidFill>
                <a:latin typeface="Verdana" pitchFamily="34" charset="0"/>
                <a:ea typeface="굴림" charset="-127"/>
              </a:rPr>
              <a:t>users</a:t>
            </a:r>
            <a:endParaRPr lang="en-US" altLang="ko-KR" sz="1800" b="1" dirty="0">
              <a:solidFill>
                <a:srgbClr val="008000"/>
              </a:solidFill>
              <a:latin typeface="Verdana" pitchFamily="34" charset="0"/>
              <a:ea typeface="굴림" charset="-127"/>
            </a:endParaRPr>
          </a:p>
        </p:txBody>
      </p:sp>
      <p:sp>
        <p:nvSpPr>
          <p:cNvPr id="9300" name="Line 155"/>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9301" name="Line 156"/>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38</a:t>
            </a:fld>
            <a:endParaRPr lang="en-US"/>
          </a:p>
        </p:txBody>
      </p:sp>
    </p:spTree>
    <p:extLst>
      <p:ext uri="{BB962C8B-B14F-4D97-AF65-F5344CB8AC3E}">
        <p14:creationId xmlns:p14="http://schemas.microsoft.com/office/powerpoint/2010/main" val="4857736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altLang="ko-KR" dirty="0" smtClean="0">
                <a:ea typeface="굴림" charset="-127"/>
              </a:rPr>
              <a:t>Evaluation</a:t>
            </a:r>
          </a:p>
        </p:txBody>
      </p:sp>
      <p:graphicFrame>
        <p:nvGraphicFramePr>
          <p:cNvPr id="243800" name="Group 88"/>
          <p:cNvGraphicFramePr>
            <a:graphicFrameLocks noGrp="1"/>
          </p:cNvGraphicFramePr>
          <p:nvPr>
            <p:ph type="tbl" idx="4294967295"/>
          </p:nvPr>
        </p:nvGraphicFramePr>
        <p:xfrm>
          <a:off x="2667000" y="1828800"/>
          <a:ext cx="3390900" cy="4025900"/>
        </p:xfrm>
        <a:graphic>
          <a:graphicData uri="http://schemas.openxmlformats.org/drawingml/2006/table">
            <a:tbl>
              <a:tblPr/>
              <a:tblGrid>
                <a:gridCol w="565150"/>
                <a:gridCol w="565150"/>
                <a:gridCol w="565150"/>
                <a:gridCol w="565150"/>
                <a:gridCol w="565150"/>
                <a:gridCol w="565150"/>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sp>
        <p:nvSpPr>
          <p:cNvPr id="11346" name="Text Box 82"/>
          <p:cNvSpPr txBox="1">
            <a:spLocks noChangeArrowheads="1"/>
          </p:cNvSpPr>
          <p:nvPr/>
        </p:nvSpPr>
        <p:spPr bwMode="auto">
          <a:xfrm>
            <a:off x="6483350" y="4126468"/>
            <a:ext cx="1923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00FF"/>
                </a:solidFill>
                <a:latin typeface="Verdana" pitchFamily="34" charset="0"/>
                <a:ea typeface="굴림" charset="-127"/>
              </a:rPr>
              <a:t>Test Data </a:t>
            </a:r>
            <a:r>
              <a:rPr lang="en-US" altLang="ko-KR" sz="1800" b="1" dirty="0" smtClean="0">
                <a:solidFill>
                  <a:srgbClr val="0000FF"/>
                </a:solidFill>
                <a:latin typeface="Verdana" pitchFamily="34" charset="0"/>
                <a:ea typeface="굴림" charset="-127"/>
              </a:rPr>
              <a:t>Set</a:t>
            </a:r>
            <a:endParaRPr lang="en-US" altLang="ko-KR" sz="1800" b="1" dirty="0">
              <a:solidFill>
                <a:srgbClr val="0000FF"/>
              </a:solidFill>
              <a:latin typeface="Verdana" pitchFamily="34" charset="0"/>
              <a:ea typeface="굴림" charset="-127"/>
            </a:endParaRPr>
          </a:p>
        </p:txBody>
      </p:sp>
      <p:sp>
        <p:nvSpPr>
          <p:cNvPr id="11347" name="Text Box 83"/>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smtClean="0">
                <a:solidFill>
                  <a:srgbClr val="008000"/>
                </a:solidFill>
                <a:latin typeface="Verdana" pitchFamily="34" charset="0"/>
                <a:ea typeface="굴림" charset="-127"/>
              </a:rPr>
              <a:t>users</a:t>
            </a:r>
            <a:endParaRPr lang="en-US" altLang="ko-KR" sz="1800" b="1" dirty="0">
              <a:solidFill>
                <a:srgbClr val="008000"/>
              </a:solidFill>
              <a:latin typeface="Verdana" pitchFamily="34" charset="0"/>
              <a:ea typeface="굴림" charset="-127"/>
            </a:endParaRPr>
          </a:p>
        </p:txBody>
      </p:sp>
      <p:sp>
        <p:nvSpPr>
          <p:cNvPr id="11348" name="Line 84"/>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49" name="Line 85"/>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0" name="Line 89"/>
          <p:cNvSpPr>
            <a:spLocks noChangeShapeType="1"/>
          </p:cNvSpPr>
          <p:nvPr/>
        </p:nvSpPr>
        <p:spPr bwMode="auto">
          <a:xfrm flipH="1">
            <a:off x="6121400" y="4457700"/>
            <a:ext cx="90170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1" name="Text Box 90"/>
          <p:cNvSpPr txBox="1">
            <a:spLocks noChangeArrowheads="1"/>
          </p:cNvSpPr>
          <p:nvPr/>
        </p:nvSpPr>
        <p:spPr bwMode="auto">
          <a:xfrm>
            <a:off x="3552825" y="1289050"/>
            <a:ext cx="1106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smtClean="0">
                <a:solidFill>
                  <a:srgbClr val="008000"/>
                </a:solidFill>
                <a:latin typeface="Verdana" pitchFamily="34" charset="0"/>
                <a:ea typeface="굴림" charset="-127"/>
              </a:rPr>
              <a:t>movies</a:t>
            </a:r>
            <a:endParaRPr lang="en-US" altLang="ko-KR" sz="1800" b="1" dirty="0">
              <a:solidFill>
                <a:srgbClr val="008000"/>
              </a:solidFill>
              <a:latin typeface="Verdana" pitchFamily="34" charset="0"/>
              <a:ea typeface="굴림" charset="-127"/>
            </a:endParaRP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39</a:t>
            </a:fld>
            <a:endParaRPr lang="en-US"/>
          </a:p>
        </p:txBody>
      </p:sp>
    </p:spTree>
    <p:extLst>
      <p:ext uri="{BB962C8B-B14F-4D97-AF65-F5344CB8AC3E}">
        <p14:creationId xmlns:p14="http://schemas.microsoft.com/office/powerpoint/2010/main" val="2398172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2" name="Picture 22" descr="http://blog.hubspot.com/Portals/249/images/amazon_logo.gif"/>
          <p:cNvPicPr>
            <a:picLocks noChangeAspect="1" noChangeArrowheads="1"/>
          </p:cNvPicPr>
          <p:nvPr/>
        </p:nvPicPr>
        <p:blipFill>
          <a:blip r:embed="rId3" cstate="print"/>
          <a:srcRect/>
          <a:stretch>
            <a:fillRect/>
          </a:stretch>
        </p:blipFill>
        <p:spPr bwMode="auto">
          <a:xfrm>
            <a:off x="6019800" y="1752600"/>
            <a:ext cx="1796244" cy="666750"/>
          </a:xfrm>
          <a:prstGeom prst="rect">
            <a:avLst/>
          </a:prstGeom>
          <a:noFill/>
        </p:spPr>
      </p:pic>
      <p:pic>
        <p:nvPicPr>
          <p:cNvPr id="51220" name="Picture 20" descr="http://4.bp.blogspot.com/_zmoEeqomXD4/SjftFPB6UTI/AAAAAAAACZE/gxQm5CcUp_k/s400/del.icio.us-logo.jpg"/>
          <p:cNvPicPr>
            <a:picLocks noChangeAspect="1" noChangeArrowheads="1"/>
          </p:cNvPicPr>
          <p:nvPr/>
        </p:nvPicPr>
        <p:blipFill>
          <a:blip r:embed="rId4" cstate="print"/>
          <a:srcRect/>
          <a:stretch>
            <a:fillRect/>
          </a:stretch>
        </p:blipFill>
        <p:spPr bwMode="auto">
          <a:xfrm>
            <a:off x="6210300" y="2438400"/>
            <a:ext cx="1562100" cy="1562100"/>
          </a:xfrm>
          <a:prstGeom prst="rect">
            <a:avLst/>
          </a:prstGeom>
          <a:noFill/>
        </p:spPr>
      </p:pic>
      <p:pic>
        <p:nvPicPr>
          <p:cNvPr id="51216" name="Picture 16" descr="http://upload.moldova.org/IT/logos/youtube_logo.gif"/>
          <p:cNvPicPr>
            <a:picLocks noChangeAspect="1" noChangeArrowheads="1"/>
          </p:cNvPicPr>
          <p:nvPr/>
        </p:nvPicPr>
        <p:blipFill>
          <a:blip r:embed="rId5" cstate="print"/>
          <a:srcRect/>
          <a:stretch>
            <a:fillRect/>
          </a:stretch>
        </p:blipFill>
        <p:spPr bwMode="auto">
          <a:xfrm>
            <a:off x="6324600" y="5029200"/>
            <a:ext cx="1219200" cy="1219201"/>
          </a:xfrm>
          <a:prstGeom prst="rect">
            <a:avLst/>
          </a:prstGeom>
          <a:noFill/>
        </p:spPr>
      </p:pic>
      <p:sp>
        <p:nvSpPr>
          <p:cNvPr id="16386" name="Rectangle 2"/>
          <p:cNvSpPr>
            <a:spLocks noGrp="1" noChangeArrowheads="1"/>
          </p:cNvSpPr>
          <p:nvPr>
            <p:ph type="title"/>
          </p:nvPr>
        </p:nvSpPr>
        <p:spPr/>
        <p:txBody>
          <a:bodyPr/>
          <a:lstStyle/>
          <a:p>
            <a:pPr eaLnBrk="1" hangingPunct="1"/>
            <a:r>
              <a:rPr lang="en-US" smtClean="0"/>
              <a:t>Recommendations </a:t>
            </a:r>
          </a:p>
        </p:txBody>
      </p:sp>
      <p:sp>
        <p:nvSpPr>
          <p:cNvPr id="16387" name="AutoShape 4"/>
          <p:cNvSpPr>
            <a:spLocks noChangeArrowheads="1"/>
          </p:cNvSpPr>
          <p:nvPr/>
        </p:nvSpPr>
        <p:spPr bwMode="auto">
          <a:xfrm>
            <a:off x="1600200" y="4419600"/>
            <a:ext cx="1371600" cy="1066800"/>
          </a:xfrm>
          <a:prstGeom prst="can">
            <a:avLst>
              <a:gd name="adj" fmla="val 25000"/>
            </a:avLst>
          </a:prstGeom>
          <a:solidFill>
            <a:srgbClr val="99CCFF"/>
          </a:solidFill>
          <a:ln w="9525">
            <a:solidFill>
              <a:schemeClr val="tx1"/>
            </a:solidFill>
            <a:round/>
            <a:headEnd/>
            <a:tailEnd/>
          </a:ln>
        </p:spPr>
        <p:txBody>
          <a:bodyPr wrap="none" anchor="ctr"/>
          <a:lstStyle/>
          <a:p>
            <a:pPr algn="ctr"/>
            <a:r>
              <a:rPr lang="en-US" sz="2000">
                <a:effectLst/>
                <a:latin typeface="Arial" pitchFamily="34" charset="0"/>
                <a:cs typeface="Arial" pitchFamily="34" charset="0"/>
              </a:rPr>
              <a:t>Items</a:t>
            </a:r>
          </a:p>
        </p:txBody>
      </p:sp>
      <p:pic>
        <p:nvPicPr>
          <p:cNvPr id="16388" name="Picture 5" descr="MCBS01705_0000[1]"/>
          <p:cNvPicPr>
            <a:picLocks noChangeAspect="1" noChangeArrowheads="1"/>
          </p:cNvPicPr>
          <p:nvPr/>
        </p:nvPicPr>
        <p:blipFill>
          <a:blip r:embed="rId6" cstate="print"/>
          <a:srcRect/>
          <a:stretch>
            <a:fillRect/>
          </a:stretch>
        </p:blipFill>
        <p:spPr bwMode="auto">
          <a:xfrm>
            <a:off x="1371600" y="1295400"/>
            <a:ext cx="1758950" cy="1773238"/>
          </a:xfrm>
          <a:prstGeom prst="rect">
            <a:avLst/>
          </a:prstGeom>
          <a:noFill/>
          <a:ln w="9525">
            <a:noFill/>
            <a:miter lim="800000"/>
            <a:headEnd/>
            <a:tailEnd/>
          </a:ln>
        </p:spPr>
      </p:pic>
      <p:grpSp>
        <p:nvGrpSpPr>
          <p:cNvPr id="2" name="Group 14"/>
          <p:cNvGrpSpPr>
            <a:grpSpLocks/>
          </p:cNvGrpSpPr>
          <p:nvPr/>
        </p:nvGrpSpPr>
        <p:grpSpPr bwMode="auto">
          <a:xfrm>
            <a:off x="611188" y="3048000"/>
            <a:ext cx="1293812" cy="1219200"/>
            <a:chOff x="385" y="1920"/>
            <a:chExt cx="815" cy="768"/>
          </a:xfrm>
        </p:grpSpPr>
        <p:sp>
          <p:nvSpPr>
            <p:cNvPr id="11273" name="AutoShape 9"/>
            <p:cNvSpPr>
              <a:spLocks noChangeArrowheads="1"/>
            </p:cNvSpPr>
            <p:nvPr/>
          </p:nvSpPr>
          <p:spPr bwMode="auto">
            <a:xfrm>
              <a:off x="1056" y="1920"/>
              <a:ext cx="144" cy="768"/>
            </a:xfrm>
            <a:prstGeom prst="downArrow">
              <a:avLst>
                <a:gd name="adj1" fmla="val 50000"/>
                <a:gd name="adj2" fmla="val 133333"/>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5" name="Text Box 11"/>
            <p:cNvSpPr txBox="1">
              <a:spLocks noChangeArrowheads="1"/>
            </p:cNvSpPr>
            <p:nvPr/>
          </p:nvSpPr>
          <p:spPr bwMode="auto">
            <a:xfrm>
              <a:off x="385" y="2119"/>
              <a:ext cx="656"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Search</a:t>
              </a:r>
            </a:p>
          </p:txBody>
        </p:sp>
      </p:grpSp>
      <p:grpSp>
        <p:nvGrpSpPr>
          <p:cNvPr id="3" name="Group 15"/>
          <p:cNvGrpSpPr>
            <a:grpSpLocks/>
          </p:cNvGrpSpPr>
          <p:nvPr/>
        </p:nvGrpSpPr>
        <p:grpSpPr bwMode="auto">
          <a:xfrm>
            <a:off x="2438400" y="3048000"/>
            <a:ext cx="2768601" cy="1143000"/>
            <a:chOff x="1536" y="1920"/>
            <a:chExt cx="1744" cy="720"/>
          </a:xfrm>
        </p:grpSpPr>
        <p:sp>
          <p:nvSpPr>
            <p:cNvPr id="11274" name="AutoShape 10"/>
            <p:cNvSpPr>
              <a:spLocks noChangeArrowheads="1"/>
            </p:cNvSpPr>
            <p:nvPr/>
          </p:nvSpPr>
          <p:spPr bwMode="auto">
            <a:xfrm>
              <a:off x="1536" y="1920"/>
              <a:ext cx="144" cy="720"/>
            </a:xfrm>
            <a:prstGeom prst="upArrow">
              <a:avLst>
                <a:gd name="adj1" fmla="val 50000"/>
                <a:gd name="adj2" fmla="val 125000"/>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3" name="Text Box 12"/>
            <p:cNvSpPr txBox="1">
              <a:spLocks noChangeArrowheads="1"/>
            </p:cNvSpPr>
            <p:nvPr/>
          </p:nvSpPr>
          <p:spPr bwMode="auto">
            <a:xfrm>
              <a:off x="1718" y="2119"/>
              <a:ext cx="1562"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Recommendations</a:t>
              </a:r>
            </a:p>
          </p:txBody>
        </p:sp>
      </p:grpSp>
      <p:sp>
        <p:nvSpPr>
          <p:cNvPr id="16391" name="Text Box 13"/>
          <p:cNvSpPr txBox="1">
            <a:spLocks noChangeArrowheads="1"/>
          </p:cNvSpPr>
          <p:nvPr/>
        </p:nvSpPr>
        <p:spPr bwMode="auto">
          <a:xfrm>
            <a:off x="3048000" y="4724400"/>
            <a:ext cx="2619628" cy="707886"/>
          </a:xfrm>
          <a:prstGeom prst="rect">
            <a:avLst/>
          </a:prstGeom>
          <a:noFill/>
          <a:ln w="9525">
            <a:noFill/>
            <a:miter lim="800000"/>
            <a:headEnd/>
            <a:tailEnd/>
          </a:ln>
        </p:spPr>
        <p:txBody>
          <a:bodyPr wrap="none">
            <a:spAutoFit/>
          </a:bodyPr>
          <a:lstStyle/>
          <a:p>
            <a:r>
              <a:rPr lang="en-US" sz="2000" dirty="0">
                <a:effectLst/>
                <a:latin typeface="Arial" pitchFamily="34" charset="0"/>
                <a:cs typeface="Arial" pitchFamily="34" charset="0"/>
              </a:rPr>
              <a:t>Products, web sites, </a:t>
            </a:r>
            <a:r>
              <a:rPr lang="en-US" sz="2000" dirty="0" smtClean="0">
                <a:effectLst/>
                <a:latin typeface="Arial" pitchFamily="34" charset="0"/>
                <a:cs typeface="Arial" pitchFamily="34" charset="0"/>
              </a:rPr>
              <a:t/>
            </a:r>
            <a:br>
              <a:rPr lang="en-US" sz="2000" dirty="0" smtClean="0">
                <a:effectLst/>
                <a:latin typeface="Arial" pitchFamily="34" charset="0"/>
                <a:cs typeface="Arial" pitchFamily="34" charset="0"/>
              </a:rPr>
            </a:br>
            <a:r>
              <a:rPr lang="en-US" sz="2000" dirty="0" smtClean="0">
                <a:effectLst/>
                <a:latin typeface="Arial" pitchFamily="34" charset="0"/>
                <a:cs typeface="Arial" pitchFamily="34" charset="0"/>
              </a:rPr>
              <a:t>blogs</a:t>
            </a:r>
            <a:r>
              <a:rPr lang="en-US" sz="2000" dirty="0">
                <a:effectLst/>
                <a:latin typeface="Arial" pitchFamily="34" charset="0"/>
                <a:cs typeface="Arial" pitchFamily="34" charset="0"/>
              </a:rPr>
              <a:t>, news items, …</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4</a:t>
            </a:fld>
            <a:endParaRPr lang="en-US"/>
          </a:p>
        </p:txBody>
      </p:sp>
      <p:sp>
        <p:nvSpPr>
          <p:cNvPr id="14" name="Footer Placeholder 13"/>
          <p:cNvSpPr>
            <a:spLocks noGrp="1"/>
          </p:cNvSpPr>
          <p:nvPr>
            <p:ph type="ftr" sz="quarter" idx="11"/>
          </p:nvPr>
        </p:nvSpPr>
        <p:spPr/>
        <p:txBody>
          <a:bodyPr/>
          <a:lstStyle/>
          <a:p>
            <a:r>
              <a:rPr lang="en-US" smtClean="0"/>
              <a:t>J. Leskovec, A. Rajaraman, J. Ullman: Mining of Massive Datasets, http://www.mmds.org</a:t>
            </a:r>
            <a:endParaRPr lang="en-US"/>
          </a:p>
        </p:txBody>
      </p:sp>
      <p:pic>
        <p:nvPicPr>
          <p:cNvPr id="51204" name="Picture 4" descr="Pandora Logo"/>
          <p:cNvPicPr>
            <a:picLocks noChangeAspect="1" noChangeArrowheads="1"/>
          </p:cNvPicPr>
          <p:nvPr/>
        </p:nvPicPr>
        <p:blipFill>
          <a:blip r:embed="rId7" cstate="print"/>
          <a:srcRect/>
          <a:stretch>
            <a:fillRect/>
          </a:stretch>
        </p:blipFill>
        <p:spPr bwMode="auto">
          <a:xfrm>
            <a:off x="7845425" y="1571042"/>
            <a:ext cx="762000" cy="762001"/>
          </a:xfrm>
          <a:prstGeom prst="rect">
            <a:avLst/>
          </a:prstGeom>
          <a:noFill/>
        </p:spPr>
      </p:pic>
      <p:pic>
        <p:nvPicPr>
          <p:cNvPr id="51206" name="Picture 6" descr="http://scrapetv.com/News/News%20Pages/Business/images-5/netflix-logo.jpg"/>
          <p:cNvPicPr>
            <a:picLocks noChangeAspect="1" noChangeArrowheads="1"/>
          </p:cNvPicPr>
          <p:nvPr/>
        </p:nvPicPr>
        <p:blipFill>
          <a:blip r:embed="rId8" cstate="print"/>
          <a:srcRect/>
          <a:stretch>
            <a:fillRect/>
          </a:stretch>
        </p:blipFill>
        <p:spPr bwMode="auto">
          <a:xfrm>
            <a:off x="7997825" y="2511425"/>
            <a:ext cx="993775" cy="993775"/>
          </a:xfrm>
          <a:prstGeom prst="rect">
            <a:avLst/>
          </a:prstGeom>
          <a:noFill/>
        </p:spPr>
      </p:pic>
      <p:pic>
        <p:nvPicPr>
          <p:cNvPr id="51208" name="Picture 8" descr="http://www.growyourwritingbusiness.com/images/stumbleupon_logo.bmp"/>
          <p:cNvPicPr>
            <a:picLocks noChangeAspect="1" noChangeArrowheads="1"/>
          </p:cNvPicPr>
          <p:nvPr/>
        </p:nvPicPr>
        <p:blipFill>
          <a:blip r:embed="rId9" cstate="print"/>
          <a:srcRect/>
          <a:stretch>
            <a:fillRect/>
          </a:stretch>
        </p:blipFill>
        <p:spPr bwMode="auto">
          <a:xfrm>
            <a:off x="6016625" y="2438400"/>
            <a:ext cx="1852078" cy="533400"/>
          </a:xfrm>
          <a:prstGeom prst="rect">
            <a:avLst/>
          </a:prstGeom>
          <a:noFill/>
        </p:spPr>
      </p:pic>
      <p:pic>
        <p:nvPicPr>
          <p:cNvPr id="51210" name="Picture 10" descr="http://admintell.napco.com/ee/images/uploads/appletell/618px-Last.fm_logo_.svg_.png"/>
          <p:cNvPicPr>
            <a:picLocks noChangeAspect="1" noChangeArrowheads="1"/>
          </p:cNvPicPr>
          <p:nvPr/>
        </p:nvPicPr>
        <p:blipFill>
          <a:blip r:embed="rId10" cstate="print"/>
          <a:srcRect/>
          <a:stretch>
            <a:fillRect/>
          </a:stretch>
        </p:blipFill>
        <p:spPr bwMode="auto">
          <a:xfrm>
            <a:off x="5857875" y="4238042"/>
            <a:ext cx="1609725" cy="867358"/>
          </a:xfrm>
          <a:prstGeom prst="rect">
            <a:avLst/>
          </a:prstGeom>
          <a:noFill/>
        </p:spPr>
      </p:pic>
      <p:sp>
        <p:nvSpPr>
          <p:cNvPr id="15" name="TextBox 14"/>
          <p:cNvSpPr txBox="1"/>
          <p:nvPr/>
        </p:nvSpPr>
        <p:spPr>
          <a:xfrm>
            <a:off x="5334000" y="1371600"/>
            <a:ext cx="1797287" cy="523220"/>
          </a:xfrm>
          <a:prstGeom prst="rect">
            <a:avLst/>
          </a:prstGeom>
          <a:noFill/>
        </p:spPr>
        <p:txBody>
          <a:bodyPr wrap="none" rtlCol="0">
            <a:spAutoFit/>
          </a:bodyPr>
          <a:lstStyle/>
          <a:p>
            <a:r>
              <a:rPr lang="en-US" sz="2800" b="1" u="sng" dirty="0" smtClean="0">
                <a:solidFill>
                  <a:srgbClr val="0000FF"/>
                </a:solidFill>
              </a:rPr>
              <a:t>Examples:</a:t>
            </a:r>
            <a:endParaRPr lang="en-US" sz="2800" b="1" u="sng" dirty="0">
              <a:solidFill>
                <a:srgbClr val="0000FF"/>
              </a:solidFill>
            </a:endParaRPr>
          </a:p>
        </p:txBody>
      </p:sp>
      <p:pic>
        <p:nvPicPr>
          <p:cNvPr id="51212" name="Picture 12" descr="http://upload.wikimedia.org/wikipedia/commons/5/52/Movielens-helping.gif"/>
          <p:cNvPicPr>
            <a:picLocks noChangeAspect="1" noChangeArrowheads="1"/>
          </p:cNvPicPr>
          <p:nvPr/>
        </p:nvPicPr>
        <p:blipFill>
          <a:blip r:embed="rId11" cstate="print"/>
          <a:srcRect/>
          <a:stretch>
            <a:fillRect/>
          </a:stretch>
        </p:blipFill>
        <p:spPr bwMode="auto">
          <a:xfrm>
            <a:off x="6629400" y="3676649"/>
            <a:ext cx="2238375" cy="438151"/>
          </a:xfrm>
          <a:prstGeom prst="rect">
            <a:avLst/>
          </a:prstGeom>
          <a:noFill/>
        </p:spPr>
      </p:pic>
      <p:pic>
        <p:nvPicPr>
          <p:cNvPr id="51214" name="Picture 14" descr="http://blog.ithenticate.com/wp-content/uploads/2010/11/google-news-logo.png"/>
          <p:cNvPicPr>
            <a:picLocks noChangeAspect="1" noChangeArrowheads="1"/>
          </p:cNvPicPr>
          <p:nvPr/>
        </p:nvPicPr>
        <p:blipFill>
          <a:blip r:embed="rId12" cstate="print"/>
          <a:srcRect/>
          <a:stretch>
            <a:fillRect/>
          </a:stretch>
        </p:blipFill>
        <p:spPr bwMode="auto">
          <a:xfrm>
            <a:off x="7467600" y="4229100"/>
            <a:ext cx="1428750" cy="952500"/>
          </a:xfrm>
          <a:prstGeom prst="rect">
            <a:avLst/>
          </a:prstGeom>
          <a:noFill/>
        </p:spPr>
      </p:pic>
      <p:pic>
        <p:nvPicPr>
          <p:cNvPr id="51218" name="Picture 18" descr="http://beefjack.com/files/2010/04/xbox-live-arcade.thumbnail.jpg"/>
          <p:cNvPicPr>
            <a:picLocks noChangeAspect="1" noChangeArrowheads="1"/>
          </p:cNvPicPr>
          <p:nvPr/>
        </p:nvPicPr>
        <p:blipFill>
          <a:blip r:embed="rId13" cstate="print"/>
          <a:srcRect/>
          <a:stretch>
            <a:fillRect/>
          </a:stretch>
        </p:blipFill>
        <p:spPr bwMode="auto">
          <a:xfrm>
            <a:off x="7696200" y="4953000"/>
            <a:ext cx="1295400" cy="1295401"/>
          </a:xfrm>
          <a:prstGeom prst="rect">
            <a:avLst/>
          </a:prstGeom>
          <a:noFill/>
        </p:spPr>
      </p:pic>
    </p:spTree>
    <p:extLst>
      <p:ext uri="{BB962C8B-B14F-4D97-AF65-F5344CB8AC3E}">
        <p14:creationId xmlns:p14="http://schemas.microsoft.com/office/powerpoint/2010/main" val="191269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dirty="0" smtClean="0"/>
              <a:t>Evaluating Predictions</a:t>
            </a:r>
          </a:p>
        </p:txBody>
      </p:sp>
      <mc:AlternateContent xmlns:mc="http://schemas.openxmlformats.org/markup-compatibility/2006" xmlns:a14="http://schemas.microsoft.com/office/drawing/2010/main">
        <mc:Choice Requires="a14">
          <p:sp>
            <p:nvSpPr>
              <p:cNvPr id="43011" name="Rectangle 3"/>
              <p:cNvSpPr>
                <a:spLocks noGrp="1" noChangeArrowheads="1"/>
              </p:cNvSpPr>
              <p:nvPr>
                <p:ph idx="1"/>
              </p:nvPr>
            </p:nvSpPr>
            <p:spPr>
              <a:xfrm>
                <a:off x="457200" y="1295400"/>
                <a:ext cx="8534400" cy="5410200"/>
              </a:xfrm>
            </p:spPr>
            <p:txBody>
              <a:bodyPr>
                <a:normAutofit fontScale="85000" lnSpcReduction="20000"/>
              </a:bodyPr>
              <a:lstStyle/>
              <a:p>
                <a:pPr eaLnBrk="1" hangingPunct="1">
                  <a:lnSpc>
                    <a:spcPct val="90000"/>
                  </a:lnSpc>
                </a:pPr>
                <a:r>
                  <a:rPr lang="en-US" b="1" dirty="0" smtClean="0">
                    <a:solidFill>
                      <a:srgbClr val="0000FF"/>
                    </a:solidFill>
                  </a:rPr>
                  <a:t>Compare predictions with known ratings</a:t>
                </a:r>
              </a:p>
              <a:p>
                <a:pPr lvl="1" eaLnBrk="1" hangingPunct="1">
                  <a:lnSpc>
                    <a:spcPct val="90000"/>
                  </a:lnSpc>
                </a:pPr>
                <a:r>
                  <a:rPr lang="en-US" b="1" dirty="0" smtClean="0"/>
                  <a:t>Root-mean-square error</a:t>
                </a:r>
                <a:r>
                  <a:rPr lang="en-US" dirty="0" smtClean="0"/>
                  <a:t> (RMSE)</a:t>
                </a:r>
              </a:p>
              <a:p>
                <a:pPr lvl="2">
                  <a:lnSpc>
                    <a:spcPct val="90000"/>
                  </a:lnSpc>
                </a:pPr>
                <a14:m>
                  <m:oMath xmlns:m="http://schemas.openxmlformats.org/officeDocument/2006/math">
                    <m:rad>
                      <m:radPr>
                        <m:degHide m:val="on"/>
                        <m:ctrlPr>
                          <a:rPr lang="en-US" b="0" i="1" smtClean="0">
                            <a:latin typeface="Cambria Math"/>
                          </a:rPr>
                        </m:ctrlPr>
                      </m:radPr>
                      <m:deg/>
                      <m:e>
                        <m:nary>
                          <m:naryPr>
                            <m:chr m:val="∑"/>
                            <m:supHide m:val="on"/>
                            <m:ctrlPr>
                              <a:rPr lang="en-US" b="0" i="1" smtClean="0">
                                <a:latin typeface="Cambria Math"/>
                              </a:rPr>
                            </m:ctrlPr>
                          </m:naryPr>
                          <m:sub>
                            <m:r>
                              <a:rPr lang="en-US" b="0" i="1" smtClean="0">
                                <a:latin typeface="Cambria Math"/>
                              </a:rPr>
                              <m:t>𝑥𝑖</m:t>
                            </m:r>
                          </m:sub>
                          <m:sup/>
                          <m:e>
                            <m:sSup>
                              <m:sSupPr>
                                <m:ctrlPr>
                                  <a:rPr lang="en-US" b="0" i="1" smtClean="0">
                                    <a:latin typeface="Cambria Math"/>
                                  </a:rPr>
                                </m:ctrlPr>
                              </m:sSupPr>
                              <m:e>
                                <m:d>
                                  <m:dPr>
                                    <m:ctrlPr>
                                      <a:rPr lang="en-US" b="0" i="1" smtClean="0">
                                        <a:latin typeface="Cambria Math"/>
                                      </a:rPr>
                                    </m:ctrlPr>
                                  </m:dPr>
                                  <m:e>
                                    <m:sSub>
                                      <m:sSubPr>
                                        <m:ctrlPr>
                                          <a:rPr lang="en-US" b="0" i="1" smtClean="0">
                                            <a:latin typeface="Cambria Math"/>
                                          </a:rPr>
                                        </m:ctrlPr>
                                      </m:sSubPr>
                                      <m:e>
                                        <m:r>
                                          <a:rPr lang="en-US" b="0" i="1" smtClean="0">
                                            <a:latin typeface="Cambria Math"/>
                                          </a:rPr>
                                          <m:t>𝑟</m:t>
                                        </m:r>
                                      </m:e>
                                      <m:sub>
                                        <m:r>
                                          <a:rPr lang="en-US" b="0" i="1" smtClean="0">
                                            <a:latin typeface="Cambria Math"/>
                                          </a:rPr>
                                          <m:t>𝑥𝑖</m:t>
                                        </m:r>
                                      </m:sub>
                                    </m:sSub>
                                    <m:r>
                                      <a:rPr lang="en-US" i="1">
                                        <a:latin typeface="Cambria Math"/>
                                      </a:rPr>
                                      <m:t>−</m:t>
                                    </m:r>
                                    <m:sSubSup>
                                      <m:sSubSupPr>
                                        <m:ctrlPr>
                                          <a:rPr lang="en-US" i="1">
                                            <a:latin typeface="Cambria Math"/>
                                          </a:rPr>
                                        </m:ctrlPr>
                                      </m:sSubSupPr>
                                      <m:e>
                                        <m:r>
                                          <a:rPr lang="en-US" i="1">
                                            <a:latin typeface="Cambria Math"/>
                                          </a:rPr>
                                          <m:t>𝑟</m:t>
                                        </m:r>
                                      </m:e>
                                      <m:sub>
                                        <m:r>
                                          <a:rPr lang="en-US" i="1">
                                            <a:latin typeface="Cambria Math"/>
                                          </a:rPr>
                                          <m:t>𝑥𝑖</m:t>
                                        </m:r>
                                      </m:sub>
                                      <m:sup>
                                        <m:r>
                                          <a:rPr lang="en-US" i="1">
                                            <a:latin typeface="Cambria Math"/>
                                          </a:rPr>
                                          <m:t>∗</m:t>
                                        </m:r>
                                      </m:sup>
                                    </m:sSubSup>
                                  </m:e>
                                </m:d>
                              </m:e>
                              <m:sup>
                                <m:r>
                                  <a:rPr lang="en-US" b="0" i="1" smtClean="0">
                                    <a:latin typeface="Cambria Math"/>
                                  </a:rPr>
                                  <m:t>2</m:t>
                                </m:r>
                              </m:sup>
                            </m:sSup>
                          </m:e>
                        </m:nary>
                      </m:e>
                    </m:rad>
                  </m:oMath>
                </a14:m>
                <a:r>
                  <a:rPr lang="en-US" dirty="0" smtClean="0"/>
                  <a:t> where </a:t>
                </a:r>
                <a14:m>
                  <m:oMath xmlns:m="http://schemas.openxmlformats.org/officeDocument/2006/math">
                    <m:r>
                      <a:rPr lang="en-US" b="1" i="1" dirty="0" smtClean="0">
                        <a:latin typeface="Cambria Math"/>
                      </a:rPr>
                      <m:t>𝒓</m:t>
                    </m:r>
                    <m:r>
                      <a:rPr lang="en-US" b="1" i="1" baseline="-25000" dirty="0" err="1" smtClean="0">
                        <a:latin typeface="Cambria Math"/>
                      </a:rPr>
                      <m:t>𝒙𝒊</m:t>
                    </m:r>
                  </m:oMath>
                </a14:m>
                <a:r>
                  <a:rPr lang="en-US" dirty="0" smtClean="0"/>
                  <a:t> is predicted, </a:t>
                </a:r>
                <a14:m>
                  <m:oMath xmlns:m="http://schemas.openxmlformats.org/officeDocument/2006/math">
                    <m:sSubSup>
                      <m:sSubSupPr>
                        <m:ctrlPr>
                          <a:rPr lang="en-US" b="1" i="1" smtClean="0">
                            <a:latin typeface="Cambria Math"/>
                          </a:rPr>
                        </m:ctrlPr>
                      </m:sSubSupPr>
                      <m:e>
                        <m:r>
                          <a:rPr lang="en-US" b="1" i="1" smtClean="0">
                            <a:latin typeface="Cambria Math"/>
                          </a:rPr>
                          <m:t>𝒓</m:t>
                        </m:r>
                      </m:e>
                      <m:sub>
                        <m:r>
                          <a:rPr lang="en-US" b="1" i="1" smtClean="0">
                            <a:latin typeface="Cambria Math"/>
                          </a:rPr>
                          <m:t>𝒙𝒊</m:t>
                        </m:r>
                      </m:sub>
                      <m:sup>
                        <m:r>
                          <a:rPr lang="en-US" b="1" i="1" smtClean="0">
                            <a:latin typeface="Cambria Math"/>
                          </a:rPr>
                          <m:t>∗</m:t>
                        </m:r>
                      </m:sup>
                    </m:sSubSup>
                  </m:oMath>
                </a14:m>
                <a:r>
                  <a:rPr lang="en-US" dirty="0" smtClean="0"/>
                  <a:t> is the true rating of </a:t>
                </a:r>
                <a:r>
                  <a:rPr lang="en-US" b="1" i="1" dirty="0" smtClean="0"/>
                  <a:t>x</a:t>
                </a:r>
                <a:r>
                  <a:rPr lang="en-US" dirty="0" smtClean="0"/>
                  <a:t> on </a:t>
                </a:r>
                <a:r>
                  <a:rPr lang="en-US" b="1" i="1" dirty="0" err="1" smtClean="0"/>
                  <a:t>i</a:t>
                </a:r>
                <a:endParaRPr lang="en-US" b="1" i="1" dirty="0" smtClean="0"/>
              </a:p>
              <a:p>
                <a:pPr lvl="1"/>
                <a:r>
                  <a:rPr lang="en-US" b="1" dirty="0" smtClean="0"/>
                  <a:t>Precision at top 10</a:t>
                </a:r>
                <a:r>
                  <a:rPr lang="en-US" dirty="0" smtClean="0"/>
                  <a:t>: </a:t>
                </a:r>
              </a:p>
              <a:p>
                <a:pPr lvl="2"/>
                <a:r>
                  <a:rPr lang="en-US" dirty="0" smtClean="0"/>
                  <a:t>% of those in top 10</a:t>
                </a:r>
              </a:p>
              <a:p>
                <a:pPr lvl="1"/>
                <a:r>
                  <a:rPr lang="en-US" b="1" dirty="0" smtClean="0"/>
                  <a:t>Rank Correlation</a:t>
                </a:r>
                <a:r>
                  <a:rPr lang="en-US" dirty="0" smtClean="0"/>
                  <a:t>: </a:t>
                </a:r>
              </a:p>
              <a:p>
                <a:pPr lvl="2"/>
                <a:r>
                  <a:rPr lang="en-US" dirty="0" smtClean="0"/>
                  <a:t>Spearman’s </a:t>
                </a:r>
                <a:r>
                  <a:rPr lang="en-US" i="1" dirty="0" smtClean="0"/>
                  <a:t>correlation</a:t>
                </a:r>
                <a:r>
                  <a:rPr lang="en-US" dirty="0" smtClean="0"/>
                  <a:t> between system’s and user’s complete rankings</a:t>
                </a:r>
              </a:p>
              <a:p>
                <a:pPr lvl="8"/>
                <a:endParaRPr lang="en-US" dirty="0" smtClean="0"/>
              </a:p>
              <a:p>
                <a:pPr eaLnBrk="1" hangingPunct="1">
                  <a:lnSpc>
                    <a:spcPct val="90000"/>
                  </a:lnSpc>
                </a:pPr>
                <a:r>
                  <a:rPr lang="en-US" b="1" dirty="0" smtClean="0">
                    <a:solidFill>
                      <a:srgbClr val="FF0066"/>
                    </a:solidFill>
                  </a:rPr>
                  <a:t>Another approach: 0/1 model</a:t>
                </a:r>
              </a:p>
              <a:p>
                <a:pPr lvl="1" eaLnBrk="1" hangingPunct="1">
                  <a:lnSpc>
                    <a:spcPct val="90000"/>
                  </a:lnSpc>
                </a:pPr>
                <a:r>
                  <a:rPr lang="en-US" b="1" dirty="0" smtClean="0"/>
                  <a:t>Coverage:</a:t>
                </a:r>
              </a:p>
              <a:p>
                <a:pPr lvl="2" eaLnBrk="1" hangingPunct="1">
                  <a:lnSpc>
                    <a:spcPct val="90000"/>
                  </a:lnSpc>
                </a:pPr>
                <a:r>
                  <a:rPr lang="en-US" dirty="0" smtClean="0"/>
                  <a:t>Number of items/users for which system can make predictions </a:t>
                </a:r>
              </a:p>
              <a:p>
                <a:pPr lvl="1" eaLnBrk="1" hangingPunct="1">
                  <a:lnSpc>
                    <a:spcPct val="90000"/>
                  </a:lnSpc>
                </a:pPr>
                <a:r>
                  <a:rPr lang="en-US" b="1" dirty="0" smtClean="0"/>
                  <a:t>Precision:</a:t>
                </a:r>
              </a:p>
              <a:p>
                <a:pPr lvl="2" eaLnBrk="1" hangingPunct="1">
                  <a:lnSpc>
                    <a:spcPct val="90000"/>
                  </a:lnSpc>
                </a:pPr>
                <a:r>
                  <a:rPr lang="en-US" dirty="0" smtClean="0"/>
                  <a:t>Accuracy of predictions </a:t>
                </a:r>
              </a:p>
              <a:p>
                <a:pPr lvl="1" eaLnBrk="1" hangingPunct="1">
                  <a:lnSpc>
                    <a:spcPct val="90000"/>
                  </a:lnSpc>
                </a:pPr>
                <a:r>
                  <a:rPr lang="en-US" b="1" dirty="0" smtClean="0"/>
                  <a:t>Receiver operating characteristic</a:t>
                </a:r>
                <a:r>
                  <a:rPr lang="en-US" dirty="0" smtClean="0"/>
                  <a:t> (ROC)</a:t>
                </a:r>
              </a:p>
              <a:p>
                <a:pPr lvl="2" eaLnBrk="1" hangingPunct="1">
                  <a:lnSpc>
                    <a:spcPct val="90000"/>
                  </a:lnSpc>
                </a:pPr>
                <a:r>
                  <a:rPr lang="en-US" dirty="0" smtClean="0"/>
                  <a:t>Tradeoff curve between false positives and false negatives</a:t>
                </a:r>
              </a:p>
            </p:txBody>
          </p:sp>
        </mc:Choice>
        <mc:Fallback xmlns="">
          <p:sp>
            <p:nvSpPr>
              <p:cNvPr id="43011" name="Rectangle 3"/>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3"/>
                <a:stretch>
                  <a:fillRect t="-2142" r="-71"/>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40</a:t>
            </a:fld>
            <a:endParaRPr lang="en-US"/>
          </a:p>
        </p:txBody>
      </p:sp>
    </p:spTree>
    <p:extLst>
      <p:ext uri="{BB962C8B-B14F-4D97-AF65-F5344CB8AC3E}">
        <p14:creationId xmlns:p14="http://schemas.microsoft.com/office/powerpoint/2010/main" val="16292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smtClean="0"/>
              <a:t>Problems with Error Measures</a:t>
            </a:r>
          </a:p>
        </p:txBody>
      </p:sp>
      <p:sp>
        <p:nvSpPr>
          <p:cNvPr id="63491" name="Rectangle 3"/>
          <p:cNvSpPr>
            <a:spLocks noGrp="1" noChangeArrowheads="1"/>
          </p:cNvSpPr>
          <p:nvPr>
            <p:ph type="body" idx="1"/>
          </p:nvPr>
        </p:nvSpPr>
        <p:spPr/>
        <p:txBody>
          <a:bodyPr/>
          <a:lstStyle/>
          <a:p>
            <a:pPr eaLnBrk="1" hangingPunct="1"/>
            <a:r>
              <a:rPr lang="en-US" b="1" dirty="0" smtClean="0">
                <a:solidFill>
                  <a:srgbClr val="0000FF"/>
                </a:solidFill>
              </a:rPr>
              <a:t>Narrow focus on accuracy sometimes </a:t>
            </a:r>
            <a:br>
              <a:rPr lang="en-US" b="1" dirty="0" smtClean="0">
                <a:solidFill>
                  <a:srgbClr val="0000FF"/>
                </a:solidFill>
              </a:rPr>
            </a:br>
            <a:r>
              <a:rPr lang="en-US" b="1" dirty="0" smtClean="0">
                <a:solidFill>
                  <a:srgbClr val="0000FF"/>
                </a:solidFill>
              </a:rPr>
              <a:t>misses the point</a:t>
            </a:r>
          </a:p>
          <a:p>
            <a:pPr lvl="1" eaLnBrk="1" hangingPunct="1"/>
            <a:r>
              <a:rPr lang="en-US" dirty="0" smtClean="0"/>
              <a:t>Prediction Diversity</a:t>
            </a:r>
          </a:p>
          <a:p>
            <a:pPr lvl="1" eaLnBrk="1" hangingPunct="1"/>
            <a:r>
              <a:rPr lang="en-US" dirty="0" smtClean="0"/>
              <a:t>Prediction Context</a:t>
            </a:r>
          </a:p>
          <a:p>
            <a:pPr lvl="1" eaLnBrk="1" hangingPunct="1"/>
            <a:r>
              <a:rPr lang="en-US" dirty="0" smtClean="0"/>
              <a:t>Order of predictions</a:t>
            </a:r>
          </a:p>
          <a:p>
            <a:pPr eaLnBrk="1" hangingPunct="1"/>
            <a:r>
              <a:rPr lang="en-US" b="1" dirty="0" smtClean="0">
                <a:solidFill>
                  <a:srgbClr val="D60093"/>
                </a:solidFill>
              </a:rPr>
              <a:t>In practice, we care only to predict high ratings:</a:t>
            </a:r>
          </a:p>
          <a:p>
            <a:pPr lvl="1" eaLnBrk="1" hangingPunct="1"/>
            <a:r>
              <a:rPr lang="en-US" dirty="0" smtClean="0"/>
              <a:t>RMSE might penalize a method that does well </a:t>
            </a:r>
            <a:br>
              <a:rPr lang="en-US" dirty="0" smtClean="0"/>
            </a:br>
            <a:r>
              <a:rPr lang="en-US" dirty="0" smtClean="0"/>
              <a:t>for high ratings and badly for others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5192975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76200"/>
            <a:ext cx="8839200" cy="987552"/>
          </a:xfrm>
        </p:spPr>
        <p:txBody>
          <a:bodyPr>
            <a:normAutofit/>
          </a:bodyPr>
          <a:lstStyle/>
          <a:p>
            <a:pPr eaLnBrk="1" hangingPunct="1"/>
            <a:r>
              <a:rPr lang="en-US" dirty="0" smtClean="0"/>
              <a:t>Collaborative Filtering: Complexity</a:t>
            </a:r>
          </a:p>
        </p:txBody>
      </p:sp>
      <p:sp>
        <p:nvSpPr>
          <p:cNvPr id="36867" name="Rectangle 3"/>
          <p:cNvSpPr>
            <a:spLocks noGrp="1" noChangeArrowheads="1"/>
          </p:cNvSpPr>
          <p:nvPr>
            <p:ph type="body" idx="1"/>
          </p:nvPr>
        </p:nvSpPr>
        <p:spPr/>
        <p:txBody>
          <a:bodyPr>
            <a:normAutofit/>
          </a:bodyPr>
          <a:lstStyle/>
          <a:p>
            <a:pPr eaLnBrk="1" hangingPunct="1"/>
            <a:r>
              <a:rPr lang="en-US" dirty="0" smtClean="0"/>
              <a:t>Expensive step is finding </a:t>
            </a:r>
            <a:r>
              <a:rPr lang="en-US" b="1" i="1" dirty="0" smtClean="0"/>
              <a:t>k</a:t>
            </a:r>
            <a:r>
              <a:rPr lang="en-US" dirty="0" smtClean="0"/>
              <a:t> most similar customers: </a:t>
            </a:r>
            <a:r>
              <a:rPr lang="en-US" b="1" dirty="0" smtClean="0">
                <a:solidFill>
                  <a:srgbClr val="FF0066"/>
                </a:solidFill>
              </a:rPr>
              <a:t>O(|X|) </a:t>
            </a:r>
          </a:p>
          <a:p>
            <a:pPr eaLnBrk="1" hangingPunct="1"/>
            <a:r>
              <a:rPr lang="en-US" b="1" dirty="0" smtClean="0">
                <a:solidFill>
                  <a:srgbClr val="0000FF"/>
                </a:solidFill>
              </a:rPr>
              <a:t>Too expensive to do at runtime</a:t>
            </a:r>
          </a:p>
          <a:p>
            <a:pPr lvl="1" eaLnBrk="1" hangingPunct="1"/>
            <a:r>
              <a:rPr lang="en-US" dirty="0" smtClean="0"/>
              <a:t>Could pre-compute</a:t>
            </a:r>
          </a:p>
          <a:p>
            <a:pPr eaLnBrk="1" hangingPunct="1"/>
            <a:r>
              <a:rPr lang="en-US" dirty="0" smtClean="0"/>
              <a:t>Naïve pre-computation takes time </a:t>
            </a:r>
            <a:r>
              <a:rPr lang="en-US" b="1" dirty="0" smtClean="0"/>
              <a:t>O(k ·|X|)</a:t>
            </a:r>
          </a:p>
          <a:p>
            <a:pPr lvl="3"/>
            <a:r>
              <a:rPr lang="en-US" smtClean="0"/>
              <a:t>X </a:t>
            </a:r>
            <a:r>
              <a:rPr lang="en-US" dirty="0"/>
              <a:t>… set of customers</a:t>
            </a:r>
          </a:p>
          <a:p>
            <a:r>
              <a:rPr lang="en-US" b="1" dirty="0">
                <a:solidFill>
                  <a:srgbClr val="008000"/>
                </a:solidFill>
              </a:rPr>
              <a:t>We already know how to do this!</a:t>
            </a:r>
          </a:p>
          <a:p>
            <a:pPr lvl="1"/>
            <a:r>
              <a:rPr lang="en-US" dirty="0"/>
              <a:t>Near-neighbor search in high dimensions (</a:t>
            </a:r>
            <a:r>
              <a:rPr lang="en-US" b="1" dirty="0"/>
              <a:t>LSH</a:t>
            </a:r>
            <a:r>
              <a:rPr lang="en-US" dirty="0"/>
              <a:t>)</a:t>
            </a:r>
          </a:p>
          <a:p>
            <a:pPr lvl="1"/>
            <a:r>
              <a:rPr lang="en-US" dirty="0" smtClean="0"/>
              <a:t>Clustering</a:t>
            </a:r>
          </a:p>
          <a:p>
            <a:pPr lvl="1"/>
            <a:r>
              <a:rPr lang="en-US" dirty="0" smtClean="0"/>
              <a:t>Dimensionality reduction</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41861631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Tip: Add </a:t>
            </a:r>
            <a:r>
              <a:rPr lang="en-US" dirty="0" smtClean="0"/>
              <a:t>Data</a:t>
            </a:r>
            <a:endParaRPr lang="en-US" dirty="0"/>
          </a:p>
        </p:txBody>
      </p:sp>
      <p:sp>
        <p:nvSpPr>
          <p:cNvPr id="90115" name="Rectangle 3"/>
          <p:cNvSpPr>
            <a:spLocks noGrp="1" noChangeArrowheads="1"/>
          </p:cNvSpPr>
          <p:nvPr>
            <p:ph idx="1"/>
          </p:nvPr>
        </p:nvSpPr>
        <p:spPr/>
        <p:txBody>
          <a:bodyPr/>
          <a:lstStyle/>
          <a:p>
            <a:r>
              <a:rPr lang="en-US" b="1" dirty="0">
                <a:solidFill>
                  <a:srgbClr val="FF0066"/>
                </a:solidFill>
              </a:rPr>
              <a:t>Leverage all the </a:t>
            </a:r>
            <a:r>
              <a:rPr lang="en-US" b="1" dirty="0" smtClean="0">
                <a:solidFill>
                  <a:srgbClr val="FF0066"/>
                </a:solidFill>
              </a:rPr>
              <a:t>data</a:t>
            </a:r>
            <a:endParaRPr lang="en-US" b="1" dirty="0">
              <a:solidFill>
                <a:srgbClr val="FF0066"/>
              </a:solidFill>
            </a:endParaRPr>
          </a:p>
          <a:p>
            <a:pPr lvl="1"/>
            <a:r>
              <a:rPr lang="en-US" dirty="0"/>
              <a:t>Don’t try to reduce data size in an </a:t>
            </a:r>
            <a:r>
              <a:rPr lang="en-US" dirty="0" smtClean="0"/>
              <a:t/>
            </a:r>
            <a:br>
              <a:rPr lang="en-US" dirty="0" smtClean="0"/>
            </a:br>
            <a:r>
              <a:rPr lang="en-US" dirty="0" smtClean="0"/>
              <a:t>effort </a:t>
            </a:r>
            <a:r>
              <a:rPr lang="en-US" dirty="0"/>
              <a:t>to make fancy algorithms work</a:t>
            </a:r>
          </a:p>
          <a:p>
            <a:pPr lvl="1"/>
            <a:r>
              <a:rPr lang="en-US" dirty="0"/>
              <a:t>Simple methods on large data do </a:t>
            </a:r>
            <a:r>
              <a:rPr lang="en-US" dirty="0" smtClean="0"/>
              <a:t>best</a:t>
            </a:r>
          </a:p>
          <a:p>
            <a:pPr lvl="8"/>
            <a:endParaRPr lang="en-US" dirty="0"/>
          </a:p>
          <a:p>
            <a:r>
              <a:rPr lang="en-US" b="1" dirty="0">
                <a:solidFill>
                  <a:srgbClr val="0000FF"/>
                </a:solidFill>
              </a:rPr>
              <a:t>Add more data</a:t>
            </a:r>
          </a:p>
          <a:p>
            <a:pPr lvl="1"/>
            <a:r>
              <a:rPr lang="en-US" dirty="0"/>
              <a:t>e.g., add IMDB data on </a:t>
            </a:r>
            <a:r>
              <a:rPr lang="en-US" dirty="0" smtClean="0"/>
              <a:t>genres</a:t>
            </a:r>
          </a:p>
          <a:p>
            <a:pPr lvl="8"/>
            <a:endParaRPr lang="en-US" dirty="0"/>
          </a:p>
          <a:p>
            <a:r>
              <a:rPr lang="en-US" b="1" dirty="0" smtClean="0">
                <a:solidFill>
                  <a:srgbClr val="D60093"/>
                </a:solidFill>
              </a:rPr>
              <a:t>More data beats better algorithms</a:t>
            </a:r>
            <a:endParaRPr lang="en-US" b="1" dirty="0">
              <a:solidFill>
                <a:srgbClr val="D60093"/>
              </a:solidFill>
            </a:endParaRPr>
          </a:p>
          <a:p>
            <a:pPr>
              <a:buFont typeface="Wingdings" pitchFamily="1" charset="2"/>
              <a:buNone/>
            </a:pPr>
            <a:r>
              <a:rPr lang="en-US" sz="1600" b="1" dirty="0" smtClean="0">
                <a:latin typeface="Courier New" pitchFamily="1" charset="0"/>
                <a:hlinkClick r:id="rId3"/>
              </a:rPr>
              <a:t>http://anand.typepad.com/datawocky/2008/03/more-data-usual.html</a:t>
            </a:r>
            <a:r>
              <a:rPr lang="en-US" sz="1600" b="1" dirty="0" smtClean="0">
                <a:latin typeface="Courier New" pitchFamily="1" charset="0"/>
              </a:rPr>
              <a:t> </a:t>
            </a:r>
            <a:endParaRPr lang="en-US" dirty="0" smtClean="0"/>
          </a:p>
          <a:p>
            <a:pPr lvl="1"/>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43</a:t>
            </a:fld>
            <a:endParaRPr lang="en-US"/>
          </a:p>
        </p:txBody>
      </p:sp>
    </p:spTree>
    <p:extLst>
      <p:ext uri="{BB962C8B-B14F-4D97-AF65-F5344CB8AC3E}">
        <p14:creationId xmlns:p14="http://schemas.microsoft.com/office/powerpoint/2010/main" val="2602648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8610600" cy="987552"/>
          </a:xfrm>
        </p:spPr>
        <p:txBody>
          <a:bodyPr/>
          <a:lstStyle/>
          <a:p>
            <a:pPr eaLnBrk="1" hangingPunct="1"/>
            <a:r>
              <a:rPr lang="en-US" dirty="0" smtClean="0"/>
              <a:t>From Scarcity to Abundance</a:t>
            </a:r>
          </a:p>
        </p:txBody>
      </p:sp>
      <p:sp>
        <p:nvSpPr>
          <p:cNvPr id="13315" name="Rectangle 3"/>
          <p:cNvSpPr>
            <a:spLocks noGrp="1" noChangeArrowheads="1"/>
          </p:cNvSpPr>
          <p:nvPr>
            <p:ph idx="1"/>
          </p:nvPr>
        </p:nvSpPr>
        <p:spPr>
          <a:xfrm>
            <a:off x="457200" y="1295400"/>
            <a:ext cx="8686800" cy="5257801"/>
          </a:xfrm>
        </p:spPr>
        <p:txBody>
          <a:bodyPr>
            <a:normAutofit/>
          </a:bodyPr>
          <a:lstStyle/>
          <a:p>
            <a:pPr eaLnBrk="1" hangingPunct="1">
              <a:lnSpc>
                <a:spcPct val="90000"/>
              </a:lnSpc>
            </a:pPr>
            <a:r>
              <a:rPr lang="en-US" b="1" dirty="0" smtClean="0">
                <a:solidFill>
                  <a:srgbClr val="0000FF"/>
                </a:solidFill>
              </a:rPr>
              <a:t>Shelf space is a scarce commodity for traditional retailers </a:t>
            </a:r>
          </a:p>
          <a:p>
            <a:pPr lvl="1" eaLnBrk="1" hangingPunct="1">
              <a:lnSpc>
                <a:spcPct val="90000"/>
              </a:lnSpc>
            </a:pPr>
            <a:r>
              <a:rPr lang="en-US" dirty="0" smtClean="0"/>
              <a:t>Also: TV networks, movie theaters,…</a:t>
            </a:r>
          </a:p>
          <a:p>
            <a:pPr lvl="8">
              <a:lnSpc>
                <a:spcPct val="90000"/>
              </a:lnSpc>
            </a:pPr>
            <a:endParaRPr lang="en-US" dirty="0" smtClean="0"/>
          </a:p>
          <a:p>
            <a:pPr eaLnBrk="1" hangingPunct="1">
              <a:lnSpc>
                <a:spcPct val="90000"/>
              </a:lnSpc>
            </a:pPr>
            <a:r>
              <a:rPr lang="en-US" b="1" dirty="0" smtClean="0">
                <a:solidFill>
                  <a:srgbClr val="FF0066"/>
                </a:solidFill>
              </a:rPr>
              <a:t>Web enables near-zero-cost dissemination </a:t>
            </a:r>
            <a:br>
              <a:rPr lang="en-US" b="1" dirty="0" smtClean="0">
                <a:solidFill>
                  <a:srgbClr val="FF0066"/>
                </a:solidFill>
              </a:rPr>
            </a:br>
            <a:r>
              <a:rPr lang="en-US" b="1" dirty="0" smtClean="0">
                <a:solidFill>
                  <a:srgbClr val="FF0066"/>
                </a:solidFill>
              </a:rPr>
              <a:t>of information about products</a:t>
            </a:r>
          </a:p>
          <a:p>
            <a:pPr lvl="1" eaLnBrk="1" hangingPunct="1">
              <a:lnSpc>
                <a:spcPct val="90000"/>
              </a:lnSpc>
            </a:pPr>
            <a:r>
              <a:rPr lang="en-US" dirty="0" smtClean="0"/>
              <a:t>From scarcity to abundance</a:t>
            </a:r>
          </a:p>
          <a:p>
            <a:pPr lvl="8">
              <a:lnSpc>
                <a:spcPct val="90000"/>
              </a:lnSpc>
            </a:pPr>
            <a:endParaRPr lang="en-US" dirty="0" smtClean="0"/>
          </a:p>
          <a:p>
            <a:pPr eaLnBrk="1" hangingPunct="1">
              <a:lnSpc>
                <a:spcPct val="90000"/>
              </a:lnSpc>
            </a:pPr>
            <a:r>
              <a:rPr lang="en-US" b="1" dirty="0" smtClean="0">
                <a:solidFill>
                  <a:srgbClr val="008000"/>
                </a:solidFill>
              </a:rPr>
              <a:t>More choice necessitates better filters</a:t>
            </a:r>
          </a:p>
          <a:p>
            <a:pPr lvl="1" eaLnBrk="1" hangingPunct="1">
              <a:lnSpc>
                <a:spcPct val="90000"/>
              </a:lnSpc>
            </a:pPr>
            <a:r>
              <a:rPr lang="en-US" dirty="0" smtClean="0"/>
              <a:t>Recommendation engines</a:t>
            </a:r>
          </a:p>
          <a:p>
            <a:pPr lvl="1" eaLnBrk="1" hangingPunct="1">
              <a:lnSpc>
                <a:spcPct val="90000"/>
              </a:lnSpc>
            </a:pPr>
            <a:r>
              <a:rPr lang="en-US" dirty="0" smtClean="0"/>
              <a:t>How </a:t>
            </a:r>
            <a:r>
              <a:rPr lang="en-US" b="1" dirty="0" smtClean="0">
                <a:solidFill>
                  <a:srgbClr val="0000FF"/>
                </a:solidFill>
              </a:rPr>
              <a:t>Into Thin Air </a:t>
            </a:r>
            <a:r>
              <a:rPr lang="en-US" dirty="0" smtClean="0"/>
              <a:t>made </a:t>
            </a:r>
            <a:r>
              <a:rPr lang="en-US" b="1" dirty="0" smtClean="0">
                <a:solidFill>
                  <a:srgbClr val="0000FF"/>
                </a:solidFill>
              </a:rPr>
              <a:t>Touching the Void</a:t>
            </a:r>
            <a:r>
              <a:rPr lang="en-US" dirty="0" smtClean="0">
                <a:solidFill>
                  <a:srgbClr val="0000FF"/>
                </a:solidFill>
              </a:rPr>
              <a:t> </a:t>
            </a:r>
            <a:br>
              <a:rPr lang="en-US" dirty="0" smtClean="0">
                <a:solidFill>
                  <a:srgbClr val="0000FF"/>
                </a:solidFill>
              </a:rPr>
            </a:br>
            <a:r>
              <a:rPr lang="en-US" dirty="0" smtClean="0"/>
              <a:t>a bestseller: </a:t>
            </a:r>
            <a:r>
              <a:rPr lang="en-US" sz="2000" dirty="0" smtClean="0">
                <a:hlinkClick r:id="rId3"/>
              </a:rPr>
              <a:t>http://www.wired.com/wired/archive/12.10/tail.html</a:t>
            </a:r>
            <a:endParaRPr lang="en-US" dirty="0" smtClean="0"/>
          </a:p>
          <a:p>
            <a:pPr eaLnBrk="1" hangingPunct="1">
              <a:lnSpc>
                <a:spcPct val="90000"/>
              </a:lnSpc>
              <a:buFont typeface="Wingdings" charset="2"/>
              <a:buNone/>
            </a:pPr>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964071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err="1" smtClean="0"/>
              <a:t>Sidenote</a:t>
            </a:r>
            <a:r>
              <a:rPr lang="en-US" dirty="0" smtClean="0"/>
              <a:t>: The Long Tail</a:t>
            </a:r>
          </a:p>
        </p:txBody>
      </p:sp>
      <p:pic>
        <p:nvPicPr>
          <p:cNvPr id="20483" name="Picture 3" descr="Anatomy edit"/>
          <p:cNvPicPr>
            <a:picLocks noChangeAspect="1" noChangeArrowheads="1"/>
          </p:cNvPicPr>
          <p:nvPr/>
        </p:nvPicPr>
        <p:blipFill>
          <a:blip r:embed="rId3" cstate="print"/>
          <a:srcRect/>
          <a:stretch>
            <a:fillRect/>
          </a:stretch>
        </p:blipFill>
        <p:spPr bwMode="auto">
          <a:xfrm>
            <a:off x="0" y="1102437"/>
            <a:ext cx="9144000" cy="5548557"/>
          </a:xfrm>
          <a:prstGeom prst="rect">
            <a:avLst/>
          </a:prstGeom>
          <a:noFill/>
          <a:ln w="9525">
            <a:noFill/>
            <a:miter lim="800000"/>
            <a:headEnd/>
            <a:tailEnd/>
          </a:ln>
        </p:spPr>
      </p:pic>
      <p:sp>
        <p:nvSpPr>
          <p:cNvPr id="20484" name="Text Box 4"/>
          <p:cNvSpPr txBox="1">
            <a:spLocks noChangeArrowheads="1"/>
          </p:cNvSpPr>
          <p:nvPr/>
        </p:nvSpPr>
        <p:spPr bwMode="auto">
          <a:xfrm>
            <a:off x="3471671" y="6361952"/>
            <a:ext cx="2045753" cy="253916"/>
          </a:xfrm>
          <a:prstGeom prst="rect">
            <a:avLst/>
          </a:prstGeom>
          <a:noFill/>
          <a:ln w="9525">
            <a:noFill/>
            <a:miter lim="800000"/>
            <a:headEnd/>
            <a:tailEnd/>
          </a:ln>
        </p:spPr>
        <p:txBody>
          <a:bodyPr wrap="none">
            <a:spAutoFit/>
          </a:bodyPr>
          <a:lstStyle/>
          <a:p>
            <a:r>
              <a:rPr lang="en-US" sz="1050" dirty="0">
                <a:solidFill>
                  <a:schemeClr val="bg1"/>
                </a:solidFill>
                <a:effectLst/>
                <a:latin typeface="Arial" pitchFamily="34" charset="0"/>
                <a:cs typeface="Arial" pitchFamily="34" charset="0"/>
              </a:rPr>
              <a:t>Source: Chris Anderson (2004)</a:t>
            </a:r>
          </a:p>
        </p:txBody>
      </p:sp>
      <p:pic>
        <p:nvPicPr>
          <p:cNvPr id="7" name="Picture 2" descr="Full-size image"/>
          <p:cNvPicPr>
            <a:picLocks noChangeAspect="1" noChangeArrowheads="1"/>
          </p:cNvPicPr>
          <p:nvPr/>
        </p:nvPicPr>
        <p:blipFill>
          <a:blip r:embed="rId4" cstate="print"/>
          <a:srcRect/>
          <a:stretch>
            <a:fillRect/>
          </a:stretch>
        </p:blipFill>
        <p:spPr bwMode="auto">
          <a:xfrm>
            <a:off x="4800600" y="1106839"/>
            <a:ext cx="4343400" cy="1855817"/>
          </a:xfrm>
          <a:prstGeom prst="rect">
            <a:avLst/>
          </a:prstGeom>
          <a:noFill/>
        </p:spPr>
      </p:pic>
      <p:pic>
        <p:nvPicPr>
          <p:cNvPr id="47109" name="Picture 5"/>
          <p:cNvPicPr>
            <a:picLocks noChangeAspect="1" noChangeArrowheads="1"/>
          </p:cNvPicPr>
          <p:nvPr/>
        </p:nvPicPr>
        <p:blipFill>
          <a:blip r:embed="rId5" cstate="print"/>
          <a:srcRect/>
          <a:stretch>
            <a:fillRect/>
          </a:stretch>
        </p:blipFill>
        <p:spPr bwMode="auto">
          <a:xfrm>
            <a:off x="3124200" y="1124712"/>
            <a:ext cx="3657600" cy="3635092"/>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19B12225-5612-419B-A8D5-4B8EEE4C217E}" type="slidenum">
              <a:rPr lang="en-US" smtClean="0"/>
              <a:pPr/>
              <a:t>6</a:t>
            </a:fld>
            <a:endParaRPr lang="en-US"/>
          </a:p>
        </p:txBody>
      </p:sp>
      <p:sp>
        <p:nvSpPr>
          <p:cNvPr id="12" name="Footer Placeholder 11"/>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292449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vs. Online</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7" name="Picture 4" descr="Full-size image"/>
          <p:cNvPicPr>
            <a:picLocks noChangeAspect="1" noChangeArrowheads="1"/>
          </p:cNvPicPr>
          <p:nvPr/>
        </p:nvPicPr>
        <p:blipFill>
          <a:blip r:embed="rId2" cstate="print"/>
          <a:srcRect/>
          <a:stretch>
            <a:fillRect/>
          </a:stretch>
        </p:blipFill>
        <p:spPr bwMode="auto">
          <a:xfrm>
            <a:off x="1333498" y="1104899"/>
            <a:ext cx="6477005" cy="2590803"/>
          </a:xfrm>
          <a:prstGeom prst="rect">
            <a:avLst/>
          </a:prstGeom>
          <a:noFill/>
        </p:spPr>
      </p:pic>
      <p:pic>
        <p:nvPicPr>
          <p:cNvPr id="67586" name="Picture 2" descr="Full-size image"/>
          <p:cNvPicPr>
            <a:picLocks noChangeAspect="1" noChangeArrowheads="1"/>
          </p:cNvPicPr>
          <p:nvPr/>
        </p:nvPicPr>
        <p:blipFill>
          <a:blip r:embed="rId3" cstate="print"/>
          <a:srcRect/>
          <a:stretch>
            <a:fillRect/>
          </a:stretch>
        </p:blipFill>
        <p:spPr bwMode="auto">
          <a:xfrm>
            <a:off x="1836210" y="3706853"/>
            <a:ext cx="5471581" cy="2686050"/>
          </a:xfrm>
          <a:prstGeom prst="rect">
            <a:avLst/>
          </a:prstGeom>
          <a:noFill/>
        </p:spPr>
      </p:pic>
      <p:sp>
        <p:nvSpPr>
          <p:cNvPr id="9" name="TextBox 8"/>
          <p:cNvSpPr txBox="1"/>
          <p:nvPr/>
        </p:nvSpPr>
        <p:spPr>
          <a:xfrm>
            <a:off x="152400" y="6375771"/>
            <a:ext cx="8534400" cy="369332"/>
          </a:xfrm>
          <a:prstGeom prst="rect">
            <a:avLst/>
          </a:prstGeom>
          <a:noFill/>
        </p:spPr>
        <p:txBody>
          <a:bodyPr wrap="square" rtlCol="0">
            <a:spAutoFit/>
          </a:bodyPr>
          <a:lstStyle/>
          <a:p>
            <a:pPr marL="0" lvl="2" algn="ctr"/>
            <a:r>
              <a:rPr lang="en-US" b="1" dirty="0" smtClean="0">
                <a:solidFill>
                  <a:srgbClr val="008000"/>
                </a:solidFill>
                <a:latin typeface="Arial" pitchFamily="34" charset="0"/>
                <a:cs typeface="Arial" pitchFamily="34" charset="0"/>
              </a:rPr>
              <a:t>Read </a:t>
            </a:r>
            <a:r>
              <a:rPr lang="en-US" b="1" dirty="0" smtClean="0">
                <a:solidFill>
                  <a:srgbClr val="008000"/>
                </a:solidFill>
                <a:latin typeface="Arial" pitchFamily="34" charset="0"/>
                <a:cs typeface="Arial" pitchFamily="34" charset="0"/>
                <a:hlinkClick r:id="rId4"/>
              </a:rPr>
              <a:t>http://www.wired.com/wired/archive/12.10/tail.html</a:t>
            </a:r>
            <a:r>
              <a:rPr lang="en-US" b="1" dirty="0" smtClean="0">
                <a:solidFill>
                  <a:srgbClr val="008000"/>
                </a:solidFill>
                <a:latin typeface="Arial" pitchFamily="34" charset="0"/>
                <a:cs typeface="Arial" pitchFamily="34" charset="0"/>
              </a:rPr>
              <a:t> to learn more!</a:t>
            </a:r>
            <a:endParaRPr lang="en-US" b="1"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2627440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Types of Recommendations</a:t>
            </a:r>
          </a:p>
        </p:txBody>
      </p:sp>
      <p:sp>
        <p:nvSpPr>
          <p:cNvPr id="17411" name="Rectangle 3"/>
          <p:cNvSpPr>
            <a:spLocks noGrp="1" noChangeArrowheads="1"/>
          </p:cNvSpPr>
          <p:nvPr>
            <p:ph type="body" idx="1"/>
          </p:nvPr>
        </p:nvSpPr>
        <p:spPr/>
        <p:txBody>
          <a:bodyPr/>
          <a:lstStyle/>
          <a:p>
            <a:pPr eaLnBrk="1" hangingPunct="1"/>
            <a:r>
              <a:rPr lang="en-US" b="1" dirty="0" smtClean="0">
                <a:solidFill>
                  <a:srgbClr val="0000FF"/>
                </a:solidFill>
              </a:rPr>
              <a:t>Editorial and hand curated</a:t>
            </a:r>
          </a:p>
          <a:p>
            <a:pPr lvl="1"/>
            <a:r>
              <a:rPr lang="en-US" dirty="0" smtClean="0"/>
              <a:t>List of favorites</a:t>
            </a:r>
          </a:p>
          <a:p>
            <a:pPr lvl="1"/>
            <a:r>
              <a:rPr lang="en-US" dirty="0" smtClean="0"/>
              <a:t>Lists of “essential” items</a:t>
            </a:r>
            <a:endParaRPr lang="en-US" dirty="0"/>
          </a:p>
          <a:p>
            <a:pPr lvl="8"/>
            <a:endParaRPr lang="en-US" dirty="0" smtClean="0"/>
          </a:p>
          <a:p>
            <a:pPr eaLnBrk="1" hangingPunct="1"/>
            <a:r>
              <a:rPr lang="en-US" b="1" dirty="0" smtClean="0">
                <a:solidFill>
                  <a:srgbClr val="0000FF"/>
                </a:solidFill>
              </a:rPr>
              <a:t>Simple aggregates</a:t>
            </a:r>
          </a:p>
          <a:p>
            <a:pPr lvl="1" eaLnBrk="1" hangingPunct="1"/>
            <a:r>
              <a:rPr lang="en-US" dirty="0" smtClean="0"/>
              <a:t>Top 10, Most Popular, Recent Uploads</a:t>
            </a:r>
          </a:p>
          <a:p>
            <a:pPr lvl="8"/>
            <a:endParaRPr lang="en-US" dirty="0" smtClean="0">
              <a:solidFill>
                <a:srgbClr val="FF0066"/>
              </a:solidFill>
            </a:endParaRPr>
          </a:p>
          <a:p>
            <a:pPr eaLnBrk="1" hangingPunct="1"/>
            <a:r>
              <a:rPr lang="en-US" b="1" dirty="0" smtClean="0">
                <a:solidFill>
                  <a:srgbClr val="FF0066"/>
                </a:solidFill>
              </a:rPr>
              <a:t>Tailored to individual users</a:t>
            </a:r>
          </a:p>
          <a:p>
            <a:pPr lvl="1" eaLnBrk="1" hangingPunct="1"/>
            <a:r>
              <a:rPr lang="en-US" dirty="0" smtClean="0"/>
              <a:t>Amazon, Netflix, …</a:t>
            </a:r>
          </a:p>
          <a:p>
            <a:pPr eaLnBrk="1" hangingPunct="1"/>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921254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Formal Model</a:t>
            </a:r>
          </a:p>
        </p:txBody>
      </p:sp>
      <p:sp>
        <p:nvSpPr>
          <p:cNvPr id="24579" name="Rectangle 3"/>
          <p:cNvSpPr>
            <a:spLocks noGrp="1" noChangeArrowheads="1"/>
          </p:cNvSpPr>
          <p:nvPr>
            <p:ph type="body" idx="1"/>
          </p:nvPr>
        </p:nvSpPr>
        <p:spPr/>
        <p:txBody>
          <a:bodyPr>
            <a:normAutofit/>
          </a:bodyPr>
          <a:lstStyle/>
          <a:p>
            <a:pPr eaLnBrk="1" hangingPunct="1"/>
            <a:r>
              <a:rPr lang="en-US" sz="3600" b="1" i="1" dirty="0" smtClean="0"/>
              <a:t>X</a:t>
            </a:r>
            <a:r>
              <a:rPr lang="en-US" sz="3600" dirty="0" smtClean="0"/>
              <a:t> = set of </a:t>
            </a:r>
            <a:r>
              <a:rPr lang="en-US" sz="3600" b="1" dirty="0" smtClean="0">
                <a:solidFill>
                  <a:srgbClr val="008000"/>
                </a:solidFill>
              </a:rPr>
              <a:t>Customers</a:t>
            </a:r>
          </a:p>
          <a:p>
            <a:pPr eaLnBrk="1" hangingPunct="1"/>
            <a:r>
              <a:rPr lang="en-US" sz="3600" b="1" i="1" dirty="0" smtClean="0"/>
              <a:t>S</a:t>
            </a:r>
            <a:r>
              <a:rPr lang="en-US" sz="3600" dirty="0" smtClean="0"/>
              <a:t> = set of </a:t>
            </a:r>
            <a:r>
              <a:rPr lang="en-US" sz="3600" b="1" dirty="0" smtClean="0">
                <a:solidFill>
                  <a:srgbClr val="0000FF"/>
                </a:solidFill>
              </a:rPr>
              <a:t>Items</a:t>
            </a:r>
          </a:p>
          <a:p>
            <a:pPr lvl="8"/>
            <a:endParaRPr lang="en-US" sz="2000" dirty="0" smtClean="0"/>
          </a:p>
          <a:p>
            <a:pPr eaLnBrk="1" hangingPunct="1"/>
            <a:r>
              <a:rPr lang="en-US" sz="3600" b="1" dirty="0" smtClean="0">
                <a:solidFill>
                  <a:srgbClr val="FF0066"/>
                </a:solidFill>
              </a:rPr>
              <a:t>Utility function</a:t>
            </a:r>
            <a:r>
              <a:rPr lang="en-US" sz="3600" dirty="0" smtClean="0"/>
              <a:t> </a:t>
            </a:r>
            <a:r>
              <a:rPr lang="en-US" sz="3600" b="1" i="1" dirty="0" smtClean="0"/>
              <a:t>u</a:t>
            </a:r>
            <a:r>
              <a:rPr lang="en-US" sz="3600" dirty="0" smtClean="0"/>
              <a:t>: </a:t>
            </a:r>
            <a:r>
              <a:rPr lang="en-US" sz="3600" b="1" i="1" dirty="0" smtClean="0"/>
              <a:t>X</a:t>
            </a:r>
            <a:r>
              <a:rPr lang="en-US" sz="3600" dirty="0" smtClean="0"/>
              <a:t> </a:t>
            </a:r>
            <a:r>
              <a:rPr lang="en-US" sz="3600" dirty="0" smtClean="0">
                <a:latin typeface="cmsy10" pitchFamily="1" charset="0"/>
              </a:rPr>
              <a:t>× </a:t>
            </a:r>
            <a:r>
              <a:rPr lang="en-US" sz="3600" b="1" i="1" dirty="0" smtClean="0"/>
              <a:t>S</a:t>
            </a:r>
            <a:r>
              <a:rPr lang="en-US" sz="3600" dirty="0" smtClean="0"/>
              <a:t> </a:t>
            </a:r>
            <a:r>
              <a:rPr lang="en-US" sz="3600" dirty="0" smtClean="0">
                <a:sym typeface="Wingdings" charset="2"/>
              </a:rPr>
              <a:t></a:t>
            </a:r>
            <a:r>
              <a:rPr lang="en-US" sz="3600" dirty="0" smtClean="0"/>
              <a:t> </a:t>
            </a:r>
            <a:r>
              <a:rPr lang="en-US" sz="3600" b="1" i="1" dirty="0" smtClean="0"/>
              <a:t>R</a:t>
            </a:r>
          </a:p>
          <a:p>
            <a:pPr lvl="1" eaLnBrk="1" hangingPunct="1"/>
            <a:r>
              <a:rPr lang="en-US" sz="3200" b="1" i="1" dirty="0" smtClean="0"/>
              <a:t>R</a:t>
            </a:r>
            <a:r>
              <a:rPr lang="en-US" sz="3200" i="1" dirty="0" smtClean="0"/>
              <a:t> </a:t>
            </a:r>
            <a:r>
              <a:rPr lang="en-US" sz="3200" dirty="0" smtClean="0"/>
              <a:t>= set of ratings</a:t>
            </a:r>
          </a:p>
          <a:p>
            <a:pPr lvl="1" eaLnBrk="1" hangingPunct="1"/>
            <a:r>
              <a:rPr lang="en-US" sz="3200" b="1" i="1" dirty="0" smtClean="0"/>
              <a:t>R</a:t>
            </a:r>
            <a:r>
              <a:rPr lang="en-US" sz="3200" dirty="0" smtClean="0"/>
              <a:t> is a totally ordered set</a:t>
            </a:r>
          </a:p>
          <a:p>
            <a:pPr lvl="1" eaLnBrk="1" hangingPunct="1"/>
            <a:r>
              <a:rPr lang="en-US" sz="3200" dirty="0" smtClean="0"/>
              <a:t>e.g., </a:t>
            </a:r>
            <a:r>
              <a:rPr lang="en-US" sz="3200" b="1" dirty="0" smtClean="0"/>
              <a:t>0-5</a:t>
            </a:r>
            <a:r>
              <a:rPr lang="en-US" sz="3200" dirty="0" smtClean="0"/>
              <a:t> stars, real number in </a:t>
            </a:r>
            <a:r>
              <a:rPr lang="en-US" sz="3200" b="1" dirty="0" smtClean="0"/>
              <a:t>[0,1]</a:t>
            </a:r>
          </a:p>
        </p:txBody>
      </p:sp>
      <p:sp>
        <p:nvSpPr>
          <p:cNvPr id="5" name="Slide Number Placeholder 4"/>
          <p:cNvSpPr>
            <a:spLocks noGrp="1"/>
          </p:cNvSpPr>
          <p:nvPr>
            <p:ph type="sldNum" sz="quarter" idx="12"/>
          </p:nvPr>
        </p:nvSpPr>
        <p:spPr/>
        <p:txBody>
          <a:bodyPr/>
          <a:lstStyle/>
          <a:p>
            <a:fld id="{19B12225-5612-419B-A8D5-4B8EEE4C217E}"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4486406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TF_{ij} = \frac{f_{ij}}{\max_k f_{kj}}$&#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46"/>
  <p:tag name="PICTUREFILESIZE" val="9611"/>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IDF_i = \log\frac{N}{n_i}$&#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30"/>
  <p:tag name="PICTUREFILESIZE" val="735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29105</TotalTime>
  <Words>3072</Words>
  <Application>Microsoft Office PowerPoint</Application>
  <PresentationFormat>On-screen Show (4:3)</PresentationFormat>
  <Paragraphs>826</Paragraphs>
  <Slides>43</Slides>
  <Notes>28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Module</vt:lpstr>
      <vt:lpstr>Equation</vt:lpstr>
      <vt:lpstr>Recommender Systems: Content-based Systems &amp; Collaborative Filtering</vt:lpstr>
      <vt:lpstr>High Dimensional Data</vt:lpstr>
      <vt:lpstr>Example: Recommender Systems</vt:lpstr>
      <vt:lpstr>Recommendations </vt:lpstr>
      <vt:lpstr>From Scarcity to Abundance</vt:lpstr>
      <vt:lpstr>Sidenote: The Long Tail</vt:lpstr>
      <vt:lpstr>Physical vs. Online</vt:lpstr>
      <vt:lpstr>Types of Recommendations</vt:lpstr>
      <vt:lpstr>Formal Model</vt:lpstr>
      <vt:lpstr>Utility Matrix</vt:lpstr>
      <vt:lpstr>Key Problems</vt:lpstr>
      <vt:lpstr>(1) Gathering Ratings</vt:lpstr>
      <vt:lpstr>(2) Extrapolating Utilities</vt:lpstr>
      <vt:lpstr>Content-based  Recommender Systems</vt:lpstr>
      <vt:lpstr>Content-based Recommendations</vt:lpstr>
      <vt:lpstr>Plan of Action</vt:lpstr>
      <vt:lpstr>Item Profiles</vt:lpstr>
      <vt:lpstr>Sidenote: TF-IDF</vt:lpstr>
      <vt:lpstr>User Profiles and Prediction</vt:lpstr>
      <vt:lpstr>Pros: Content-based Approach</vt:lpstr>
      <vt:lpstr>Cons: Content-based Approach</vt:lpstr>
      <vt:lpstr> Collaborative Filtering</vt:lpstr>
      <vt:lpstr>Collaborative Filtering</vt:lpstr>
      <vt:lpstr>Finding “Similar” Users</vt:lpstr>
      <vt:lpstr>Similarity Metric</vt:lpstr>
      <vt:lpstr>Rating Predictions</vt:lpstr>
      <vt:lpstr>Item-Item Collaborative Filtering</vt:lpstr>
      <vt:lpstr>Item-Item CF (|N|=2)</vt:lpstr>
      <vt:lpstr>Item-Item CF (|N|=2)</vt:lpstr>
      <vt:lpstr>Item-Item CF (|N|=2)</vt:lpstr>
      <vt:lpstr>Item-Item CF (|N|=2)</vt:lpstr>
      <vt:lpstr>Item-Item CF (|N|=2)</vt:lpstr>
      <vt:lpstr>CF: Common Practice</vt:lpstr>
      <vt:lpstr>Item-Item vs. User-User</vt:lpstr>
      <vt:lpstr>Pros/Cons of Collaborative Filtering</vt:lpstr>
      <vt:lpstr>Hybrid Methods</vt:lpstr>
      <vt:lpstr>Remarks &amp; Practical Tips</vt:lpstr>
      <vt:lpstr>Evaluation</vt:lpstr>
      <vt:lpstr>Evaluation</vt:lpstr>
      <vt:lpstr>Evaluating Predictions</vt:lpstr>
      <vt:lpstr>Problems with Error Measures</vt:lpstr>
      <vt:lpstr>Collaborative Filtering: Complexity</vt:lpstr>
      <vt:lpstr>Tip: Add Data</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Jure Leskovec</cp:lastModifiedBy>
  <cp:revision>1514</cp:revision>
  <cp:lastPrinted>2012-01-25T16:54:23Z</cp:lastPrinted>
  <dcterms:created xsi:type="dcterms:W3CDTF">2009-06-12T17:14:38Z</dcterms:created>
  <dcterms:modified xsi:type="dcterms:W3CDTF">2014-08-09T05:04:17Z</dcterms:modified>
</cp:coreProperties>
</file>