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1C1C"/>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40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3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561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5921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14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31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887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549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046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06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82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83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13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4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66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08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56864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FBBF-C49E-1687-086B-F78905497BF5}"/>
              </a:ext>
            </a:extLst>
          </p:cNvPr>
          <p:cNvSpPr>
            <a:spLocks noGrp="1"/>
          </p:cNvSpPr>
          <p:nvPr>
            <p:ph type="ctrTitle"/>
          </p:nvPr>
        </p:nvSpPr>
        <p:spPr/>
        <p:txBody>
          <a:bodyPr>
            <a:normAutofit/>
          </a:bodyPr>
          <a:lstStyle/>
          <a:p>
            <a:pPr algn="l"/>
            <a:r>
              <a:rPr lang="en-GB" sz="5800" b="1" i="1" dirty="0">
                <a:solidFill>
                  <a:schemeClr val="bg2">
                    <a:lumMod val="75000"/>
                  </a:schemeClr>
                </a:solidFill>
                <a:effectLst>
                  <a:outerShdw blurRad="38100" dist="38100" dir="2700000" algn="tl">
                    <a:srgbClr val="000000">
                      <a:alpha val="43137"/>
                    </a:srgbClr>
                  </a:outerShdw>
                </a:effectLst>
              </a:rPr>
              <a:t>SIVA RAJESH SIGIREDDY</a:t>
            </a:r>
            <a:endParaRPr lang="en-IN" sz="5800" b="1" i="1" dirty="0">
              <a:solidFill>
                <a:schemeClr val="bg2">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0DECB3B-5D33-D591-DE07-FEA6B38270EE}"/>
              </a:ext>
            </a:extLst>
          </p:cNvPr>
          <p:cNvSpPr>
            <a:spLocks noGrp="1"/>
          </p:cNvSpPr>
          <p:nvPr>
            <p:ph type="subTitle" idx="1"/>
          </p:nvPr>
        </p:nvSpPr>
        <p:spPr/>
        <p:txBody>
          <a:bodyPr>
            <a:normAutofit/>
          </a:bodyPr>
          <a:lstStyle/>
          <a:p>
            <a:pPr algn="l"/>
            <a:r>
              <a:rPr lang="en-GB" sz="2800" b="1" dirty="0">
                <a:solidFill>
                  <a:schemeClr val="accent3">
                    <a:lumMod val="40000"/>
                    <a:lumOff val="60000"/>
                  </a:schemeClr>
                </a:solidFill>
              </a:rPr>
              <a:t>Final project</a:t>
            </a:r>
            <a:endParaRPr lang="en-IN" sz="2800" b="1" dirty="0">
              <a:solidFill>
                <a:schemeClr val="accent3">
                  <a:lumMod val="40000"/>
                  <a:lumOff val="60000"/>
                </a:schemeClr>
              </a:solidFill>
            </a:endParaRPr>
          </a:p>
        </p:txBody>
      </p:sp>
    </p:spTree>
    <p:extLst>
      <p:ext uri="{BB962C8B-B14F-4D97-AF65-F5344CB8AC3E}">
        <p14:creationId xmlns:p14="http://schemas.microsoft.com/office/powerpoint/2010/main" val="286010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98985A-8F77-2B98-C3A0-15ADB5D4B134}"/>
              </a:ext>
            </a:extLst>
          </p:cNvPr>
          <p:cNvSpPr>
            <a:spLocks noGrp="1"/>
          </p:cNvSpPr>
          <p:nvPr>
            <p:ph type="title"/>
          </p:nvPr>
        </p:nvSpPr>
        <p:spPr/>
        <p:txBody>
          <a:bodyPr>
            <a:normAutofit fontScale="90000"/>
          </a:bodyPr>
          <a:lstStyle/>
          <a:p>
            <a:r>
              <a:rPr lang="en-GB" sz="6000" b="1" i="1" u="sng" dirty="0">
                <a:effectLst>
                  <a:outerShdw blurRad="38100" dist="38100" dir="2700000" algn="tl">
                    <a:srgbClr val="000000">
                      <a:alpha val="43137"/>
                    </a:srgbClr>
                  </a:outerShdw>
                </a:effectLst>
              </a:rPr>
              <a:t>CONCLUSION</a:t>
            </a:r>
            <a:endParaRPr lang="en-IN" sz="6000" b="1" i="1" u="sng"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67A77CE1-C18D-A6C8-2A13-DC11140776A7}"/>
              </a:ext>
            </a:extLst>
          </p:cNvPr>
          <p:cNvSpPr>
            <a:spLocks noGrp="1"/>
          </p:cNvSpPr>
          <p:nvPr>
            <p:ph idx="1"/>
          </p:nvPr>
        </p:nvSpPr>
        <p:spPr/>
        <p:txBody>
          <a:bodyPr/>
          <a:lstStyle/>
          <a:p>
            <a:r>
              <a:rPr lang="en-GB" i="1" dirty="0">
                <a:latin typeface="inherit"/>
              </a:rPr>
              <a:t>A keylogger, whether in the form of software or hardware, is a surveillance tool capable of capturing every keystroke made. </a:t>
            </a:r>
          </a:p>
          <a:p>
            <a:r>
              <a:rPr lang="en-GB" i="1" dirty="0">
                <a:latin typeface="inherit"/>
              </a:rPr>
              <a:t>It has the ability to record various forms of communication such as instant messages and emails, as well as any information typed using the keyboard at any given time.</a:t>
            </a:r>
          </a:p>
          <a:p>
            <a:r>
              <a:rPr lang="en-GB" i="1" dirty="0">
                <a:latin typeface="inherit"/>
              </a:rPr>
              <a:t> Keyloggers pose a serious threat to both individuals and organizations, potentially causing substantial harm if not identified and mitigated.</a:t>
            </a:r>
          </a:p>
          <a:p>
            <a:r>
              <a:rPr lang="en-GB" i="1" dirty="0">
                <a:latin typeface="inherit"/>
              </a:rPr>
              <a:t> Therefore, comprehending their functionality, infiltration techniques, and associated risks is essential for ensuring digital security</a:t>
            </a:r>
            <a:endParaRPr lang="en-IN" i="1" dirty="0">
              <a:latin typeface="inherit"/>
            </a:endParaRPr>
          </a:p>
        </p:txBody>
      </p:sp>
    </p:spTree>
    <p:extLst>
      <p:ext uri="{BB962C8B-B14F-4D97-AF65-F5344CB8AC3E}">
        <p14:creationId xmlns:p14="http://schemas.microsoft.com/office/powerpoint/2010/main" val="92312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2A0D-2FA2-A425-C537-5CA2DD59E8E7}"/>
              </a:ext>
            </a:extLst>
          </p:cNvPr>
          <p:cNvSpPr>
            <a:spLocks noGrp="1"/>
          </p:cNvSpPr>
          <p:nvPr>
            <p:ph type="title"/>
          </p:nvPr>
        </p:nvSpPr>
        <p:spPr/>
        <p:txBody>
          <a:bodyPr/>
          <a:lstStyle/>
          <a:p>
            <a:r>
              <a:rPr lang="en-GB" sz="5400" b="1" i="1" u="sng" dirty="0">
                <a:effectLst>
                  <a:outerShdw blurRad="38100" dist="38100" dir="2700000" algn="tl">
                    <a:srgbClr val="000000">
                      <a:alpha val="43137"/>
                    </a:srgbClr>
                  </a:outerShdw>
                </a:effectLst>
              </a:rPr>
              <a:t>PROJECT LINK</a:t>
            </a:r>
            <a:endParaRPr lang="en-IN" sz="5400"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FF430DD-602D-FF04-B497-E52613ABD1AE}"/>
              </a:ext>
            </a:extLst>
          </p:cNvPr>
          <p:cNvSpPr>
            <a:spLocks noGrp="1"/>
          </p:cNvSpPr>
          <p:nvPr>
            <p:ph idx="1"/>
          </p:nvPr>
        </p:nvSpPr>
        <p:spPr>
          <a:xfrm>
            <a:off x="1090708" y="2468032"/>
            <a:ext cx="8825659" cy="3416300"/>
          </a:xfrm>
        </p:spPr>
        <p:txBody>
          <a:bodyPr>
            <a:normAutofit/>
          </a:bodyPr>
          <a:lstStyle/>
          <a:p>
            <a:r>
              <a:rPr lang="en-IN" sz="2400" b="1" i="1" u="sng" dirty="0"/>
              <a:t>https://github.com/sivarajeshsigireddy/rajeshproject.git</a:t>
            </a:r>
          </a:p>
        </p:txBody>
      </p:sp>
    </p:spTree>
    <p:extLst>
      <p:ext uri="{BB962C8B-B14F-4D97-AF65-F5344CB8AC3E}">
        <p14:creationId xmlns:p14="http://schemas.microsoft.com/office/powerpoint/2010/main" val="222908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B68CA-2DC4-5078-9FDB-C36920A1D46E}"/>
              </a:ext>
            </a:extLst>
          </p:cNvPr>
          <p:cNvSpPr>
            <a:spLocks noGrp="1"/>
          </p:cNvSpPr>
          <p:nvPr>
            <p:ph type="title"/>
          </p:nvPr>
        </p:nvSpPr>
        <p:spPr/>
        <p:txBody>
          <a:bodyPr>
            <a:normAutofit fontScale="90000"/>
          </a:bodyPr>
          <a:lstStyle/>
          <a:p>
            <a:r>
              <a:rPr lang="en-GB" sz="4800" b="1" i="1" u="sng" dirty="0"/>
              <a:t>KEY LOGGER SECURITY</a:t>
            </a:r>
            <a:endParaRPr lang="en-IN" sz="4800" b="1" i="1" u="sng" dirty="0"/>
          </a:p>
        </p:txBody>
      </p:sp>
      <p:pic>
        <p:nvPicPr>
          <p:cNvPr id="8" name="Picture Placeholder 7">
            <a:extLst>
              <a:ext uri="{FF2B5EF4-FFF2-40B4-BE49-F238E27FC236}">
                <a16:creationId xmlns:a16="http://schemas.microsoft.com/office/drawing/2014/main" id="{7E5309F0-3FEF-FB52-E1D9-374C532E9DA3}"/>
              </a:ext>
            </a:extLst>
          </p:cNvPr>
          <p:cNvPicPr>
            <a:picLocks noGrp="1" noChangeAspect="1"/>
          </p:cNvPicPr>
          <p:nvPr>
            <p:ph idx="1"/>
          </p:nvPr>
        </p:nvPicPr>
        <p:blipFill>
          <a:blip r:embed="rId2"/>
          <a:stretch/>
        </p:blipFill>
        <p:spPr>
          <a:xfrm>
            <a:off x="1950720" y="2423160"/>
            <a:ext cx="7660640" cy="3215640"/>
          </a:xfrm>
          <a:prstGeom prst="roundRect">
            <a:avLst>
              <a:gd name="adj" fmla="val 16667"/>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ext Placeholder 5">
            <a:extLst>
              <a:ext uri="{FF2B5EF4-FFF2-40B4-BE49-F238E27FC236}">
                <a16:creationId xmlns:a16="http://schemas.microsoft.com/office/drawing/2014/main" id="{343078A9-3DF8-1744-75D2-1037FAE4F604}"/>
              </a:ext>
            </a:extLst>
          </p:cNvPr>
          <p:cNvSpPr>
            <a:spLocks noGrp="1"/>
          </p:cNvSpPr>
          <p:nvPr>
            <p:ph type="body" sz="half" idx="4294967295"/>
          </p:nvPr>
        </p:nvSpPr>
        <p:spPr>
          <a:xfrm>
            <a:off x="0" y="2971800"/>
            <a:ext cx="6165850" cy="1828800"/>
          </a:xfrm>
        </p:spPr>
        <p:txBody>
          <a:bodyPr/>
          <a:lstStyle/>
          <a:p>
            <a:r>
              <a:rPr lang="en-GB" dirty="0"/>
              <a:t>  </a:t>
            </a:r>
          </a:p>
          <a:p>
            <a:endParaRPr lang="en-GB" dirty="0"/>
          </a:p>
          <a:p>
            <a:endParaRPr lang="en-IN" dirty="0"/>
          </a:p>
        </p:txBody>
      </p:sp>
    </p:spTree>
    <p:extLst>
      <p:ext uri="{BB962C8B-B14F-4D97-AF65-F5344CB8AC3E}">
        <p14:creationId xmlns:p14="http://schemas.microsoft.com/office/powerpoint/2010/main" val="198231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AA1739-BC6D-31BB-BCC7-88B846748FC0}"/>
              </a:ext>
            </a:extLst>
          </p:cNvPr>
          <p:cNvSpPr>
            <a:spLocks noGrp="1"/>
          </p:cNvSpPr>
          <p:nvPr>
            <p:ph type="title"/>
          </p:nvPr>
        </p:nvSpPr>
        <p:spPr/>
        <p:txBody>
          <a:bodyPr>
            <a:normAutofit fontScale="90000"/>
          </a:bodyPr>
          <a:lstStyle/>
          <a:p>
            <a:r>
              <a:rPr lang="en-GB" sz="5400" b="1" i="1" u="sng" dirty="0"/>
              <a:t>AGENDA</a:t>
            </a:r>
            <a:endParaRPr lang="en-IN" sz="5400" b="1" i="1" u="sng" dirty="0"/>
          </a:p>
        </p:txBody>
      </p:sp>
      <p:pic>
        <p:nvPicPr>
          <p:cNvPr id="9" name="Content Placeholder 8">
            <a:extLst>
              <a:ext uri="{FF2B5EF4-FFF2-40B4-BE49-F238E27FC236}">
                <a16:creationId xmlns:a16="http://schemas.microsoft.com/office/drawing/2014/main" id="{F3C16A64-48B9-5C77-EE50-907C1B47F038}"/>
              </a:ext>
            </a:extLst>
          </p:cNvPr>
          <p:cNvPicPr>
            <a:picLocks noGrp="1" noChangeAspect="1"/>
          </p:cNvPicPr>
          <p:nvPr>
            <p:ph sz="half" idx="1"/>
          </p:nvPr>
        </p:nvPicPr>
        <p:blipFill>
          <a:blip r:embed="rId2"/>
          <a:stretch>
            <a:fillRect/>
          </a:stretch>
        </p:blipFill>
        <p:spPr>
          <a:xfrm>
            <a:off x="1388543" y="2603500"/>
            <a:ext cx="4358727" cy="34163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Content Placeholder 6">
            <a:extLst>
              <a:ext uri="{FF2B5EF4-FFF2-40B4-BE49-F238E27FC236}">
                <a16:creationId xmlns:a16="http://schemas.microsoft.com/office/drawing/2014/main" id="{6AB267F8-ADA8-3F52-F003-E34875CCF0A6}"/>
              </a:ext>
            </a:extLst>
          </p:cNvPr>
          <p:cNvSpPr>
            <a:spLocks noGrp="1"/>
          </p:cNvSpPr>
          <p:nvPr>
            <p:ph sz="half" idx="2"/>
          </p:nvPr>
        </p:nvSpPr>
        <p:spPr/>
        <p:txBody>
          <a:bodyPr>
            <a:noAutofit/>
          </a:bodyPr>
          <a:lstStyle/>
          <a:p>
            <a:r>
              <a:rPr lang="en-GB" sz="1700" i="1" dirty="0">
                <a:latin typeface="inherit"/>
              </a:rPr>
              <a:t>Keyloggers are malware that record keystrokes to steal sensitive information. They can be installed via infected software, phishing emails, malicious files, or compromised cloud programs, and can also capture screenshots and track browser activity. To protect against keyloggers, use strong antivirus software, practice safe browsing, avoid suspicious emails, and keep software updated to patch vulnerabilities</a:t>
            </a:r>
            <a:r>
              <a:rPr lang="en-IN" sz="1700" i="1" dirty="0">
                <a:latin typeface="inherit"/>
              </a:rPr>
              <a:t>.</a:t>
            </a:r>
          </a:p>
          <a:p>
            <a:pPr marL="0" indent="0">
              <a:buNone/>
            </a:pPr>
            <a:r>
              <a:rPr lang="en-IN" sz="1700" b="1" i="1" u="sng" dirty="0">
                <a:solidFill>
                  <a:srgbClr val="FF0000"/>
                </a:solidFill>
                <a:effectLst>
                  <a:outerShdw blurRad="38100" dist="38100" dir="2700000" algn="tl">
                    <a:srgbClr val="000000">
                      <a:alpha val="43137"/>
                    </a:srgbClr>
                  </a:outerShdw>
                </a:effectLst>
                <a:latin typeface="inherit"/>
              </a:rPr>
              <a:t>TYPES OF KEY LOGGERS</a:t>
            </a:r>
          </a:p>
          <a:p>
            <a:r>
              <a:rPr lang="en-IN" sz="1700" i="1" dirty="0">
                <a:latin typeface="inherit"/>
              </a:rPr>
              <a:t>1. Software keyloggers</a:t>
            </a:r>
          </a:p>
          <a:p>
            <a:r>
              <a:rPr lang="en-IN" sz="1700" i="1" dirty="0">
                <a:latin typeface="inherit"/>
              </a:rPr>
              <a:t>2. Hardware keyloggers</a:t>
            </a:r>
          </a:p>
          <a:p>
            <a:r>
              <a:rPr lang="en-IN" sz="1700" i="1" dirty="0">
                <a:latin typeface="inherit"/>
              </a:rPr>
              <a:t>3. Mobile keyloggers</a:t>
            </a:r>
            <a:endParaRPr lang="en-GB" sz="1700" i="1" dirty="0">
              <a:latin typeface="inherit"/>
            </a:endParaRPr>
          </a:p>
        </p:txBody>
      </p:sp>
    </p:spTree>
    <p:extLst>
      <p:ext uri="{BB962C8B-B14F-4D97-AF65-F5344CB8AC3E}">
        <p14:creationId xmlns:p14="http://schemas.microsoft.com/office/powerpoint/2010/main" val="162384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F7058-F134-F51E-28FC-B5E8B55FB61B}"/>
              </a:ext>
            </a:extLst>
          </p:cNvPr>
          <p:cNvSpPr>
            <a:spLocks noGrp="1"/>
          </p:cNvSpPr>
          <p:nvPr>
            <p:ph type="title"/>
          </p:nvPr>
        </p:nvSpPr>
        <p:spPr/>
        <p:txBody>
          <a:bodyPr>
            <a:normAutofit fontScale="90000"/>
          </a:bodyPr>
          <a:lstStyle/>
          <a:p>
            <a:r>
              <a:rPr lang="en-GB" sz="4400" b="1" i="1" u="sng" dirty="0">
                <a:solidFill>
                  <a:schemeClr val="bg1"/>
                </a:solidFill>
              </a:rPr>
              <a:t>PROBLEM STATEMENT:</a:t>
            </a:r>
            <a:endParaRPr lang="en-IN" sz="4400" b="1" i="1" u="sng" dirty="0">
              <a:solidFill>
                <a:schemeClr val="bg1"/>
              </a:solidFill>
            </a:endParaRPr>
          </a:p>
        </p:txBody>
      </p:sp>
      <p:sp>
        <p:nvSpPr>
          <p:cNvPr id="6" name="Content Placeholder 5">
            <a:extLst>
              <a:ext uri="{FF2B5EF4-FFF2-40B4-BE49-F238E27FC236}">
                <a16:creationId xmlns:a16="http://schemas.microsoft.com/office/drawing/2014/main" id="{1016DFC8-1745-5019-0EA8-54A0711B2EB9}"/>
              </a:ext>
            </a:extLst>
          </p:cNvPr>
          <p:cNvSpPr>
            <a:spLocks noGrp="1"/>
          </p:cNvSpPr>
          <p:nvPr>
            <p:ph idx="1"/>
          </p:nvPr>
        </p:nvSpPr>
        <p:spPr>
          <a:solidFill>
            <a:schemeClr val="bg1"/>
          </a:solidFill>
        </p:spPr>
        <p:txBody>
          <a:bodyPr>
            <a:normAutofit/>
          </a:bodyPr>
          <a:lstStyle/>
          <a:p>
            <a:r>
              <a:rPr lang="en-US" sz="1700" i="1" dirty="0">
                <a:latin typeface="inherit"/>
              </a:rPr>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 </a:t>
            </a:r>
          </a:p>
          <a:p>
            <a:r>
              <a:rPr lang="en-US" sz="1700" i="1" dirty="0">
                <a:latin typeface="inherit"/>
              </a:rPr>
              <a:t>Keyloggers can be detected using antiviruses. Installation of hardware keyloggers is difficult without the knowledge of the owner of the system. The solution to the above existing problem is that we can build a software keyloggers instead of hardware keyloggers.</a:t>
            </a:r>
          </a:p>
          <a:p>
            <a:r>
              <a:rPr lang="en-US" sz="1700" i="1" dirty="0">
                <a:effectLst/>
                <a:latin typeface="inherit"/>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r>
              <a:rPr lang="en-US" sz="1700" i="1" dirty="0">
                <a:effectLst/>
                <a:highlight>
                  <a:srgbClr val="FFFFFF"/>
                </a:highlight>
                <a:latin typeface="inherit"/>
              </a:rPr>
              <a:t>.</a:t>
            </a:r>
            <a:endParaRPr lang="en-US" sz="1700" i="1" dirty="0">
              <a:latin typeface="inherit"/>
            </a:endParaRPr>
          </a:p>
          <a:p>
            <a:endParaRPr lang="en-IN" sz="1700" i="1" dirty="0">
              <a:latin typeface="inherit"/>
            </a:endParaRPr>
          </a:p>
          <a:p>
            <a:endParaRPr lang="en-IN" sz="1700" i="1" dirty="0">
              <a:latin typeface="inherit"/>
            </a:endParaRPr>
          </a:p>
        </p:txBody>
      </p:sp>
    </p:spTree>
    <p:extLst>
      <p:ext uri="{BB962C8B-B14F-4D97-AF65-F5344CB8AC3E}">
        <p14:creationId xmlns:p14="http://schemas.microsoft.com/office/powerpoint/2010/main" val="427713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8C3A-FBF7-A303-9677-447BE4164CDA}"/>
              </a:ext>
            </a:extLst>
          </p:cNvPr>
          <p:cNvSpPr>
            <a:spLocks noGrp="1"/>
          </p:cNvSpPr>
          <p:nvPr>
            <p:ph type="title"/>
          </p:nvPr>
        </p:nvSpPr>
        <p:spPr/>
        <p:txBody>
          <a:bodyPr>
            <a:normAutofit fontScale="90000"/>
          </a:bodyPr>
          <a:lstStyle/>
          <a:p>
            <a:r>
              <a:rPr lang="en-GB" sz="4400" b="1" i="1" u="sng" dirty="0"/>
              <a:t>PROJECT OVERVIEW</a:t>
            </a:r>
            <a:endParaRPr lang="en-IN" sz="4400" b="1" i="1" u="sng" dirty="0"/>
          </a:p>
        </p:txBody>
      </p:sp>
      <p:sp>
        <p:nvSpPr>
          <p:cNvPr id="3" name="Content Placeholder 2">
            <a:extLst>
              <a:ext uri="{FF2B5EF4-FFF2-40B4-BE49-F238E27FC236}">
                <a16:creationId xmlns:a16="http://schemas.microsoft.com/office/drawing/2014/main" id="{EB571096-8CFD-0E54-5B2C-0B9C845D768B}"/>
              </a:ext>
            </a:extLst>
          </p:cNvPr>
          <p:cNvSpPr>
            <a:spLocks noGrp="1"/>
          </p:cNvSpPr>
          <p:nvPr>
            <p:ph idx="1"/>
          </p:nvPr>
        </p:nvSpPr>
        <p:spPr/>
        <p:txBody>
          <a:bodyPr>
            <a:normAutofit/>
          </a:bodyPr>
          <a:lstStyle/>
          <a:p>
            <a:r>
              <a:rPr lang="en-GB" sz="1700" i="1" dirty="0">
                <a:latin typeface="inherit"/>
              </a:rPr>
              <a:t>1. Ensure Python or an IDE is installed on your computer.</a:t>
            </a:r>
          </a:p>
          <a:p>
            <a:r>
              <a:rPr lang="en-GB" sz="1700" i="1" dirty="0">
                <a:latin typeface="inherit"/>
              </a:rPr>
              <a:t>2. Install the </a:t>
            </a:r>
            <a:r>
              <a:rPr lang="en-GB" sz="1700" i="1" dirty="0" err="1">
                <a:latin typeface="inherit"/>
              </a:rPr>
              <a:t>pynput</a:t>
            </a:r>
            <a:r>
              <a:rPr lang="en-GB" sz="1700" i="1" dirty="0">
                <a:latin typeface="inherit"/>
              </a:rPr>
              <a:t> library using the command: </a:t>
            </a:r>
            <a:r>
              <a:rPr lang="en-GB" sz="1700" b="1" i="1" dirty="0">
                <a:solidFill>
                  <a:schemeClr val="tx1"/>
                </a:solidFill>
                <a:latin typeface="inherit"/>
              </a:rPr>
              <a:t>pip install </a:t>
            </a:r>
            <a:r>
              <a:rPr lang="en-GB" sz="1700" b="1" i="1" dirty="0" err="1">
                <a:solidFill>
                  <a:schemeClr val="tx1"/>
                </a:solidFill>
                <a:latin typeface="inherit"/>
              </a:rPr>
              <a:t>pynput</a:t>
            </a:r>
            <a:r>
              <a:rPr lang="en-GB" sz="1700" i="1" dirty="0">
                <a:latin typeface="inherit"/>
              </a:rPr>
              <a:t>.</a:t>
            </a:r>
          </a:p>
          <a:p>
            <a:r>
              <a:rPr lang="en-GB" sz="1700" i="1" dirty="0">
                <a:latin typeface="inherit"/>
              </a:rPr>
              <a:t>3. Install the </a:t>
            </a:r>
            <a:r>
              <a:rPr lang="en-GB" sz="1700" i="1" dirty="0" err="1">
                <a:latin typeface="inherit"/>
              </a:rPr>
              <a:t>jsons</a:t>
            </a:r>
            <a:r>
              <a:rPr lang="en-GB" sz="1700" i="1" dirty="0">
                <a:latin typeface="inherit"/>
              </a:rPr>
              <a:t> library using the command: </a:t>
            </a:r>
            <a:r>
              <a:rPr lang="en-GB" sz="1700" b="1" i="1" dirty="0">
                <a:solidFill>
                  <a:schemeClr val="tx1"/>
                </a:solidFill>
                <a:latin typeface="inherit"/>
              </a:rPr>
              <a:t>pip install </a:t>
            </a:r>
            <a:r>
              <a:rPr lang="en-GB" sz="1700" b="1" i="1" dirty="0" err="1">
                <a:solidFill>
                  <a:schemeClr val="tx1"/>
                </a:solidFill>
                <a:latin typeface="inherit"/>
              </a:rPr>
              <a:t>jsons</a:t>
            </a:r>
            <a:r>
              <a:rPr lang="en-GB" sz="1700" i="1" dirty="0">
                <a:latin typeface="inherit"/>
              </a:rPr>
              <a:t>.</a:t>
            </a:r>
          </a:p>
          <a:p>
            <a:r>
              <a:rPr lang="en-GB" sz="1700" i="1" dirty="0">
                <a:latin typeface="inherit"/>
              </a:rPr>
              <a:t>4. After installing Python and </a:t>
            </a:r>
            <a:r>
              <a:rPr lang="en-GB" sz="1700" i="1" dirty="0" err="1">
                <a:latin typeface="inherit"/>
              </a:rPr>
              <a:t>pynput</a:t>
            </a:r>
            <a:r>
              <a:rPr lang="en-GB" sz="1700" i="1" dirty="0">
                <a:latin typeface="inherit"/>
              </a:rPr>
              <a:t>, create a file named Keylogger.py and copy the Python script into this file.</a:t>
            </a:r>
          </a:p>
          <a:p>
            <a:r>
              <a:rPr lang="en-GB" sz="1700" i="1" dirty="0">
                <a:latin typeface="inherit"/>
              </a:rPr>
              <a:t>5. Running the script will not open a new window. Instead, a Keylogger.txt file will appear in the script’s directory. This script uses </a:t>
            </a:r>
            <a:r>
              <a:rPr lang="en-GB" sz="1700" i="1" dirty="0" err="1">
                <a:latin typeface="inherit"/>
              </a:rPr>
              <a:t>pynput</a:t>
            </a:r>
            <a:r>
              <a:rPr lang="en-GB" sz="1700" i="1" dirty="0">
                <a:latin typeface="inherit"/>
              </a:rPr>
              <a:t> to log keystrokes into a text file. You can open Keylogger.txt to view all keystrokes recorded on the target computer</a:t>
            </a:r>
            <a:r>
              <a:rPr lang="en-GB" sz="1700" dirty="0">
                <a:latin typeface="inherit"/>
              </a:rPr>
              <a:t>.</a:t>
            </a:r>
            <a:endParaRPr lang="en-IN" sz="1700" dirty="0">
              <a:latin typeface="inherit"/>
            </a:endParaRPr>
          </a:p>
        </p:txBody>
      </p:sp>
    </p:spTree>
    <p:extLst>
      <p:ext uri="{BB962C8B-B14F-4D97-AF65-F5344CB8AC3E}">
        <p14:creationId xmlns:p14="http://schemas.microsoft.com/office/powerpoint/2010/main" val="180631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B53D-BBF1-996E-9A44-5AD61AD14833}"/>
              </a:ext>
            </a:extLst>
          </p:cNvPr>
          <p:cNvSpPr>
            <a:spLocks noGrp="1"/>
          </p:cNvSpPr>
          <p:nvPr>
            <p:ph type="title"/>
          </p:nvPr>
        </p:nvSpPr>
        <p:spPr/>
        <p:txBody>
          <a:bodyPr>
            <a:normAutofit fontScale="90000"/>
          </a:bodyPr>
          <a:lstStyle/>
          <a:p>
            <a:r>
              <a:rPr lang="en-GB" sz="4400" b="1" i="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WHO ARE THE END USERS..?</a:t>
            </a:r>
            <a:endParaRPr lang="en-IN" sz="4400" b="1" i="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9800A3D-BFA9-E40C-247F-0FC88C7E88AB}"/>
              </a:ext>
            </a:extLst>
          </p:cNvPr>
          <p:cNvSpPr>
            <a:spLocks noGrp="1"/>
          </p:cNvSpPr>
          <p:nvPr>
            <p:ph sz="half" idx="1"/>
          </p:nvPr>
        </p:nvSpPr>
        <p:spPr>
          <a:xfrm>
            <a:off x="762000" y="2330230"/>
            <a:ext cx="4313864" cy="3777622"/>
          </a:xfrm>
        </p:spPr>
        <p:txBody>
          <a:bodyPr>
            <a:noAutofit/>
          </a:bodyPr>
          <a:lstStyle/>
          <a:p>
            <a:r>
              <a:rPr lang="en-GB" sz="1400" i="1" dirty="0">
                <a:latin typeface="inherit"/>
              </a:rPr>
              <a:t>The term "end user" refers to the consumer of a good or service, typically possessing unique know-how specific to consumers. An end user is anyone in your organization who utilizes software and hardware assets to carry out their job responsibilities.</a:t>
            </a:r>
          </a:p>
          <a:p>
            <a:r>
              <a:rPr lang="en-GB" sz="1400" i="1" dirty="0">
                <a:latin typeface="inherit"/>
              </a:rPr>
              <a:t>External attacks can manifest in various forms. Two primary cyberattacks to be vigilant about are:</a:t>
            </a:r>
          </a:p>
          <a:p>
            <a:r>
              <a:rPr lang="en-GB" sz="1400" i="1" dirty="0">
                <a:latin typeface="inherit"/>
              </a:rPr>
              <a:t>1. Malware</a:t>
            </a:r>
          </a:p>
          <a:p>
            <a:r>
              <a:rPr lang="en-GB" sz="1400" i="1" dirty="0">
                <a:latin typeface="inherit"/>
              </a:rPr>
              <a:t>2. Phishing</a:t>
            </a:r>
          </a:p>
          <a:p>
            <a:r>
              <a:rPr lang="en-GB" sz="1400" i="1" dirty="0">
                <a:latin typeface="inherit"/>
              </a:rPr>
              <a:t>End users are responsible for safeguarding the information resources they have access to.</a:t>
            </a:r>
            <a:endParaRPr lang="en-IN" sz="1400" i="1" dirty="0">
              <a:latin typeface="inherit"/>
            </a:endParaRPr>
          </a:p>
        </p:txBody>
      </p:sp>
      <p:pic>
        <p:nvPicPr>
          <p:cNvPr id="2052" name="Picture 4" descr="Multiple Keyboards Stock Vector Illustration and Royalty Free Multiple  Keyboards Clipart">
            <a:extLst>
              <a:ext uri="{FF2B5EF4-FFF2-40B4-BE49-F238E27FC236}">
                <a16:creationId xmlns:a16="http://schemas.microsoft.com/office/drawing/2014/main" id="{244BEE53-D079-EC59-A845-2FA0039ED5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888480" y="2509520"/>
            <a:ext cx="4313864" cy="33748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7784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CCAD-8F63-1BBB-DD9B-7281FFFA783B}"/>
              </a:ext>
            </a:extLst>
          </p:cNvPr>
          <p:cNvSpPr>
            <a:spLocks noGrp="1"/>
          </p:cNvSpPr>
          <p:nvPr>
            <p:ph type="title"/>
          </p:nvPr>
        </p:nvSpPr>
        <p:spPr/>
        <p:txBody>
          <a:bodyPr>
            <a:normAutofit/>
          </a:bodyPr>
          <a:lstStyle/>
          <a:p>
            <a:r>
              <a:rPr lang="en-GB" b="1" i="1" u="sng" dirty="0">
                <a:effectLst>
                  <a:outerShdw blurRad="38100" dist="38100" dir="2700000" algn="tl">
                    <a:srgbClr val="000000">
                      <a:alpha val="43137"/>
                    </a:srgbClr>
                  </a:outerShdw>
                </a:effectLst>
              </a:rPr>
              <a:t>YOUR SOLUTION AND ITS PROPOSITION</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FFA733-1087-CA26-4C57-975D60472496}"/>
              </a:ext>
            </a:extLst>
          </p:cNvPr>
          <p:cNvSpPr>
            <a:spLocks noGrp="1"/>
          </p:cNvSpPr>
          <p:nvPr>
            <p:ph idx="1"/>
          </p:nvPr>
        </p:nvSpPr>
        <p:spPr>
          <a:xfrm>
            <a:off x="1154954" y="2603500"/>
            <a:ext cx="10600165" cy="4020820"/>
          </a:xfrm>
        </p:spPr>
        <p:txBody>
          <a:bodyPr>
            <a:noAutofit/>
          </a:bodyPr>
          <a:lstStyle/>
          <a:p>
            <a:r>
              <a:rPr lang="en-GB" i="1" dirty="0">
                <a:latin typeface="inherit"/>
              </a:rPr>
              <a:t>Organizations often sought cybersecurity software only in response to attacks. However, with cyber attacks increasingly prevalent in the media, many organizations are now taking proactive measures to safeguard their data and valuable assets. Rather than immediately presenting features, it's important to first identify the specific pain points of each prospect and then tailor the conversation to address the particular risks that concern them the most . Depending upon the prospect, your value proposition might to speak :</a:t>
            </a:r>
            <a:br>
              <a:rPr lang="en-GB" i="1" dirty="0">
                <a:latin typeface="inherit"/>
              </a:rPr>
            </a:br>
            <a:r>
              <a:rPr lang="en-GB" i="1" dirty="0">
                <a:latin typeface="inherit"/>
              </a:rPr>
              <a:t>1.Financial Risk </a:t>
            </a:r>
            <a:br>
              <a:rPr lang="en-GB" i="1" dirty="0">
                <a:latin typeface="inherit"/>
              </a:rPr>
            </a:br>
            <a:r>
              <a:rPr lang="en-GB" i="1" dirty="0">
                <a:latin typeface="inherit"/>
              </a:rPr>
              <a:t>2.Reputational Risk</a:t>
            </a:r>
            <a:br>
              <a:rPr lang="en-GB" i="1" dirty="0">
                <a:latin typeface="inherit"/>
              </a:rPr>
            </a:br>
            <a:r>
              <a:rPr lang="en-GB" i="1" dirty="0">
                <a:latin typeface="inherit"/>
              </a:rPr>
              <a:t>3.Legal Risk</a:t>
            </a:r>
            <a:br>
              <a:rPr lang="en-GB" i="1" dirty="0">
                <a:latin typeface="inherit"/>
              </a:rPr>
            </a:br>
            <a:r>
              <a:rPr lang="en-GB" i="1" dirty="0">
                <a:latin typeface="inherit"/>
              </a:rPr>
              <a:t>4.Compliance Risk</a:t>
            </a:r>
            <a:endParaRPr lang="en-IN" i="1" dirty="0"/>
          </a:p>
        </p:txBody>
      </p:sp>
    </p:spTree>
    <p:extLst>
      <p:ext uri="{BB962C8B-B14F-4D97-AF65-F5344CB8AC3E}">
        <p14:creationId xmlns:p14="http://schemas.microsoft.com/office/powerpoint/2010/main" val="222608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A0C-A662-DC4D-B74A-3DB194EE5570}"/>
              </a:ext>
            </a:extLst>
          </p:cNvPr>
          <p:cNvSpPr>
            <a:spLocks noGrp="1"/>
          </p:cNvSpPr>
          <p:nvPr>
            <p:ph type="title"/>
          </p:nvPr>
        </p:nvSpPr>
        <p:spPr/>
        <p:txBody>
          <a:bodyPr>
            <a:normAutofit/>
          </a:bodyPr>
          <a:lstStyle/>
          <a:p>
            <a:r>
              <a:rPr lang="en-GB" sz="3200" b="1" i="1" u="sng" dirty="0"/>
              <a:t>HOW KEYLOGGERS ATTACKS YOUR DEVICE</a:t>
            </a:r>
            <a:endParaRPr lang="en-IN" sz="3200" b="1" i="1" u="sng" dirty="0"/>
          </a:p>
        </p:txBody>
      </p:sp>
      <p:sp>
        <p:nvSpPr>
          <p:cNvPr id="3" name="Content Placeholder 2">
            <a:extLst>
              <a:ext uri="{FF2B5EF4-FFF2-40B4-BE49-F238E27FC236}">
                <a16:creationId xmlns:a16="http://schemas.microsoft.com/office/drawing/2014/main" id="{CD3EB7D2-3DAD-4341-4E51-46192CE82416}"/>
              </a:ext>
            </a:extLst>
          </p:cNvPr>
          <p:cNvSpPr>
            <a:spLocks noGrp="1"/>
          </p:cNvSpPr>
          <p:nvPr>
            <p:ph idx="1"/>
          </p:nvPr>
        </p:nvSpPr>
        <p:spPr/>
        <p:txBody>
          <a:bodyPr>
            <a:noAutofit/>
          </a:bodyPr>
          <a:lstStyle/>
          <a:p>
            <a:r>
              <a:rPr lang="en-GB" i="1" dirty="0">
                <a:latin typeface="inherit"/>
              </a:rPr>
              <a:t>To gain access to your device, a keylogger has to be installed inside in it or, in the case of a hardware keylogger physically connected to your computer. There are a few different ways for keyloggers attack your device </a:t>
            </a:r>
            <a:br>
              <a:rPr lang="en-GB" i="1" dirty="0">
                <a:latin typeface="inherit"/>
              </a:rPr>
            </a:br>
            <a:endParaRPr lang="en-GB" i="1" dirty="0">
              <a:latin typeface="inherit"/>
            </a:endParaRPr>
          </a:p>
          <a:p>
            <a:pPr>
              <a:buFont typeface="Courier New" panose="02070309020205020404" pitchFamily="49" charset="0"/>
              <a:buChar char="o"/>
            </a:pPr>
            <a:r>
              <a:rPr lang="en-GB" i="1" dirty="0">
                <a:latin typeface="inherit"/>
              </a:rPr>
              <a:t>1. Spear </a:t>
            </a:r>
            <a:r>
              <a:rPr lang="en-GB" i="1" dirty="0" err="1">
                <a:latin typeface="inherit"/>
              </a:rPr>
              <a:t>phising</a:t>
            </a:r>
            <a:r>
              <a:rPr lang="en-GB" i="1" dirty="0">
                <a:latin typeface="inherit"/>
              </a:rPr>
              <a:t> </a:t>
            </a:r>
          </a:p>
          <a:p>
            <a:pPr>
              <a:buFont typeface="Courier New" panose="02070309020205020404" pitchFamily="49" charset="0"/>
              <a:buChar char="o"/>
            </a:pPr>
            <a:r>
              <a:rPr lang="en-GB" i="1" dirty="0">
                <a:latin typeface="inherit"/>
              </a:rPr>
              <a:t>2. Drive-by download</a:t>
            </a:r>
          </a:p>
          <a:p>
            <a:pPr>
              <a:buFont typeface="Courier New" panose="02070309020205020404" pitchFamily="49" charset="0"/>
              <a:buChar char="o"/>
            </a:pPr>
            <a:r>
              <a:rPr lang="en-GB" i="1" dirty="0">
                <a:latin typeface="inherit"/>
              </a:rPr>
              <a:t>3. </a:t>
            </a:r>
            <a:r>
              <a:rPr lang="en-GB" i="1" dirty="0" err="1">
                <a:latin typeface="inherit"/>
              </a:rPr>
              <a:t>Torjan</a:t>
            </a:r>
            <a:r>
              <a:rPr lang="en-GB" i="1" dirty="0">
                <a:latin typeface="inherit"/>
              </a:rPr>
              <a:t> horse</a:t>
            </a:r>
          </a:p>
          <a:p>
            <a:pPr marL="0" indent="0">
              <a:buNone/>
            </a:pPr>
            <a:r>
              <a:rPr lang="en-GB" b="1" i="1" dirty="0">
                <a:solidFill>
                  <a:srgbClr val="FC1C1C"/>
                </a:solidFill>
                <a:effectLst>
                  <a:outerShdw blurRad="38100" dist="38100" dir="2700000" algn="tl">
                    <a:srgbClr val="000000">
                      <a:alpha val="43137"/>
                    </a:srgbClr>
                  </a:outerShdw>
                </a:effectLst>
                <a:latin typeface="inherit"/>
              </a:rPr>
              <a:t>     </a:t>
            </a:r>
            <a:r>
              <a:rPr lang="en-GB" b="1" i="1" u="sng" dirty="0">
                <a:solidFill>
                  <a:srgbClr val="FC1C1C"/>
                </a:solidFill>
                <a:effectLst>
                  <a:outerShdw blurRad="38100" dist="38100" dir="2700000" algn="tl">
                    <a:srgbClr val="000000">
                      <a:alpha val="43137"/>
                    </a:srgbClr>
                  </a:outerShdw>
                </a:effectLst>
                <a:latin typeface="inherit"/>
              </a:rPr>
              <a:t>Problems caused by keyloggers :-</a:t>
            </a:r>
          </a:p>
          <a:p>
            <a:r>
              <a:rPr lang="en-GB" i="1" dirty="0">
                <a:latin typeface="inherit"/>
              </a:rPr>
              <a:t>1. Unknown processes consuming computing power</a:t>
            </a:r>
          </a:p>
          <a:p>
            <a:r>
              <a:rPr lang="en-GB" i="1" dirty="0">
                <a:latin typeface="inherit"/>
              </a:rPr>
              <a:t>2. Delays during typing</a:t>
            </a:r>
          </a:p>
          <a:p>
            <a:r>
              <a:rPr lang="en-GB" i="1" dirty="0">
                <a:latin typeface="inherit"/>
              </a:rPr>
              <a:t>3. Applications freeze randomly</a:t>
            </a:r>
            <a:endParaRPr lang="en-IN" i="1" dirty="0">
              <a:latin typeface="inherit"/>
            </a:endParaRPr>
          </a:p>
        </p:txBody>
      </p:sp>
    </p:spTree>
    <p:extLst>
      <p:ext uri="{BB962C8B-B14F-4D97-AF65-F5344CB8AC3E}">
        <p14:creationId xmlns:p14="http://schemas.microsoft.com/office/powerpoint/2010/main" val="414896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269D6-F1BB-BF9B-11A8-2957D27B07D6}"/>
              </a:ext>
            </a:extLst>
          </p:cNvPr>
          <p:cNvSpPr>
            <a:spLocks noGrp="1"/>
          </p:cNvSpPr>
          <p:nvPr>
            <p:ph type="title"/>
          </p:nvPr>
        </p:nvSpPr>
        <p:spPr/>
        <p:txBody>
          <a:bodyPr/>
          <a:lstStyle/>
          <a:p>
            <a:r>
              <a:rPr lang="en-GB" b="1" i="1" u="sng" dirty="0"/>
              <a:t>HOW TO DETECT A KEYLOGGER</a:t>
            </a:r>
            <a:endParaRPr lang="en-IN" b="1" i="1" u="sng" dirty="0"/>
          </a:p>
        </p:txBody>
      </p:sp>
      <p:sp>
        <p:nvSpPr>
          <p:cNvPr id="5" name="Content Placeholder 4">
            <a:extLst>
              <a:ext uri="{FF2B5EF4-FFF2-40B4-BE49-F238E27FC236}">
                <a16:creationId xmlns:a16="http://schemas.microsoft.com/office/drawing/2014/main" id="{0464DC7F-2D25-4317-B82D-44A27F7294D9}"/>
              </a:ext>
            </a:extLst>
          </p:cNvPr>
          <p:cNvSpPr>
            <a:spLocks noGrp="1"/>
          </p:cNvSpPr>
          <p:nvPr>
            <p:ph sz="half" idx="1"/>
          </p:nvPr>
        </p:nvSpPr>
        <p:spPr/>
        <p:txBody>
          <a:bodyPr>
            <a:noAutofit/>
          </a:bodyPr>
          <a:lstStyle/>
          <a:p>
            <a:r>
              <a:rPr lang="en-GB" sz="1600" i="1" dirty="0">
                <a:latin typeface="inherit"/>
              </a:rPr>
              <a:t>Here's how to access your extensions in some of the most common browsers:</a:t>
            </a:r>
          </a:p>
          <a:p>
            <a:pPr>
              <a:buFont typeface="Arial" panose="020B0604020202020204" pitchFamily="34" charset="0"/>
              <a:buChar char="•"/>
            </a:pPr>
            <a:r>
              <a:rPr lang="en-GB" sz="1600" b="1" i="1" u="sng" dirty="0">
                <a:effectLst>
                  <a:outerShdw blurRad="38100" dist="38100" dir="2700000" algn="tl">
                    <a:srgbClr val="000000">
                      <a:alpha val="43137"/>
                    </a:srgbClr>
                  </a:outerShdw>
                </a:effectLst>
                <a:latin typeface="inherit"/>
              </a:rPr>
              <a:t>Safari</a:t>
            </a:r>
            <a:r>
              <a:rPr lang="en-GB" sz="1600" i="1" dirty="0">
                <a:latin typeface="inherit"/>
              </a:rPr>
              <a:t>: Choose "Preferences" from the Safari menu, then click on "Extensions."</a:t>
            </a:r>
          </a:p>
          <a:p>
            <a:pPr>
              <a:buFont typeface="Arial" panose="020B0604020202020204" pitchFamily="34" charset="0"/>
              <a:buChar char="•"/>
            </a:pPr>
            <a:r>
              <a:rPr lang="en-GB" sz="1600" b="1" i="1" u="sng" dirty="0">
                <a:effectLst>
                  <a:outerShdw blurRad="38100" dist="38100" dir="2700000" algn="tl">
                    <a:srgbClr val="000000">
                      <a:alpha val="43137"/>
                    </a:srgbClr>
                  </a:outerShdw>
                </a:effectLst>
                <a:latin typeface="inherit"/>
              </a:rPr>
              <a:t>Chrome</a:t>
            </a:r>
            <a:r>
              <a:rPr lang="en-GB" sz="1600" i="1" dirty="0">
                <a:latin typeface="inherit"/>
              </a:rPr>
              <a:t>: Enter "chrome://extensions" in the address field.</a:t>
            </a:r>
          </a:p>
          <a:p>
            <a:pPr>
              <a:buFont typeface="Arial" panose="020B0604020202020204" pitchFamily="34" charset="0"/>
              <a:buChar char="•"/>
            </a:pPr>
            <a:r>
              <a:rPr lang="en-GB" sz="1600" b="1" i="1" u="sng" dirty="0">
                <a:effectLst>
                  <a:outerShdw blurRad="38100" dist="38100" dir="2700000" algn="tl">
                    <a:srgbClr val="000000">
                      <a:alpha val="43137"/>
                    </a:srgbClr>
                  </a:outerShdw>
                </a:effectLst>
                <a:latin typeface="inherit"/>
              </a:rPr>
              <a:t>Opera</a:t>
            </a:r>
            <a:r>
              <a:rPr lang="en-GB" sz="1600" i="1" dirty="0">
                <a:latin typeface="inherit"/>
              </a:rPr>
              <a:t>: Select "Extensions," then choose "Manage Extensions."</a:t>
            </a:r>
          </a:p>
          <a:p>
            <a:pPr>
              <a:buFont typeface="Arial" panose="020B0604020202020204" pitchFamily="34" charset="0"/>
              <a:buChar char="•"/>
            </a:pPr>
            <a:r>
              <a:rPr lang="en-GB" sz="1600" b="1" i="1" u="sng" dirty="0">
                <a:effectLst>
                  <a:outerShdw blurRad="38100" dist="38100" dir="2700000" algn="tl">
                    <a:srgbClr val="000000">
                      <a:alpha val="43137"/>
                    </a:srgbClr>
                  </a:outerShdw>
                </a:effectLst>
                <a:latin typeface="inherit"/>
              </a:rPr>
              <a:t>Firefox</a:t>
            </a:r>
            <a:r>
              <a:rPr lang="en-GB" sz="1600" i="1" dirty="0">
                <a:latin typeface="inherit"/>
              </a:rPr>
              <a:t>: Type "about : addons " in the address field.</a:t>
            </a:r>
          </a:p>
          <a:p>
            <a:pPr>
              <a:buFont typeface="Arial" panose="020B0604020202020204" pitchFamily="34" charset="0"/>
              <a:buChar char="•"/>
            </a:pPr>
            <a:r>
              <a:rPr lang="en-GB" sz="1600" b="1" i="1" u="sng" dirty="0">
                <a:effectLst>
                  <a:outerShdw blurRad="38100" dist="38100" dir="2700000" algn="tl">
                    <a:srgbClr val="000000">
                      <a:alpha val="43137"/>
                    </a:srgbClr>
                  </a:outerShdw>
                </a:effectLst>
                <a:latin typeface="inherit"/>
              </a:rPr>
              <a:t>Microsoft Edge</a:t>
            </a:r>
            <a:r>
              <a:rPr lang="en-GB" sz="1600" i="1" dirty="0">
                <a:latin typeface="inherit"/>
              </a:rPr>
              <a:t>: Click on "Extensions" in your browser menu.</a:t>
            </a:r>
          </a:p>
          <a:p>
            <a:pPr>
              <a:buFont typeface="Arial" panose="020B0604020202020204" pitchFamily="34" charset="0"/>
              <a:buChar char="•"/>
            </a:pPr>
            <a:r>
              <a:rPr lang="en-GB" sz="1600" b="1" i="1" u="sng" dirty="0">
                <a:effectLst>
                  <a:outerShdw blurRad="38100" dist="38100" dir="2700000" algn="tl">
                    <a:srgbClr val="000000">
                      <a:alpha val="43137"/>
                    </a:srgbClr>
                  </a:outerShdw>
                </a:effectLst>
                <a:latin typeface="inherit"/>
              </a:rPr>
              <a:t>Internet Explorer</a:t>
            </a:r>
            <a:r>
              <a:rPr lang="en-GB" sz="1600" i="1" dirty="0">
                <a:latin typeface="inherit"/>
              </a:rPr>
              <a:t>: Go to the Tools menu and select "Manage add-ons.""</a:t>
            </a:r>
          </a:p>
          <a:p>
            <a:endParaRPr lang="en-IN" sz="1600" i="1" dirty="0">
              <a:latin typeface="inherit"/>
            </a:endParaRPr>
          </a:p>
        </p:txBody>
      </p:sp>
      <p:pic>
        <p:nvPicPr>
          <p:cNvPr id="1030" name="Picture 6" descr="What Is a Keylogger and How to Detect It on Android Phones">
            <a:extLst>
              <a:ext uri="{FF2B5EF4-FFF2-40B4-BE49-F238E27FC236}">
                <a16:creationId xmlns:a16="http://schemas.microsoft.com/office/drawing/2014/main" id="{FA2539D7-AFC5-B528-B151-1E1FB3180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554" y="2813050"/>
            <a:ext cx="4194492" cy="2997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540879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175</TotalTime>
  <Words>845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Cambria</vt:lpstr>
      <vt:lpstr>Century Gothic</vt:lpstr>
      <vt:lpstr>Courier New</vt:lpstr>
      <vt:lpstr>inherit</vt:lpstr>
      <vt:lpstr>Wingdings 3</vt:lpstr>
      <vt:lpstr>Ion Boardroom</vt:lpstr>
      <vt:lpstr>SIVA RAJESH SIGIREDDY</vt:lpstr>
      <vt:lpstr>KEY LOGGER SECURITY</vt:lpstr>
      <vt:lpstr>AGENDA</vt:lpstr>
      <vt:lpstr>PROBLEM STATEMENT:</vt:lpstr>
      <vt:lpstr>PROJECT OVERVIEW</vt:lpstr>
      <vt:lpstr>WHO ARE THE END USERS..?</vt:lpstr>
      <vt:lpstr>YOUR SOLUTION AND ITS PROPOSITION</vt:lpstr>
      <vt:lpstr>HOW KEYLOGGERS ATTACKS YOUR DEVICE</vt:lpstr>
      <vt:lpstr>HOW TO DETECT A KEYLOGGER</vt:lpstr>
      <vt:lpstr>CONCLUSION</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swamynamala143@gmail.com</dc:creator>
  <cp:lastModifiedBy>swamynamala143@gmail.com</cp:lastModifiedBy>
  <cp:revision>2</cp:revision>
  <dcterms:created xsi:type="dcterms:W3CDTF">2024-06-23T05:07:52Z</dcterms:created>
  <dcterms:modified xsi:type="dcterms:W3CDTF">2024-06-23T09:37:05Z</dcterms:modified>
</cp:coreProperties>
</file>