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C4AA1-C917-48C4-980D-54609345841C}" v="247" dt="2024-03-28T16:34:03.652"/>
    <p1510:client id="{6D67933D-1A63-4428-B993-7FC70B716A57}" v="9" dt="2024-03-28T15:44:05.212"/>
    <p1510:client id="{7351BEEE-18B8-45EE-96FD-0F8C044126C6}" v="116" dt="2024-03-29T04:07:53.99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5589913" y="1854394"/>
            <a:ext cx="3227219" cy="518159"/>
          </a:xfrm>
          <a:prstGeom prst="rect">
            <a:avLst/>
          </a:prstGeom>
        </p:spPr>
        <p:txBody>
          <a:bodyPr vert="horz" wrap="square" lIns="0" tIns="16510" rIns="0" bIns="0" rtlCol="0" anchor="t">
            <a:spAutoFit/>
          </a:bodyPr>
          <a:lstStyle/>
          <a:p>
            <a:pPr marL="12700">
              <a:spcBef>
                <a:spcPts val="130"/>
              </a:spcBef>
            </a:pPr>
            <a:r>
              <a:rPr lang="en-US" sz="3200" dirty="0" err="1">
                <a:latin typeface="Trebuchet MS"/>
                <a:cs typeface="Trebuchet MS"/>
              </a:rPr>
              <a:t>Sivaraj</a:t>
            </a:r>
            <a:r>
              <a:rPr lang="en-US" sz="3200" dirty="0">
                <a:latin typeface="Trebuchet MS"/>
                <a:cs typeface="Trebuchet MS"/>
              </a:rPr>
              <a:t> S</a:t>
            </a:r>
            <a:endParaRPr sz="3200" dirty="0">
              <a:latin typeface="Trebuchet MS"/>
              <a:cs typeface="Trebuchet MS"/>
            </a:endParaRPr>
          </a:p>
        </p:txBody>
      </p:sp>
      <p:sp>
        <p:nvSpPr>
          <p:cNvPr id="8" name="object 8"/>
          <p:cNvSpPr txBox="1"/>
          <p:nvPr/>
        </p:nvSpPr>
        <p:spPr>
          <a:xfrm>
            <a:off x="5632974" y="2631121"/>
            <a:ext cx="5209837" cy="1910779"/>
          </a:xfrm>
          <a:prstGeom prst="rect">
            <a:avLst/>
          </a:prstGeom>
        </p:spPr>
        <p:txBody>
          <a:bodyPr vert="horz" wrap="square" lIns="0" tIns="12700" rIns="0" bIns="0" rtlCol="0" anchor="t">
            <a:spAutoFit/>
          </a:bodyPr>
          <a:lstStyle/>
          <a:p>
            <a:pPr marL="12700">
              <a:spcBef>
                <a:spcPts val="100"/>
              </a:spcBef>
            </a:pPr>
            <a:r>
              <a:rPr lang="en-US" sz="2400" b="1" dirty="0">
                <a:solidFill>
                  <a:srgbClr val="2D936B"/>
                </a:solidFill>
                <a:latin typeface="Trebuchet MS"/>
                <a:cs typeface="Trebuchet MS"/>
              </a:rPr>
              <a:t>Bachelor of Engineering</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Computer Science Engineering </a:t>
            </a:r>
          </a:p>
          <a:p>
            <a:pPr marL="12700">
              <a:spcBef>
                <a:spcPts val="100"/>
              </a:spcBef>
            </a:pPr>
            <a:endParaRPr lang="en-US" sz="2400" b="1" dirty="0">
              <a:solidFill>
                <a:srgbClr val="2D936B"/>
              </a:solidFill>
              <a:latin typeface="Trebuchet MS"/>
              <a:cs typeface="Trebuchet MS"/>
            </a:endParaRPr>
          </a:p>
          <a:p>
            <a:pPr marL="12700">
              <a:spcBef>
                <a:spcPts val="100"/>
              </a:spcBef>
            </a:pPr>
            <a:r>
              <a:rPr lang="en-US" sz="2400" b="1" dirty="0">
                <a:solidFill>
                  <a:srgbClr val="2D936B"/>
                </a:solidFill>
                <a:latin typeface="Trebuchet MS"/>
                <a:cs typeface="Trebuchet MS"/>
              </a:rPr>
              <a:t>211521104148	</a:t>
            </a: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68428" y="38436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a:solidFill>
                  <a:srgbClr val="006FC0"/>
                </a:solidFill>
                <a:uFill>
                  <a:solidFill>
                    <a:srgbClr val="006FC0"/>
                  </a:solidFill>
                </a:uFill>
                <a:latin typeface="Trebuchet MS"/>
                <a:cs typeface="Trebuchet MS"/>
                <a:hlinkClick r:id="rId3"/>
              </a:rPr>
              <a:t>Demo</a:t>
            </a:r>
            <a:r>
              <a:rPr sz="2000" u="sng" spc="10">
                <a:solidFill>
                  <a:srgbClr val="006FC0"/>
                </a:solidFill>
                <a:uFill>
                  <a:solidFill>
                    <a:srgbClr val="006FC0"/>
                  </a:solidFill>
                </a:uFill>
                <a:latin typeface="Trebuchet MS"/>
                <a:cs typeface="Trebuchet MS"/>
                <a:hlinkClick r:id="rId3"/>
              </a:rPr>
              <a:t> </a:t>
            </a:r>
            <a:r>
              <a:rPr sz="2000" u="sng" spc="-2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pic>
        <p:nvPicPr>
          <p:cNvPr id="10" name="Picture 9" descr="A screenshot of a computer program&#10;&#10;Description automatically generated">
            <a:extLst>
              <a:ext uri="{FF2B5EF4-FFF2-40B4-BE49-F238E27FC236}">
                <a16:creationId xmlns:a16="http://schemas.microsoft.com/office/drawing/2014/main" id="{7ED56E0B-CCB2-926C-6562-304E48E65088}"/>
              </a:ext>
            </a:extLst>
          </p:cNvPr>
          <p:cNvPicPr>
            <a:picLocks noChangeAspect="1"/>
          </p:cNvPicPr>
          <p:nvPr/>
        </p:nvPicPr>
        <p:blipFill>
          <a:blip r:embed="rId4"/>
          <a:stretch>
            <a:fillRect/>
          </a:stretch>
        </p:blipFill>
        <p:spPr>
          <a:xfrm>
            <a:off x="369795" y="1399337"/>
            <a:ext cx="8987117" cy="44179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964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a:t>PROJECT</a:t>
            </a:r>
            <a:r>
              <a:rPr sz="4250" spc="-90"/>
              <a:t> </a:t>
            </a:r>
            <a:r>
              <a:rPr sz="4250" spc="-1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a:p>
        </p:txBody>
      </p:sp>
      <p:sp>
        <p:nvSpPr>
          <p:cNvPr id="24" name="TextBox 23">
            <a:extLst>
              <a:ext uri="{FF2B5EF4-FFF2-40B4-BE49-F238E27FC236}">
                <a16:creationId xmlns:a16="http://schemas.microsoft.com/office/drawing/2014/main" id="{86C4076C-F622-06AE-222D-ED24E0D0E6C1}"/>
              </a:ext>
            </a:extLst>
          </p:cNvPr>
          <p:cNvSpPr txBox="1"/>
          <p:nvPr/>
        </p:nvSpPr>
        <p:spPr>
          <a:xfrm>
            <a:off x="1183341" y="2886636"/>
            <a:ext cx="857025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AI Transformers : Enhancing conversational retrieval with OpenAI Embeddings for efficient Q&amp;A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045884" cy="3032311"/>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129" y="4444"/>
            <a:ext cx="9764395" cy="1122362"/>
          </a:xfrm>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7" name="TextBox 26">
            <a:extLst>
              <a:ext uri="{FF2B5EF4-FFF2-40B4-BE49-F238E27FC236}">
                <a16:creationId xmlns:a16="http://schemas.microsoft.com/office/drawing/2014/main" id="{AAFC9282-DF77-4EA1-91B3-8684ED08C2ED}"/>
              </a:ext>
            </a:extLst>
          </p:cNvPr>
          <p:cNvSpPr txBox="1"/>
          <p:nvPr/>
        </p:nvSpPr>
        <p:spPr>
          <a:xfrm>
            <a:off x="3043518" y="208430"/>
            <a:ext cx="6004110"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latin typeface="Calibri"/>
                <a:cs typeface="Calibri"/>
              </a:rPr>
              <a:t>​</a:t>
            </a:r>
            <a:r>
              <a:rPr lang="en-US" sz="3600">
                <a:solidFill>
                  <a:srgbClr val="0D0D0D"/>
                </a:solidFill>
              </a:rPr>
              <a:t>Introduction</a:t>
            </a:r>
            <a:endParaRPr lang="en-US" sz="3600">
              <a:solidFill>
                <a:srgbClr val="000000"/>
              </a:solidFill>
            </a:endParaRPr>
          </a:p>
          <a:p>
            <a:pPr algn="l"/>
            <a:endParaRPr lang="en-US" sz="3600">
              <a:solidFill>
                <a:srgbClr val="0D0D0D"/>
              </a:solidFill>
            </a:endParaRPr>
          </a:p>
          <a:p>
            <a:pPr algn="l"/>
            <a:r>
              <a:rPr lang="en-US" sz="3600">
                <a:solidFill>
                  <a:srgbClr val="0D0D0D"/>
                </a:solidFill>
              </a:rPr>
              <a:t>Project Overview</a:t>
            </a:r>
            <a:endParaRPr lang="en-US" sz="3600"/>
          </a:p>
          <a:p>
            <a:pPr algn="l"/>
            <a:endParaRPr lang="en-US" sz="3600">
              <a:solidFill>
                <a:srgbClr val="0D0D0D"/>
              </a:solidFill>
            </a:endParaRPr>
          </a:p>
          <a:p>
            <a:pPr algn="l"/>
            <a:r>
              <a:rPr lang="en-US" sz="3600">
                <a:solidFill>
                  <a:srgbClr val="0D0D0D"/>
                </a:solidFill>
              </a:rPr>
              <a:t>Implementation Details</a:t>
            </a:r>
            <a:endParaRPr lang="en-US" sz="3600"/>
          </a:p>
          <a:p>
            <a:pPr algn="l"/>
            <a:endParaRPr lang="en-US" sz="3600">
              <a:solidFill>
                <a:srgbClr val="0D0D0D"/>
              </a:solidFill>
            </a:endParaRPr>
          </a:p>
          <a:p>
            <a:pPr algn="l"/>
            <a:r>
              <a:rPr lang="en-US" sz="3600">
                <a:solidFill>
                  <a:srgbClr val="0D0D0D"/>
                </a:solidFill>
              </a:rPr>
              <a:t>Additional Processes</a:t>
            </a:r>
            <a:endParaRPr lang="en-US" sz="3600"/>
          </a:p>
          <a:p>
            <a:pPr algn="l"/>
            <a:endParaRPr lang="en-US" sz="3600">
              <a:solidFill>
                <a:srgbClr val="0D0D0D"/>
              </a:solidFill>
            </a:endParaRPr>
          </a:p>
          <a:p>
            <a:pPr algn="l"/>
            <a:r>
              <a:rPr lang="en-US" sz="3600">
                <a:solidFill>
                  <a:srgbClr val="0D0D0D"/>
                </a:solidFill>
              </a:rPr>
              <a:t>Demonstration</a:t>
            </a:r>
            <a:endParaRPr lang="en-US" sz="3600"/>
          </a:p>
          <a:p>
            <a:pPr algn="l"/>
            <a:endParaRPr lang="en-US" sz="3600">
              <a:solidFill>
                <a:srgbClr val="0D0D0D"/>
              </a:solidFill>
            </a:endParaRPr>
          </a:p>
          <a:p>
            <a:pPr algn="l"/>
            <a:r>
              <a:rPr lang="en-US" sz="3600">
                <a:solidFill>
                  <a:srgbClr val="0D0D0D"/>
                </a:solidFill>
              </a:rPr>
              <a:t>Conclusion &amp; Discussion</a:t>
            </a:r>
            <a:endParaRPr lang="en-US" sz="3600"/>
          </a:p>
          <a:p>
            <a:endParaRPr lang="en-US">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603751" y="12023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sp>
        <p:nvSpPr>
          <p:cNvPr id="11" name="TextBox 10">
            <a:extLst>
              <a:ext uri="{FF2B5EF4-FFF2-40B4-BE49-F238E27FC236}">
                <a16:creationId xmlns:a16="http://schemas.microsoft.com/office/drawing/2014/main" id="{78FE596E-B2DF-D9E3-BFB7-C1360E6C1664}"/>
              </a:ext>
            </a:extLst>
          </p:cNvPr>
          <p:cNvSpPr txBox="1"/>
          <p:nvPr/>
        </p:nvSpPr>
        <p:spPr>
          <a:xfrm>
            <a:off x="925605" y="1687606"/>
            <a:ext cx="678852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rgbClr val="000000"/>
                </a:solidFill>
                <a:latin typeface="Trebuchet MS"/>
              </a:rPr>
              <a:t>​</a:t>
            </a:r>
            <a:r>
              <a:rPr lang="en-US">
                <a:solidFill>
                  <a:srgbClr val="000000"/>
                </a:solidFill>
              </a:rPr>
              <a:t>In today's digital age, the need for efficient and effective communication channels between humans and machines has become increasingly important. Traditional interfaces like websites and applications often require users to navigate complex menus or forms, leading to frustration and inefficiency. Additionally, accessing information buried in large documents such as research papers or manuals can be time-consuming and tedious.</a:t>
            </a:r>
          </a:p>
          <a:p>
            <a:pPr algn="l"/>
            <a:endParaRPr lang="en-US"/>
          </a:p>
          <a:p>
            <a:r>
              <a:rPr lang="en-US">
                <a:solidFill>
                  <a:srgbClr val="000000"/>
                </a:solidFill>
              </a:rPr>
              <a:t>To address these challenges, we aim to develop an intelligent chatbot capable of understanding natural language queries and providing relevant responses in real-time. This chatbot will serve as a conversational interface for users to interact with, simplifying the process of accessing information and performing tasks.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42637" y="3253068"/>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186457" y="3619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9834" y="213304"/>
            <a:ext cx="5264785" cy="632224"/>
          </a:xfrm>
          <a:prstGeom prst="rect">
            <a:avLst/>
          </a:prstGeom>
        </p:spPr>
        <p:txBody>
          <a:bodyPr vert="horz" wrap="square" lIns="0" tIns="16510" rIns="0" bIns="0" rtlCol="0" anchor="t">
            <a:spAutoFit/>
          </a:bodyPr>
          <a:lstStyle/>
          <a:p>
            <a:pPr marL="12700">
              <a:lnSpc>
                <a:spcPct val="100000"/>
              </a:lnSpc>
              <a:spcBef>
                <a:spcPts val="130"/>
              </a:spcBef>
              <a:tabLst>
                <a:tab pos="2643505" algn="l"/>
              </a:tabLst>
            </a:pPr>
            <a:r>
              <a:rPr sz="4000" spc="-10"/>
              <a:t>PROJECT</a:t>
            </a:r>
            <a:r>
              <a:rPr sz="4000"/>
              <a:t>	</a:t>
            </a:r>
            <a:r>
              <a:rPr sz="4000" spc="-10"/>
              <a:t>OVERVIEW</a:t>
            </a:r>
            <a:endParaRPr sz="40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BDDC71A1-B28F-7F53-AC59-237228D1F617}"/>
              </a:ext>
            </a:extLst>
          </p:cNvPr>
          <p:cNvSpPr txBox="1"/>
          <p:nvPr/>
        </p:nvSpPr>
        <p:spPr>
          <a:xfrm>
            <a:off x="1519517" y="1653988"/>
            <a:ext cx="7348818"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0D0D0D"/>
                </a:solidFill>
              </a:rPr>
              <a:t>Our project involves developing an intelligent chatbot capable of understanding natural language queries and providing real-time responses. Key features include:</a:t>
            </a:r>
            <a:endParaRPr lang="en-US" sz="2000"/>
          </a:p>
          <a:p>
            <a:pPr marL="342900" indent="-342900" algn="l">
              <a:buChar char="•"/>
            </a:pPr>
            <a:r>
              <a:rPr lang="en-US" sz="2000">
                <a:solidFill>
                  <a:srgbClr val="0D0D0D"/>
                </a:solidFill>
              </a:rPr>
              <a:t>Natural Language Understanding</a:t>
            </a:r>
            <a:endParaRPr lang="en-US" sz="2000"/>
          </a:p>
          <a:p>
            <a:pPr marL="342900" indent="-342900" algn="l">
              <a:buChar char="•"/>
            </a:pPr>
            <a:r>
              <a:rPr lang="en-US" sz="2000">
                <a:solidFill>
                  <a:srgbClr val="0D0D0D"/>
                </a:solidFill>
              </a:rPr>
              <a:t>Real-Time Response</a:t>
            </a:r>
            <a:endParaRPr lang="en-US" sz="2000"/>
          </a:p>
          <a:p>
            <a:pPr marL="342900" indent="-342900" algn="l">
              <a:buChar char="•"/>
            </a:pPr>
            <a:r>
              <a:rPr lang="en-US" sz="2000">
                <a:solidFill>
                  <a:srgbClr val="0D0D0D"/>
                </a:solidFill>
              </a:rPr>
              <a:t>Adaptive Learning</a:t>
            </a:r>
            <a:endParaRPr lang="en-US" sz="2000"/>
          </a:p>
          <a:p>
            <a:pPr marL="342900" indent="-342900" algn="l">
              <a:buChar char="•"/>
            </a:pPr>
            <a:r>
              <a:rPr lang="en-US" sz="2000">
                <a:solidFill>
                  <a:srgbClr val="0D0D0D"/>
                </a:solidFill>
              </a:rPr>
              <a:t>Additional Processes for enhanced user experience.</a:t>
            </a:r>
            <a:endParaRPr lang="en-US" sz="2000"/>
          </a:p>
          <a:p>
            <a:pPr algn="l"/>
            <a:r>
              <a:rPr lang="en-US" sz="2000">
                <a:solidFill>
                  <a:srgbClr val="0D0D0D"/>
                </a:solidFill>
              </a:rPr>
              <a:t>The chatbot targets students, professionals, and general users, offering an intuitive interface for accessing information and performing tasks efficiently.</a:t>
            </a:r>
            <a:endParaRPr lang="en-US" sz="2000"/>
          </a:p>
          <a:p>
            <a:pPr algn="l"/>
            <a:endParaRPr 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9" name="TextBox 8">
            <a:extLst>
              <a:ext uri="{FF2B5EF4-FFF2-40B4-BE49-F238E27FC236}">
                <a16:creationId xmlns:a16="http://schemas.microsoft.com/office/drawing/2014/main" id="{7D280CFE-3A0F-1724-8499-15205AA6FBBA}"/>
              </a:ext>
            </a:extLst>
          </p:cNvPr>
          <p:cNvSpPr txBox="1"/>
          <p:nvPr/>
        </p:nvSpPr>
        <p:spPr>
          <a:xfrm>
            <a:off x="1732430" y="2147047"/>
            <a:ext cx="5959288" cy="40010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b="1">
                <a:solidFill>
                  <a:srgbClr val="000000"/>
                </a:solidFill>
              </a:rPr>
              <a:t>Students:</a:t>
            </a:r>
            <a:r>
              <a:rPr lang="en-US" sz="2000">
                <a:solidFill>
                  <a:srgbClr val="0D0D0D"/>
                </a:solidFill>
              </a:rPr>
              <a:t> Students seeking information from academic papers, textbooks, or online resources for research, assignments, or studying purposes.</a:t>
            </a:r>
            <a:endParaRPr lang="en-US" sz="2000"/>
          </a:p>
          <a:p>
            <a:pPr algn="l"/>
            <a:r>
              <a:rPr lang="en-US" sz="2000" b="1">
                <a:solidFill>
                  <a:srgbClr val="000000"/>
                </a:solidFill>
              </a:rPr>
              <a:t>Professionals:</a:t>
            </a:r>
            <a:r>
              <a:rPr lang="en-US" sz="2000">
                <a:solidFill>
                  <a:srgbClr val="0D0D0D"/>
                </a:solidFill>
              </a:rPr>
              <a:t> Professionals in various fields who require quick access to documentation, manuals, support resources, or information relevant to their work tasks.</a:t>
            </a:r>
            <a:endParaRPr lang="en-US" sz="2000"/>
          </a:p>
          <a:p>
            <a:pPr algn="l"/>
            <a:r>
              <a:rPr lang="en-US" sz="2000" b="1">
                <a:solidFill>
                  <a:srgbClr val="000000"/>
                </a:solidFill>
              </a:rPr>
              <a:t>General Users:</a:t>
            </a:r>
            <a:r>
              <a:rPr lang="en-US" sz="2000">
                <a:solidFill>
                  <a:srgbClr val="0D0D0D"/>
                </a:solidFill>
              </a:rPr>
              <a:t> Individuals interested in exploring topics, getting answers to questions, or engaging in casual conversation with the chatbot for entertainment or informational purposes.</a:t>
            </a:r>
            <a:endParaRPr lang="en-US" sz="2000"/>
          </a:p>
          <a:p>
            <a:pPr algn="l"/>
            <a:endParaRPr lang="en-US" sz="2000">
              <a:solidFill>
                <a:srgbClr val="000000"/>
              </a:solidFill>
              <a:latin typeface="Calibri"/>
              <a:cs typeface="Segoe UI"/>
            </a:endParaRPr>
          </a:p>
          <a:p>
            <a:pPr algn="l" rtl="0"/>
            <a:r>
              <a:rPr lang="en-US" sz="1400">
                <a:solidFill>
                  <a:srgbClr val="000000"/>
                </a:solidFill>
                <a:latin typeface="Calibri"/>
                <a:cs typeface="Segoe UI"/>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TextBox 9">
            <a:extLst>
              <a:ext uri="{FF2B5EF4-FFF2-40B4-BE49-F238E27FC236}">
                <a16:creationId xmlns:a16="http://schemas.microsoft.com/office/drawing/2014/main" id="{6B2798D2-4699-58DD-3114-C1D5643CC194}"/>
              </a:ext>
            </a:extLst>
          </p:cNvPr>
          <p:cNvSpPr txBox="1"/>
          <p:nvPr/>
        </p:nvSpPr>
        <p:spPr>
          <a:xfrm>
            <a:off x="3200399" y="2371165"/>
            <a:ext cx="616099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0D0D0D"/>
                </a:solidFill>
              </a:rPr>
              <a:t>Our chatbot provides instant, accurate responses to user queries using natural language understanding. It offers:</a:t>
            </a:r>
            <a:endParaRPr lang="en-US" sz="2000"/>
          </a:p>
          <a:p>
            <a:pPr marL="342900" indent="-342900" algn="l">
              <a:buChar char="•"/>
            </a:pPr>
            <a:r>
              <a:rPr lang="en-US" sz="2000">
                <a:solidFill>
                  <a:srgbClr val="0D0D0D"/>
                </a:solidFill>
              </a:rPr>
              <a:t>Efficiency: Streamlines information access.</a:t>
            </a:r>
            <a:endParaRPr lang="en-US" sz="2000"/>
          </a:p>
          <a:p>
            <a:pPr marL="342900" indent="-342900" algn="l">
              <a:buChar char="•"/>
            </a:pPr>
            <a:r>
              <a:rPr lang="en-US" sz="2000">
                <a:solidFill>
                  <a:srgbClr val="0D0D0D"/>
                </a:solidFill>
              </a:rPr>
              <a:t>Convenience: Available anytime, anywhere.</a:t>
            </a:r>
            <a:endParaRPr lang="en-US" sz="2000"/>
          </a:p>
          <a:p>
            <a:pPr marL="342900" indent="-342900" algn="l">
              <a:buChar char="•"/>
            </a:pPr>
            <a:r>
              <a:rPr lang="en-US" sz="2000">
                <a:solidFill>
                  <a:srgbClr val="0D0D0D"/>
                </a:solidFill>
              </a:rPr>
              <a:t>Personalization: Adapts to user preferences.</a:t>
            </a:r>
            <a:endParaRPr lang="en-US" sz="2000"/>
          </a:p>
          <a:p>
            <a:pPr marL="342900" indent="-342900" algn="l">
              <a:buChar char="•"/>
            </a:pPr>
            <a:r>
              <a:rPr lang="en-US" sz="2000">
                <a:solidFill>
                  <a:srgbClr val="0D0D0D"/>
                </a:solidFill>
              </a:rPr>
              <a:t>Productivity: Enhances task efficiency.</a:t>
            </a:r>
            <a:endParaRPr lang="en-US" sz="2000"/>
          </a:p>
          <a:p>
            <a:pPr marL="342900" indent="-342900" algn="l">
              <a:buChar char="•"/>
            </a:pPr>
            <a:r>
              <a:rPr lang="en-US" sz="2000">
                <a:solidFill>
                  <a:srgbClr val="0D0D0D"/>
                </a:solidFill>
              </a:rPr>
              <a:t>Accessibility: User-friendly interface for all.</a:t>
            </a:r>
            <a:endParaRPr lang="en-US" sz="2000"/>
          </a:p>
          <a:p>
            <a:pPr algn="l"/>
            <a:endParaRPr lang="en-US" sz="2000">
              <a:latin typeface="Calibri"/>
              <a:cs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704604" y="139289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9" name="TextBox 8">
            <a:extLst>
              <a:ext uri="{FF2B5EF4-FFF2-40B4-BE49-F238E27FC236}">
                <a16:creationId xmlns:a16="http://schemas.microsoft.com/office/drawing/2014/main" id="{F4D6368E-3553-D3D1-8826-0FB0C7147A03}"/>
              </a:ext>
            </a:extLst>
          </p:cNvPr>
          <p:cNvSpPr txBox="1"/>
          <p:nvPr/>
        </p:nvSpPr>
        <p:spPr>
          <a:xfrm>
            <a:off x="2460813" y="1922929"/>
            <a:ext cx="7135903"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000">
                <a:solidFill>
                  <a:srgbClr val="0D0D0D"/>
                </a:solidFill>
              </a:rPr>
              <a:t>Our chatbot isn't just another automated responder. It's a dynamic conversational partner powered by cutting-edge natural language understanding. </a:t>
            </a:r>
            <a:endParaRPr lang="en-US" sz="2000">
              <a:solidFill>
                <a:srgbClr val="000000"/>
              </a:solidFill>
            </a:endParaRPr>
          </a:p>
          <a:p>
            <a:pPr algn="l"/>
            <a:endParaRPr lang="en-US" sz="2000">
              <a:solidFill>
                <a:srgbClr val="0D0D0D"/>
              </a:solidFill>
            </a:endParaRPr>
          </a:p>
          <a:p>
            <a:pPr algn="l"/>
            <a:r>
              <a:rPr lang="en-US" sz="2000">
                <a:solidFill>
                  <a:srgbClr val="0D0D0D"/>
                </a:solidFill>
              </a:rPr>
              <a:t>With lightning-fast response times and personalized interactions, it's like having a knowledgeable assistant at your fingertips, ready to help you navigate the complexities of information retrieval effortlessly. Whether you're a student, a professional, or just curious, our chatbot is here to revolutionize the way you engage with information, making every interaction a seamless and satisfying experience.</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390840" y="2947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457452" y="1054088"/>
            <a:ext cx="2812415" cy="300355"/>
          </a:xfrm>
          <a:prstGeom prst="rect">
            <a:avLst/>
          </a:prstGeom>
        </p:spPr>
        <p:txBody>
          <a:bodyPr vert="horz" wrap="square" lIns="0" tIns="12700" rIns="0" bIns="0" rtlCol="0">
            <a:spAutoFit/>
          </a:bodyPr>
          <a:lstStyle/>
          <a:p>
            <a:pPr marL="12700">
              <a:lnSpc>
                <a:spcPct val="100000"/>
              </a:lnSpc>
              <a:spcBef>
                <a:spcPts val="100"/>
              </a:spcBef>
            </a:pPr>
            <a:r>
              <a:rPr sz="1800" spc="-30">
                <a:latin typeface="Trebuchet MS"/>
                <a:cs typeface="Trebuchet MS"/>
              </a:rPr>
              <a:t>Teams</a:t>
            </a:r>
            <a:r>
              <a:rPr sz="1800" spc="-35">
                <a:latin typeface="Trebuchet MS"/>
                <a:cs typeface="Trebuchet MS"/>
              </a:rPr>
              <a:t> </a:t>
            </a:r>
            <a:r>
              <a:rPr sz="1800">
                <a:latin typeface="Trebuchet MS"/>
                <a:cs typeface="Trebuchet MS"/>
              </a:rPr>
              <a:t>cam</a:t>
            </a:r>
            <a:r>
              <a:rPr sz="1800" spc="-120">
                <a:latin typeface="Trebuchet MS"/>
                <a:cs typeface="Trebuchet MS"/>
              </a:rPr>
              <a:t> </a:t>
            </a:r>
            <a:r>
              <a:rPr sz="1800">
                <a:latin typeface="Trebuchet MS"/>
                <a:cs typeface="Trebuchet MS"/>
              </a:rPr>
              <a:t>add</a:t>
            </a:r>
            <a:r>
              <a:rPr sz="1800" spc="-10">
                <a:latin typeface="Trebuchet MS"/>
                <a:cs typeface="Trebuchet MS"/>
              </a:rPr>
              <a:t> wireframes</a:t>
            </a:r>
            <a:endParaRPr sz="18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1" name="Picture 10" descr="A diagram of a data flow&#10;&#10;Description automatically generated">
            <a:extLst>
              <a:ext uri="{FF2B5EF4-FFF2-40B4-BE49-F238E27FC236}">
                <a16:creationId xmlns:a16="http://schemas.microsoft.com/office/drawing/2014/main" id="{BCFE609A-A4ED-6F3A-CAEF-566965424926}"/>
              </a:ext>
            </a:extLst>
          </p:cNvPr>
          <p:cNvPicPr>
            <a:picLocks noChangeAspect="1"/>
          </p:cNvPicPr>
          <p:nvPr/>
        </p:nvPicPr>
        <p:blipFill>
          <a:blip r:embed="rId3"/>
          <a:stretch>
            <a:fillRect/>
          </a:stretch>
        </p:blipFill>
        <p:spPr>
          <a:xfrm>
            <a:off x="459442" y="1459000"/>
            <a:ext cx="7933764" cy="465717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496</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Calibri</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ASRINGENU</dc:creator>
  <cp:lastModifiedBy>asringenu@outlook.com</cp:lastModifiedBy>
  <cp:revision>45</cp:revision>
  <dcterms:created xsi:type="dcterms:W3CDTF">2024-03-28T15:36:55Z</dcterms:created>
  <dcterms:modified xsi:type="dcterms:W3CDTF">2024-04-04T03:30:08Z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2024-03-28T00:00:00Z</vt:filetime>
  </property>
</Properties>
</file>