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c6d353cd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c6d353cd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4c6d353cd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4c6d353cd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c6d353cd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c6d353cd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c6d353c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c6d353c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c6d353cd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c6d353cd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c6d353c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c6d353c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c6d353cd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c6d353cd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c6d353cd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c6d353cd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c6d353cd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c6d353cd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7C3A134-F1C3-464B-BF47-54DC2DE08F52}" type="datetimeFigureOut">
              <a:rPr lang="en-US" smtClean="0"/>
              <a:pPr/>
              <a:t>10/11/2023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ide.c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ummit.graphql.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mailto:summit@graphql.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81277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4600" b="1" dirty="0">
                <a:solidFill>
                  <a:srgbClr val="434343"/>
                </a:solidFill>
              </a:rPr>
              <a:t>Digital Marketing Project</a:t>
            </a:r>
            <a:br>
              <a:rPr lang="en-GB" sz="4600" b="1" dirty="0">
                <a:solidFill>
                  <a:srgbClr val="434343"/>
                </a:solidFill>
              </a:rPr>
            </a:br>
            <a:r>
              <a:rPr lang="en-GB" sz="4600" b="1" dirty="0">
                <a:solidFill>
                  <a:srgbClr val="434343"/>
                </a:solidFill>
              </a:rPr>
              <a:t>Phase 2</a:t>
            </a:r>
            <a:endParaRPr sz="4400" dirty="0"/>
          </a:p>
        </p:txBody>
      </p:sp>
      <p:sp>
        <p:nvSpPr>
          <p:cNvPr id="3" name="TextBox 2"/>
          <p:cNvSpPr txBox="1"/>
          <p:nvPr/>
        </p:nvSpPr>
        <p:spPr>
          <a:xfrm>
            <a:off x="667820" y="328773"/>
            <a:ext cx="2424701" cy="307777"/>
          </a:xfrm>
          <a:prstGeom prst="rect">
            <a:avLst/>
          </a:prstGeom>
          <a:noFill/>
        </p:spPr>
        <p:txBody>
          <a:bodyPr wrap="square" rtlCol="0">
            <a:spAutoFit/>
          </a:bodyPr>
          <a:lstStyle/>
          <a:p>
            <a:r>
              <a:rPr lang="en-US" dirty="0" smtClean="0"/>
              <a:t>Y. Siva </a:t>
            </a:r>
            <a:r>
              <a:rPr lang="en-US" dirty="0" err="1" smtClean="0"/>
              <a:t>Raju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Shape 109"/>
        <p:cNvGrpSpPr/>
        <p:nvPr/>
      </p:nvGrpSpPr>
      <p:grpSpPr>
        <a:xfrm>
          <a:off x="0" y="0"/>
          <a:ext cx="0" cy="0"/>
          <a:chOff x="0" y="0"/>
          <a:chExt cx="0" cy="0"/>
        </a:xfrm>
      </p:grpSpPr>
      <p:sp>
        <p:nvSpPr>
          <p:cNvPr id="110" name="Google Shape;110;p22"/>
          <p:cNvSpPr txBox="1"/>
          <p:nvPr/>
        </p:nvSpPr>
        <p:spPr>
          <a:xfrm>
            <a:off x="181350" y="344400"/>
            <a:ext cx="8781300" cy="43239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u="sng" dirty="0">
                <a:solidFill>
                  <a:srgbClr val="434343"/>
                </a:solidFill>
              </a:rPr>
              <a:t>Part 4: </a:t>
            </a:r>
            <a:r>
              <a:rPr lang="en-GB" b="1" u="sng" dirty="0" smtClean="0">
                <a:solidFill>
                  <a:srgbClr val="434343"/>
                </a:solidFill>
              </a:rPr>
              <a:t>Conclusion</a:t>
            </a:r>
            <a:endParaRPr u="sng" dirty="0"/>
          </a:p>
        </p:txBody>
      </p:sp>
      <p:sp>
        <p:nvSpPr>
          <p:cNvPr id="111" name="Google Shape;111;p22"/>
          <p:cNvSpPr txBox="1"/>
          <p:nvPr/>
        </p:nvSpPr>
        <p:spPr>
          <a:xfrm>
            <a:off x="478200" y="1849250"/>
            <a:ext cx="8187600" cy="3200846"/>
          </a:xfrm>
          <a:prstGeom prst="rect">
            <a:avLst/>
          </a:prstGeom>
          <a:noFill/>
          <a:ln>
            <a:noFill/>
          </a:ln>
        </p:spPr>
        <p:txBody>
          <a:bodyPr spcFirstLastPara="1" wrap="square" lIns="91425" tIns="91425" rIns="91425" bIns="91425" anchor="t" anchorCtr="0">
            <a:spAutoFit/>
          </a:bodyPr>
          <a:lstStyle/>
          <a:p>
            <a:pPr fontAlgn="base"/>
            <a:endParaRPr lang="en-US" dirty="0" smtClean="0"/>
          </a:p>
          <a:p>
            <a:pPr fontAlgn="base"/>
            <a:endParaRPr lang="en-US" dirty="0" smtClean="0"/>
          </a:p>
          <a:p>
            <a:pPr fontAlgn="base"/>
            <a:r>
              <a:rPr lang="en-US" dirty="0" smtClean="0"/>
              <a:t>Apollo </a:t>
            </a:r>
            <a:r>
              <a:rPr lang="en-US" dirty="0" err="1" smtClean="0"/>
              <a:t>Tyres</a:t>
            </a:r>
            <a:r>
              <a:rPr lang="en-US" dirty="0" smtClean="0"/>
              <a:t> as a brand has its own unique story on the road to success. The brand is sticking to its essence when it comes to connecting to its audience through its educational as well as innovative advertisements. With the upcoming digital technology, the brand’s loyal services are what gains them the most customers. Along with that, their marketing strategies are also improving.</a:t>
            </a:r>
          </a:p>
          <a:p>
            <a:pPr fontAlgn="base"/>
            <a:r>
              <a:rPr lang="en-US" dirty="0" smtClean="0"/>
              <a:t>We all know that the importance of Digital marketing has increased tremendously over years. Each industry’s marketing strategy includes exceptional branding on digital platforms to make themselves more visible nowadays. If you are interested in expanding your skills or keen to learn Digital Marketing, then </a:t>
            </a:r>
            <a:r>
              <a:rPr lang="en-US" dirty="0" smtClean="0">
                <a:hlinkClick r:id="rId3"/>
              </a:rPr>
              <a:t>IIDE</a:t>
            </a:r>
            <a:r>
              <a:rPr lang="en-US" dirty="0" smtClean="0"/>
              <a:t> provides many short-term as well as long-term courses too. Just sign up for the course and learn from top digital experts. </a:t>
            </a:r>
          </a:p>
          <a:p>
            <a:pPr fontAlgn="base"/>
            <a:r>
              <a:rPr lang="en-US" dirty="0" smtClean="0"/>
              <a:t>Thank you for taking the time to read the blog. Any suggestions are welcomed in the comment section. Also, share and educate your friends with the knowledge. Hope you have a great day ahead.</a:t>
            </a:r>
          </a:p>
          <a:p>
            <a:pPr marL="0" lvl="0" indent="0" algn="l" rtl="0">
              <a:spcBef>
                <a:spcPts val="0"/>
              </a:spcBef>
              <a:spcAft>
                <a:spcPts val="0"/>
              </a:spcAft>
              <a:buNone/>
            </a:pPr>
            <a:endParaRPr b="1" dirty="0"/>
          </a:p>
        </p:txBody>
      </p:sp>
      <p:sp>
        <p:nvSpPr>
          <p:cNvPr id="112" name="Google Shape;112;p22"/>
          <p:cNvSpPr txBox="1"/>
          <p:nvPr/>
        </p:nvSpPr>
        <p:spPr>
          <a:xfrm>
            <a:off x="766950" y="1281450"/>
            <a:ext cx="7610100" cy="117567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u="sng" dirty="0" smtClean="0">
                <a:solidFill>
                  <a:srgbClr val="434343"/>
                </a:solidFill>
              </a:rPr>
              <a:t>APOLLO TYRES</a:t>
            </a:r>
          </a:p>
          <a:p>
            <a:pPr marL="0" lvl="0" indent="0" algn="ctr" rtl="0">
              <a:lnSpc>
                <a:spcPct val="115000"/>
              </a:lnSpc>
              <a:spcBef>
                <a:spcPts val="0"/>
              </a:spcBef>
              <a:spcAft>
                <a:spcPts val="0"/>
              </a:spcAft>
              <a:buNone/>
            </a:pPr>
            <a:endParaRPr sz="2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766950" y="873463"/>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60" name="Google Shape;60;p14"/>
          <p:cNvSpPr txBox="1"/>
          <p:nvPr/>
        </p:nvSpPr>
        <p:spPr>
          <a:xfrm>
            <a:off x="623112" y="1446340"/>
            <a:ext cx="7380000" cy="5355282"/>
          </a:xfrm>
          <a:prstGeom prst="rect">
            <a:avLst/>
          </a:prstGeom>
          <a:noFill/>
          <a:ln>
            <a:solidFill>
              <a:schemeClr val="accent1"/>
            </a:solid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Research Brand: </a:t>
            </a:r>
            <a:r>
              <a:rPr lang="en-GB" b="1" dirty="0" smtClean="0"/>
              <a:t>Apollo Tyres</a:t>
            </a:r>
            <a:endParaRPr b="1" dirty="0"/>
          </a:p>
          <a:p>
            <a:pPr marL="0" lvl="0" indent="0" algn="l" rtl="0">
              <a:spcBef>
                <a:spcPts val="0"/>
              </a:spcBef>
              <a:spcAft>
                <a:spcPts val="0"/>
              </a:spcAft>
              <a:buNone/>
            </a:pPr>
            <a:endParaRPr dirty="0"/>
          </a:p>
          <a:p>
            <a:pPr>
              <a:buFont typeface="Wingdings" pitchFamily="2" charset="2"/>
              <a:buChar char="§"/>
            </a:pPr>
            <a:r>
              <a:rPr lang="en-GB" b="1" u="sng" dirty="0" smtClean="0"/>
              <a:t>Mission/Values:</a:t>
            </a:r>
          </a:p>
          <a:p>
            <a:pPr>
              <a:buFont typeface="Wingdings" pitchFamily="2" charset="2"/>
              <a:buChar char="Ø"/>
            </a:pPr>
            <a:r>
              <a:rPr lang="en-US" b="1" dirty="0" smtClean="0"/>
              <a:t>Following Our Passion:</a:t>
            </a:r>
            <a:r>
              <a:rPr lang="en-US" dirty="0" smtClean="0"/>
              <a:t> We champion ideas that inspire us to think big, be brave and challenge the ordinary</a:t>
            </a:r>
          </a:p>
          <a:p>
            <a:pPr>
              <a:buFont typeface="Wingdings" pitchFamily="2" charset="2"/>
              <a:buChar char="Ø"/>
            </a:pPr>
            <a:r>
              <a:rPr lang="en-US" b="1" dirty="0" smtClean="0"/>
              <a:t>One Family: </a:t>
            </a:r>
            <a:r>
              <a:rPr lang="en-US" dirty="0" smtClean="0"/>
              <a:t>We create an inclusive culture that brings our people, partners and community together</a:t>
            </a:r>
          </a:p>
          <a:p>
            <a:pPr>
              <a:buFont typeface="Wingdings" pitchFamily="2" charset="2"/>
              <a:buChar char="Ø"/>
            </a:pPr>
            <a:r>
              <a:rPr lang="en-US" b="1" dirty="0" smtClean="0"/>
              <a:t>Taking Responsibility:</a:t>
            </a:r>
            <a:r>
              <a:rPr lang="en-US" dirty="0" smtClean="0"/>
              <a:t> We are committed to building a responsible and sustainable business that benefits society</a:t>
            </a:r>
          </a:p>
          <a:p>
            <a:pPr marL="0" lvl="0" indent="0" algn="l" rtl="0">
              <a:spcBef>
                <a:spcPts val="0"/>
              </a:spcBef>
              <a:spcAft>
                <a:spcPts val="0"/>
              </a:spcAft>
              <a:buNone/>
            </a:pPr>
            <a:endParaRPr b="1" dirty="0"/>
          </a:p>
          <a:p>
            <a:pPr lvl="0">
              <a:buFont typeface="Wingdings" pitchFamily="2" charset="2"/>
              <a:buChar char="§"/>
            </a:pPr>
            <a:r>
              <a:rPr lang="en-GB" b="1" dirty="0" smtClean="0"/>
              <a:t>USP: </a:t>
            </a:r>
            <a:r>
              <a:rPr lang="en-US" dirty="0" smtClean="0"/>
              <a:t>better stability and control in the city and on tricky highway turns.</a:t>
            </a:r>
            <a:endParaRPr b="1" dirty="0"/>
          </a:p>
          <a:p>
            <a:pPr marL="0" lvl="0" indent="0" algn="l" rtl="0">
              <a:spcBef>
                <a:spcPts val="0"/>
              </a:spcBef>
              <a:spcAft>
                <a:spcPts val="0"/>
              </a:spcAft>
            </a:pPr>
            <a:endParaRPr b="1" dirty="0"/>
          </a:p>
          <a:p>
            <a:pPr>
              <a:buFont typeface="Wingdings" pitchFamily="2" charset="2"/>
              <a:buChar char="§"/>
            </a:pPr>
            <a:r>
              <a:rPr lang="en-GB" b="1" u="sng" dirty="0" smtClean="0">
                <a:solidFill>
                  <a:schemeClr val="dk1"/>
                </a:solidFill>
              </a:rPr>
              <a:t>Analyze </a:t>
            </a:r>
            <a:r>
              <a:rPr lang="en-GB" b="1" u="sng" dirty="0">
                <a:solidFill>
                  <a:schemeClr val="dk1"/>
                </a:solidFill>
              </a:rPr>
              <a:t>Brand Tone and Identity</a:t>
            </a:r>
            <a:r>
              <a:rPr lang="en-GB" b="1" dirty="0" smtClean="0">
                <a:solidFill>
                  <a:schemeClr val="dk1"/>
                </a:solidFill>
              </a:rPr>
              <a:t>:</a:t>
            </a:r>
            <a:r>
              <a:rPr lang="en-US" dirty="0" smtClean="0"/>
              <a:t> Apollo </a:t>
            </a:r>
            <a:r>
              <a:rPr lang="en-US" dirty="0" err="1" smtClean="0"/>
              <a:t>Tyres</a:t>
            </a:r>
            <a:r>
              <a:rPr lang="en-US" dirty="0" smtClean="0"/>
              <a:t> unveils new brand identity to signify focus on sustainable business</a:t>
            </a:r>
          </a:p>
          <a:p>
            <a:pPr>
              <a:buFont typeface="Wingdings" pitchFamily="2" charset="2"/>
              <a:buChar char="§"/>
            </a:pPr>
            <a:r>
              <a:rPr lang="en-US" b="1" u="sng" dirty="0" smtClean="0"/>
              <a:t>Smart Goals and KPIs of Apollo </a:t>
            </a:r>
            <a:r>
              <a:rPr lang="en-US" b="1" u="sng" dirty="0" err="1" smtClean="0"/>
              <a:t>Tyres</a:t>
            </a:r>
            <a:r>
              <a:rPr lang="en-US" b="1" dirty="0" smtClean="0"/>
              <a:t>:</a:t>
            </a:r>
            <a:r>
              <a:rPr lang="en-US" dirty="0" smtClean="0"/>
              <a:t> Being the early movers in this space, especially in India, and with investments in R&amp;D and Manufacturing towards achieving the 40% sustainable material target by 2030, we have been able to develop this </a:t>
            </a:r>
            <a:r>
              <a:rPr lang="en-US" dirty="0" err="1" smtClean="0"/>
              <a:t>tyre</a:t>
            </a:r>
            <a:r>
              <a:rPr lang="en-US" dirty="0" smtClean="0"/>
              <a:t> with 75% sustainable materials, which is now being tested extensively before being </a:t>
            </a:r>
            <a:r>
              <a:rPr lang="en-US" dirty="0" err="1" smtClean="0"/>
              <a:t>commercialised</a:t>
            </a:r>
            <a:r>
              <a:rPr lang="en-US" dirty="0" smtClean="0"/>
              <a:t>.”</a:t>
            </a:r>
            <a:endParaRPr lang="en-US" b="1" dirty="0" smtClean="0"/>
          </a:p>
          <a:p>
            <a:endParaRPr lang="en-US" b="1" dirty="0" smtClean="0"/>
          </a:p>
          <a:p>
            <a:r>
              <a:rPr lang="en-US" dirty="0" smtClean="0"/>
              <a:t>       </a:t>
            </a:r>
            <a:br>
              <a:rPr lang="en-US" dirty="0" smtClean="0"/>
            </a:br>
            <a:endParaRPr b="1" dirty="0">
              <a:solidFill>
                <a:schemeClr val="dk1"/>
              </a:solidFill>
            </a:endParaRPr>
          </a:p>
          <a:p>
            <a:pPr marL="0" lvl="0" indent="0" algn="l" rtl="0">
              <a:spcBef>
                <a:spcPts val="0"/>
              </a:spcBef>
              <a:spcAft>
                <a:spcPts val="0"/>
              </a:spcAft>
              <a:buNone/>
            </a:pPr>
            <a:endParaRPr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5" name="Picture 4" descr="st.jpg"/>
          <p:cNvPicPr>
            <a:picLocks noChangeAspect="1"/>
          </p:cNvPicPr>
          <p:nvPr/>
        </p:nvPicPr>
        <p:blipFill>
          <a:blip r:embed="rId4"/>
          <a:stretch>
            <a:fillRect/>
          </a:stretch>
        </p:blipFill>
        <p:spPr>
          <a:xfrm>
            <a:off x="5178176" y="1407561"/>
            <a:ext cx="2527442" cy="821932"/>
          </a:xfrm>
          <a:prstGeom prst="rect">
            <a:avLst/>
          </a:prstGeom>
        </p:spPr>
      </p:pic>
      <p:sp>
        <p:nvSpPr>
          <p:cNvPr id="6" name="TextBox 5"/>
          <p:cNvSpPr txBox="1"/>
          <p:nvPr/>
        </p:nvSpPr>
        <p:spPr>
          <a:xfrm>
            <a:off x="7222733" y="174661"/>
            <a:ext cx="1684961" cy="738664"/>
          </a:xfrm>
          <a:prstGeom prst="rect">
            <a:avLst/>
          </a:prstGeom>
          <a:noFill/>
        </p:spPr>
        <p:txBody>
          <a:bodyPr wrap="square" rtlCol="0">
            <a:spAutoFit/>
          </a:bodyPr>
          <a:lstStyle/>
          <a:p>
            <a:r>
              <a:rPr lang="en-US" dirty="0" err="1" smtClean="0"/>
              <a:t>Y.Shiva</a:t>
            </a:r>
            <a:r>
              <a:rPr lang="en-US" dirty="0" smtClean="0"/>
              <a:t> </a:t>
            </a:r>
            <a:r>
              <a:rPr lang="en-US" dirty="0" err="1" smtClean="0"/>
              <a:t>Raju</a:t>
            </a:r>
            <a:endParaRPr lang="en-US" dirty="0" smtClean="0"/>
          </a:p>
          <a:p>
            <a:r>
              <a:rPr lang="en-US" dirty="0" smtClean="0"/>
              <a:t>Dravidian University</a:t>
            </a:r>
            <a:endParaRPr lang="en-US" dirty="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64"/>
        <p:cNvGrpSpPr/>
        <p:nvPr/>
      </p:nvGrpSpPr>
      <p:grpSpPr>
        <a:xfrm>
          <a:off x="0" y="0"/>
          <a:ext cx="0" cy="0"/>
          <a:chOff x="0" y="0"/>
          <a:chExt cx="0" cy="0"/>
        </a:xfrm>
      </p:grpSpPr>
      <p:sp>
        <p:nvSpPr>
          <p:cNvPr id="65" name="Google Shape;65;p15"/>
          <p:cNvSpPr txBox="1"/>
          <p:nvPr/>
        </p:nvSpPr>
        <p:spPr>
          <a:xfrm>
            <a:off x="766950" y="873463"/>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66" name="Google Shape;66;p15"/>
          <p:cNvSpPr txBox="1"/>
          <p:nvPr/>
        </p:nvSpPr>
        <p:spPr>
          <a:xfrm>
            <a:off x="882000" y="1742888"/>
            <a:ext cx="7380000"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buSzPts val="1400"/>
              <a:buFont typeface="Wingdings" pitchFamily="2" charset="2"/>
              <a:buChar char="Ø"/>
            </a:pPr>
            <a:r>
              <a:rPr lang="en-GB" b="1" u="sng" dirty="0" smtClean="0"/>
              <a:t>Brand Study</a:t>
            </a:r>
            <a:r>
              <a:rPr lang="en-GB" b="1" dirty="0" smtClean="0"/>
              <a:t>:</a:t>
            </a:r>
            <a:r>
              <a:rPr lang="en-GB" dirty="0" smtClean="0"/>
              <a:t> </a:t>
            </a:r>
            <a:r>
              <a:rPr lang="en-US" dirty="0" smtClean="0"/>
              <a:t>With the help of innovative campaigns and ads, Apollo </a:t>
            </a:r>
            <a:r>
              <a:rPr lang="en-US" dirty="0" err="1" smtClean="0"/>
              <a:t>Tyres</a:t>
            </a:r>
            <a:r>
              <a:rPr lang="en-US" dirty="0" smtClean="0"/>
              <a:t> has become a big brand name in the </a:t>
            </a:r>
            <a:r>
              <a:rPr lang="en-US" dirty="0" err="1" smtClean="0"/>
              <a:t>tyre</a:t>
            </a:r>
            <a:r>
              <a:rPr lang="en-US" dirty="0" smtClean="0"/>
              <a:t> segment. The advertisements of Apollo </a:t>
            </a:r>
            <a:r>
              <a:rPr lang="en-US" dirty="0" err="1" smtClean="0"/>
              <a:t>Tyres</a:t>
            </a:r>
            <a:r>
              <a:rPr lang="en-US" dirty="0" smtClean="0"/>
              <a:t> emphasize the long life and durability of its product which interests the customers. The company engages in different strategies such as encouraging customers for better driving habits, segmenting customers according to lead ad mileage requirements and running </a:t>
            </a:r>
            <a:r>
              <a:rPr lang="en-US" dirty="0" err="1" smtClean="0"/>
              <a:t>tyre</a:t>
            </a:r>
            <a:r>
              <a:rPr lang="en-US" dirty="0" smtClean="0"/>
              <a:t> loyalty programs.</a:t>
            </a:r>
          </a:p>
          <a:p>
            <a:pPr fontAlgn="base">
              <a:buFont typeface="Wingdings" pitchFamily="2" charset="2"/>
              <a:buChar char="Ø"/>
            </a:pPr>
            <a:r>
              <a:rPr lang="en-US" b="1" u="sng" dirty="0" smtClean="0"/>
              <a:t>Competitor Analysis</a:t>
            </a:r>
            <a:r>
              <a:rPr lang="en-US" b="1" dirty="0" smtClean="0"/>
              <a:t>:</a:t>
            </a:r>
            <a:r>
              <a:rPr lang="en-US" dirty="0" smtClean="0"/>
              <a:t> MRF is at the top of the </a:t>
            </a:r>
            <a:r>
              <a:rPr lang="en-US" dirty="0" err="1" smtClean="0"/>
              <a:t>tyre</a:t>
            </a:r>
            <a:r>
              <a:rPr lang="en-US" dirty="0" smtClean="0"/>
              <a:t> manufacturing industry due to their social presence and SEO ranking.</a:t>
            </a:r>
          </a:p>
          <a:p>
            <a:pPr fontAlgn="base">
              <a:buFont typeface="Wingdings" pitchFamily="2" charset="2"/>
              <a:buChar char="§"/>
            </a:pPr>
            <a:r>
              <a:rPr lang="en-US" dirty="0" smtClean="0"/>
              <a:t>Bridgestone also has a good SEO rank, but it ranks below Apollo </a:t>
            </a:r>
            <a:r>
              <a:rPr lang="en-US" dirty="0" err="1" smtClean="0"/>
              <a:t>Tyres</a:t>
            </a:r>
            <a:r>
              <a:rPr lang="en-US" dirty="0" smtClean="0"/>
              <a:t> due to its social presence. </a:t>
            </a:r>
          </a:p>
          <a:p>
            <a:pPr fontAlgn="base">
              <a:buFont typeface="Wingdings" pitchFamily="2" charset="2"/>
              <a:buChar char="§"/>
            </a:pPr>
            <a:r>
              <a:rPr lang="en-US" dirty="0" smtClean="0"/>
              <a:t>Apollo </a:t>
            </a:r>
            <a:r>
              <a:rPr lang="en-US" dirty="0" err="1" smtClean="0"/>
              <a:t>Tyres</a:t>
            </a:r>
            <a:r>
              <a:rPr lang="en-US" dirty="0" smtClean="0"/>
              <a:t> implements Google ads more compared to JK </a:t>
            </a:r>
            <a:r>
              <a:rPr lang="en-US" dirty="0" err="1" smtClean="0"/>
              <a:t>Tyres</a:t>
            </a:r>
            <a:r>
              <a:rPr lang="en-US" dirty="0" smtClean="0"/>
              <a:t>. </a:t>
            </a:r>
          </a:p>
          <a:p>
            <a:pPr fontAlgn="base">
              <a:buFont typeface="Wingdings" pitchFamily="2" charset="2"/>
              <a:buChar char="§"/>
            </a:pPr>
            <a:r>
              <a:rPr lang="en-US" dirty="0" smtClean="0"/>
              <a:t>MRF content on social platforms is quite similar but Apollo advertisements are great</a:t>
            </a:r>
          </a:p>
          <a:p>
            <a:pPr fontAlgn="base">
              <a:buFont typeface="Wingdings" pitchFamily="2" charset="2"/>
              <a:buChar char="Ø"/>
            </a:pPr>
            <a:r>
              <a:rPr lang="en-US" b="1" u="sng" dirty="0" smtClean="0"/>
              <a:t>Audience persona’s</a:t>
            </a:r>
            <a:r>
              <a:rPr lang="en-US" dirty="0" smtClean="0"/>
              <a:t>: Apollo </a:t>
            </a:r>
            <a:r>
              <a:rPr lang="en-US" dirty="0" err="1" smtClean="0"/>
              <a:t>Tyres</a:t>
            </a:r>
            <a:r>
              <a:rPr lang="en-US" dirty="0" smtClean="0"/>
              <a:t> is one of the largest manufacturers of </a:t>
            </a:r>
            <a:r>
              <a:rPr lang="en-US" dirty="0" err="1" smtClean="0"/>
              <a:t>tyres</a:t>
            </a:r>
            <a:r>
              <a:rPr lang="en-US" dirty="0" smtClean="0"/>
              <a:t> with operations in India (~67% of sales) &amp; Europe (~31% of sales).</a:t>
            </a:r>
          </a:p>
          <a:p>
            <a:pPr fontAlgn="base"/>
            <a:endParaRPr lang="en-US" dirty="0" smtClean="0"/>
          </a:p>
          <a:p>
            <a:r>
              <a:rPr lang="en-US" dirty="0" smtClean="0"/>
              <a:t/>
            </a:r>
            <a:br>
              <a:rPr lang="en-US" dirty="0" smtClean="0"/>
            </a:br>
            <a:endParaRPr lang="en-US" b="1" dirty="0" smtClean="0"/>
          </a:p>
          <a:p>
            <a:pPr marL="457200" lvl="0" indent="-317500">
              <a:buSzPts val="1400"/>
              <a:buChar char="●"/>
            </a:pPr>
            <a:endParaRPr lang="en-US" dirty="0" smtClean="0"/>
          </a:p>
          <a:p>
            <a:pPr marL="457200" lvl="0" indent="-317500">
              <a:buSzPts val="1400"/>
            </a:pPr>
            <a:endParaRPr lang="en-US" dirty="0" smtClean="0"/>
          </a:p>
          <a:p>
            <a:pPr marL="457200" lvl="0" indent="-317500">
              <a:buSzPts val="1400"/>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70"/>
        <p:cNvGrpSpPr/>
        <p:nvPr/>
      </p:nvGrpSpPr>
      <p:grpSpPr>
        <a:xfrm>
          <a:off x="0" y="0"/>
          <a:ext cx="0" cy="0"/>
          <a:chOff x="0" y="0"/>
          <a:chExt cx="0" cy="0"/>
        </a:xfrm>
      </p:grpSpPr>
      <p:sp>
        <p:nvSpPr>
          <p:cNvPr id="71" name="Google Shape;71;p16"/>
          <p:cNvSpPr txBox="1"/>
          <p:nvPr/>
        </p:nvSpPr>
        <p:spPr>
          <a:xfrm>
            <a:off x="766950" y="353563"/>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72" name="Google Shape;72;p16"/>
          <p:cNvSpPr txBox="1"/>
          <p:nvPr/>
        </p:nvSpPr>
        <p:spPr>
          <a:xfrm>
            <a:off x="882000" y="1455314"/>
            <a:ext cx="7380000" cy="47089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fontAlgn="base"/>
            <a:r>
              <a:rPr lang="en-GB" b="1" u="sng" dirty="0" smtClean="0"/>
              <a:t>SWOT Analysis of different competitors:</a:t>
            </a:r>
            <a:r>
              <a:rPr lang="en-US" dirty="0" smtClean="0"/>
              <a:t> SWOT Analysis  focuses on Strengths, weaknesses, opportunities, and threats of the company. Strength and Weakness are the internal factors and Opportunities and Threats are the external factors which influence the SWOT Analysis.</a:t>
            </a:r>
          </a:p>
          <a:p>
            <a:r>
              <a:rPr lang="en-US" dirty="0" smtClean="0"/>
              <a:t/>
            </a:r>
            <a:br>
              <a:rPr lang="en-US" dirty="0" smtClean="0"/>
            </a:br>
            <a:r>
              <a:rPr lang="en-GB" b="1" u="sng" dirty="0" smtClean="0"/>
              <a:t>Competitor </a:t>
            </a:r>
            <a:r>
              <a:rPr lang="en-GB" b="1" dirty="0" smtClean="0"/>
              <a:t>1:CEAT</a:t>
            </a:r>
          </a:p>
          <a:p>
            <a:endParaRPr lang="en-GB" b="1" dirty="0" smtClean="0"/>
          </a:p>
          <a:p>
            <a:endParaRPr lang="en-GB" b="1" dirty="0" smtClean="0"/>
          </a:p>
          <a:p>
            <a:endParaRPr lang="en-GB" b="1" dirty="0" smtClean="0"/>
          </a:p>
          <a:p>
            <a:endParaRPr lang="en-GB" b="1" dirty="0" smtClean="0"/>
          </a:p>
          <a:p>
            <a:pPr fontAlgn="base"/>
            <a:r>
              <a:rPr lang="en-GB" b="1" dirty="0" smtClean="0"/>
              <a:t> </a:t>
            </a:r>
            <a:r>
              <a:rPr lang="en-US" dirty="0" smtClean="0"/>
              <a:t>The company has reported an annual turnover of close to USD 1 billion, with a production capacity of about 95,000 </a:t>
            </a:r>
            <a:r>
              <a:rPr lang="en-US" dirty="0" err="1" smtClean="0"/>
              <a:t>tyres</a:t>
            </a:r>
            <a:r>
              <a:rPr lang="en-US" dirty="0" smtClean="0"/>
              <a:t> per day.</a:t>
            </a:r>
          </a:p>
          <a:p>
            <a:r>
              <a:rPr lang="en-GB" b="1" u="sng" dirty="0" smtClean="0"/>
              <a:t>Competitor</a:t>
            </a:r>
            <a:r>
              <a:rPr lang="en-GB" b="1" dirty="0" smtClean="0"/>
              <a:t> 2:Velocity Tyres:</a:t>
            </a:r>
          </a:p>
          <a:p>
            <a:r>
              <a:rPr lang="en-GB" b="1" dirty="0" smtClean="0"/>
              <a:t> </a:t>
            </a:r>
            <a:r>
              <a:rPr lang="en-US" dirty="0" smtClean="0"/>
              <a:t>Revenue / turnover of VELOCITY PRIVATE LIMITED is </a:t>
            </a:r>
            <a:r>
              <a:rPr lang="en-US" b="1" dirty="0" smtClean="0"/>
              <a:t>INR 1 </a:t>
            </a:r>
            <a:r>
              <a:rPr lang="en-US" b="1" dirty="0" err="1" smtClean="0"/>
              <a:t>cr</a:t>
            </a:r>
            <a:r>
              <a:rPr lang="en-US" b="1" dirty="0" smtClean="0"/>
              <a:t> - 100 </a:t>
            </a:r>
            <a:r>
              <a:rPr lang="en-US" b="1" dirty="0" err="1" smtClean="0"/>
              <a:t>cr</a:t>
            </a:r>
            <a:r>
              <a:rPr lang="en-US" dirty="0" smtClean="0"/>
              <a:t> · Net worth of the company has decreased by -1.90 %</a:t>
            </a:r>
            <a:endParaRPr lang="en-GB" b="1" dirty="0" smtClean="0"/>
          </a:p>
          <a:p>
            <a:r>
              <a:rPr lang="en-GB" b="1" dirty="0" smtClean="0"/>
              <a:t>  C</a:t>
            </a:r>
            <a:r>
              <a:rPr lang="en-GB" b="1" u="sng" dirty="0" smtClean="0"/>
              <a:t>ompetito</a:t>
            </a:r>
            <a:r>
              <a:rPr lang="en-GB" b="1" dirty="0" smtClean="0"/>
              <a:t>r 3:MRF</a:t>
            </a:r>
          </a:p>
          <a:p>
            <a:r>
              <a:rPr lang="en-US" dirty="0" smtClean="0"/>
              <a:t>The revenues of MRF stood at Rs 196,337 m in FY22, which was up 19.9% compared to Rs 163,731 m reported in FY21.</a:t>
            </a:r>
          </a:p>
          <a:p>
            <a:r>
              <a:rPr lang="en-US" dirty="0" smtClean="0"/>
              <a:t/>
            </a:r>
            <a:br>
              <a:rPr lang="en-US" dirty="0" smtClean="0"/>
            </a:br>
            <a:endParaRPr b="1" dirty="0"/>
          </a:p>
        </p:txBody>
      </p:sp>
      <p:pic>
        <p:nvPicPr>
          <p:cNvPr id="4" name="Picture 3" descr="WhatsApp Image 2023-10-11 at 15.16.06.jpeg"/>
          <p:cNvPicPr>
            <a:picLocks noChangeAspect="1"/>
          </p:cNvPicPr>
          <p:nvPr/>
        </p:nvPicPr>
        <p:blipFill>
          <a:blip r:embed="rId4"/>
          <a:stretch>
            <a:fillRect/>
          </a:stretch>
        </p:blipFill>
        <p:spPr>
          <a:xfrm>
            <a:off x="2661009" y="2527443"/>
            <a:ext cx="2065105" cy="1335640"/>
          </a:xfrm>
          <a:prstGeom prst="rect">
            <a:avLst/>
          </a:prstGeom>
        </p:spPr>
      </p:pic>
      <p:pic>
        <p:nvPicPr>
          <p:cNvPr id="5" name="Picture 4" descr="WhatsApp Image 2023-10-11 at 16.03.52.jpeg"/>
          <p:cNvPicPr>
            <a:picLocks noChangeAspect="1"/>
          </p:cNvPicPr>
          <p:nvPr/>
        </p:nvPicPr>
        <p:blipFill>
          <a:blip r:embed="rId5"/>
          <a:stretch>
            <a:fillRect/>
          </a:stretch>
        </p:blipFill>
        <p:spPr>
          <a:xfrm>
            <a:off x="4859676" y="2558266"/>
            <a:ext cx="2075380" cy="1243173"/>
          </a:xfrm>
          <a:prstGeom prst="rect">
            <a:avLst/>
          </a:prstGeom>
        </p:spPr>
      </p:pic>
      <p:pic>
        <p:nvPicPr>
          <p:cNvPr id="6" name="Picture 5" descr="WhatsApp Image 2023-10-11 at 16.06.14.jpeg"/>
          <p:cNvPicPr>
            <a:picLocks noChangeAspect="1"/>
          </p:cNvPicPr>
          <p:nvPr/>
        </p:nvPicPr>
        <p:blipFill>
          <a:blip r:embed="rId6"/>
          <a:stretch>
            <a:fillRect/>
          </a:stretch>
        </p:blipFill>
        <p:spPr>
          <a:xfrm>
            <a:off x="7055778" y="2517168"/>
            <a:ext cx="2088222" cy="12842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6"/>
        <p:cNvGrpSpPr/>
        <p:nvPr/>
      </p:nvGrpSpPr>
      <p:grpSpPr>
        <a:xfrm>
          <a:off x="0" y="0"/>
          <a:ext cx="0" cy="0"/>
          <a:chOff x="0" y="0"/>
          <a:chExt cx="0" cy="0"/>
        </a:xfrm>
      </p:grpSpPr>
      <p:sp>
        <p:nvSpPr>
          <p:cNvPr id="77" name="Google Shape;77;p17"/>
          <p:cNvSpPr txBox="1"/>
          <p:nvPr/>
        </p:nvSpPr>
        <p:spPr>
          <a:xfrm>
            <a:off x="766950" y="464363"/>
            <a:ext cx="7610100" cy="52088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2: SEO &amp; Keyword Research</a:t>
            </a:r>
            <a:endParaRPr sz="1900" dirty="0"/>
          </a:p>
        </p:txBody>
      </p:sp>
      <p:sp>
        <p:nvSpPr>
          <p:cNvPr id="5" name="TextBox 4"/>
          <p:cNvSpPr txBox="1"/>
          <p:nvPr/>
        </p:nvSpPr>
        <p:spPr>
          <a:xfrm>
            <a:off x="390418" y="1387011"/>
            <a:ext cx="8753582" cy="1600438"/>
          </a:xfrm>
          <a:prstGeom prst="rect">
            <a:avLst/>
          </a:prstGeom>
          <a:noFill/>
        </p:spPr>
        <p:txBody>
          <a:bodyPr wrap="square" rtlCol="0">
            <a:spAutoFit/>
          </a:bodyPr>
          <a:lstStyle/>
          <a:p>
            <a:r>
              <a:rPr lang="en-US" dirty="0" smtClean="0"/>
              <a:t>Objectives of Keyword research:</a:t>
            </a:r>
          </a:p>
          <a:p>
            <a:r>
              <a:rPr lang="en-US" dirty="0" smtClean="0"/>
              <a:t> The objective of keyword research is to generate, with good precision and recall, a large number of terms that are highly relevant yet non-obvious to the given input keyword. The process of keyword research involves brainstorming and the use of keyword research tools.</a:t>
            </a:r>
          </a:p>
          <a:p>
            <a:endParaRPr lang="en-IN" dirty="0" smtClean="0"/>
          </a:p>
          <a:p>
            <a:r>
              <a:rPr lang="en-US" dirty="0" smtClean="0"/>
              <a:t/>
            </a:r>
            <a:br>
              <a:rPr lang="en-US" dirty="0" smtClean="0"/>
            </a:br>
            <a:endParaRPr 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82"/>
        <p:cNvGrpSpPr/>
        <p:nvPr/>
      </p:nvGrpSpPr>
      <p:grpSpPr>
        <a:xfrm>
          <a:off x="0" y="0"/>
          <a:ext cx="0" cy="0"/>
          <a:chOff x="0" y="0"/>
          <a:chExt cx="0" cy="0"/>
        </a:xfrm>
      </p:grpSpPr>
      <p:sp>
        <p:nvSpPr>
          <p:cNvPr id="83" name="Google Shape;83;p18"/>
          <p:cNvSpPr txBox="1"/>
          <p:nvPr/>
        </p:nvSpPr>
        <p:spPr>
          <a:xfrm>
            <a:off x="766950" y="975625"/>
            <a:ext cx="7610100" cy="48548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a:solidFill>
                  <a:srgbClr val="434343"/>
                </a:solidFill>
              </a:rPr>
              <a:t>Part 3: Content Ideas and Marketing Strategies</a:t>
            </a:r>
            <a:endParaRPr sz="1700"/>
          </a:p>
        </p:txBody>
      </p:sp>
      <p:sp>
        <p:nvSpPr>
          <p:cNvPr id="6" name="TextBox 5"/>
          <p:cNvSpPr txBox="1"/>
          <p:nvPr/>
        </p:nvSpPr>
        <p:spPr>
          <a:xfrm>
            <a:off x="369870" y="1910993"/>
            <a:ext cx="8897420" cy="2462213"/>
          </a:xfrm>
          <a:prstGeom prst="rect">
            <a:avLst/>
          </a:prstGeom>
          <a:noFill/>
        </p:spPr>
        <p:txBody>
          <a:bodyPr wrap="square" rtlCol="0">
            <a:spAutoFit/>
          </a:bodyPr>
          <a:lstStyle/>
          <a:p>
            <a:pPr fontAlgn="base"/>
            <a:r>
              <a:rPr lang="en-US" b="1" dirty="0" smtClean="0"/>
              <a:t> Apollo </a:t>
            </a:r>
            <a:r>
              <a:rPr lang="en-US" b="1" dirty="0" err="1" smtClean="0"/>
              <a:t>Tyres</a:t>
            </a:r>
            <a:r>
              <a:rPr lang="en-US" b="1" dirty="0" smtClean="0"/>
              <a:t> Promotion Strategy</a:t>
            </a:r>
            <a:endParaRPr lang="en-US" dirty="0" smtClean="0"/>
          </a:p>
          <a:p>
            <a:pPr fontAlgn="base"/>
            <a:r>
              <a:rPr lang="en-US" dirty="0" smtClean="0"/>
              <a:t>With the help of innovative campaigns and ads, Apollo </a:t>
            </a:r>
            <a:r>
              <a:rPr lang="en-US" dirty="0" err="1" smtClean="0"/>
              <a:t>Tyres</a:t>
            </a:r>
            <a:r>
              <a:rPr lang="en-US" dirty="0" smtClean="0"/>
              <a:t> has become a big brand name in the </a:t>
            </a:r>
            <a:r>
              <a:rPr lang="en-US" dirty="0" err="1" smtClean="0"/>
              <a:t>tyre</a:t>
            </a:r>
            <a:r>
              <a:rPr lang="en-US" dirty="0" smtClean="0"/>
              <a:t> segment. The advertisements of Apollo </a:t>
            </a:r>
            <a:r>
              <a:rPr lang="en-US" dirty="0" err="1" smtClean="0"/>
              <a:t>Tyres</a:t>
            </a:r>
            <a:r>
              <a:rPr lang="en-US" dirty="0" smtClean="0"/>
              <a:t> emphasize the long life and durability of its product which interests the customers. The company engages in different strategies such as encouraging customers for better driving habits, segmenting customers according to lead ad mileage requirements and running </a:t>
            </a:r>
            <a:r>
              <a:rPr lang="en-US" dirty="0" err="1" smtClean="0"/>
              <a:t>tyre</a:t>
            </a:r>
            <a:r>
              <a:rPr lang="en-US" dirty="0" smtClean="0"/>
              <a:t> loyalty programs. Some great advertisements or campaigns are as follows:</a:t>
            </a:r>
          </a:p>
          <a:p>
            <a:pPr fontAlgn="base"/>
            <a:r>
              <a:rPr lang="en-US" dirty="0" smtClean="0"/>
              <a:t>Social media campaign #</a:t>
            </a:r>
            <a:r>
              <a:rPr lang="en-US" dirty="0" err="1" smtClean="0"/>
              <a:t>RockTheRoad</a:t>
            </a:r>
            <a:r>
              <a:rPr lang="en-US" dirty="0" smtClean="0"/>
              <a:t>, music was done by DJ </a:t>
            </a:r>
            <a:r>
              <a:rPr lang="en-US" dirty="0" err="1" smtClean="0"/>
              <a:t>Hardwell</a:t>
            </a:r>
            <a:r>
              <a:rPr lang="en-US" dirty="0" smtClean="0"/>
              <a:t>, won Global Dolphin Award at Cannes</a:t>
            </a:r>
          </a:p>
          <a:p>
            <a:pPr fontAlgn="base"/>
            <a:r>
              <a:rPr lang="en-US" dirty="0" smtClean="0"/>
              <a:t>Advertisements related to the personality of a famous person or nature quality are made to show Apollo’s durability</a:t>
            </a:r>
          </a:p>
          <a:p>
            <a:endParaRPr lang="en-US" dirty="0"/>
          </a:p>
        </p:txBody>
      </p:sp>
      <p:sp>
        <p:nvSpPr>
          <p:cNvPr id="7" name="TextBox 6"/>
          <p:cNvSpPr txBox="1"/>
          <p:nvPr/>
        </p:nvSpPr>
        <p:spPr>
          <a:xfrm>
            <a:off x="534256" y="4376791"/>
            <a:ext cx="8455632" cy="1169551"/>
          </a:xfrm>
          <a:prstGeom prst="rect">
            <a:avLst/>
          </a:prstGeom>
          <a:noFill/>
        </p:spPr>
        <p:txBody>
          <a:bodyPr wrap="square" rtlCol="0">
            <a:spAutoFit/>
          </a:bodyPr>
          <a:lstStyle/>
          <a:p>
            <a:r>
              <a:rPr lang="en-US" b="1" u="sng" dirty="0" smtClean="0"/>
              <a:t>Content Ideas</a:t>
            </a:r>
            <a:r>
              <a:rPr lang="en-US" dirty="0" smtClean="0"/>
              <a:t>:</a:t>
            </a:r>
          </a:p>
          <a:p>
            <a:r>
              <a:rPr lang="en-US" dirty="0" smtClean="0"/>
              <a:t> We organize </a:t>
            </a:r>
            <a:r>
              <a:rPr lang="en-US" dirty="0" err="1" smtClean="0">
                <a:hlinkClick r:id="rId3"/>
              </a:rPr>
              <a:t>GraphQL</a:t>
            </a:r>
            <a:r>
              <a:rPr lang="en-US" dirty="0" smtClean="0">
                <a:hlinkClick r:id="rId3"/>
              </a:rPr>
              <a:t> Summit</a:t>
            </a:r>
            <a:r>
              <a:rPr lang="en-US" dirty="0" smtClean="0"/>
              <a:t>, the first yearly conference dedicated to </a:t>
            </a:r>
            <a:r>
              <a:rPr lang="en-US" dirty="0" err="1" smtClean="0"/>
              <a:t>GraphQL</a:t>
            </a:r>
            <a:r>
              <a:rPr lang="en-US" dirty="0" smtClean="0"/>
              <a:t> developers. Summit is the best place to learn how companies are using </a:t>
            </a:r>
            <a:r>
              <a:rPr lang="en-US" dirty="0" err="1" smtClean="0"/>
              <a:t>GraphQL</a:t>
            </a:r>
            <a:r>
              <a:rPr lang="en-US" dirty="0" smtClean="0"/>
              <a:t> in production, check out the future of the technology, and meet the friendly community working to support and advance it. We're always looking for speakers, so </a:t>
            </a:r>
            <a:r>
              <a:rPr lang="en-US" dirty="0" smtClean="0">
                <a:hlinkClick r:id="rId4"/>
              </a:rPr>
              <a:t>reach out</a:t>
            </a:r>
            <a:r>
              <a:rPr lang="en-US" dirty="0" smtClean="0"/>
              <a:t> to the Summit team if you're interested in presenting in the future!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90"/>
        <p:cNvGrpSpPr/>
        <p:nvPr/>
      </p:nvGrpSpPr>
      <p:grpSpPr>
        <a:xfrm>
          <a:off x="0" y="0"/>
          <a:ext cx="0" cy="0"/>
          <a:chOff x="0" y="0"/>
          <a:chExt cx="0" cy="0"/>
        </a:xfrm>
      </p:grpSpPr>
      <p:sp>
        <p:nvSpPr>
          <p:cNvPr id="91" name="Google Shape;91;p19"/>
          <p:cNvSpPr txBox="1"/>
          <p:nvPr/>
        </p:nvSpPr>
        <p:spPr>
          <a:xfrm>
            <a:off x="766950" y="975625"/>
            <a:ext cx="7610100" cy="48548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92" name="Google Shape;92;p19"/>
          <p:cNvSpPr txBox="1"/>
          <p:nvPr/>
        </p:nvSpPr>
        <p:spPr>
          <a:xfrm>
            <a:off x="383400" y="1486175"/>
            <a:ext cx="8377200"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fontAlgn="base"/>
            <a:r>
              <a:rPr lang="en-US" b="1" dirty="0" smtClean="0"/>
              <a:t>Marketing Strategy of Apollo </a:t>
            </a:r>
            <a:r>
              <a:rPr lang="en-US" b="1" dirty="0" err="1" smtClean="0"/>
              <a:t>Tyres</a:t>
            </a:r>
            <a:endParaRPr lang="en-US" dirty="0" smtClean="0"/>
          </a:p>
          <a:p>
            <a:pPr fontAlgn="base"/>
            <a:r>
              <a:rPr lang="en-US" dirty="0" smtClean="0"/>
              <a:t> </a:t>
            </a:r>
          </a:p>
          <a:p>
            <a:pPr fontAlgn="base"/>
            <a:r>
              <a:rPr lang="en-US" b="1" dirty="0" smtClean="0"/>
              <a:t>Segmentation:</a:t>
            </a:r>
            <a:endParaRPr lang="en-US" dirty="0" smtClean="0"/>
          </a:p>
          <a:p>
            <a:pPr fontAlgn="base"/>
            <a:r>
              <a:rPr lang="en-US" dirty="0" smtClean="0"/>
              <a:t>Apollo </a:t>
            </a:r>
            <a:r>
              <a:rPr lang="en-US" dirty="0" err="1" smtClean="0"/>
              <a:t>tyres</a:t>
            </a:r>
            <a:r>
              <a:rPr lang="en-US" dirty="0" smtClean="0"/>
              <a:t> main segmentation is automobile and industry equipment manufacturers/ OEMs. Their current focus is on Radial and Tubeless types of </a:t>
            </a:r>
            <a:r>
              <a:rPr lang="en-US" dirty="0" err="1" smtClean="0"/>
              <a:t>tyres</a:t>
            </a:r>
            <a:r>
              <a:rPr lang="en-US" dirty="0" smtClean="0"/>
              <a:t> for passenger cars and vehicle segments.</a:t>
            </a:r>
          </a:p>
          <a:p>
            <a:pPr fontAlgn="base"/>
            <a:r>
              <a:rPr lang="en-US" dirty="0" smtClean="0"/>
              <a:t> </a:t>
            </a:r>
          </a:p>
          <a:p>
            <a:pPr fontAlgn="base"/>
            <a:r>
              <a:rPr lang="en-US" b="1" dirty="0" smtClean="0"/>
              <a:t>Target Market:</a:t>
            </a:r>
            <a:endParaRPr lang="en-US" dirty="0" smtClean="0"/>
          </a:p>
          <a:p>
            <a:pPr fontAlgn="base"/>
            <a:r>
              <a:rPr lang="en-US" dirty="0" smtClean="0"/>
              <a:t>The target is towards passenger cars, LCV, HCV, SUVs, Agricultural and off the road vehicle manufacturers as well as users and service providers.</a:t>
            </a:r>
          </a:p>
          <a:p>
            <a:pPr fontAlgn="base"/>
            <a:r>
              <a:rPr lang="en-US" dirty="0" smtClean="0"/>
              <a:t> </a:t>
            </a:r>
          </a:p>
          <a:p>
            <a:pPr fontAlgn="base"/>
            <a:r>
              <a:rPr lang="en-US" b="1" dirty="0" smtClean="0"/>
              <a:t>Positioning:</a:t>
            </a:r>
            <a:endParaRPr lang="en-US" dirty="0" smtClean="0"/>
          </a:p>
          <a:p>
            <a:pPr fontAlgn="base">
              <a:buFont typeface="Arial" pitchFamily="34" charset="0"/>
              <a:buChar char="•"/>
            </a:pPr>
            <a:r>
              <a:rPr lang="en-US" dirty="0" smtClean="0"/>
              <a:t>Apollo </a:t>
            </a:r>
            <a:r>
              <a:rPr lang="en-US" dirty="0" err="1" smtClean="0"/>
              <a:t>tyres</a:t>
            </a:r>
            <a:r>
              <a:rPr lang="en-US" dirty="0" smtClean="0"/>
              <a:t> provide a wide range of </a:t>
            </a:r>
            <a:r>
              <a:rPr lang="en-US" dirty="0" err="1" smtClean="0"/>
              <a:t>tyres</a:t>
            </a:r>
            <a:r>
              <a:rPr lang="en-US" dirty="0" smtClean="0"/>
              <a:t> that caters to various needs for passenger and commercial vehicles. It also provides high performance, high quality, durability and safety. The consumer’s state Apollo </a:t>
            </a:r>
            <a:r>
              <a:rPr lang="en-US" dirty="0" err="1" smtClean="0"/>
              <a:t>Tyres</a:t>
            </a:r>
            <a:r>
              <a:rPr lang="en-US" dirty="0" smtClean="0"/>
              <a:t> as Value for money because of its high level of technology employed in the products.</a:t>
            </a:r>
          </a:p>
          <a:p>
            <a:pPr fontAlgn="base"/>
            <a:r>
              <a:rPr lang="en-US" dirty="0" smtClean="0"/>
              <a:t>The traditional method of marketing i.e. Newspaper, </a:t>
            </a:r>
            <a:r>
              <a:rPr lang="en-US" dirty="0" err="1" smtClean="0"/>
              <a:t>tv</a:t>
            </a:r>
            <a:r>
              <a:rPr lang="en-US" dirty="0" smtClean="0"/>
              <a:t> ads and billboards.</a:t>
            </a:r>
          </a:p>
          <a:p>
            <a:pPr fontAlgn="base"/>
            <a:r>
              <a:rPr lang="en-US" dirty="0" smtClean="0"/>
              <a:t>Pricing the products less than the competitors.</a:t>
            </a:r>
          </a:p>
          <a:p>
            <a:pPr fontAlgn="base"/>
            <a:r>
              <a:rPr lang="en-US" dirty="0" smtClean="0"/>
              <a:t>For increasing awareness and contributing towards social as well as environmental issues of the world, they build a foundation to carry out CSR activities.</a:t>
            </a:r>
          </a:p>
          <a:p>
            <a:pPr fontAlgn="base"/>
            <a:r>
              <a:rPr lang="en-US" dirty="0" smtClean="0"/>
              <a:t>By adapting the modern method of marketing, they started using unique </a:t>
            </a:r>
            <a:r>
              <a:rPr lang="en-US" dirty="0" err="1" smtClean="0"/>
              <a:t>hashtags</a:t>
            </a:r>
            <a:r>
              <a:rPr lang="en-US" dirty="0" smtClean="0"/>
              <a:t> for each of their campaigns.</a:t>
            </a:r>
          </a:p>
          <a:p>
            <a:pPr fontAlgn="base"/>
            <a:r>
              <a:rPr lang="en-US" dirty="0" smtClean="0"/>
              <a:t>They also promote safety measures to take while driving in their ad campaigns.</a:t>
            </a:r>
          </a:p>
          <a:p>
            <a:r>
              <a:rPr lang="en-US" dirty="0" smtClean="0"/>
              <a:t/>
            </a:r>
            <a:br>
              <a:rPr lang="en-US" dirty="0" smtClean="0"/>
            </a:b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alpha val="94000"/>
          </a:schemeClr>
        </a:solidFill>
        <a:effectLst/>
      </p:bgPr>
    </p:bg>
    <p:spTree>
      <p:nvGrpSpPr>
        <p:cNvPr id="1" name="Shape 96"/>
        <p:cNvGrpSpPr/>
        <p:nvPr/>
      </p:nvGrpSpPr>
      <p:grpSpPr>
        <a:xfrm>
          <a:off x="0" y="0"/>
          <a:ext cx="0" cy="0"/>
          <a:chOff x="0" y="0"/>
          <a:chExt cx="0" cy="0"/>
        </a:xfrm>
      </p:grpSpPr>
      <p:sp>
        <p:nvSpPr>
          <p:cNvPr id="97" name="Google Shape;97;p20"/>
          <p:cNvSpPr txBox="1"/>
          <p:nvPr/>
        </p:nvSpPr>
        <p:spPr>
          <a:xfrm>
            <a:off x="181350" y="323700"/>
            <a:ext cx="8781300" cy="43239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a:t>
            </a:r>
            <a:endParaRPr/>
          </a:p>
        </p:txBody>
      </p:sp>
      <p:sp>
        <p:nvSpPr>
          <p:cNvPr id="98" name="Google Shape;98;p20"/>
          <p:cNvSpPr txBox="1"/>
          <p:nvPr/>
        </p:nvSpPr>
        <p:spPr>
          <a:xfrm>
            <a:off x="519297" y="1392051"/>
            <a:ext cx="8187600" cy="615523"/>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b="1" u="sng" dirty="0" smtClean="0"/>
              <a:t>Apollo </a:t>
            </a:r>
            <a:r>
              <a:rPr lang="en-US" b="1" u="sng" dirty="0" err="1" smtClean="0"/>
              <a:t>Tyres</a:t>
            </a:r>
            <a:r>
              <a:rPr lang="en-US" b="1" u="sng" dirty="0" smtClean="0"/>
              <a:t> social media posts</a:t>
            </a:r>
            <a:r>
              <a:rPr lang="en-US" dirty="0" smtClean="0"/>
              <a:t>:</a:t>
            </a:r>
          </a:p>
          <a:p>
            <a:pPr marL="457200" lvl="0" indent="0" algn="l" rtl="0">
              <a:spcBef>
                <a:spcPts val="0"/>
              </a:spcBef>
              <a:spcAft>
                <a:spcPts val="0"/>
              </a:spcAft>
              <a:buNone/>
            </a:pPr>
            <a:r>
              <a:rPr lang="en-US" dirty="0" smtClean="0"/>
              <a:t>               </a:t>
            </a:r>
            <a:endParaRPr dirty="0"/>
          </a:p>
        </p:txBody>
      </p:sp>
      <p:pic>
        <p:nvPicPr>
          <p:cNvPr id="4" name="Picture 3" descr="Apollo-Tyres-Sachin-10-Campaign-1.jpg"/>
          <p:cNvPicPr>
            <a:picLocks noChangeAspect="1"/>
          </p:cNvPicPr>
          <p:nvPr/>
        </p:nvPicPr>
        <p:blipFill>
          <a:blip r:embed="rId3"/>
          <a:stretch>
            <a:fillRect/>
          </a:stretch>
        </p:blipFill>
        <p:spPr>
          <a:xfrm>
            <a:off x="544530" y="2188395"/>
            <a:ext cx="3719246" cy="1335641"/>
          </a:xfrm>
          <a:prstGeom prst="rect">
            <a:avLst/>
          </a:prstGeom>
        </p:spPr>
      </p:pic>
      <p:sp>
        <p:nvSpPr>
          <p:cNvPr id="5" name="TextBox 4"/>
          <p:cNvSpPr txBox="1"/>
          <p:nvPr/>
        </p:nvSpPr>
        <p:spPr>
          <a:xfrm>
            <a:off x="5332288" y="2198670"/>
            <a:ext cx="2835667" cy="523220"/>
          </a:xfrm>
          <a:prstGeom prst="rect">
            <a:avLst/>
          </a:prstGeom>
          <a:noFill/>
        </p:spPr>
        <p:txBody>
          <a:bodyPr wrap="square" rtlCol="0">
            <a:spAutoFit/>
          </a:bodyPr>
          <a:lstStyle/>
          <a:p>
            <a:r>
              <a:rPr lang="en-US" dirty="0" smtClean="0"/>
              <a:t>https://www.instagram.com/p/Cx4hDvju_rU/?hl=en</a:t>
            </a:r>
            <a:endParaRPr lang="en-US" dirty="0"/>
          </a:p>
        </p:txBody>
      </p:sp>
      <p:pic>
        <p:nvPicPr>
          <p:cNvPr id="6" name="Picture 5" descr="WhatsApp Image 2023-10-11 at 15.16.05.jpeg"/>
          <p:cNvPicPr>
            <a:picLocks noChangeAspect="1"/>
          </p:cNvPicPr>
          <p:nvPr/>
        </p:nvPicPr>
        <p:blipFill>
          <a:blip r:embed="rId4"/>
          <a:stretch>
            <a:fillRect/>
          </a:stretch>
        </p:blipFill>
        <p:spPr>
          <a:xfrm>
            <a:off x="4417888" y="3092522"/>
            <a:ext cx="4277259" cy="1896866"/>
          </a:xfrm>
          <a:prstGeom prst="rect">
            <a:avLst/>
          </a:prstGeom>
        </p:spPr>
      </p:pic>
      <p:sp>
        <p:nvSpPr>
          <p:cNvPr id="7" name="TextBox 6"/>
          <p:cNvSpPr txBox="1"/>
          <p:nvPr/>
        </p:nvSpPr>
        <p:spPr>
          <a:xfrm>
            <a:off x="883578" y="4202130"/>
            <a:ext cx="2989779" cy="523220"/>
          </a:xfrm>
          <a:prstGeom prst="rect">
            <a:avLst/>
          </a:prstGeom>
          <a:noFill/>
        </p:spPr>
        <p:txBody>
          <a:bodyPr wrap="square" rtlCol="0">
            <a:spAutoFit/>
          </a:bodyPr>
          <a:lstStyle/>
          <a:p>
            <a:r>
              <a:rPr lang="en-US" dirty="0" smtClean="0"/>
              <a:t>https://www.instagram.com/p/CyIZ9I-h2ch/?hl=en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Shape 102"/>
        <p:cNvGrpSpPr/>
        <p:nvPr/>
      </p:nvGrpSpPr>
      <p:grpSpPr>
        <a:xfrm>
          <a:off x="0" y="0"/>
          <a:ext cx="0" cy="0"/>
          <a:chOff x="0" y="0"/>
          <a:chExt cx="0" cy="0"/>
        </a:xfrm>
      </p:grpSpPr>
      <p:sp>
        <p:nvSpPr>
          <p:cNvPr id="103" name="Google Shape;103;p21"/>
          <p:cNvSpPr txBox="1"/>
          <p:nvPr/>
        </p:nvSpPr>
        <p:spPr>
          <a:xfrm>
            <a:off x="112825" y="1891050"/>
            <a:ext cx="8948700" cy="156501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u="sng" dirty="0" smtClean="0">
                <a:solidFill>
                  <a:srgbClr val="0E101A"/>
                </a:solidFill>
              </a:rPr>
              <a:t>URL of </a:t>
            </a:r>
            <a:r>
              <a:rPr lang="en-US" sz="1300" u="sng" dirty="0" err="1" smtClean="0">
                <a:solidFill>
                  <a:srgbClr val="0E101A"/>
                </a:solidFill>
              </a:rPr>
              <a:t>Instagram</a:t>
            </a:r>
            <a:r>
              <a:rPr lang="en-US" sz="1300" u="sng" dirty="0" smtClean="0">
                <a:solidFill>
                  <a:srgbClr val="0E101A"/>
                </a:solidFill>
              </a:rPr>
              <a:t> story</a:t>
            </a:r>
            <a:r>
              <a:rPr lang="en-US" sz="1300" dirty="0" smtClean="0">
                <a:solidFill>
                  <a:srgbClr val="0E101A"/>
                </a:solidFill>
              </a:rPr>
              <a:t>:</a:t>
            </a:r>
          </a:p>
          <a:p>
            <a:pPr lvl="0">
              <a:lnSpc>
                <a:spcPct val="115000"/>
              </a:lnSpc>
            </a:pPr>
            <a:r>
              <a:rPr lang="en-US" sz="1300" dirty="0" smtClean="0">
                <a:solidFill>
                  <a:srgbClr val="0E101A"/>
                </a:solidFill>
              </a:rPr>
              <a:t> https://instagram.com/stories/shivaraju56661/3211183171856833628?utm_source=ig_story_item_share&amp;igshid=NjZiM2M3MzIxNA==</a:t>
            </a:r>
          </a:p>
          <a:p>
            <a:pPr marL="0" lvl="0" indent="0" algn="l" rtl="0">
              <a:lnSpc>
                <a:spcPct val="115000"/>
              </a:lnSpc>
              <a:spcBef>
                <a:spcPts val="0"/>
              </a:spcBef>
              <a:spcAft>
                <a:spcPts val="0"/>
              </a:spcAft>
              <a:buNone/>
            </a:pPr>
            <a:endParaRPr lang="en-US" sz="1300" dirty="0" smtClean="0">
              <a:solidFill>
                <a:srgbClr val="0E101A"/>
              </a:solidFill>
            </a:endParaRPr>
          </a:p>
          <a:p>
            <a:pPr marL="0" lvl="0" indent="0" algn="l" rtl="0">
              <a:lnSpc>
                <a:spcPct val="115000"/>
              </a:lnSpc>
              <a:spcBef>
                <a:spcPts val="0"/>
              </a:spcBef>
              <a:spcAft>
                <a:spcPts val="0"/>
              </a:spcAft>
              <a:buNone/>
            </a:pPr>
            <a:r>
              <a:rPr lang="en-US" sz="1300" dirty="0" smtClean="0">
                <a:solidFill>
                  <a:srgbClr val="0E101A"/>
                </a:solidFill>
              </a:rPr>
              <a:t>                   </a:t>
            </a:r>
            <a:endParaRPr sz="1300" dirty="0">
              <a:solidFill>
                <a:srgbClr val="0E101A"/>
              </a:solidFill>
            </a:endParaRPr>
          </a:p>
        </p:txBody>
      </p:sp>
      <p:sp>
        <p:nvSpPr>
          <p:cNvPr id="104" name="Google Shape;104;p21"/>
          <p:cNvSpPr txBox="1"/>
          <p:nvPr/>
        </p:nvSpPr>
        <p:spPr>
          <a:xfrm>
            <a:off x="766950" y="1281451"/>
            <a:ext cx="7610100" cy="111335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a:solidFill>
                  <a:srgbClr val="434343"/>
                </a:solidFill>
              </a:rPr>
              <a:t>Instagram Story</a:t>
            </a:r>
            <a:endParaRPr sz="2900" b="1">
              <a:solidFill>
                <a:srgbClr val="434343"/>
              </a:solidFill>
            </a:endParaRPr>
          </a:p>
          <a:p>
            <a:pPr marL="0" lvl="0" indent="0" algn="l" rtl="0">
              <a:spcBef>
                <a:spcPts val="0"/>
              </a:spcBef>
              <a:spcAft>
                <a:spcPts val="0"/>
              </a:spcAft>
              <a:buNone/>
            </a:pPr>
            <a:endParaRPr sz="2700"/>
          </a:p>
        </p:txBody>
      </p:sp>
      <p:sp>
        <p:nvSpPr>
          <p:cNvPr id="105" name="Google Shape;105;p21"/>
          <p:cNvSpPr txBox="1"/>
          <p:nvPr/>
        </p:nvSpPr>
        <p:spPr>
          <a:xfrm>
            <a:off x="479150" y="323700"/>
            <a:ext cx="8483700" cy="43239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349</Words>
  <Application>Microsoft Office PowerPoint</Application>
  <PresentationFormat>On-screen Show (16:9)</PresentationFormat>
  <Paragraphs>95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dulib</dc:creator>
  <cp:lastModifiedBy>dulib</cp:lastModifiedBy>
  <cp:revision>12</cp:revision>
  <dcterms:modified xsi:type="dcterms:W3CDTF">2023-10-11T11:33:03Z</dcterms:modified>
</cp:coreProperties>
</file>