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3" r:id="rId3"/>
    <p:sldId id="267" r:id="rId4"/>
    <p:sldId id="261" r:id="rId5"/>
    <p:sldId id="265" r:id="rId6"/>
    <p:sldId id="272" r:id="rId7"/>
    <p:sldId id="268" r:id="rId8"/>
    <p:sldId id="270" r:id="rId9"/>
    <p:sldId id="262"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97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D7FCF-5A5E-4A7F-9A1E-AFD3E90265AC}" type="datetimeFigureOut">
              <a:rPr lang="en-US" smtClean="0"/>
              <a:t>1/19/2018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175FC-B79B-4902-843E-9C7C5711008F}" type="slidenum">
              <a:rPr lang="en-US" smtClean="0"/>
              <a:t>‹#›</a:t>
            </a:fld>
            <a:endParaRPr lang="en-US"/>
          </a:p>
        </p:txBody>
      </p:sp>
    </p:spTree>
    <p:extLst>
      <p:ext uri="{BB962C8B-B14F-4D97-AF65-F5344CB8AC3E}">
        <p14:creationId xmlns:p14="http://schemas.microsoft.com/office/powerpoint/2010/main" val="4284800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175FC-B79B-4902-843E-9C7C5711008F}" type="slidenum">
              <a:rPr lang="en-US" smtClean="0"/>
              <a:t>1</a:t>
            </a:fld>
            <a:endParaRPr lang="en-US"/>
          </a:p>
        </p:txBody>
      </p:sp>
    </p:spTree>
    <p:extLst>
      <p:ext uri="{BB962C8B-B14F-4D97-AF65-F5344CB8AC3E}">
        <p14:creationId xmlns:p14="http://schemas.microsoft.com/office/powerpoint/2010/main" val="350039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175FC-B79B-4902-843E-9C7C5711008F}" type="slidenum">
              <a:rPr lang="en-US" smtClean="0"/>
              <a:t>11</a:t>
            </a:fld>
            <a:endParaRPr lang="en-US"/>
          </a:p>
        </p:txBody>
      </p:sp>
    </p:spTree>
    <p:extLst>
      <p:ext uri="{BB962C8B-B14F-4D97-AF65-F5344CB8AC3E}">
        <p14:creationId xmlns:p14="http://schemas.microsoft.com/office/powerpoint/2010/main" val="2752098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7028DE-ED60-459C-9D7A-2AD078382DD7}"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04D84-1471-45EB-A86A-10E0BE71E9E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7028DE-ED60-459C-9D7A-2AD078382DD7}"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04D84-1471-45EB-A86A-10E0BE71E9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7028DE-ED60-459C-9D7A-2AD078382DD7}"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04D84-1471-45EB-A86A-10E0BE71E9E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7028DE-ED60-459C-9D7A-2AD078382DD7}"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04D84-1471-45EB-A86A-10E0BE71E9E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7028DE-ED60-459C-9D7A-2AD078382DD7}"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04D84-1471-45EB-A86A-10E0BE71E9E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7028DE-ED60-459C-9D7A-2AD078382DD7}"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04D84-1471-45EB-A86A-10E0BE71E9E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7028DE-ED60-459C-9D7A-2AD078382DD7}" type="datetimeFigureOut">
              <a:rPr lang="en-US" smtClean="0"/>
              <a:pPr/>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04D84-1471-45EB-A86A-10E0BE71E9E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7028DE-ED60-459C-9D7A-2AD078382DD7}" type="datetimeFigureOut">
              <a:rPr lang="en-US" smtClean="0"/>
              <a:pPr/>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04D84-1471-45EB-A86A-10E0BE71E9E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028DE-ED60-459C-9D7A-2AD078382DD7}" type="datetimeFigureOut">
              <a:rPr lang="en-US" smtClean="0"/>
              <a:pPr/>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04D84-1471-45EB-A86A-10E0BE71E9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7028DE-ED60-459C-9D7A-2AD078382DD7}"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04D84-1471-45EB-A86A-10E0BE71E9E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7028DE-ED60-459C-9D7A-2AD078382DD7}"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04D84-1471-45EB-A86A-10E0BE71E9E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028DE-ED60-459C-9D7A-2AD078382DD7}" type="datetimeFigureOut">
              <a:rPr lang="en-US" smtClean="0"/>
              <a:pPr/>
              <a:t>1/19/2018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04D84-1471-45EB-A86A-10E0BE71E9E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1470025"/>
          </a:xfrm>
        </p:spPr>
        <p:txBody>
          <a:bodyPr>
            <a:noAutofit/>
          </a:bodyPr>
          <a:lstStyle/>
          <a:p>
            <a:r>
              <a:rPr lang="en-US" sz="3200" b="1" dirty="0" smtClean="0">
                <a:latin typeface="Times New Roman" panose="02020603050405020304" pitchFamily="18" charset="0"/>
                <a:cs typeface="Times New Roman" panose="02020603050405020304" pitchFamily="18" charset="0"/>
              </a:rPr>
              <a:t>Modeling and Analysis of AC Output Power Factor</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for Wireless Chargers in Electric Vehicles</a:t>
            </a:r>
            <a:endParaRPr lang="en-US" sz="3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 y="2286000"/>
            <a:ext cx="8991600" cy="1877437"/>
          </a:xfrm>
          <a:prstGeom prst="rect">
            <a:avLst/>
          </a:prstGeom>
        </p:spPr>
        <p:txBody>
          <a:bodyPr wrap="square">
            <a:spAutoFit/>
          </a:bodyPr>
          <a:lstStyle/>
          <a:p>
            <a:pPr lvl="0" indent="-184150" algn="ctr">
              <a:buClr>
                <a:schemeClr val="dk1"/>
              </a:buClr>
              <a:buSzPts val="2900"/>
            </a:pPr>
            <a:r>
              <a:rPr lang="en-US" sz="2000" b="1" dirty="0">
                <a:solidFill>
                  <a:schemeClr val="dk1"/>
                </a:solidFill>
                <a:latin typeface="Times New Roman"/>
                <a:ea typeface="Times New Roman"/>
                <a:cs typeface="Times New Roman"/>
                <a:sym typeface="Times New Roman"/>
              </a:rPr>
              <a:t>Presented By</a:t>
            </a:r>
            <a:br>
              <a:rPr lang="en-US" sz="2000" b="1" dirty="0">
                <a:solidFill>
                  <a:schemeClr val="dk1"/>
                </a:solidFill>
                <a:latin typeface="Times New Roman"/>
                <a:ea typeface="Times New Roman"/>
                <a:cs typeface="Times New Roman"/>
                <a:sym typeface="Times New Roman"/>
              </a:rPr>
            </a:br>
            <a:r>
              <a:rPr lang="en-US" sz="2000" b="1" dirty="0" smtClean="0">
                <a:solidFill>
                  <a:schemeClr val="dk1"/>
                </a:solidFill>
                <a:latin typeface="Times New Roman"/>
                <a:ea typeface="Times New Roman"/>
                <a:cs typeface="Times New Roman"/>
                <a:sym typeface="Times New Roman"/>
              </a:rPr>
              <a:t> 1.Name (</a:t>
            </a:r>
            <a:r>
              <a:rPr lang="en-US" sz="2000" b="1" dirty="0">
                <a:solidFill>
                  <a:schemeClr val="dk1"/>
                </a:solidFill>
                <a:latin typeface="Times New Roman"/>
                <a:ea typeface="Times New Roman"/>
                <a:cs typeface="Times New Roman"/>
                <a:sym typeface="Times New Roman"/>
              </a:rPr>
              <a:t>VH </a:t>
            </a:r>
            <a:r>
              <a:rPr lang="en-US" sz="2000" b="1" dirty="0" smtClean="0">
                <a:solidFill>
                  <a:schemeClr val="dk1"/>
                </a:solidFill>
                <a:latin typeface="Times New Roman"/>
                <a:ea typeface="Times New Roman"/>
                <a:cs typeface="Times New Roman"/>
                <a:sym typeface="Times New Roman"/>
              </a:rPr>
              <a:t>no:</a:t>
            </a:r>
            <a:r>
              <a:rPr lang="en-US" sz="2000" b="1" dirty="0" smtClean="0">
                <a:latin typeface="Times New Roman"/>
                <a:ea typeface="Times New Roman"/>
                <a:cs typeface="Times New Roman"/>
                <a:sym typeface="Times New Roman"/>
              </a:rPr>
              <a:t>6532</a:t>
            </a:r>
            <a:r>
              <a:rPr lang="en-US" sz="2000" b="1" dirty="0" smtClean="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Reg.No</a:t>
            </a:r>
            <a:r>
              <a:rPr lang="en-US" sz="2000" b="1" dirty="0">
                <a:latin typeface="Times New Roman"/>
                <a:ea typeface="Times New Roman"/>
                <a:cs typeface="Times New Roman"/>
                <a:sym typeface="Times New Roman"/>
              </a:rPr>
              <a:t> </a:t>
            </a:r>
            <a:r>
              <a:rPr lang="en-US" sz="2000" b="1" dirty="0" smtClean="0">
                <a:latin typeface="Times New Roman"/>
                <a:ea typeface="Times New Roman"/>
                <a:cs typeface="Times New Roman"/>
                <a:sym typeface="Times New Roman"/>
              </a:rPr>
              <a:t>113014105010</a:t>
            </a:r>
            <a:r>
              <a:rPr lang="en-US" sz="2000" b="1" dirty="0" smtClean="0">
                <a:solidFill>
                  <a:schemeClr val="dk1"/>
                </a:solidFill>
                <a:latin typeface="Times New Roman"/>
                <a:ea typeface="Times New Roman"/>
                <a:cs typeface="Times New Roman"/>
                <a:sym typeface="Times New Roman"/>
              </a:rPr>
              <a:t>………………)</a:t>
            </a:r>
          </a:p>
          <a:p>
            <a:pPr lvl="0" indent="-184150" algn="ctr">
              <a:buClr>
                <a:schemeClr val="dk1"/>
              </a:buClr>
              <a:buSzPts val="2900"/>
            </a:pPr>
            <a:r>
              <a:rPr lang="en-US" sz="2000" b="1" dirty="0">
                <a:solidFill>
                  <a:schemeClr val="dk1"/>
                </a:solidFill>
                <a:latin typeface="Times New Roman"/>
                <a:ea typeface="Times New Roman"/>
                <a:cs typeface="Times New Roman"/>
                <a:sym typeface="Times New Roman"/>
              </a:rPr>
              <a:t> </a:t>
            </a:r>
            <a:r>
              <a:rPr lang="en-US" sz="2000" b="1" dirty="0" smtClean="0">
                <a:solidFill>
                  <a:schemeClr val="dk1"/>
                </a:solidFill>
                <a:latin typeface="Times New Roman"/>
                <a:ea typeface="Times New Roman"/>
                <a:cs typeface="Times New Roman"/>
                <a:sym typeface="Times New Roman"/>
              </a:rPr>
              <a:t>2.Name (</a:t>
            </a:r>
            <a:r>
              <a:rPr lang="en-US" sz="2000" b="1" dirty="0">
                <a:solidFill>
                  <a:schemeClr val="dk1"/>
                </a:solidFill>
                <a:latin typeface="Times New Roman"/>
                <a:ea typeface="Times New Roman"/>
                <a:cs typeface="Times New Roman"/>
                <a:sym typeface="Times New Roman"/>
              </a:rPr>
              <a:t>VH no:6533………….. </a:t>
            </a:r>
            <a:r>
              <a:rPr lang="en-US" sz="2000" b="1" dirty="0" err="1">
                <a:solidFill>
                  <a:schemeClr val="dk1"/>
                </a:solidFill>
                <a:latin typeface="Times New Roman"/>
                <a:ea typeface="Times New Roman"/>
                <a:cs typeface="Times New Roman"/>
                <a:sym typeface="Times New Roman"/>
              </a:rPr>
              <a:t>Reg.No</a:t>
            </a:r>
            <a:r>
              <a:rPr lang="en-US" sz="2000" b="1" dirty="0">
                <a:solidFill>
                  <a:schemeClr val="dk1"/>
                </a:solidFill>
                <a:latin typeface="Times New Roman"/>
                <a:ea typeface="Times New Roman"/>
                <a:cs typeface="Times New Roman"/>
                <a:sym typeface="Times New Roman"/>
              </a:rPr>
              <a:t> 113014104025</a:t>
            </a:r>
            <a:r>
              <a:rPr lang="en-US" sz="2000" b="1" dirty="0" smtClean="0">
                <a:solidFill>
                  <a:schemeClr val="dk1"/>
                </a:solidFill>
                <a:latin typeface="Times New Roman"/>
                <a:ea typeface="Times New Roman"/>
                <a:cs typeface="Times New Roman"/>
                <a:sym typeface="Times New Roman"/>
              </a:rPr>
              <a:t>………………)</a:t>
            </a:r>
            <a:endParaRPr lang="en-US" sz="2000" b="1" dirty="0">
              <a:solidFill>
                <a:schemeClr val="dk1"/>
              </a:solidFill>
              <a:latin typeface="Times New Roman"/>
              <a:ea typeface="Times New Roman"/>
              <a:cs typeface="Times New Roman"/>
              <a:sym typeface="Times New Roman"/>
            </a:endParaRPr>
          </a:p>
          <a:p>
            <a:pPr lvl="0" indent="-184150">
              <a:buClr>
                <a:schemeClr val="dk1"/>
              </a:buClr>
              <a:buSzPts val="2900"/>
            </a:pPr>
            <a:r>
              <a:rPr lang="en-US" sz="2000" b="1" dirty="0">
                <a:latin typeface="Times New Roman"/>
                <a:ea typeface="Times New Roman"/>
                <a:cs typeface="Times New Roman"/>
                <a:sym typeface="Times New Roman"/>
              </a:rPr>
              <a:t>   </a:t>
            </a:r>
            <a:r>
              <a:rPr lang="en-US" sz="2000" b="1" dirty="0" smtClean="0">
                <a:latin typeface="Times New Roman"/>
                <a:ea typeface="Times New Roman"/>
                <a:cs typeface="Times New Roman"/>
                <a:sym typeface="Times New Roman"/>
              </a:rPr>
              <a:t>        3</a:t>
            </a:r>
            <a:r>
              <a:rPr lang="en-US" sz="2000" b="1" dirty="0" smtClean="0">
                <a:solidFill>
                  <a:schemeClr val="dk1"/>
                </a:solidFill>
                <a:latin typeface="Times New Roman"/>
                <a:ea typeface="Times New Roman"/>
                <a:cs typeface="Times New Roman"/>
                <a:sym typeface="Times New Roman"/>
              </a:rPr>
              <a:t>.Name (</a:t>
            </a:r>
            <a:r>
              <a:rPr lang="en-US" sz="2000" b="1" dirty="0">
                <a:solidFill>
                  <a:schemeClr val="dk1"/>
                </a:solidFill>
                <a:latin typeface="Times New Roman"/>
                <a:ea typeface="Times New Roman"/>
                <a:cs typeface="Times New Roman"/>
                <a:sym typeface="Times New Roman"/>
              </a:rPr>
              <a:t>VH no:6548</a:t>
            </a:r>
            <a:r>
              <a:rPr lang="en-US" sz="2000" b="1" dirty="0" smtClean="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Reg.No</a:t>
            </a:r>
            <a:r>
              <a:rPr lang="en-US" sz="2000" b="1" dirty="0">
                <a:solidFill>
                  <a:schemeClr val="dk1"/>
                </a:solidFill>
                <a:latin typeface="Times New Roman"/>
                <a:ea typeface="Times New Roman"/>
                <a:cs typeface="Times New Roman"/>
                <a:sym typeface="Times New Roman"/>
              </a:rPr>
              <a:t> 11301410503</a:t>
            </a:r>
            <a:r>
              <a:rPr lang="en-US" sz="2000" b="1" dirty="0">
                <a:latin typeface="Times New Roman"/>
                <a:ea typeface="Times New Roman"/>
                <a:cs typeface="Times New Roman"/>
                <a:sym typeface="Times New Roman"/>
              </a:rPr>
              <a:t>3</a:t>
            </a:r>
            <a:r>
              <a:rPr lang="en-US" sz="2000" b="1" dirty="0" smtClean="0">
                <a:solidFill>
                  <a:schemeClr val="dk1"/>
                </a:solidFill>
                <a:latin typeface="Times New Roman"/>
                <a:ea typeface="Times New Roman"/>
                <a:cs typeface="Times New Roman"/>
                <a:sym typeface="Times New Roman"/>
              </a:rPr>
              <a:t>.………………) </a:t>
            </a:r>
            <a:r>
              <a:rPr lang="en-US" dirty="0">
                <a:solidFill>
                  <a:schemeClr val="dk1"/>
                </a:solidFill>
                <a:latin typeface="Times New Roman"/>
                <a:ea typeface="Times New Roman"/>
                <a:cs typeface="Times New Roman"/>
                <a:sym typeface="Times New Roman"/>
              </a:rPr>
              <a:t/>
            </a:r>
            <a:br>
              <a:rPr lang="en-US" dirty="0">
                <a:solidFill>
                  <a:schemeClr val="dk1"/>
                </a:solidFill>
                <a:latin typeface="Times New Roman"/>
                <a:ea typeface="Times New Roman"/>
                <a:cs typeface="Times New Roman"/>
                <a:sym typeface="Times New Roman"/>
              </a:rPr>
            </a:br>
            <a:endParaRPr lang="en-US" dirty="0" smtClean="0">
              <a:solidFill>
                <a:schemeClr val="dk1"/>
              </a:solidFill>
              <a:latin typeface="Times New Roman"/>
              <a:ea typeface="Times New Roman"/>
              <a:cs typeface="Times New Roman"/>
              <a:sym typeface="Times New Roman"/>
            </a:endParaRPr>
          </a:p>
          <a:p>
            <a:pPr lvl="0" indent="-184150">
              <a:buClr>
                <a:schemeClr val="dk1"/>
              </a:buClr>
              <a:buSzPts val="2900"/>
            </a:pPr>
            <a:endParaRPr lang="en-US" dirty="0"/>
          </a:p>
        </p:txBody>
      </p:sp>
      <p:sp>
        <p:nvSpPr>
          <p:cNvPr id="4" name="Rectangle 3"/>
          <p:cNvSpPr/>
          <p:nvPr/>
        </p:nvSpPr>
        <p:spPr>
          <a:xfrm>
            <a:off x="381000" y="4876800"/>
            <a:ext cx="4572000" cy="954107"/>
          </a:xfrm>
          <a:prstGeom prst="rect">
            <a:avLst/>
          </a:prstGeom>
        </p:spPr>
        <p:txBody>
          <a:bodyPr>
            <a:spAutoFit/>
          </a:bodyPr>
          <a:lstStyle/>
          <a:p>
            <a:pPr lvl="0" indent="-114300">
              <a:buClr>
                <a:schemeClr val="dk1"/>
              </a:buClr>
              <a:buSzPts val="1800"/>
            </a:pPr>
            <a:r>
              <a:rPr lang="en-US" dirty="0">
                <a:solidFill>
                  <a:schemeClr val="dk1"/>
                </a:solidFill>
                <a:latin typeface="Times New Roman"/>
                <a:ea typeface="Times New Roman"/>
                <a:cs typeface="Times New Roman"/>
                <a:sym typeface="Times New Roman"/>
              </a:rPr>
              <a:t>Internal Guide: </a:t>
            </a:r>
            <a:r>
              <a:rPr lang="en-US" b="1" dirty="0">
                <a:solidFill>
                  <a:schemeClr val="dk1"/>
                </a:solidFill>
                <a:latin typeface="Times New Roman"/>
                <a:ea typeface="Times New Roman"/>
                <a:cs typeface="Times New Roman"/>
                <a:sym typeface="Times New Roman"/>
              </a:rPr>
              <a:t>SENTHIL KUMAR.R</a:t>
            </a:r>
          </a:p>
          <a:p>
            <a:pPr lvl="0" indent="-114300">
              <a:buClr>
                <a:schemeClr val="dk1"/>
              </a:buClr>
              <a:buSzPts val="1800"/>
            </a:pPr>
            <a:r>
              <a:rPr lang="en-US" dirty="0" smtClean="0">
                <a:solidFill>
                  <a:schemeClr val="dk1"/>
                </a:solidFill>
                <a:latin typeface="Times New Roman"/>
                <a:ea typeface="Times New Roman"/>
                <a:cs typeface="Times New Roman"/>
                <a:sym typeface="Times New Roman"/>
              </a:rPr>
              <a:t>Name </a:t>
            </a:r>
            <a:r>
              <a:rPr lang="en-US" sz="2000" dirty="0" smtClean="0">
                <a:solidFill>
                  <a:schemeClr val="dk1"/>
                </a:solidFill>
                <a:latin typeface="Times New Roman"/>
                <a:ea typeface="Times New Roman"/>
                <a:cs typeface="Times New Roman"/>
                <a:sym typeface="Times New Roman"/>
              </a:rPr>
              <a:t>(professor</a:t>
            </a:r>
            <a:r>
              <a:rPr lang="en-US" dirty="0" smtClean="0">
                <a:solidFill>
                  <a:schemeClr val="dk1"/>
                </a:solidFill>
                <a:latin typeface="Times New Roman"/>
                <a:ea typeface="Times New Roman"/>
                <a:cs typeface="Times New Roman"/>
                <a:sym typeface="Times New Roman"/>
              </a:rPr>
              <a:t> &amp; M.E.)</a:t>
            </a:r>
            <a:endParaRPr lang="en-US" dirty="0">
              <a:solidFill>
                <a:schemeClr val="dk1"/>
              </a:solidFill>
              <a:latin typeface="Times New Roman"/>
              <a:ea typeface="Times New Roman"/>
              <a:cs typeface="Times New Roman"/>
              <a:sym typeface="Times New Roman"/>
            </a:endParaRPr>
          </a:p>
          <a:p>
            <a:pPr lvl="0" indent="-114300">
              <a:buClr>
                <a:schemeClr val="dk1"/>
              </a:buClr>
              <a:buSzPts val="1800"/>
            </a:pPr>
            <a:r>
              <a:rPr lang="en-US" dirty="0">
                <a:solidFill>
                  <a:schemeClr val="dk1"/>
                </a:solidFill>
                <a:latin typeface="Times New Roman"/>
                <a:ea typeface="Times New Roman"/>
                <a:cs typeface="Times New Roman"/>
                <a:sym typeface="Times New Roman"/>
              </a:rPr>
              <a:t>Department : EEE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762000" y="334139"/>
            <a:ext cx="7391400" cy="1138773"/>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APPLICATIONS</a:t>
            </a:r>
          </a:p>
          <a:p>
            <a:endParaRPr lang="en-US" b="1"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sp>
        <p:nvSpPr>
          <p:cNvPr id="3" name="TextBox 2"/>
          <p:cNvSpPr txBox="1"/>
          <p:nvPr/>
        </p:nvSpPr>
        <p:spPr>
          <a:xfrm>
            <a:off x="457200" y="1447800"/>
            <a:ext cx="5785819" cy="3354765"/>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  Electric vehicle applications</a:t>
            </a:r>
            <a:r>
              <a:rPr lang="en-US" sz="2400" dirty="0" smtClean="0">
                <a:latin typeface="Times New Roman" pitchFamily="18" charset="0"/>
                <a:cs typeface="Times New Roman" pitchFamily="18" charset="0"/>
              </a:rPr>
              <a:t>.</a:t>
            </a:r>
          </a:p>
          <a:p>
            <a:pPr>
              <a:buFont typeface="Arial" pitchFamily="34" charset="0"/>
              <a:buChar char="•"/>
            </a:pPr>
            <a:endParaRPr lang="en-US" sz="2400" dirty="0">
              <a:latin typeface="Times New Roman" pitchFamily="18" charset="0"/>
              <a:cs typeface="Times New Roman" pitchFamily="18" charset="0"/>
            </a:endParaRPr>
          </a:p>
          <a:p>
            <a:pPr>
              <a:buFont typeface="Arial" pitchFamily="34" charset="0"/>
              <a:buChar char="•"/>
            </a:pPr>
            <a:r>
              <a:rPr lang="en-IN" sz="2400" dirty="0" smtClean="0">
                <a:latin typeface="Times New Roman" pitchFamily="18" charset="0"/>
                <a:cs typeface="Times New Roman" pitchFamily="18" charset="0"/>
              </a:rPr>
              <a:t>  Electronic portable devices.</a:t>
            </a: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Cell </a:t>
            </a:r>
            <a:r>
              <a:rPr lang="en-IN" sz="2400" dirty="0" smtClean="0">
                <a:latin typeface="Times New Roman" pitchFamily="18" charset="0"/>
                <a:cs typeface="Times New Roman" pitchFamily="18" charset="0"/>
              </a:rPr>
              <a:t>phones, </a:t>
            </a:r>
          </a:p>
          <a:p>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laptops &amp; tablets</a:t>
            </a:r>
            <a:r>
              <a:rPr lang="en-IN" sz="2400" dirty="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smart watches</a:t>
            </a:r>
            <a:r>
              <a:rPr lang="en-IN" sz="2400" dirty="0" smtClean="0">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a:p>
            <a:pPr marL="342900" indent="-342900">
              <a:buFont typeface="Arial" panose="020B0604020202020204" pitchFamily="34" charset="0"/>
              <a:buChar char="•"/>
            </a:pP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Aerial Vehicles and Solar Power Satellites.</a:t>
            </a:r>
          </a:p>
          <a:p>
            <a:endParaRPr lang="en-IN"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41438"/>
          </a:xfrm>
        </p:spPr>
        <p:txBody>
          <a:bodyPr>
            <a:normAutofit/>
          </a:bodyPr>
          <a:lstStyle/>
          <a:p>
            <a:r>
              <a:rPr lang="en-US" sz="32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228600" y="838200"/>
            <a:ext cx="8915400" cy="5059363"/>
          </a:xfrm>
        </p:spPr>
        <p:txBody>
          <a:bodyPr>
            <a:noAutofit/>
          </a:bodyPr>
          <a:lstStyle/>
          <a:p>
            <a:pPr algn="just"/>
            <a:r>
              <a:rPr lang="en-US" sz="24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J. M. Miller, O. C. </a:t>
            </a:r>
            <a:r>
              <a:rPr lang="en-US" sz="1800" dirty="0" err="1" smtClean="0">
                <a:latin typeface="Times New Roman" pitchFamily="18" charset="0"/>
                <a:cs typeface="Times New Roman" pitchFamily="18" charset="0"/>
              </a:rPr>
              <a:t>Onar</a:t>
            </a:r>
            <a:r>
              <a:rPr lang="en-US" sz="1800" dirty="0" smtClean="0">
                <a:latin typeface="Times New Roman" pitchFamily="18" charset="0"/>
                <a:cs typeface="Times New Roman" pitchFamily="18" charset="0"/>
              </a:rPr>
              <a:t>, and M. </a:t>
            </a:r>
            <a:r>
              <a:rPr lang="en-US" sz="1800" dirty="0" err="1" smtClean="0">
                <a:latin typeface="Times New Roman" pitchFamily="18" charset="0"/>
                <a:cs typeface="Times New Roman" pitchFamily="18" charset="0"/>
              </a:rPr>
              <a:t>Chinthavali</a:t>
            </a:r>
            <a:r>
              <a:rPr lang="en-US" sz="1800" dirty="0" smtClean="0">
                <a:latin typeface="Times New Roman" pitchFamily="18" charset="0"/>
                <a:cs typeface="Times New Roman" pitchFamily="18" charset="0"/>
              </a:rPr>
              <a:t>, “Primary-side </a:t>
            </a:r>
            <a:r>
              <a:rPr lang="en-US" sz="1800" dirty="0" err="1" smtClean="0">
                <a:latin typeface="Times New Roman" pitchFamily="18" charset="0"/>
                <a:cs typeface="Times New Roman" pitchFamily="18" charset="0"/>
              </a:rPr>
              <a:t>powerflow</a:t>
            </a:r>
            <a:r>
              <a:rPr lang="en-US" sz="1800" dirty="0" smtClean="0">
                <a:latin typeface="Times New Roman" pitchFamily="18" charset="0"/>
                <a:cs typeface="Times New Roman" pitchFamily="18" charset="0"/>
              </a:rPr>
              <a:t> control of wireless power transfer for electric vehicle </a:t>
            </a:r>
            <a:r>
              <a:rPr lang="en-US" sz="1800" dirty="0" err="1" smtClean="0">
                <a:latin typeface="Times New Roman" pitchFamily="18" charset="0"/>
                <a:cs typeface="Times New Roman" pitchFamily="18" charset="0"/>
              </a:rPr>
              <a:t>charging,”</a:t>
            </a:r>
            <a:r>
              <a:rPr lang="en-US" sz="1800" i="1" dirty="0" err="1" smtClean="0">
                <a:latin typeface="Times New Roman" pitchFamily="18" charset="0"/>
                <a:cs typeface="Times New Roman" pitchFamily="18" charset="0"/>
              </a:rPr>
              <a:t>IEEE</a:t>
            </a:r>
            <a:r>
              <a:rPr lang="en-US" sz="1800" i="1" dirty="0" smtClean="0">
                <a:latin typeface="Times New Roman" pitchFamily="18" charset="0"/>
                <a:cs typeface="Times New Roman" pitchFamily="18" charset="0"/>
              </a:rPr>
              <a:t> J. </a:t>
            </a:r>
            <a:r>
              <a:rPr lang="en-US" sz="1800" i="1" dirty="0" err="1" smtClean="0">
                <a:latin typeface="Times New Roman" pitchFamily="18" charset="0"/>
                <a:cs typeface="Times New Roman" pitchFamily="18" charset="0"/>
              </a:rPr>
              <a:t>Emerg</a:t>
            </a:r>
            <a:r>
              <a:rPr lang="en-US" sz="1800" i="1" dirty="0" smtClean="0">
                <a:latin typeface="Times New Roman" pitchFamily="18" charset="0"/>
                <a:cs typeface="Times New Roman" pitchFamily="18" charset="0"/>
              </a:rPr>
              <a:t>. Sel. Topics Power Electron., vol. 3, no. 1, pp. 147–162,</a:t>
            </a:r>
            <a:r>
              <a:rPr lang="en-US" sz="1800" dirty="0" smtClean="0">
                <a:latin typeface="Times New Roman" pitchFamily="18" charset="0"/>
                <a:cs typeface="Times New Roman" pitchFamily="18" charset="0"/>
              </a:rPr>
              <a:t>Mar. 2015.</a:t>
            </a:r>
          </a:p>
          <a:p>
            <a:pPr algn="just"/>
            <a:r>
              <a:rPr lang="en-US" sz="1800" dirty="0" smtClean="0">
                <a:latin typeface="Times New Roman" pitchFamily="18" charset="0"/>
                <a:cs typeface="Times New Roman" pitchFamily="18" charset="0"/>
              </a:rPr>
              <a:t> A. </a:t>
            </a:r>
            <a:r>
              <a:rPr lang="en-US" sz="1800" dirty="0" err="1" smtClean="0">
                <a:latin typeface="Times New Roman" pitchFamily="18" charset="0"/>
                <a:cs typeface="Times New Roman" pitchFamily="18" charset="0"/>
              </a:rPr>
              <a:t>Khaligh</a:t>
            </a:r>
            <a:r>
              <a:rPr lang="en-US" sz="1800" dirty="0" smtClean="0">
                <a:latin typeface="Times New Roman" pitchFamily="18" charset="0"/>
                <a:cs typeface="Times New Roman" pitchFamily="18" charset="0"/>
              </a:rPr>
              <a:t> and S. </a:t>
            </a:r>
            <a:r>
              <a:rPr lang="en-US" sz="1800" dirty="0" err="1" smtClean="0">
                <a:latin typeface="Times New Roman" pitchFamily="18" charset="0"/>
                <a:cs typeface="Times New Roman" pitchFamily="18" charset="0"/>
              </a:rPr>
              <a:t>Dusmez</a:t>
            </a:r>
            <a:r>
              <a:rPr lang="en-US" sz="1800" dirty="0" smtClean="0">
                <a:latin typeface="Times New Roman" pitchFamily="18" charset="0"/>
                <a:cs typeface="Times New Roman" pitchFamily="18" charset="0"/>
              </a:rPr>
              <a:t>, “Comprehensive topological analysis </a:t>
            </a:r>
            <a:r>
              <a:rPr lang="en-US" sz="1800" dirty="0" err="1" smtClean="0">
                <a:latin typeface="Times New Roman" pitchFamily="18" charset="0"/>
                <a:cs typeface="Times New Roman" pitchFamily="18" charset="0"/>
              </a:rPr>
              <a:t>ofconductive</a:t>
            </a:r>
            <a:r>
              <a:rPr lang="en-US" sz="1800" dirty="0" smtClean="0">
                <a:latin typeface="Times New Roman" pitchFamily="18" charset="0"/>
                <a:cs typeface="Times New Roman" pitchFamily="18" charset="0"/>
              </a:rPr>
              <a:t> and inductive charging solutions for plug-in electric </a:t>
            </a:r>
            <a:r>
              <a:rPr lang="en-US" sz="1800" dirty="0" err="1" smtClean="0">
                <a:latin typeface="Times New Roman" pitchFamily="18" charset="0"/>
                <a:cs typeface="Times New Roman" pitchFamily="18" charset="0"/>
              </a:rPr>
              <a:t>vehicles,”</a:t>
            </a:r>
            <a:r>
              <a:rPr lang="en-US" sz="1800" i="1" dirty="0" err="1" smtClean="0">
                <a:latin typeface="Times New Roman" pitchFamily="18" charset="0"/>
                <a:cs typeface="Times New Roman" pitchFamily="18" charset="0"/>
              </a:rPr>
              <a:t>IEEE</a:t>
            </a:r>
            <a:r>
              <a:rPr lang="en-US" sz="1800" i="1" dirty="0" smtClean="0">
                <a:latin typeface="Times New Roman" pitchFamily="18" charset="0"/>
                <a:cs typeface="Times New Roman" pitchFamily="18" charset="0"/>
              </a:rPr>
              <a:t> Trans. </a:t>
            </a:r>
            <a:r>
              <a:rPr lang="en-US" sz="1800" i="1" dirty="0" err="1" smtClean="0">
                <a:latin typeface="Times New Roman" pitchFamily="18" charset="0"/>
                <a:cs typeface="Times New Roman" pitchFamily="18" charset="0"/>
              </a:rPr>
              <a:t>Veh</a:t>
            </a:r>
            <a:r>
              <a:rPr lang="en-US" sz="1800" i="1" dirty="0" smtClean="0">
                <a:latin typeface="Times New Roman" pitchFamily="18" charset="0"/>
                <a:cs typeface="Times New Roman" pitchFamily="18" charset="0"/>
              </a:rPr>
              <a:t>. Technol., vol. 61, no. 8, pp. 3475–3489, Oct.</a:t>
            </a:r>
            <a:r>
              <a:rPr lang="en-US" sz="1800" dirty="0" smtClean="0">
                <a:latin typeface="Times New Roman" pitchFamily="18" charset="0"/>
                <a:cs typeface="Times New Roman" pitchFamily="18" charset="0"/>
              </a:rPr>
              <a:t>2012.</a:t>
            </a:r>
          </a:p>
          <a:p>
            <a:pPr algn="just"/>
            <a:r>
              <a:rPr lang="en-US" sz="1800" dirty="0" smtClean="0">
                <a:latin typeface="Times New Roman" pitchFamily="18" charset="0"/>
                <a:cs typeface="Times New Roman" pitchFamily="18" charset="0"/>
              </a:rPr>
              <a:t> G. </a:t>
            </a:r>
            <a:r>
              <a:rPr lang="en-US" sz="1800" dirty="0" err="1" smtClean="0">
                <a:latin typeface="Times New Roman" pitchFamily="18" charset="0"/>
                <a:cs typeface="Times New Roman" pitchFamily="18" charset="0"/>
              </a:rPr>
              <a:t>Buja</a:t>
            </a:r>
            <a:r>
              <a:rPr lang="en-US" sz="1800" dirty="0" smtClean="0">
                <a:latin typeface="Times New Roman" pitchFamily="18" charset="0"/>
                <a:cs typeface="Times New Roman" pitchFamily="18" charset="0"/>
              </a:rPr>
              <a:t>, M. </a:t>
            </a:r>
            <a:r>
              <a:rPr lang="en-US" sz="1800" dirty="0" err="1" smtClean="0">
                <a:latin typeface="Times New Roman" pitchFamily="18" charset="0"/>
                <a:cs typeface="Times New Roman" pitchFamily="18" charset="0"/>
              </a:rPr>
              <a:t>Bertoluzzo</a:t>
            </a:r>
            <a:r>
              <a:rPr lang="en-US" sz="1800" dirty="0" smtClean="0">
                <a:latin typeface="Times New Roman" pitchFamily="18" charset="0"/>
                <a:cs typeface="Times New Roman" pitchFamily="18" charset="0"/>
              </a:rPr>
              <a:t>, and K. N. </a:t>
            </a:r>
            <a:r>
              <a:rPr lang="en-US" sz="1800" dirty="0" err="1" smtClean="0">
                <a:latin typeface="Times New Roman" pitchFamily="18" charset="0"/>
                <a:cs typeface="Times New Roman" pitchFamily="18" charset="0"/>
              </a:rPr>
              <a:t>Mude</a:t>
            </a:r>
            <a:r>
              <a:rPr lang="en-US" sz="1800" dirty="0" smtClean="0">
                <a:latin typeface="Times New Roman" pitchFamily="18" charset="0"/>
                <a:cs typeface="Times New Roman" pitchFamily="18" charset="0"/>
              </a:rPr>
              <a:t>, “Design and </a:t>
            </a:r>
            <a:r>
              <a:rPr lang="en-US" sz="1800" dirty="0" err="1" smtClean="0">
                <a:latin typeface="Times New Roman" pitchFamily="18" charset="0"/>
                <a:cs typeface="Times New Roman" pitchFamily="18" charset="0"/>
              </a:rPr>
              <a:t>experimentationof</a:t>
            </a:r>
            <a:r>
              <a:rPr lang="en-US" sz="1800" dirty="0" smtClean="0">
                <a:latin typeface="Times New Roman" pitchFamily="18" charset="0"/>
                <a:cs typeface="Times New Roman" pitchFamily="18" charset="0"/>
              </a:rPr>
              <a:t> WPT charger for electric city car,” </a:t>
            </a:r>
            <a:r>
              <a:rPr lang="en-US" sz="1800" i="1" dirty="0" smtClean="0">
                <a:latin typeface="Times New Roman" pitchFamily="18" charset="0"/>
                <a:cs typeface="Times New Roman" pitchFamily="18" charset="0"/>
              </a:rPr>
              <a:t>IEEE Trans. Ind. Electron., vol. 62,</a:t>
            </a:r>
            <a:r>
              <a:rPr lang="en-US" sz="1800" dirty="0" smtClean="0">
                <a:latin typeface="Times New Roman" pitchFamily="18" charset="0"/>
                <a:cs typeface="Times New Roman" pitchFamily="18" charset="0"/>
              </a:rPr>
              <a:t>no. 12, pp. 7436–7447, Dec. 2015.</a:t>
            </a:r>
          </a:p>
          <a:p>
            <a:pPr algn="just"/>
            <a:r>
              <a:rPr lang="en-US" sz="1800" dirty="0" smtClean="0">
                <a:latin typeface="Times New Roman" pitchFamily="18" charset="0"/>
                <a:cs typeface="Times New Roman" pitchFamily="18" charset="0"/>
              </a:rPr>
              <a:t> U. K. </a:t>
            </a:r>
            <a:r>
              <a:rPr lang="en-US" sz="1800" dirty="0" err="1" smtClean="0">
                <a:latin typeface="Times New Roman" pitchFamily="18" charset="0"/>
                <a:cs typeface="Times New Roman" pitchFamily="18" charset="0"/>
              </a:rPr>
              <a:t>Madawala</a:t>
            </a:r>
            <a:r>
              <a:rPr lang="en-US" sz="1800" dirty="0" smtClean="0">
                <a:latin typeface="Times New Roman" pitchFamily="18" charset="0"/>
                <a:cs typeface="Times New Roman" pitchFamily="18" charset="0"/>
              </a:rPr>
              <a:t> and D. J. </a:t>
            </a:r>
            <a:r>
              <a:rPr lang="en-US" sz="1800" dirty="0" err="1" smtClean="0">
                <a:latin typeface="Times New Roman" pitchFamily="18" charset="0"/>
                <a:cs typeface="Times New Roman" pitchFamily="18" charset="0"/>
              </a:rPr>
              <a:t>Thrimawithana</a:t>
            </a:r>
            <a:r>
              <a:rPr lang="en-US" sz="1800" dirty="0" smtClean="0">
                <a:latin typeface="Times New Roman" pitchFamily="18" charset="0"/>
                <a:cs typeface="Times New Roman" pitchFamily="18" charset="0"/>
              </a:rPr>
              <a:t>, “A bidirectional </a:t>
            </a:r>
            <a:r>
              <a:rPr lang="en-US" sz="1800" dirty="0" err="1" smtClean="0">
                <a:latin typeface="Times New Roman" pitchFamily="18" charset="0"/>
                <a:cs typeface="Times New Roman" pitchFamily="18" charset="0"/>
              </a:rPr>
              <a:t>inductivepower</a:t>
            </a:r>
            <a:r>
              <a:rPr lang="en-US" sz="1800" dirty="0" smtClean="0">
                <a:latin typeface="Times New Roman" pitchFamily="18" charset="0"/>
                <a:cs typeface="Times New Roman" pitchFamily="18" charset="0"/>
              </a:rPr>
              <a:t> interface for electric vehicles in V2G systems,” </a:t>
            </a:r>
            <a:r>
              <a:rPr lang="en-US" sz="1800" i="1" dirty="0" smtClean="0">
                <a:latin typeface="Times New Roman" pitchFamily="18" charset="0"/>
                <a:cs typeface="Times New Roman" pitchFamily="18" charset="0"/>
              </a:rPr>
              <a:t>IEEE Trans. </a:t>
            </a:r>
            <a:r>
              <a:rPr lang="en-US" sz="1800" i="1" dirty="0" err="1" smtClean="0">
                <a:latin typeface="Times New Roman" pitchFamily="18" charset="0"/>
                <a:cs typeface="Times New Roman" pitchFamily="18" charset="0"/>
              </a:rPr>
              <a:t>Ind.Electron</a:t>
            </a:r>
            <a:r>
              <a:rPr lang="en-US" sz="1800" i="1" dirty="0" smtClean="0">
                <a:latin typeface="Times New Roman" pitchFamily="18" charset="0"/>
                <a:cs typeface="Times New Roman" pitchFamily="18" charset="0"/>
              </a:rPr>
              <a:t>., vol. 58, no. 10, pp. 4789–4796, Oct. 2011.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585"/>
            <a:ext cx="8229600" cy="1049215"/>
          </a:xfrm>
        </p:spPr>
        <p:txBody>
          <a:bodyPr>
            <a:normAutofit/>
          </a:bodyPr>
          <a:lstStyle/>
          <a:p>
            <a:r>
              <a:rPr lang="en-US" sz="3200" b="1" dirty="0" smtClean="0">
                <a:latin typeface="Times New Roman" panose="02020603050405020304" pitchFamily="18" charset="0"/>
                <a:cs typeface="Times New Roman" panose="02020603050405020304" pitchFamily="18" charset="0"/>
              </a:rPr>
              <a:t>Contents to presentation </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4525963"/>
          </a:xfrm>
        </p:spPr>
        <p:txBody>
          <a:bodyPr>
            <a:normAutofit/>
          </a:bodyPr>
          <a:lstStyle/>
          <a:p>
            <a:r>
              <a:rPr lang="en-US" sz="3000" dirty="0" smtClean="0"/>
              <a:t>Abstract</a:t>
            </a:r>
            <a:endParaRPr lang="en-US" sz="3000" dirty="0" smtClean="0"/>
          </a:p>
          <a:p>
            <a:r>
              <a:rPr lang="en-US" sz="3000" dirty="0" smtClean="0"/>
              <a:t>Existing System</a:t>
            </a:r>
          </a:p>
          <a:p>
            <a:r>
              <a:rPr lang="en-US" sz="3000" dirty="0" smtClean="0"/>
              <a:t>Disadvantages</a:t>
            </a:r>
          </a:p>
          <a:p>
            <a:r>
              <a:rPr lang="en-US" sz="3000" dirty="0" smtClean="0"/>
              <a:t>Block Diagram</a:t>
            </a:r>
          </a:p>
          <a:p>
            <a:r>
              <a:rPr lang="en-US" sz="3000" dirty="0" smtClean="0"/>
              <a:t>Block Diagram Explanation</a:t>
            </a:r>
          </a:p>
          <a:p>
            <a:r>
              <a:rPr lang="en-US" sz="3000" dirty="0" smtClean="0"/>
              <a:t>Advantages</a:t>
            </a:r>
          </a:p>
          <a:p>
            <a:r>
              <a:rPr lang="en-US" sz="3000" dirty="0" smtClean="0"/>
              <a:t>Application</a:t>
            </a:r>
          </a:p>
          <a:p>
            <a:r>
              <a:rPr lang="en-US" dirty="0" err="1" smtClean="0"/>
              <a:t>Referance</a:t>
            </a:r>
            <a:endParaRPr lang="en-US" dirty="0" smtClean="0"/>
          </a:p>
          <a:p>
            <a:endParaRPr lang="en-US" dirty="0" smtClean="0"/>
          </a:p>
          <a:p>
            <a:endParaRPr lang="en-US" dirty="0"/>
          </a:p>
        </p:txBody>
      </p:sp>
    </p:spTree>
    <p:extLst>
      <p:ext uri="{BB962C8B-B14F-4D97-AF65-F5344CB8AC3E}">
        <p14:creationId xmlns:p14="http://schemas.microsoft.com/office/powerpoint/2010/main" val="1439658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313"/>
            <a:ext cx="8229600" cy="1143000"/>
          </a:xfrm>
        </p:spPr>
        <p:txBody>
          <a:bodyPr>
            <a:normAutofit/>
          </a:bodyPr>
          <a:lstStyle/>
          <a:p>
            <a:r>
              <a:rPr lang="en-US" sz="3200" b="1" dirty="0" smtClean="0">
                <a:latin typeface="Times New Roman" panose="02020603050405020304" pitchFamily="18" charset="0"/>
                <a:cs typeface="Times New Roman" panose="02020603050405020304" pitchFamily="18" charset="0"/>
              </a:rPr>
              <a:t>Abstract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295400"/>
            <a:ext cx="8534400" cy="4830763"/>
          </a:xfrm>
        </p:spPr>
        <p:txBody>
          <a:bodyPr>
            <a:noAutofit/>
          </a:bodyPr>
          <a:lstStyle/>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a:t>
            </a:r>
            <a:r>
              <a:rPr lang="en-US" sz="2400" dirty="0" smtClean="0">
                <a:latin typeface="Times New Roman" pitchFamily="18" charset="0"/>
                <a:cs typeface="Times New Roman" pitchFamily="18" charset="0"/>
              </a:rPr>
              <a:t>nalysis of the output power factor before rectification on the receiver side for wireless chargers in electric vehicles. This power factor is usually regarded as unity i.e., the ac output voltage is in phase with the current</a:t>
            </a:r>
            <a:r>
              <a:rPr lang="en-US" sz="2400" dirty="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However, the default unity power factor assumption is not accurate for output power derivation even at resonance frequency. The continuous conduction mode and discontinuous conduction mode are both analyzed. </a:t>
            </a:r>
          </a:p>
          <a:p>
            <a:r>
              <a:rPr lang="en-US" sz="2400" dirty="0" smtClean="0">
                <a:latin typeface="Times New Roman" pitchFamily="18" charset="0"/>
                <a:cs typeface="Times New Roman" pitchFamily="18" charset="0"/>
              </a:rPr>
              <a:t>An integrated </a:t>
            </a:r>
            <a:r>
              <a:rPr lang="en-US" sz="2400" i="1" dirty="0" smtClean="0">
                <a:latin typeface="Times New Roman" pitchFamily="18" charset="0"/>
                <a:cs typeface="Times New Roman" pitchFamily="18" charset="0"/>
              </a:rPr>
              <a:t>LCC compensation topology </a:t>
            </a:r>
            <a:r>
              <a:rPr lang="en-US" sz="2400" dirty="0" smtClean="0">
                <a:latin typeface="Times New Roman" pitchFamily="18" charset="0"/>
                <a:cs typeface="Times New Roman" pitchFamily="18" charset="0"/>
              </a:rPr>
              <a:t>is selected as the research object, and its analysis process can be readily extended to other common topologies. </a:t>
            </a: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2750" y="-161493"/>
            <a:ext cx="8229600" cy="1295400"/>
          </a:xfrm>
        </p:spPr>
        <p:txBody>
          <a:bodyPr>
            <a:normAutofit/>
          </a:bodyPr>
          <a:lstStyle/>
          <a:p>
            <a:r>
              <a:rPr lang="en-IN" sz="3200" b="1" dirty="0" smtClean="0">
                <a:latin typeface="Times New Roman" pitchFamily="18" charset="0"/>
                <a:cs typeface="Times New Roman" pitchFamily="18" charset="0"/>
              </a:rPr>
              <a:t>Existing System</a:t>
            </a:r>
            <a:endParaRPr lang="en-IN" sz="3200"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422750" y="1173479"/>
            <a:ext cx="8172424" cy="2054456"/>
          </a:xfrm>
          <a:prstGeom prst="rect">
            <a:avLst/>
          </a:prstGeom>
          <a:noFill/>
          <a:ln w="9525">
            <a:noFill/>
            <a:miter lim="800000"/>
            <a:headEnd/>
            <a:tailEnd/>
          </a:ln>
          <a:effectLst/>
        </p:spPr>
      </p:pic>
      <p:sp>
        <p:nvSpPr>
          <p:cNvPr id="5" name="TextBox 4"/>
          <p:cNvSpPr txBox="1"/>
          <p:nvPr/>
        </p:nvSpPr>
        <p:spPr>
          <a:xfrm>
            <a:off x="685800" y="4267200"/>
            <a:ext cx="6572296" cy="2215991"/>
          </a:xfrm>
          <a:prstGeom prst="rect">
            <a:avLst/>
          </a:prstGeom>
          <a:noFill/>
        </p:spPr>
        <p:txBody>
          <a:bodyPr wrap="square" rtlCol="0">
            <a:spAutoFit/>
          </a:bodyPr>
          <a:lstStyle/>
          <a:p>
            <a:endParaRPr lang="en-IN" sz="2400" b="1"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DISADVANTAGES</a:t>
            </a:r>
            <a:endParaRPr lang="en-IN" sz="2400" b="1" dirty="0">
              <a:latin typeface="Times New Roman" pitchFamily="18" charset="0"/>
              <a:cs typeface="Times New Roman" pitchFamily="18" charset="0"/>
            </a:endParaRPr>
          </a:p>
          <a:p>
            <a:pPr marL="342900" indent="-342900">
              <a:buFont typeface="Arial" panose="020B0604020202020204" pitchFamily="34" charset="0"/>
              <a:buChar char="•"/>
            </a:pPr>
            <a:r>
              <a:rPr lang="en-IN" sz="2400" dirty="0" smtClean="0">
                <a:latin typeface="Times New Roman" pitchFamily="18" charset="0"/>
                <a:cs typeface="Times New Roman" pitchFamily="18" charset="0"/>
              </a:rPr>
              <a:t>Ripple factor high due to diode rectifier</a:t>
            </a:r>
          </a:p>
          <a:p>
            <a:pPr marL="342900" indent="-342900">
              <a:buFont typeface="Arial" panose="020B0604020202020204" pitchFamily="34" charset="0"/>
              <a:buChar char="•"/>
            </a:pPr>
            <a:r>
              <a:rPr lang="en-IN" sz="2400" dirty="0" smtClean="0">
                <a:latin typeface="Times New Roman" pitchFamily="18" charset="0"/>
                <a:cs typeface="Times New Roman" pitchFamily="18" charset="0"/>
              </a:rPr>
              <a:t>Single output</a:t>
            </a:r>
          </a:p>
          <a:p>
            <a:pPr marL="342900" indent="-342900">
              <a:buFont typeface="Arial" panose="020B0604020202020204" pitchFamily="34" charset="0"/>
              <a:buChar char="•"/>
            </a:pPr>
            <a:r>
              <a:rPr lang="en-IN" sz="2400" dirty="0" smtClean="0">
                <a:latin typeface="Times New Roman" pitchFamily="18" charset="0"/>
                <a:cs typeface="Times New Roman" pitchFamily="18" charset="0"/>
              </a:rPr>
              <a:t>Low efficiency.</a:t>
            </a:r>
          </a:p>
          <a:p>
            <a:endParaRPr lang="en-IN" dirty="0">
              <a:latin typeface="Times New Roman" pitchFamily="18" charset="0"/>
              <a:cs typeface="Times New Roman" pitchFamily="18" charset="0"/>
            </a:endParaRPr>
          </a:p>
        </p:txBody>
      </p:sp>
      <p:sp>
        <p:nvSpPr>
          <p:cNvPr id="6" name="TextBox 5"/>
          <p:cNvSpPr txBox="1"/>
          <p:nvPr/>
        </p:nvSpPr>
        <p:spPr>
          <a:xfrm>
            <a:off x="642730" y="3200400"/>
            <a:ext cx="7500990" cy="120032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latin typeface="Times New Roman" pitchFamily="18" charset="0"/>
                <a:cs typeface="Times New Roman" pitchFamily="18" charset="0"/>
              </a:rPr>
              <a:t>The conventional circuit consists of input DC supply full bridge rectifier then the transmitting coil and receiving coil, then the full bridge rectifier circuit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Proposed method</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The transmitter side is comprised of a high frequency inverter, an </a:t>
            </a:r>
            <a:r>
              <a:rPr lang="en-US" sz="2000" i="1" dirty="0" smtClean="0">
                <a:latin typeface="Times New Roman" pitchFamily="18" charset="0"/>
                <a:cs typeface="Times New Roman" pitchFamily="18" charset="0"/>
              </a:rPr>
              <a:t>LCC compensation network and a transmitter </a:t>
            </a:r>
            <a:r>
              <a:rPr lang="en-US" sz="2000" dirty="0" smtClean="0">
                <a:latin typeface="Times New Roman" pitchFamily="18" charset="0"/>
                <a:cs typeface="Times New Roman" pitchFamily="18" charset="0"/>
              </a:rPr>
              <a:t>coil. The compensation network—</a:t>
            </a:r>
            <a:r>
              <a:rPr lang="en-US" sz="2000" i="1" dirty="0" smtClean="0">
                <a:latin typeface="Times New Roman" pitchFamily="18" charset="0"/>
                <a:cs typeface="Times New Roman" pitchFamily="18" charset="0"/>
              </a:rPr>
              <a:t>C1 , </a:t>
            </a:r>
            <a:r>
              <a:rPr lang="en-US" sz="2000" i="1" dirty="0" err="1" smtClean="0">
                <a:latin typeface="Times New Roman" pitchFamily="18" charset="0"/>
                <a:cs typeface="Times New Roman" pitchFamily="18" charset="0"/>
              </a:rPr>
              <a:t>Cf</a:t>
            </a:r>
            <a:r>
              <a:rPr lang="en-US" sz="2000" i="1" dirty="0" smtClean="0">
                <a:latin typeface="Times New Roman" pitchFamily="18" charset="0"/>
                <a:cs typeface="Times New Roman" pitchFamily="18" charset="0"/>
              </a:rPr>
              <a:t> 1 , Lf 1 , and </a:t>
            </a:r>
            <a:r>
              <a:rPr lang="en-US" sz="2000" dirty="0" smtClean="0">
                <a:latin typeface="Times New Roman" pitchFamily="18" charset="0"/>
                <a:cs typeface="Times New Roman" pitchFamily="18" charset="0"/>
              </a:rPr>
              <a:t>the coil </a:t>
            </a:r>
            <a:r>
              <a:rPr lang="en-US" sz="2000" i="1" dirty="0" smtClean="0">
                <a:latin typeface="Times New Roman" pitchFamily="18" charset="0"/>
                <a:cs typeface="Times New Roman" pitchFamily="18" charset="0"/>
              </a:rPr>
              <a:t>L1—constitutes a compensation resonant circuit. The </a:t>
            </a:r>
            <a:r>
              <a:rPr lang="en-US" sz="2000" dirty="0" smtClean="0">
                <a:latin typeface="Times New Roman" pitchFamily="18" charset="0"/>
                <a:cs typeface="Times New Roman" pitchFamily="18" charset="0"/>
              </a:rPr>
              <a:t>inverter with full bridge structure is composed of four power MOSFETS (</a:t>
            </a:r>
            <a:r>
              <a:rPr lang="en-US" sz="2000" i="1" dirty="0" smtClean="0">
                <a:latin typeface="Times New Roman" pitchFamily="18" charset="0"/>
                <a:cs typeface="Times New Roman" pitchFamily="18" charset="0"/>
              </a:rPr>
              <a:t>S1 ∼ S4 ).</a:t>
            </a:r>
            <a:r>
              <a:rPr lang="en-US" sz="2000" dirty="0" smtClean="0">
                <a:latin typeface="Times New Roman" pitchFamily="18" charset="0"/>
                <a:cs typeface="Times New Roman" pitchFamily="18" charset="0"/>
              </a:rPr>
              <a:t> The mutual inductances of </a:t>
            </a:r>
            <a:r>
              <a:rPr lang="en-US" sz="2000" i="1" dirty="0" smtClean="0">
                <a:latin typeface="Times New Roman" pitchFamily="18" charset="0"/>
                <a:cs typeface="Times New Roman" pitchFamily="18" charset="0"/>
              </a:rPr>
              <a:t>Lf 1/L1 , Lf 2/L2 , and L1/L2 areM1 , M2 , and M, respectively</a:t>
            </a:r>
            <a:endParaRPr lang="en-US" sz="2000"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828675" y="3863181"/>
            <a:ext cx="7486650" cy="2286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85800" y="1417638"/>
            <a:ext cx="8001000" cy="4708525"/>
          </a:xfrm>
        </p:spPr>
        <p:txBody>
          <a:bodyPr>
            <a:normAutofit/>
          </a:bodyPr>
          <a:lstStyle/>
          <a:p>
            <a:r>
              <a:rPr lang="en-US" sz="2800" dirty="0" smtClean="0"/>
              <a:t>In the modified circuit </a:t>
            </a:r>
            <a:r>
              <a:rPr lang="en-US" sz="2800" dirty="0" err="1" smtClean="0"/>
              <a:t>Quazi</a:t>
            </a:r>
            <a:r>
              <a:rPr lang="en-US" sz="2800" dirty="0" smtClean="0"/>
              <a:t> Z source is added along with voltage </a:t>
            </a:r>
            <a:r>
              <a:rPr lang="en-US" sz="2800" dirty="0" err="1" smtClean="0"/>
              <a:t>doubler</a:t>
            </a:r>
            <a:endParaRPr lang="en-US" sz="2800" dirty="0"/>
          </a:p>
        </p:txBody>
      </p:sp>
      <p:pic>
        <p:nvPicPr>
          <p:cNvPr id="1026" name="Picture 2"/>
          <p:cNvPicPr>
            <a:picLocks noChangeAspect="1" noChangeArrowheads="1"/>
          </p:cNvPicPr>
          <p:nvPr/>
        </p:nvPicPr>
        <p:blipFill>
          <a:blip r:embed="rId2"/>
          <a:srcRect/>
          <a:stretch>
            <a:fillRect/>
          </a:stretch>
        </p:blipFill>
        <p:spPr bwMode="auto">
          <a:xfrm>
            <a:off x="838200" y="2971800"/>
            <a:ext cx="7467600" cy="345916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Block Diagram</a:t>
            </a:r>
            <a:endParaRPr lang="en-US" sz="3200" b="1" dirty="0">
              <a:latin typeface="Times New Roman" panose="02020603050405020304" pitchFamily="18" charset="0"/>
              <a:cs typeface="Times New Roman" panose="02020603050405020304" pitchFamily="18" charset="0"/>
            </a:endParaRPr>
          </a:p>
        </p:txBody>
      </p:sp>
      <p:sp>
        <p:nvSpPr>
          <p:cNvPr id="5" name="Rectangle 4"/>
          <p:cNvSpPr/>
          <p:nvPr/>
        </p:nvSpPr>
        <p:spPr>
          <a:xfrm>
            <a:off x="381000" y="1981200"/>
            <a:ext cx="12954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DC</a:t>
            </a:r>
            <a:endParaRPr lang="en-US" dirty="0"/>
          </a:p>
        </p:txBody>
      </p:sp>
      <p:sp>
        <p:nvSpPr>
          <p:cNvPr id="6" name="Rectangle 5"/>
          <p:cNvSpPr/>
          <p:nvPr/>
        </p:nvSpPr>
        <p:spPr>
          <a:xfrm>
            <a:off x="1981200" y="1981200"/>
            <a:ext cx="9906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smtClean="0"/>
              <a:t>Quazi</a:t>
            </a:r>
            <a:r>
              <a:rPr lang="en-US" dirty="0" smtClean="0"/>
              <a:t> Z SOURCE</a:t>
            </a:r>
            <a:endParaRPr lang="en-US" dirty="0"/>
          </a:p>
        </p:txBody>
      </p:sp>
      <p:sp>
        <p:nvSpPr>
          <p:cNvPr id="7" name="Rectangle 6"/>
          <p:cNvSpPr/>
          <p:nvPr/>
        </p:nvSpPr>
        <p:spPr>
          <a:xfrm>
            <a:off x="3200400" y="1981200"/>
            <a:ext cx="10668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FULLBRIDGE HIGH FREQUENCY INVERTER</a:t>
            </a:r>
          </a:p>
          <a:p>
            <a:pPr algn="ctr"/>
            <a:endParaRPr lang="en-US" sz="1200" dirty="0"/>
          </a:p>
        </p:txBody>
      </p:sp>
      <p:sp>
        <p:nvSpPr>
          <p:cNvPr id="8" name="Oval 7"/>
          <p:cNvSpPr/>
          <p:nvPr/>
        </p:nvSpPr>
        <p:spPr>
          <a:xfrm>
            <a:off x="5181600" y="1981200"/>
            <a:ext cx="381000" cy="914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TR</a:t>
            </a:r>
            <a:endParaRPr lang="en-US" dirty="0"/>
          </a:p>
        </p:txBody>
      </p:sp>
      <p:sp>
        <p:nvSpPr>
          <p:cNvPr id="9" name="Oval 8"/>
          <p:cNvSpPr/>
          <p:nvPr/>
        </p:nvSpPr>
        <p:spPr>
          <a:xfrm>
            <a:off x="5638800" y="1981200"/>
            <a:ext cx="381000" cy="914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RE</a:t>
            </a:r>
            <a:endParaRPr lang="en-US" dirty="0"/>
          </a:p>
        </p:txBody>
      </p:sp>
      <p:sp>
        <p:nvSpPr>
          <p:cNvPr id="10" name="Rectangle 9"/>
          <p:cNvSpPr/>
          <p:nvPr/>
        </p:nvSpPr>
        <p:spPr>
          <a:xfrm>
            <a:off x="6781800" y="2057400"/>
            <a:ext cx="990600"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t>VOLTAGE DOUBLER</a:t>
            </a:r>
            <a:endParaRPr lang="en-US" sz="1600" dirty="0"/>
          </a:p>
        </p:txBody>
      </p:sp>
      <p:sp>
        <p:nvSpPr>
          <p:cNvPr id="11" name="Rectangle 10"/>
          <p:cNvSpPr/>
          <p:nvPr/>
        </p:nvSpPr>
        <p:spPr>
          <a:xfrm>
            <a:off x="8077200" y="2057400"/>
            <a:ext cx="990600"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LOAD</a:t>
            </a:r>
            <a:endParaRPr lang="en-US" dirty="0"/>
          </a:p>
        </p:txBody>
      </p:sp>
      <p:sp>
        <p:nvSpPr>
          <p:cNvPr id="12" name="Rectangle 11"/>
          <p:cNvSpPr/>
          <p:nvPr/>
        </p:nvSpPr>
        <p:spPr>
          <a:xfrm>
            <a:off x="2959100" y="5360988"/>
            <a:ext cx="3162300" cy="8397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MICROCONTROLLER</a:t>
            </a:r>
            <a:endParaRPr lang="en-US" dirty="0"/>
          </a:p>
        </p:txBody>
      </p:sp>
      <p:sp>
        <p:nvSpPr>
          <p:cNvPr id="13" name="Rectangle 12"/>
          <p:cNvSpPr/>
          <p:nvPr/>
        </p:nvSpPr>
        <p:spPr>
          <a:xfrm>
            <a:off x="3733800" y="4419600"/>
            <a:ext cx="17526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AMPLIFIER</a:t>
            </a:r>
            <a:endParaRPr lang="en-US" dirty="0"/>
          </a:p>
        </p:txBody>
      </p:sp>
      <p:sp>
        <p:nvSpPr>
          <p:cNvPr id="14" name="Rectangle 13"/>
          <p:cNvSpPr/>
          <p:nvPr/>
        </p:nvSpPr>
        <p:spPr>
          <a:xfrm>
            <a:off x="3810000" y="3581400"/>
            <a:ext cx="15240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GATE DRIVER</a:t>
            </a:r>
            <a:endParaRPr lang="en-US" dirty="0"/>
          </a:p>
        </p:txBody>
      </p:sp>
      <p:sp>
        <p:nvSpPr>
          <p:cNvPr id="15" name="Rectangle 14"/>
          <p:cNvSpPr/>
          <p:nvPr/>
        </p:nvSpPr>
        <p:spPr>
          <a:xfrm>
            <a:off x="1676400" y="5410199"/>
            <a:ext cx="762000" cy="7686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5V</a:t>
            </a:r>
            <a:endParaRPr lang="en-US" dirty="0"/>
          </a:p>
        </p:txBody>
      </p:sp>
      <p:sp>
        <p:nvSpPr>
          <p:cNvPr id="16" name="Rectangle 15"/>
          <p:cNvSpPr/>
          <p:nvPr/>
        </p:nvSpPr>
        <p:spPr>
          <a:xfrm>
            <a:off x="2590800" y="3581400"/>
            <a:ext cx="6858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12V</a:t>
            </a:r>
            <a:endParaRPr lang="en-US" dirty="0"/>
          </a:p>
        </p:txBody>
      </p:sp>
      <p:cxnSp>
        <p:nvCxnSpPr>
          <p:cNvPr id="18" name="Straight Arrow Connector 17"/>
          <p:cNvCxnSpPr>
            <a:endCxn id="6" idx="1"/>
          </p:cNvCxnSpPr>
          <p:nvPr/>
        </p:nvCxnSpPr>
        <p:spPr>
          <a:xfrm>
            <a:off x="1219200" y="2438400"/>
            <a:ext cx="762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6" idx="3"/>
            <a:endCxn id="7" idx="1"/>
          </p:cNvCxnSpPr>
          <p:nvPr/>
        </p:nvCxnSpPr>
        <p:spPr>
          <a:xfrm>
            <a:off x="2971800" y="2438400"/>
            <a:ext cx="228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7" idx="3"/>
          </p:cNvCxnSpPr>
          <p:nvPr/>
        </p:nvCxnSpPr>
        <p:spPr>
          <a:xfrm>
            <a:off x="4267200" y="2438400"/>
            <a:ext cx="228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0" idx="3"/>
            <a:endCxn id="11" idx="1"/>
          </p:cNvCxnSpPr>
          <p:nvPr/>
        </p:nvCxnSpPr>
        <p:spPr>
          <a:xfrm>
            <a:off x="7772400" y="2438400"/>
            <a:ext cx="304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8" name="Straight Arrow Connector 37"/>
          <p:cNvCxnSpPr>
            <a:endCxn id="10" idx="1"/>
          </p:cNvCxnSpPr>
          <p:nvPr/>
        </p:nvCxnSpPr>
        <p:spPr>
          <a:xfrm>
            <a:off x="6477000" y="2438400"/>
            <a:ext cx="304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flipV="1">
            <a:off x="4038600" y="2905989"/>
            <a:ext cx="1588" cy="64241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16" idx="3"/>
            <a:endCxn id="14" idx="1"/>
          </p:cNvCxnSpPr>
          <p:nvPr/>
        </p:nvCxnSpPr>
        <p:spPr>
          <a:xfrm>
            <a:off x="3276600" y="3848100"/>
            <a:ext cx="533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15" idx="3"/>
            <a:endCxn id="12" idx="1"/>
          </p:cNvCxnSpPr>
          <p:nvPr/>
        </p:nvCxnSpPr>
        <p:spPr>
          <a:xfrm flipV="1">
            <a:off x="2438400" y="5780882"/>
            <a:ext cx="520700" cy="1366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7" name="Shape 56"/>
          <p:cNvCxnSpPr>
            <a:stCxn id="15" idx="0"/>
            <a:endCxn id="13" idx="1"/>
          </p:cNvCxnSpPr>
          <p:nvPr/>
        </p:nvCxnSpPr>
        <p:spPr>
          <a:xfrm rot="5400000" flipH="1" flipV="1">
            <a:off x="2533651" y="4210050"/>
            <a:ext cx="723899" cy="1676400"/>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61" name="Straight Arrow Connector 60"/>
          <p:cNvCxnSpPr/>
          <p:nvPr/>
        </p:nvCxnSpPr>
        <p:spPr>
          <a:xfrm flipH="1" flipV="1">
            <a:off x="4495800" y="4114800"/>
            <a:ext cx="1905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V="1">
            <a:off x="4495800" y="4883495"/>
            <a:ext cx="0" cy="37430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5" name="Rectangle 74"/>
          <p:cNvSpPr/>
          <p:nvPr/>
        </p:nvSpPr>
        <p:spPr>
          <a:xfrm>
            <a:off x="4495800" y="2133600"/>
            <a:ext cx="457200"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t>LCC</a:t>
            </a:r>
            <a:endParaRPr lang="en-US" sz="1600" dirty="0"/>
          </a:p>
        </p:txBody>
      </p:sp>
      <p:sp>
        <p:nvSpPr>
          <p:cNvPr id="79" name="Rectangle 78"/>
          <p:cNvSpPr/>
          <p:nvPr/>
        </p:nvSpPr>
        <p:spPr>
          <a:xfrm>
            <a:off x="6248400" y="2057400"/>
            <a:ext cx="304800"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LCC</a:t>
            </a:r>
            <a:endParaRPr lang="en-US" sz="1400" dirty="0"/>
          </a:p>
        </p:txBody>
      </p:sp>
      <p:cxnSp>
        <p:nvCxnSpPr>
          <p:cNvPr id="81" name="Straight Arrow Connector 80"/>
          <p:cNvCxnSpPr>
            <a:stCxn id="75" idx="3"/>
            <a:endCxn id="8" idx="2"/>
          </p:cNvCxnSpPr>
          <p:nvPr/>
        </p:nvCxnSpPr>
        <p:spPr>
          <a:xfrm flipV="1">
            <a:off x="4953000" y="2438400"/>
            <a:ext cx="228600" cy="381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3" name="Straight Arrow Connector 82"/>
          <p:cNvCxnSpPr>
            <a:endCxn id="79" idx="1"/>
          </p:cNvCxnSpPr>
          <p:nvPr/>
        </p:nvCxnSpPr>
        <p:spPr>
          <a:xfrm flipV="1">
            <a:off x="6019800" y="2400300"/>
            <a:ext cx="228600" cy="76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BLOCK DIAGRAM EXPLANATION</a:t>
            </a:r>
            <a:endParaRPr lang="en-US" sz="3200" dirty="0">
              <a:latin typeface="Times New Roman" panose="02020603050405020304" pitchFamily="18" charset="0"/>
              <a:cs typeface="Times New Roman" panose="02020603050405020304" pitchFamily="18" charset="0"/>
            </a:endParaRPr>
          </a:p>
        </p:txBody>
      </p:sp>
      <p:sp>
        <p:nvSpPr>
          <p:cNvPr id="11266" name="Content Placeholder 2"/>
          <p:cNvSpPr>
            <a:spLocks noGrp="1"/>
          </p:cNvSpPr>
          <p:nvPr>
            <p:ph idx="4294967295"/>
          </p:nvPr>
        </p:nvSpPr>
        <p:spPr>
          <a:xfrm>
            <a:off x="457200" y="1600200"/>
            <a:ext cx="8229600" cy="5562600"/>
          </a:xfrm>
        </p:spPr>
        <p:txBody>
          <a:bodyPr>
            <a:normAutofit/>
          </a:bodyPr>
          <a:lstStyle/>
          <a:p>
            <a:r>
              <a:rPr lang="en-IN" sz="2400" dirty="0" smtClean="0">
                <a:latin typeface="Times New Roman" panose="02020603050405020304" pitchFamily="18" charset="0"/>
                <a:cs typeface="Times New Roman" panose="02020603050405020304" pitchFamily="18" charset="0"/>
              </a:rPr>
              <a:t>MICROCONTROLLER PIC16F84A-   PULSE  GENERATION</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AMPLIFIER 74244- TO AMPLIFY THE CURRENT GAIN</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GATE DRIVER CIRCUIT  FAN3972-DRIVE THE MOSFETS</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5 AND 12V –POWER SUPPLY FOR CONTROLLER AND GATE DRIVERCIRCUIT</a:t>
            </a:r>
          </a:p>
          <a:p>
            <a:pPr>
              <a:buNone/>
            </a:pPr>
            <a:endParaRPr lang="en-IN" sz="2400" dirty="0" smtClean="0"/>
          </a:p>
          <a:p>
            <a:endParaRPr lang="en-IN" sz="2400" dirty="0" smtClean="0"/>
          </a:p>
          <a:p>
            <a:endParaRPr lang="en-IN" sz="2400" dirty="0" smtClean="0"/>
          </a:p>
          <a:p>
            <a:endParaRPr lang="en-IN" sz="2400" dirty="0" smtClean="0"/>
          </a:p>
          <a:p>
            <a:pPr>
              <a:buFontTx/>
              <a:buNone/>
            </a:pPr>
            <a:endParaRPr lang="en-IN" sz="2400" dirty="0" smtClean="0"/>
          </a:p>
          <a:p>
            <a:endParaRPr lang="en-IN"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itchFamily="18" charset="0"/>
                <a:cs typeface="Times New Roman" pitchFamily="18" charset="0"/>
              </a:rPr>
              <a:t>ADVANTAGES</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525963"/>
          </a:xfrm>
        </p:spPr>
        <p:txBody>
          <a:bodyPr>
            <a:normAutofit lnSpcReduction="10000"/>
          </a:bodyPr>
          <a:lstStyle/>
          <a:p>
            <a:pPr algn="just">
              <a:lnSpc>
                <a:spcPct val="150000"/>
              </a:lnSpc>
              <a:buNone/>
            </a:pPr>
            <a:endParaRPr lang="en-IN" sz="2000" dirty="0" smtClean="0">
              <a:latin typeface="Times New Roman" pitchFamily="18" charset="0"/>
              <a:cs typeface="Times New Roman" pitchFamily="18" charset="0"/>
            </a:endParaRPr>
          </a:p>
          <a:p>
            <a:pPr>
              <a:lnSpc>
                <a:spcPct val="150000"/>
              </a:lnSpc>
            </a:pPr>
            <a:r>
              <a:rPr lang="en-IN" sz="2000" dirty="0" smtClean="0">
                <a:latin typeface="Times New Roman" pitchFamily="18" charset="0"/>
                <a:cs typeface="Times New Roman" pitchFamily="18" charset="0"/>
              </a:rPr>
              <a:t>High power conversion efficiency by adopting the ZVS technology.</a:t>
            </a:r>
          </a:p>
          <a:p>
            <a:pPr>
              <a:lnSpc>
                <a:spcPct val="150000"/>
              </a:lnSpc>
              <a:buNone/>
            </a:pPr>
            <a:r>
              <a:rPr lang="en-IN" sz="2100" b="1" dirty="0" smtClean="0">
                <a:latin typeface="Times New Roman" pitchFamily="18" charset="0"/>
                <a:cs typeface="Times New Roman" pitchFamily="18" charset="0"/>
              </a:rPr>
              <a:t>z source advantage:</a:t>
            </a:r>
          </a:p>
          <a:p>
            <a:pPr>
              <a:lnSpc>
                <a:spcPct val="150000"/>
              </a:lnSpc>
            </a:pPr>
            <a:r>
              <a:rPr lang="en-US" sz="2000" dirty="0"/>
              <a:t>The voltage fed </a:t>
            </a:r>
            <a:r>
              <a:rPr lang="en-US" sz="2000" dirty="0" err="1" smtClean="0"/>
              <a:t>quazi</a:t>
            </a:r>
            <a:r>
              <a:rPr lang="en-US" sz="2000" b="1" dirty="0" smtClean="0"/>
              <a:t> </a:t>
            </a:r>
            <a:r>
              <a:rPr lang="en-US" sz="2000" b="1" dirty="0"/>
              <a:t>z </a:t>
            </a:r>
            <a:r>
              <a:rPr lang="en-US" sz="2000" b="1" dirty="0" smtClean="0"/>
              <a:t>source </a:t>
            </a:r>
            <a:r>
              <a:rPr lang="en-US" sz="2000" dirty="0" smtClean="0"/>
              <a:t> </a:t>
            </a:r>
            <a:r>
              <a:rPr lang="en-US" sz="2000" dirty="0"/>
              <a:t>includes all the </a:t>
            </a:r>
            <a:r>
              <a:rPr lang="en-US" sz="2000" b="1" dirty="0"/>
              <a:t>advantages</a:t>
            </a:r>
            <a:r>
              <a:rPr lang="en-US" sz="2000" dirty="0"/>
              <a:t> of </a:t>
            </a:r>
            <a:r>
              <a:rPr lang="en-US" sz="2000" b="1" dirty="0"/>
              <a:t>Z source</a:t>
            </a:r>
            <a:r>
              <a:rPr lang="en-US" sz="2000" dirty="0"/>
              <a:t> inverter like voltage buck and boost </a:t>
            </a:r>
            <a:r>
              <a:rPr lang="en-US" sz="2000" dirty="0" smtClean="0"/>
              <a:t>operation.</a:t>
            </a:r>
          </a:p>
          <a:p>
            <a:pPr>
              <a:lnSpc>
                <a:spcPct val="150000"/>
              </a:lnSpc>
              <a:buNone/>
            </a:pPr>
            <a:r>
              <a:rPr lang="en-US" sz="2100" b="1" dirty="0" smtClean="0"/>
              <a:t>Voltage </a:t>
            </a:r>
            <a:r>
              <a:rPr lang="en-US" sz="2100" b="1" dirty="0" err="1" smtClean="0"/>
              <a:t>doubbler</a:t>
            </a:r>
            <a:r>
              <a:rPr lang="en-US" sz="2100" b="1" dirty="0" smtClean="0"/>
              <a:t> advantage</a:t>
            </a:r>
          </a:p>
          <a:p>
            <a:pPr>
              <a:lnSpc>
                <a:spcPct val="150000"/>
              </a:lnSpc>
            </a:pPr>
            <a:r>
              <a:rPr lang="en-US" sz="2000" b="1" dirty="0"/>
              <a:t>Voltage </a:t>
            </a:r>
            <a:r>
              <a:rPr lang="en-US" sz="2000" b="1" dirty="0" err="1"/>
              <a:t>doubler</a:t>
            </a:r>
            <a:r>
              <a:rPr lang="en-US" sz="2000" dirty="0" smtClean="0"/>
              <a:t>, </a:t>
            </a:r>
            <a:r>
              <a:rPr lang="en-US" sz="2000" dirty="0"/>
              <a:t>the output voltage which is double as that of the input </a:t>
            </a:r>
            <a:r>
              <a:rPr lang="en-US" sz="2000" dirty="0" err="1" smtClean="0"/>
              <a:t>voltage.Heavy</a:t>
            </a:r>
            <a:r>
              <a:rPr lang="en-US" sz="2000" dirty="0" smtClean="0"/>
              <a:t> </a:t>
            </a:r>
            <a:r>
              <a:rPr lang="en-US" sz="2000" dirty="0"/>
              <a:t>and expensive step-up transformers can be replaced in some applications by this voltage </a:t>
            </a:r>
            <a:r>
              <a:rPr lang="en-US" sz="2000" dirty="0" err="1"/>
              <a:t>doubler</a:t>
            </a:r>
            <a:endParaRPr lang="en-IN" sz="2000" dirty="0" smtClean="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554</Words>
  <Application>Microsoft Office PowerPoint</Application>
  <PresentationFormat>On-screen Show (4:3)</PresentationFormat>
  <Paragraphs>79</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Modeling and Analysis of AC Output Power Factor for Wireless Chargers in Electric Vehicles</vt:lpstr>
      <vt:lpstr>Contents to presentation </vt:lpstr>
      <vt:lpstr>Abstract</vt:lpstr>
      <vt:lpstr>Existing System</vt:lpstr>
      <vt:lpstr>Proposed method</vt:lpstr>
      <vt:lpstr>PowerPoint Presentation</vt:lpstr>
      <vt:lpstr>Block Diagram</vt:lpstr>
      <vt:lpstr>BLOCK DIAGRAM EXPLANATION</vt:lpstr>
      <vt:lpstr>ADVANTAGES</vt:lpstr>
      <vt:lpstr>PowerPoint Presentation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power transfer technology using full-bridge current-fed topology for medium power applications</dc:title>
  <dc:creator>Sagayaraj</dc:creator>
  <cp:lastModifiedBy>p.jayadeep deep</cp:lastModifiedBy>
  <cp:revision>33</cp:revision>
  <dcterms:created xsi:type="dcterms:W3CDTF">2018-01-07T09:38:17Z</dcterms:created>
  <dcterms:modified xsi:type="dcterms:W3CDTF">2018-01-19T15:42:34Z</dcterms:modified>
</cp:coreProperties>
</file>