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59" r:id="rId6"/>
    <p:sldId id="262" r:id="rId7"/>
    <p:sldId id="263" r:id="rId8"/>
    <p:sldId id="265" r:id="rId9"/>
    <p:sldId id="266" r:id="rId10"/>
    <p:sldId id="267" r:id="rId11"/>
    <p:sldId id="268" r:id="rId12"/>
    <p:sldId id="269" r:id="rId13"/>
    <p:sldId id="271" r:id="rId14"/>
    <p:sldId id="272" r:id="rId15"/>
    <p:sldId id="273" r:id="rId16"/>
    <p:sldId id="274" r:id="rId17"/>
    <p:sldId id="275" r:id="rId18"/>
    <p:sldId id="276"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995F4C-E5BD-4EA1-96C2-BDC2B14F48FE}" v="1" dt="2022-12-02T07:36:52.7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11" d="100"/>
          <a:sy n="111" d="100"/>
        </p:scale>
        <p:origin x="588"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6EEAAA-7D8F-47DD-9D93-4BE2B33480DB}"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51607B-11D9-48BC-A540-11CD2B948583}" type="slidenum">
              <a:rPr lang="en-IN" smtClean="0"/>
              <a:t>‹#›</a:t>
            </a:fld>
            <a:endParaRPr lang="en-IN"/>
          </a:p>
        </p:txBody>
      </p:sp>
    </p:spTree>
    <p:extLst>
      <p:ext uri="{BB962C8B-B14F-4D97-AF65-F5344CB8AC3E}">
        <p14:creationId xmlns:p14="http://schemas.microsoft.com/office/powerpoint/2010/main" val="1007858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6EEAAA-7D8F-47DD-9D93-4BE2B33480DB}"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51607B-11D9-48BC-A540-11CD2B948583}" type="slidenum">
              <a:rPr lang="en-IN" smtClean="0"/>
              <a:t>‹#›</a:t>
            </a:fld>
            <a:endParaRPr lang="en-IN"/>
          </a:p>
        </p:txBody>
      </p:sp>
    </p:spTree>
    <p:extLst>
      <p:ext uri="{BB962C8B-B14F-4D97-AF65-F5344CB8AC3E}">
        <p14:creationId xmlns:p14="http://schemas.microsoft.com/office/powerpoint/2010/main" val="1856467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6EEAAA-7D8F-47DD-9D93-4BE2B33480DB}"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51607B-11D9-48BC-A540-11CD2B94858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17412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6EEAAA-7D8F-47DD-9D93-4BE2B33480DB}"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51607B-11D9-48BC-A540-11CD2B948583}" type="slidenum">
              <a:rPr lang="en-IN" smtClean="0"/>
              <a:t>‹#›</a:t>
            </a:fld>
            <a:endParaRPr lang="en-IN"/>
          </a:p>
        </p:txBody>
      </p:sp>
    </p:spTree>
    <p:extLst>
      <p:ext uri="{BB962C8B-B14F-4D97-AF65-F5344CB8AC3E}">
        <p14:creationId xmlns:p14="http://schemas.microsoft.com/office/powerpoint/2010/main" val="2489627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6EEAAA-7D8F-47DD-9D93-4BE2B33480DB}"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51607B-11D9-48BC-A540-11CD2B94858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557193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6EEAAA-7D8F-47DD-9D93-4BE2B33480DB}"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51607B-11D9-48BC-A540-11CD2B948583}" type="slidenum">
              <a:rPr lang="en-IN" smtClean="0"/>
              <a:t>‹#›</a:t>
            </a:fld>
            <a:endParaRPr lang="en-IN"/>
          </a:p>
        </p:txBody>
      </p:sp>
    </p:spTree>
    <p:extLst>
      <p:ext uri="{BB962C8B-B14F-4D97-AF65-F5344CB8AC3E}">
        <p14:creationId xmlns:p14="http://schemas.microsoft.com/office/powerpoint/2010/main" val="25166334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6EEAAA-7D8F-47DD-9D93-4BE2B33480DB}"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51607B-11D9-48BC-A540-11CD2B948583}" type="slidenum">
              <a:rPr lang="en-IN" smtClean="0"/>
              <a:t>‹#›</a:t>
            </a:fld>
            <a:endParaRPr lang="en-IN"/>
          </a:p>
        </p:txBody>
      </p:sp>
    </p:spTree>
    <p:extLst>
      <p:ext uri="{BB962C8B-B14F-4D97-AF65-F5344CB8AC3E}">
        <p14:creationId xmlns:p14="http://schemas.microsoft.com/office/powerpoint/2010/main" val="2125082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6EEAAA-7D8F-47DD-9D93-4BE2B33480DB}"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51607B-11D9-48BC-A540-11CD2B948583}" type="slidenum">
              <a:rPr lang="en-IN" smtClean="0"/>
              <a:t>‹#›</a:t>
            </a:fld>
            <a:endParaRPr lang="en-IN"/>
          </a:p>
        </p:txBody>
      </p:sp>
    </p:spTree>
    <p:extLst>
      <p:ext uri="{BB962C8B-B14F-4D97-AF65-F5344CB8AC3E}">
        <p14:creationId xmlns:p14="http://schemas.microsoft.com/office/powerpoint/2010/main" val="3524348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6EEAAA-7D8F-47DD-9D93-4BE2B33480DB}"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51607B-11D9-48BC-A540-11CD2B948583}" type="slidenum">
              <a:rPr lang="en-IN" smtClean="0"/>
              <a:t>‹#›</a:t>
            </a:fld>
            <a:endParaRPr lang="en-IN"/>
          </a:p>
        </p:txBody>
      </p:sp>
    </p:spTree>
    <p:extLst>
      <p:ext uri="{BB962C8B-B14F-4D97-AF65-F5344CB8AC3E}">
        <p14:creationId xmlns:p14="http://schemas.microsoft.com/office/powerpoint/2010/main" val="1979465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6EEAAA-7D8F-47DD-9D93-4BE2B33480DB}"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51607B-11D9-48BC-A540-11CD2B948583}" type="slidenum">
              <a:rPr lang="en-IN" smtClean="0"/>
              <a:t>‹#›</a:t>
            </a:fld>
            <a:endParaRPr lang="en-IN"/>
          </a:p>
        </p:txBody>
      </p:sp>
    </p:spTree>
    <p:extLst>
      <p:ext uri="{BB962C8B-B14F-4D97-AF65-F5344CB8AC3E}">
        <p14:creationId xmlns:p14="http://schemas.microsoft.com/office/powerpoint/2010/main" val="537527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6EEAAA-7D8F-47DD-9D93-4BE2B33480DB}"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51607B-11D9-48BC-A540-11CD2B948583}" type="slidenum">
              <a:rPr lang="en-IN" smtClean="0"/>
              <a:t>‹#›</a:t>
            </a:fld>
            <a:endParaRPr lang="en-IN"/>
          </a:p>
        </p:txBody>
      </p:sp>
    </p:spTree>
    <p:extLst>
      <p:ext uri="{BB962C8B-B14F-4D97-AF65-F5344CB8AC3E}">
        <p14:creationId xmlns:p14="http://schemas.microsoft.com/office/powerpoint/2010/main" val="2986660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6EEAAA-7D8F-47DD-9D93-4BE2B33480DB}" type="datetimeFigureOut">
              <a:rPr lang="en-IN" smtClean="0"/>
              <a:t>02-12-2022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51607B-11D9-48BC-A540-11CD2B948583}" type="slidenum">
              <a:rPr lang="en-IN" smtClean="0"/>
              <a:t>‹#›</a:t>
            </a:fld>
            <a:endParaRPr lang="en-IN"/>
          </a:p>
        </p:txBody>
      </p:sp>
    </p:spTree>
    <p:extLst>
      <p:ext uri="{BB962C8B-B14F-4D97-AF65-F5344CB8AC3E}">
        <p14:creationId xmlns:p14="http://schemas.microsoft.com/office/powerpoint/2010/main" val="1024261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6EEAAA-7D8F-47DD-9D93-4BE2B33480DB}" type="datetimeFigureOut">
              <a:rPr lang="en-IN" smtClean="0"/>
              <a:t>02-12-2022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51607B-11D9-48BC-A540-11CD2B948583}" type="slidenum">
              <a:rPr lang="en-IN" smtClean="0"/>
              <a:t>‹#›</a:t>
            </a:fld>
            <a:endParaRPr lang="en-IN"/>
          </a:p>
        </p:txBody>
      </p:sp>
    </p:spTree>
    <p:extLst>
      <p:ext uri="{BB962C8B-B14F-4D97-AF65-F5344CB8AC3E}">
        <p14:creationId xmlns:p14="http://schemas.microsoft.com/office/powerpoint/2010/main" val="3782564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6EEAAA-7D8F-47DD-9D93-4BE2B33480DB}" type="datetimeFigureOut">
              <a:rPr lang="en-IN" smtClean="0"/>
              <a:t>02-12-2022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751607B-11D9-48BC-A540-11CD2B948583}" type="slidenum">
              <a:rPr lang="en-IN" smtClean="0"/>
              <a:t>‹#›</a:t>
            </a:fld>
            <a:endParaRPr lang="en-IN"/>
          </a:p>
        </p:txBody>
      </p:sp>
    </p:spTree>
    <p:extLst>
      <p:ext uri="{BB962C8B-B14F-4D97-AF65-F5344CB8AC3E}">
        <p14:creationId xmlns:p14="http://schemas.microsoft.com/office/powerpoint/2010/main" val="639163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6EEAAA-7D8F-47DD-9D93-4BE2B33480DB}"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51607B-11D9-48BC-A540-11CD2B948583}" type="slidenum">
              <a:rPr lang="en-IN" smtClean="0"/>
              <a:t>‹#›</a:t>
            </a:fld>
            <a:endParaRPr lang="en-IN"/>
          </a:p>
        </p:txBody>
      </p:sp>
    </p:spTree>
    <p:extLst>
      <p:ext uri="{BB962C8B-B14F-4D97-AF65-F5344CB8AC3E}">
        <p14:creationId xmlns:p14="http://schemas.microsoft.com/office/powerpoint/2010/main" val="1776949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6EEAAA-7D8F-47DD-9D93-4BE2B33480DB}"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51607B-11D9-48BC-A540-11CD2B948583}" type="slidenum">
              <a:rPr lang="en-IN" smtClean="0"/>
              <a:t>‹#›</a:t>
            </a:fld>
            <a:endParaRPr lang="en-IN"/>
          </a:p>
        </p:txBody>
      </p:sp>
    </p:spTree>
    <p:extLst>
      <p:ext uri="{BB962C8B-B14F-4D97-AF65-F5344CB8AC3E}">
        <p14:creationId xmlns:p14="http://schemas.microsoft.com/office/powerpoint/2010/main" val="2869980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F6EEAAA-7D8F-47DD-9D93-4BE2B33480DB}" type="datetimeFigureOut">
              <a:rPr lang="en-IN" smtClean="0"/>
              <a:t>02-12-2022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751607B-11D9-48BC-A540-11CD2B948583}" type="slidenum">
              <a:rPr lang="en-IN" smtClean="0"/>
              <a:t>‹#›</a:t>
            </a:fld>
            <a:endParaRPr lang="en-IN"/>
          </a:p>
        </p:txBody>
      </p:sp>
    </p:spTree>
    <p:extLst>
      <p:ext uri="{BB962C8B-B14F-4D97-AF65-F5344CB8AC3E}">
        <p14:creationId xmlns:p14="http://schemas.microsoft.com/office/powerpoint/2010/main" val="32753156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D9998-EA3F-9356-5401-78DE648F53B8}"/>
              </a:ext>
            </a:extLst>
          </p:cNvPr>
          <p:cNvSpPr>
            <a:spLocks noGrp="1"/>
          </p:cNvSpPr>
          <p:nvPr>
            <p:ph type="ctrTitle"/>
          </p:nvPr>
        </p:nvSpPr>
        <p:spPr/>
        <p:txBody>
          <a:bodyPr>
            <a:normAutofit fontScale="90000"/>
          </a:bodyPr>
          <a:lstStyle/>
          <a:p>
            <a:pPr algn="ctr"/>
            <a:r>
              <a:rPr lang="en-IN" dirty="0"/>
              <a:t>Heart Disease Prediction Using Random Forest Algorithm</a:t>
            </a:r>
          </a:p>
        </p:txBody>
      </p:sp>
      <p:sp>
        <p:nvSpPr>
          <p:cNvPr id="3" name="Subtitle 2">
            <a:extLst>
              <a:ext uri="{FF2B5EF4-FFF2-40B4-BE49-F238E27FC236}">
                <a16:creationId xmlns:a16="http://schemas.microsoft.com/office/drawing/2014/main" id="{0599A6CC-1F03-B276-8F5D-35A623D13541}"/>
              </a:ext>
            </a:extLst>
          </p:cNvPr>
          <p:cNvSpPr>
            <a:spLocks noGrp="1"/>
          </p:cNvSpPr>
          <p:nvPr>
            <p:ph type="subTitle" idx="1"/>
          </p:nvPr>
        </p:nvSpPr>
        <p:spPr>
          <a:xfrm>
            <a:off x="1523999" y="3602038"/>
            <a:ext cx="9185753" cy="1633841"/>
          </a:xfrm>
        </p:spPr>
        <p:txBody>
          <a:bodyPr/>
          <a:lstStyle/>
          <a:p>
            <a:pPr algn="r"/>
            <a:r>
              <a:rPr lang="en-IN" dirty="0"/>
              <a:t>Submitted By</a:t>
            </a:r>
          </a:p>
          <a:p>
            <a:pPr algn="r"/>
            <a:r>
              <a:rPr lang="en-IN" dirty="0"/>
              <a:t>Abhinay Chanda(21ECB0B01)</a:t>
            </a:r>
          </a:p>
          <a:p>
            <a:pPr algn="r"/>
            <a:r>
              <a:rPr lang="en-IN" dirty="0"/>
              <a:t>Sivaram Challa(21ECB0B10)</a:t>
            </a:r>
          </a:p>
        </p:txBody>
      </p:sp>
    </p:spTree>
    <p:extLst>
      <p:ext uri="{BB962C8B-B14F-4D97-AF65-F5344CB8AC3E}">
        <p14:creationId xmlns:p14="http://schemas.microsoft.com/office/powerpoint/2010/main" val="2768642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7BA49F-B886-4E66-CEFD-F5A6CE052376}"/>
              </a:ext>
            </a:extLst>
          </p:cNvPr>
          <p:cNvSpPr>
            <a:spLocks noGrp="1"/>
          </p:cNvSpPr>
          <p:nvPr>
            <p:ph idx="1"/>
          </p:nvPr>
        </p:nvSpPr>
        <p:spPr>
          <a:xfrm>
            <a:off x="742674" y="378912"/>
            <a:ext cx="10515600" cy="6100175"/>
          </a:xfrm>
        </p:spPr>
        <p:txBody>
          <a:bodyPr/>
          <a:lstStyle/>
          <a:p>
            <a:pPr marL="0" indent="0">
              <a:buNone/>
            </a:pPr>
            <a:r>
              <a:rPr lang="en-IN" sz="2400" b="1" dirty="0">
                <a:latin typeface="Times New Roman" panose="02020603050405020304" pitchFamily="18" charset="0"/>
                <a:cs typeface="Times New Roman" panose="02020603050405020304" pitchFamily="18" charset="0"/>
              </a:rPr>
              <a:t>ATTRIBUTES:</a:t>
            </a:r>
          </a:p>
          <a:p>
            <a:pPr marL="0" indent="0">
              <a:buNone/>
            </a:pPr>
            <a:endParaRPr lang="en-IN" sz="2400" b="1" dirty="0">
              <a:latin typeface="Times New Roman" panose="02020603050405020304" pitchFamily="18" charset="0"/>
              <a:cs typeface="Times New Roman" panose="02020603050405020304" pitchFamily="18" charset="0"/>
            </a:endParaRPr>
          </a:p>
          <a:p>
            <a:pPr marL="0" indent="0">
              <a:buNone/>
            </a:pPr>
            <a:r>
              <a:rPr lang="en-IN" sz="2400" b="1" dirty="0">
                <a:latin typeface="Times New Roman" panose="02020603050405020304" pitchFamily="18" charset="0"/>
                <a:cs typeface="Times New Roman" panose="02020603050405020304" pitchFamily="18" charset="0"/>
              </a:rPr>
              <a:t>Entropy:</a:t>
            </a:r>
          </a:p>
          <a:p>
            <a:pPr marL="0" indent="0" algn="just">
              <a:buNone/>
            </a:pPr>
            <a:r>
              <a:rPr lang="en-US" sz="2000" dirty="0">
                <a:latin typeface="Times New Roman" panose="02020603050405020304" pitchFamily="18" charset="0"/>
                <a:cs typeface="Times New Roman" panose="02020603050405020304" pitchFamily="18" charset="0"/>
              </a:rPr>
              <a:t>The most commonly used measurements for constructing binary decision trees are: Entropy, Classification Error, and Gini index. In this thread we'll be focusing on entropy, which a measurement of uncertainty (sometimes called impurity) that uses the following formula </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such that </a:t>
            </a:r>
            <a:r>
              <a:rPr lang="en-US" altLang="en-US" sz="2000" dirty="0">
                <a:solidFill>
                  <a:srgbClr val="333333"/>
                </a:solidFill>
                <a:latin typeface="Times New Roman" panose="02020603050405020304" pitchFamily="18" charset="0"/>
                <a:cs typeface="Times New Roman" panose="02020603050405020304" pitchFamily="18" charset="0"/>
              </a:rPr>
              <a:t>p</a:t>
            </a:r>
            <a:r>
              <a:rPr lang="en-US" altLang="en-US" sz="2000" baseline="-25000" dirty="0">
                <a:solidFill>
                  <a:srgbClr val="333333"/>
                </a:solidFill>
                <a:latin typeface="Times New Roman" panose="02020603050405020304" pitchFamily="18" charset="0"/>
                <a:cs typeface="Times New Roman" panose="02020603050405020304" pitchFamily="18" charset="0"/>
              </a:rPr>
              <a:t>j </a:t>
            </a:r>
            <a:r>
              <a:rPr lang="en-US" altLang="en-US" sz="2000" dirty="0">
                <a:solidFill>
                  <a:srgbClr val="333333"/>
                </a:solidFill>
                <a:latin typeface="Times New Roman" panose="02020603050405020304" pitchFamily="18" charset="0"/>
                <a:cs typeface="Times New Roman" panose="02020603050405020304" pitchFamily="18" charset="0"/>
              </a:rPr>
              <a:t> is the probability of class j.</a:t>
            </a:r>
            <a:endPar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000" dirty="0">
              <a:solidFill>
                <a:srgbClr val="333333"/>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000" dirty="0">
              <a:solidFill>
                <a:srgbClr val="333333"/>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At first glance this formula might not make any sense, but once we see some examples it actually has some great properties. In the case of binary classification entropy takes on the form</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3200" b="0" i="0" u="none" strike="noStrike" cap="none" normalizeH="0" baseline="0" dirty="0">
                <a:ln>
                  <a:noFill/>
                </a:ln>
                <a:solidFill>
                  <a:srgbClr val="333333"/>
                </a:solidFill>
                <a:effectLst/>
                <a:latin typeface="Helvetica" panose="020B0604020202020204" pitchFamily="34" charset="0"/>
              </a:rPr>
            </a:b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indent="0">
              <a:buNone/>
            </a:pPr>
            <a:endParaRPr lang="en-IN" sz="2400" dirty="0"/>
          </a:p>
        </p:txBody>
      </p:sp>
      <p:pic>
        <p:nvPicPr>
          <p:cNvPr id="5" name="Picture 4">
            <a:extLst>
              <a:ext uri="{FF2B5EF4-FFF2-40B4-BE49-F238E27FC236}">
                <a16:creationId xmlns:a16="http://schemas.microsoft.com/office/drawing/2014/main" id="{A3535507-E3FB-EB7C-87B3-133BF04538D3}"/>
              </a:ext>
            </a:extLst>
          </p:cNvPr>
          <p:cNvPicPr>
            <a:picLocks noChangeAspect="1"/>
          </p:cNvPicPr>
          <p:nvPr/>
        </p:nvPicPr>
        <p:blipFill>
          <a:blip r:embed="rId2"/>
          <a:stretch>
            <a:fillRect/>
          </a:stretch>
        </p:blipFill>
        <p:spPr>
          <a:xfrm>
            <a:off x="4356882" y="3072749"/>
            <a:ext cx="2743124" cy="712500"/>
          </a:xfrm>
          <a:prstGeom prst="rect">
            <a:avLst/>
          </a:prstGeom>
        </p:spPr>
      </p:pic>
      <p:pic>
        <p:nvPicPr>
          <p:cNvPr id="11" name="Picture 10">
            <a:extLst>
              <a:ext uri="{FF2B5EF4-FFF2-40B4-BE49-F238E27FC236}">
                <a16:creationId xmlns:a16="http://schemas.microsoft.com/office/drawing/2014/main" id="{16C9AB5A-37B5-F4C5-5707-6EB4198F3A0B}"/>
              </a:ext>
            </a:extLst>
          </p:cNvPr>
          <p:cNvPicPr>
            <a:picLocks noChangeAspect="1"/>
          </p:cNvPicPr>
          <p:nvPr/>
        </p:nvPicPr>
        <p:blipFill>
          <a:blip r:embed="rId3"/>
          <a:stretch>
            <a:fillRect/>
          </a:stretch>
        </p:blipFill>
        <p:spPr>
          <a:xfrm>
            <a:off x="2855002" y="5175588"/>
            <a:ext cx="6481995" cy="712499"/>
          </a:xfrm>
          <a:prstGeom prst="rect">
            <a:avLst/>
          </a:prstGeom>
        </p:spPr>
      </p:pic>
    </p:spTree>
    <p:extLst>
      <p:ext uri="{BB962C8B-B14F-4D97-AF65-F5344CB8AC3E}">
        <p14:creationId xmlns:p14="http://schemas.microsoft.com/office/powerpoint/2010/main" val="3457826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0CB1A85-5837-0E1A-61BF-93C78248634A}"/>
              </a:ext>
            </a:extLst>
          </p:cNvPr>
          <p:cNvSpPr>
            <a:spLocks noGrp="1" noChangeArrowheads="1"/>
          </p:cNvSpPr>
          <p:nvPr>
            <p:ph idx="1"/>
          </p:nvPr>
        </p:nvSpPr>
        <p:spPr bwMode="auto">
          <a:xfrm>
            <a:off x="1001038" y="826950"/>
            <a:ext cx="9483247"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nSpc>
                <a:spcPct val="100000"/>
              </a:lnSpc>
              <a:buNone/>
            </a:pPr>
            <a:r>
              <a:rPr lang="en-US" altLang="en-US" sz="1800" dirty="0">
                <a:solidFill>
                  <a:srgbClr val="333333"/>
                </a:solidFill>
                <a:latin typeface="Helvetica" panose="020B0604020202020204" pitchFamily="34" charset="0"/>
              </a:rPr>
              <a:t>W</a:t>
            </a:r>
            <a:r>
              <a:rPr kumimoji="0" lang="en-US" altLang="en-US" sz="1800" b="0" i="0" u="none" strike="noStrike" cap="none" normalizeH="0" baseline="0" dirty="0">
                <a:ln>
                  <a:noFill/>
                </a:ln>
                <a:solidFill>
                  <a:srgbClr val="333333"/>
                </a:solidFill>
                <a:effectLst/>
                <a:latin typeface="Helvetica" panose="020B0604020202020204" pitchFamily="34" charset="0"/>
              </a:rPr>
              <a:t>here </a:t>
            </a:r>
            <a:r>
              <a:rPr kumimoji="0" lang="en-US" altLang="en-US" sz="2400" b="0" i="0" u="none" strike="noStrike" cap="none" normalizeH="0" baseline="0" dirty="0">
                <a:ln>
                  <a:noFill/>
                </a:ln>
                <a:solidFill>
                  <a:srgbClr val="333333"/>
                </a:solidFill>
                <a:effectLst/>
                <a:latin typeface="MathJax_Math-italic"/>
              </a:rPr>
              <a:t>p</a:t>
            </a:r>
            <a:r>
              <a:rPr kumimoji="0" lang="en-US" altLang="en-US" sz="1800" b="0" i="0" u="none" strike="noStrike" cap="none" normalizeH="0" baseline="0" dirty="0">
                <a:ln>
                  <a:noFill/>
                </a:ln>
                <a:solidFill>
                  <a:srgbClr val="333333"/>
                </a:solidFill>
                <a:effectLst/>
                <a:latin typeface="Helvetica" panose="020B0604020202020204" pitchFamily="34" charset="0"/>
              </a:rPr>
              <a:t> denotes </a:t>
            </a:r>
            <a:r>
              <a:rPr kumimoji="0" lang="en-US" altLang="en-US" sz="2400" b="0" i="0" u="none" strike="noStrike" cap="none" normalizeH="0" baseline="0" dirty="0">
                <a:ln>
                  <a:noFill/>
                </a:ln>
                <a:solidFill>
                  <a:srgbClr val="333333"/>
                </a:solidFill>
                <a:effectLst/>
                <a:latin typeface="MathJax_Math-italic"/>
              </a:rPr>
              <a:t>P</a:t>
            </a:r>
            <a:r>
              <a:rPr kumimoji="0" lang="en-US" altLang="en-US" sz="2400" b="0" i="0" u="none" strike="noStrike" cap="none" normalizeH="0" baseline="0" dirty="0">
                <a:ln>
                  <a:noFill/>
                </a:ln>
                <a:solidFill>
                  <a:srgbClr val="333333"/>
                </a:solidFill>
                <a:effectLst/>
                <a:latin typeface="MathJax_Main"/>
              </a:rPr>
              <a:t>(</a:t>
            </a:r>
            <a:r>
              <a:rPr kumimoji="0" lang="en-US" altLang="en-US" sz="2400" b="0" i="0" u="none" strike="noStrike" cap="none" normalizeH="0" baseline="0" dirty="0">
                <a:ln>
                  <a:noFill/>
                </a:ln>
                <a:solidFill>
                  <a:srgbClr val="333333"/>
                </a:solidFill>
                <a:effectLst/>
                <a:latin typeface="MathJax_Math-italic"/>
              </a:rPr>
              <a:t>X</a:t>
            </a:r>
            <a:r>
              <a:rPr kumimoji="0" lang="en-US" altLang="en-US" sz="2400" b="0" i="0" u="none" strike="noStrike" cap="none" normalizeH="0" baseline="0" dirty="0">
                <a:ln>
                  <a:noFill/>
                </a:ln>
                <a:solidFill>
                  <a:srgbClr val="333333"/>
                </a:solidFill>
                <a:effectLst/>
                <a:latin typeface="MathJax_Main"/>
              </a:rPr>
              <a:t>=1)</a:t>
            </a:r>
            <a:r>
              <a:rPr kumimoji="0" lang="en-US" altLang="en-US" sz="1800" b="0" i="0" u="none" strike="noStrike" cap="none" normalizeH="0" baseline="0" dirty="0">
                <a:ln>
                  <a:noFill/>
                </a:ln>
                <a:solidFill>
                  <a:srgbClr val="333333"/>
                </a:solidFill>
                <a:effectLst/>
                <a:latin typeface="Helvetica" panose="020B0604020202020204" pitchFamily="34" charset="0"/>
              </a:rPr>
              <a:t> (the probability that a passenger survived). Also note that in the case of binary classification we use </a:t>
            </a:r>
            <a:r>
              <a:rPr kumimoji="0" lang="en-US" altLang="en-US" sz="2400" b="0" i="0" u="none" strike="noStrike" cap="none" normalizeH="0" baseline="0" dirty="0">
                <a:ln>
                  <a:noFill/>
                </a:ln>
                <a:solidFill>
                  <a:srgbClr val="333333"/>
                </a:solidFill>
                <a:effectLst/>
                <a:latin typeface="MathJax_Main"/>
              </a:rPr>
              <a:t>log</a:t>
            </a:r>
            <a:r>
              <a:rPr kumimoji="0" lang="en-US" altLang="en-US" sz="1200" b="0" i="0" u="none" strike="noStrike" cap="none" normalizeH="0" baseline="0" dirty="0">
                <a:ln>
                  <a:noFill/>
                </a:ln>
                <a:solidFill>
                  <a:srgbClr val="333333"/>
                </a:solidFill>
                <a:effectLst/>
                <a:latin typeface="MathJax_Main"/>
              </a:rPr>
              <a:t>2</a:t>
            </a:r>
            <a:r>
              <a:rPr kumimoji="0" lang="en-US" altLang="en-US" sz="1800" b="0" i="0" u="none" strike="noStrike" cap="none" normalizeH="0" baseline="0" dirty="0">
                <a:ln>
                  <a:noFill/>
                </a:ln>
                <a:solidFill>
                  <a:srgbClr val="333333"/>
                </a:solidFill>
                <a:effectLst/>
                <a:latin typeface="Helvetica" panose="020B0604020202020204" pitchFamily="34" charset="0"/>
              </a:rPr>
              <a:t>, again we'll see more about this in a bit</a:t>
            </a:r>
            <a:r>
              <a:rPr kumimoji="0" lang="en-US" altLang="en-US" sz="1050" b="0" i="0" u="none" strike="noStrike" cap="none" normalizeH="0" baseline="0" dirty="0">
                <a:ln>
                  <a:noFill/>
                </a:ln>
                <a:solidFill>
                  <a:schemeClr val="tx1"/>
                </a:solidFill>
                <a:effectLst/>
              </a:rPr>
              <a:t> </a:t>
            </a: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86BCAC1B-812D-602E-6779-F49DE9C2CE2F}"/>
              </a:ext>
            </a:extLst>
          </p:cNvPr>
          <p:cNvPicPr>
            <a:picLocks noChangeAspect="1"/>
          </p:cNvPicPr>
          <p:nvPr/>
        </p:nvPicPr>
        <p:blipFill>
          <a:blip r:embed="rId2"/>
          <a:stretch>
            <a:fillRect/>
          </a:stretch>
        </p:blipFill>
        <p:spPr>
          <a:xfrm>
            <a:off x="3109813" y="2032023"/>
            <a:ext cx="5265696" cy="3905314"/>
          </a:xfrm>
          <a:prstGeom prst="rect">
            <a:avLst/>
          </a:prstGeom>
        </p:spPr>
      </p:pic>
    </p:spTree>
    <p:extLst>
      <p:ext uri="{BB962C8B-B14F-4D97-AF65-F5344CB8AC3E}">
        <p14:creationId xmlns:p14="http://schemas.microsoft.com/office/powerpoint/2010/main" val="1986221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C338BC-60C8-4D14-34F1-2D53B1BCE91B}"/>
              </a:ext>
            </a:extLst>
          </p:cNvPr>
          <p:cNvSpPr>
            <a:spLocks noGrp="1"/>
          </p:cNvSpPr>
          <p:nvPr>
            <p:ph idx="1"/>
          </p:nvPr>
        </p:nvSpPr>
        <p:spPr>
          <a:xfrm>
            <a:off x="838200" y="576197"/>
            <a:ext cx="10515600" cy="5361140"/>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INFORMATION GAIN:</a:t>
            </a:r>
            <a:endParaRPr lang="en-IN" sz="2400" dirty="0">
              <a:latin typeface="Times New Roman" panose="02020603050405020304" pitchFamily="18" charset="0"/>
              <a:cs typeface="Times New Roman" panose="02020603050405020304" pitchFamily="18" charset="0"/>
            </a:endParaRPr>
          </a:p>
          <a:p>
            <a:pPr marL="0" indent="0" algn="just">
              <a:buNone/>
            </a:pP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When we compare the entropy from before and after a split we get what's called </a:t>
            </a:r>
            <a:r>
              <a:rPr kumimoji="0" lang="en-US" altLang="en-US" sz="20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information gain</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Information gain measures how much information we gained when splitting a node at a particular value. Information gain </a:t>
            </a:r>
            <a:r>
              <a:rPr lang="en-US" altLang="en-US" sz="2000" dirty="0">
                <a:solidFill>
                  <a:srgbClr val="333333"/>
                </a:solidFill>
                <a:latin typeface="Times New Roman" panose="02020603050405020304" pitchFamily="18" charset="0"/>
                <a:cs typeface="Times New Roman" panose="02020603050405020304" pitchFamily="18" charset="0"/>
              </a:rPr>
              <a:t>IG</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is computed with the following formula,</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indent="0" algn="just">
              <a:buNone/>
            </a:pPr>
            <a:endParaRPr lang="en-US" altLang="en-US" sz="1100" dirty="0">
              <a:latin typeface="Times New Roman" panose="02020603050405020304" pitchFamily="18" charset="0"/>
              <a:cs typeface="Times New Roman" panose="02020603050405020304" pitchFamily="18" charset="0"/>
            </a:endParaRPr>
          </a:p>
          <a:p>
            <a:pPr marL="0" indent="0" algn="just">
              <a:buNone/>
            </a:pP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a:buNone/>
            </a:pP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where </a:t>
            </a:r>
            <a:r>
              <a:rPr kumimoji="0" lang="en-US" altLang="en-US"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D</a:t>
            </a:r>
            <a:r>
              <a:rPr kumimoji="0" lang="en-US" altLang="en-US" sz="1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p</a:t>
            </a:r>
            <a:r>
              <a:rPr kumimoji="0" lang="en-US" altLang="en-US"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,D</a:t>
            </a:r>
            <a:r>
              <a:rPr kumimoji="0" lang="en-US" altLang="en-US" sz="1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left</a:t>
            </a:r>
            <a:r>
              <a:rPr kumimoji="0" lang="en-US" altLang="en-US"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,D</a:t>
            </a:r>
            <a:r>
              <a:rPr kumimoji="0" lang="en-US" altLang="en-US" sz="1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right</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represent the datasets from the parent, left, and right children nodes, </a:t>
            </a:r>
            <a:r>
              <a:rPr kumimoji="0" lang="en-US" altLang="en-US"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N</a:t>
            </a:r>
            <a:r>
              <a:rPr kumimoji="0" lang="en-US" altLang="en-US" sz="1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p</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N</a:t>
            </a:r>
            <a:r>
              <a:rPr kumimoji="0" lang="en-US" altLang="en-US" sz="1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left</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N</a:t>
            </a:r>
            <a:r>
              <a:rPr kumimoji="0" lang="en-US" altLang="en-US" sz="1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right</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represent the number of observations in the parent, left and right children nodes and </a:t>
            </a:r>
            <a:r>
              <a:rPr kumimoji="0" lang="en-US" altLang="en-US"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I(D)</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denotes the entropy for that particular node. This formula can be intrepreted as</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endParaRPr lang="en-US" altLang="en-US" sz="2000" dirty="0">
              <a:latin typeface="Times New Roman" panose="02020603050405020304" pitchFamily="18" charset="0"/>
              <a:cs typeface="Times New Roman" panose="02020603050405020304" pitchFamily="18" charset="0"/>
            </a:endParaRPr>
          </a:p>
          <a:p>
            <a:pPr marL="0" indent="0">
              <a:buNone/>
            </a:pPr>
            <a:r>
              <a:rPr lang="en-US" altLang="en-US" sz="2000" dirty="0">
                <a:latin typeface="Times New Roman" panose="02020603050405020304" pitchFamily="18" charset="0"/>
                <a:cs typeface="Times New Roman" panose="02020603050405020304" pitchFamily="18" charset="0"/>
              </a:rPr>
              <a:t>where entropy before is a measure of how uncertain we were with our data before we made the split and entropy after is a measure for how uncertain we are after we split the data. We'll always want to split a node with the value that maximizes information gain. Let's look at an example to make this concept of entropy and information gain more concrete. </a:t>
            </a:r>
          </a:p>
          <a:p>
            <a:pPr marL="0" indent="0">
              <a:buNone/>
            </a:pPr>
            <a:endParaRPr lang="en-IN" b="1" dirty="0"/>
          </a:p>
        </p:txBody>
      </p:sp>
      <p:sp>
        <p:nvSpPr>
          <p:cNvPr id="4" name="Rectangle 1">
            <a:extLst>
              <a:ext uri="{FF2B5EF4-FFF2-40B4-BE49-F238E27FC236}">
                <a16:creationId xmlns:a16="http://schemas.microsoft.com/office/drawing/2014/main" id="{28C865BE-2907-822D-F975-3643B953A5A2}"/>
              </a:ext>
            </a:extLst>
          </p:cNvPr>
          <p:cNvSpPr>
            <a:spLocks noChangeArrowheads="1"/>
          </p:cNvSpPr>
          <p:nvPr/>
        </p:nvSpPr>
        <p:spPr bwMode="auto">
          <a:xfrm>
            <a:off x="450761" y="218504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AF609853-C1F4-A132-DE4D-79CB7B4BFD3F}"/>
              </a:ext>
            </a:extLst>
          </p:cNvPr>
          <p:cNvPicPr>
            <a:picLocks noChangeAspect="1"/>
          </p:cNvPicPr>
          <p:nvPr/>
        </p:nvPicPr>
        <p:blipFill>
          <a:blip r:embed="rId2"/>
          <a:stretch>
            <a:fillRect/>
          </a:stretch>
        </p:blipFill>
        <p:spPr>
          <a:xfrm>
            <a:off x="3703085" y="1969746"/>
            <a:ext cx="4785829" cy="682167"/>
          </a:xfrm>
          <a:prstGeom prst="rect">
            <a:avLst/>
          </a:prstGeom>
        </p:spPr>
      </p:pic>
      <p:pic>
        <p:nvPicPr>
          <p:cNvPr id="9" name="Picture 8">
            <a:extLst>
              <a:ext uri="{FF2B5EF4-FFF2-40B4-BE49-F238E27FC236}">
                <a16:creationId xmlns:a16="http://schemas.microsoft.com/office/drawing/2014/main" id="{D4E8FE60-5781-A3F8-7670-0CCA149D8DE0}"/>
              </a:ext>
            </a:extLst>
          </p:cNvPr>
          <p:cNvPicPr>
            <a:picLocks noChangeAspect="1"/>
          </p:cNvPicPr>
          <p:nvPr/>
        </p:nvPicPr>
        <p:blipFill>
          <a:blip r:embed="rId3"/>
          <a:stretch>
            <a:fillRect/>
          </a:stretch>
        </p:blipFill>
        <p:spPr>
          <a:xfrm>
            <a:off x="2924555" y="3922876"/>
            <a:ext cx="6342889" cy="512252"/>
          </a:xfrm>
          <a:prstGeom prst="rect">
            <a:avLst/>
          </a:prstGeom>
        </p:spPr>
      </p:pic>
    </p:spTree>
    <p:extLst>
      <p:ext uri="{BB962C8B-B14F-4D97-AF65-F5344CB8AC3E}">
        <p14:creationId xmlns:p14="http://schemas.microsoft.com/office/powerpoint/2010/main" val="3447235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4BBB9D-3AF6-DEC8-00CD-980217F90393}"/>
              </a:ext>
            </a:extLst>
          </p:cNvPr>
          <p:cNvSpPr>
            <a:spLocks noGrp="1"/>
          </p:cNvSpPr>
          <p:nvPr>
            <p:ph idx="1"/>
          </p:nvPr>
        </p:nvSpPr>
        <p:spPr>
          <a:xfrm>
            <a:off x="838200" y="839245"/>
            <a:ext cx="10515600" cy="4659682"/>
          </a:xfrm>
        </p:spPr>
        <p:txBody>
          <a:bodyPr/>
          <a:lstStyle/>
          <a:p>
            <a:pPr marL="0" indent="0">
              <a:buNone/>
            </a:pPr>
            <a:r>
              <a:rPr lang="en-IN" b="1" dirty="0"/>
              <a:t>BOOTSTRAPPING:</a:t>
            </a:r>
          </a:p>
          <a:p>
            <a:pPr marL="0" indent="0" algn="just">
              <a:buNone/>
            </a:pP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One of the main reasons random forests are so powerful is due to the randomness injected into each tree. What do I mean by this? Each individual decision tree will be constructed on a bootstrapped subset of our data. If our dataset has </a:t>
            </a:r>
            <a:r>
              <a:rPr lang="en-US" altLang="en-US" sz="2000" dirty="0">
                <a:solidFill>
                  <a:srgbClr val="333333"/>
                </a:solidFill>
                <a:latin typeface="Times New Roman" panose="02020603050405020304" pitchFamily="18" charset="0"/>
                <a:cs typeface="Times New Roman" panose="02020603050405020304" pitchFamily="18" charset="0"/>
              </a:rPr>
              <a:t>n</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observations </a:t>
            </a:r>
            <a:r>
              <a:rPr kumimoji="0" lang="en-US" altLang="en-US" sz="20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BOOTSTRAPPING</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is the process of sampling </a:t>
            </a:r>
            <a:r>
              <a:rPr kumimoji="0" lang="en-US" altLang="en-US"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n</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points </a:t>
            </a:r>
            <a:r>
              <a:rPr lang="en-US" altLang="en-US" sz="2000" b="0" dirty="0">
                <a:solidFill>
                  <a:srgbClr val="333333"/>
                </a:solidFill>
                <a:latin typeface="Times New Roman" panose="02020603050405020304" pitchFamily="18" charset="0"/>
                <a:cs typeface="Times New Roman" panose="02020603050405020304" pitchFamily="18" charset="0"/>
              </a:rPr>
              <a:t>with</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replacement. This means that some observations in our data set will be selected more than once and some won't be selected at all. We can actually calculate that the probability an observation is omitted from our bootstrapped dataset is </a:t>
            </a:r>
            <a:r>
              <a:rPr lang="en-US" altLang="en-US" sz="2000" dirty="0">
                <a:solidFill>
                  <a:srgbClr val="333333"/>
                </a:solidFill>
                <a:latin typeface="Times New Roman" panose="02020603050405020304" pitchFamily="18" charset="0"/>
                <a:cs typeface="Times New Roman" panose="02020603050405020304" pitchFamily="18" charset="0"/>
              </a:rPr>
              <a:t>(1-(1/n))n  by definition </a:t>
            </a:r>
          </a:p>
          <a:p>
            <a:pPr marL="0" indent="0" algn="just">
              <a:buNone/>
            </a:pPr>
            <a:endParaRPr lang="en-US" altLang="en-US" sz="2000" baseline="30000" dirty="0">
              <a:solidFill>
                <a:srgbClr val="333333"/>
              </a:solidFill>
              <a:latin typeface="Times New Roman" panose="02020603050405020304" pitchFamily="18" charset="0"/>
              <a:cs typeface="Times New Roman" panose="02020603050405020304" pitchFamily="18" charset="0"/>
            </a:endParaRPr>
          </a:p>
          <a:p>
            <a:pPr marL="0" indent="0" algn="just">
              <a:buNone/>
            </a:pPr>
            <a:endParaRPr lang="en-US" altLang="en-US" sz="2000" baseline="30000" dirty="0">
              <a:solidFill>
                <a:srgbClr val="333333"/>
              </a:solidFill>
              <a:latin typeface="Times New Roman" panose="02020603050405020304" pitchFamily="18" charset="0"/>
              <a:cs typeface="Times New Roman" panose="02020603050405020304" pitchFamily="18" charset="0"/>
            </a:endParaRPr>
          </a:p>
          <a:p>
            <a:pPr marL="0" indent="0" algn="just">
              <a:buNone/>
            </a:pPr>
            <a:endParaRPr lang="en-US" altLang="en-US" sz="2000" baseline="30000" dirty="0">
              <a:solidFill>
                <a:srgbClr val="333333"/>
              </a:solidFill>
              <a:latin typeface="Times New Roman" panose="02020603050405020304" pitchFamily="18" charset="0"/>
              <a:cs typeface="Times New Roman" panose="02020603050405020304" pitchFamily="18" charset="0"/>
            </a:endParaRPr>
          </a:p>
          <a:p>
            <a:pPr marL="0" indent="0" algn="just">
              <a:buNone/>
            </a:pP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bootstrapping  samples with replacement will leave out approximately 1/3 of the observations in each distinct tree. Since each individual tree is built using only 2/3 of the data we'll find that most trees will differ significantly from one another. </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a:buNone/>
            </a:pPr>
            <a:endParaRPr lang="en-US" altLang="en-US" sz="2000" baseline="30000" dirty="0">
              <a:solidFill>
                <a:srgbClr val="333333"/>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28BB794-F7BE-EB3E-375D-D1EAC1384315}"/>
              </a:ext>
            </a:extLst>
          </p:cNvPr>
          <p:cNvPicPr>
            <a:picLocks noChangeAspect="1"/>
          </p:cNvPicPr>
          <p:nvPr/>
        </p:nvPicPr>
        <p:blipFill>
          <a:blip r:embed="rId2"/>
          <a:stretch>
            <a:fillRect/>
          </a:stretch>
        </p:blipFill>
        <p:spPr>
          <a:xfrm>
            <a:off x="4733795" y="3350712"/>
            <a:ext cx="2505334" cy="707721"/>
          </a:xfrm>
          <a:prstGeom prst="rect">
            <a:avLst/>
          </a:prstGeom>
        </p:spPr>
      </p:pic>
    </p:spTree>
    <p:extLst>
      <p:ext uri="{BB962C8B-B14F-4D97-AF65-F5344CB8AC3E}">
        <p14:creationId xmlns:p14="http://schemas.microsoft.com/office/powerpoint/2010/main" val="2805431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8AFD8-2439-43FF-CAAB-BA3B3CCDC53E}"/>
              </a:ext>
            </a:extLst>
          </p:cNvPr>
          <p:cNvSpPr>
            <a:spLocks noGrp="1"/>
          </p:cNvSpPr>
          <p:nvPr>
            <p:ph idx="1"/>
          </p:nvPr>
        </p:nvSpPr>
        <p:spPr>
          <a:xfrm>
            <a:off x="838200" y="2101605"/>
            <a:ext cx="10515600" cy="2654790"/>
          </a:xfrm>
        </p:spPr>
        <p:txBody>
          <a:bodyPr>
            <a:normAutofit lnSpcReduction="10000"/>
          </a:bodyPr>
          <a:lstStyle/>
          <a:p>
            <a:pPr marL="0" indent="0" algn="just">
              <a:buNone/>
            </a:pPr>
            <a:r>
              <a:rPr lang="en-US" sz="2000" dirty="0">
                <a:latin typeface="Times New Roman" panose="02020603050405020304" pitchFamily="18" charset="0"/>
                <a:cs typeface="Times New Roman" panose="02020603050405020304" pitchFamily="18" charset="0"/>
              </a:rPr>
              <a:t>The other great thing that comes with bootstrapping is that we get what's called an out-of-bag error estimate for free. The OOB (out-of-bag) samples are the ≈13 observations that were not selected to build a particular tree. </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Once we've built our tree with the n bootstrapped observations we can test each x</a:t>
            </a:r>
            <a:r>
              <a:rPr lang="en-US" sz="2000" baseline="-25000" dirty="0">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that was left out and compute the mean prediction error from those samples. We can compute an OOB score for each tree and take the average of all those scores to get an estimate for how accurate our random forests performs, this is essentially leave-one-out cross validation. </a:t>
            </a:r>
          </a:p>
          <a:p>
            <a:pPr marL="0" indent="0">
              <a:buNone/>
            </a:pPr>
            <a:endParaRPr lang="en-IN" dirty="0"/>
          </a:p>
        </p:txBody>
      </p:sp>
    </p:spTree>
    <p:extLst>
      <p:ext uri="{BB962C8B-B14F-4D97-AF65-F5344CB8AC3E}">
        <p14:creationId xmlns:p14="http://schemas.microsoft.com/office/powerpoint/2010/main" val="377926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76F565-0DF2-7BA4-9DE3-346DC06F2F4D}"/>
              </a:ext>
            </a:extLst>
          </p:cNvPr>
          <p:cNvSpPr>
            <a:spLocks noGrp="1"/>
          </p:cNvSpPr>
          <p:nvPr>
            <p:ph idx="1"/>
          </p:nvPr>
        </p:nvSpPr>
        <p:spPr>
          <a:xfrm>
            <a:off x="838200" y="1011476"/>
            <a:ext cx="10515600" cy="4835047"/>
          </a:xfrm>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BAGGING:</a:t>
            </a:r>
          </a:p>
          <a:p>
            <a:pPr marL="0" indent="0" algn="just">
              <a:buNone/>
            </a:pP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The other great idea that random forests introduce is the concept of bagging. </a:t>
            </a:r>
            <a:r>
              <a:rPr kumimoji="0" lang="en-US" altLang="en-US" sz="200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Bagging</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is the process of growing a tree where each node in the tree looks at </a:t>
            </a:r>
            <a:r>
              <a:rPr lang="en-US" altLang="en-US" sz="2000" dirty="0">
                <a:solidFill>
                  <a:srgbClr val="333333"/>
                </a:solidFill>
                <a:latin typeface="Times New Roman" panose="02020603050405020304" pitchFamily="18" charset="0"/>
                <a:cs typeface="Times New Roman" panose="02020603050405020304" pitchFamily="18" charset="0"/>
              </a:rPr>
              <a:t>every</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value in our bootstrapped sample in </a:t>
            </a:r>
            <a:r>
              <a:rPr kumimoji="0" lang="en-US" altLang="en-US" sz="200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every</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feature to find the best split in the data at that particular node. This is repeated for all trees.</a:t>
            </a:r>
            <a:br>
              <a:rPr kumimoji="0" lang="en-US" altLang="en-US" sz="1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a:buNone/>
            </a:pP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Random forests follow the same procedure as bagging, however, the key difference is that on a dataset with </a:t>
            </a:r>
            <a:r>
              <a:rPr kumimoji="0" lang="en-US" alt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p</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features each tree will only look at a </a:t>
            </a:r>
            <a:r>
              <a:rPr kumimoji="0" lang="en-US" altLang="en-US" sz="200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subset</a:t>
            </a:r>
            <a:r>
              <a:rPr kumimoji="0" lang="en-US" altLang="en-US" sz="20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of</a:t>
            </a:r>
            <a:r>
              <a:rPr kumimoji="0" lang="en-US" altLang="en-US" sz="20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m</a:t>
            </a:r>
            <a:r>
              <a:rPr kumimoji="0" lang="en-US" altLang="en-US" sz="20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features</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where </a:t>
            </a:r>
            <a:r>
              <a:rPr kumimoji="0" lang="en-US" alt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m=(√p)</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This is injecting even more randomness into the model due to the fact that if we sampled all </a:t>
            </a:r>
            <a:r>
              <a:rPr kumimoji="0" lang="en-US" alt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p</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features in each tree we would likely be making splits at the same values from the same features in most trees. Given that we are only looking at </a:t>
            </a:r>
            <a:r>
              <a:rPr kumimoji="0" lang="en-US" alt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(√p)</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features at one time many of the trees will look at a different groups of feature from one another. With this we'll be able to produce many *uncorrelated* trees which will help us capture a lot of the variability as well as interactions between multiple variables.</a:t>
            </a:r>
            <a:r>
              <a:rPr kumimoji="0" lang="en-US" altLang="en-US" sz="1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246113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A4364B-FD92-278A-48D4-92847FC74E59}"/>
              </a:ext>
            </a:extLst>
          </p:cNvPr>
          <p:cNvSpPr>
            <a:spLocks noGrp="1"/>
          </p:cNvSpPr>
          <p:nvPr>
            <p:ph idx="1"/>
          </p:nvPr>
        </p:nvSpPr>
        <p:spPr>
          <a:xfrm>
            <a:off x="838200" y="1253330"/>
            <a:ext cx="10515600" cy="4558743"/>
          </a:xfrm>
        </p:spPr>
        <p:txBody>
          <a:bodyPr/>
          <a:lstStyle/>
          <a:p>
            <a:pPr marL="0" indent="0">
              <a:buNone/>
            </a:pPr>
            <a:r>
              <a:rPr lang="en-IN" b="1" dirty="0">
                <a:latin typeface="Times New Roman" panose="02020603050405020304" pitchFamily="18" charset="0"/>
                <a:cs typeface="Times New Roman" panose="02020603050405020304" pitchFamily="18" charset="0"/>
              </a:rPr>
              <a:t>RANDOM FOREST ALGORITHM: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Suppose we have the following data {</a:t>
            </a:r>
            <a:r>
              <a:rPr kumimoji="0" lang="en-US" altLang="en-US"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(x⃗</a:t>
            </a:r>
            <a:r>
              <a:rPr kumimoji="0" lang="en-US" altLang="en-US" sz="1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1</a:t>
            </a:r>
            <a:r>
              <a:rPr kumimoji="0" lang="en-US" altLang="en-US"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,y</a:t>
            </a:r>
            <a:r>
              <a:rPr kumimoji="0" lang="en-US" altLang="en-US" sz="1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1</a:t>
            </a:r>
            <a:r>
              <a:rPr kumimoji="0" lang="en-US" altLang="en-US"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),(x⃗</a:t>
            </a:r>
            <a:r>
              <a:rPr kumimoji="0" lang="en-US" altLang="en-US" sz="1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2</a:t>
            </a:r>
            <a:r>
              <a:rPr kumimoji="0" lang="en-US" altLang="en-US"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,y</a:t>
            </a:r>
            <a:r>
              <a:rPr kumimoji="0" lang="en-US" altLang="en-US" sz="1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2</a:t>
            </a:r>
            <a:r>
              <a:rPr kumimoji="0" lang="en-US" altLang="en-US"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),..,(x⃗</a:t>
            </a:r>
            <a:r>
              <a:rPr kumimoji="0" lang="en-US" altLang="en-US" sz="1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n</a:t>
            </a:r>
            <a:r>
              <a:rPr kumimoji="0" lang="en-US" altLang="en-US"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,y</a:t>
            </a:r>
            <a:r>
              <a:rPr kumimoji="0" lang="en-US" altLang="en-US" sz="1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n</a:t>
            </a:r>
            <a:r>
              <a:rPr kumimoji="0" lang="en-US" altLang="en-US"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where each </a:t>
            </a:r>
            <a:r>
              <a:rPr kumimoji="0" lang="en-US" altLang="en-US"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x⃗ </a:t>
            </a:r>
            <a:r>
              <a:rPr kumimoji="0" lang="en-US" altLang="en-US" sz="1400" b="0"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i</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represents a feature vector </a:t>
            </a:r>
            <a:r>
              <a:rPr kumimoji="0" lang="en-US" altLang="en-US"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[x</a:t>
            </a:r>
            <a:r>
              <a:rPr kumimoji="0" lang="en-US" altLang="en-US" sz="1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i1</a:t>
            </a:r>
            <a:r>
              <a:rPr kumimoji="0" lang="en-US" altLang="en-US"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,x</a:t>
            </a:r>
            <a:r>
              <a:rPr kumimoji="0" lang="en-US" altLang="en-US" sz="1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i2</a:t>
            </a:r>
            <a:r>
              <a:rPr kumimoji="0" lang="en-US" altLang="en-US"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,...,x</a:t>
            </a:r>
            <a:r>
              <a:rPr kumimoji="0" lang="en-US" altLang="en-US" sz="1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im</a:t>
            </a:r>
            <a:r>
              <a:rPr kumimoji="0" lang="en-US" altLang="en-US"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and let </a:t>
            </a:r>
            <a:r>
              <a:rPr kumimoji="0" lang="en-US" altLang="en-US"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B</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be the number of trees we want to construct in our forest. We will do the following,</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indent="-457200" eaLnBrk="0" fontAlgn="base" hangingPunct="0">
              <a:lnSpc>
                <a:spcPct val="100000"/>
              </a:lnSpc>
              <a:spcBef>
                <a:spcPct val="0"/>
              </a:spcBef>
              <a:spcAft>
                <a:spcPct val="0"/>
              </a:spcAft>
              <a:buFont typeface="+mj-lt"/>
              <a:buAutoNum type="arabicPeriod"/>
            </a:pP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for </a:t>
            </a:r>
            <a:r>
              <a:rPr lang="en-US" altLang="en-US" sz="2000" dirty="0">
                <a:solidFill>
                  <a:srgbClr val="333333"/>
                </a:solidFill>
                <a:latin typeface="Times New Roman" panose="02020603050405020304" pitchFamily="18" charset="0"/>
                <a:cs typeface="Times New Roman" panose="02020603050405020304" pitchFamily="18" charset="0"/>
              </a:rPr>
              <a:t>b = 1</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to </a:t>
            </a:r>
            <a:r>
              <a:rPr lang="en-US" altLang="en-US" sz="2000" dirty="0">
                <a:solidFill>
                  <a:srgbClr val="333333"/>
                </a:solidFill>
                <a:latin typeface="Times New Roman" panose="02020603050405020304" pitchFamily="18" charset="0"/>
                <a:cs typeface="Times New Roman" panose="02020603050405020304" pitchFamily="18" charset="0"/>
              </a:rPr>
              <a:t>B:</a:t>
            </a:r>
            <a:endParaRPr lang="en-US" altLang="en-US" sz="2000" dirty="0">
              <a:solidFill>
                <a:srgbClr val="333333"/>
              </a:solidFill>
              <a:latin typeface="Helvetica" panose="020B0604020202020204" pitchFamily="34" charset="0"/>
              <a:cs typeface="Times New Roman" panose="02020603050405020304" pitchFamily="18" charset="0"/>
            </a:endParaRPr>
          </a:p>
          <a:p>
            <a:pPr marL="800100" lvl="1" indent="-342900" eaLnBrk="0" fontAlgn="base" hangingPunct="0">
              <a:lnSpc>
                <a:spcPct val="100000"/>
              </a:lnSpc>
              <a:spcBef>
                <a:spcPct val="0"/>
              </a:spcBef>
              <a:spcAft>
                <a:spcPct val="0"/>
              </a:spcAft>
              <a:buFont typeface="+mj-lt"/>
              <a:buAutoNum type="arabicPeriod"/>
            </a:pPr>
            <a:r>
              <a:rPr kumimoji="0" lang="en-US" altLang="en-US" sz="1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Draw a bootstrap sample of size n from the data</a:t>
            </a:r>
            <a:r>
              <a:rPr lang="en-US" altLang="en-US" sz="1800" dirty="0">
                <a:solidFill>
                  <a:srgbClr val="333333"/>
                </a:solidFill>
                <a:latin typeface="Times New Roman" panose="02020603050405020304" pitchFamily="18" charset="0"/>
                <a:cs typeface="Times New Roman" panose="02020603050405020304" pitchFamily="18" charset="0"/>
              </a:rPr>
              <a:t>.</a:t>
            </a:r>
          </a:p>
          <a:p>
            <a:pPr marL="800100" lvl="1" indent="-342900" eaLnBrk="0" fontAlgn="base" hangingPunct="0">
              <a:lnSpc>
                <a:spcPct val="100000"/>
              </a:lnSpc>
              <a:spcBef>
                <a:spcPct val="0"/>
              </a:spcBef>
              <a:spcAft>
                <a:spcPct val="0"/>
              </a:spcAft>
              <a:buFont typeface="+mj-lt"/>
              <a:buAutoNum type="arabicPeriod"/>
            </a:pPr>
            <a:r>
              <a:rPr kumimoji="0" lang="en-US" altLang="en-US" sz="1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Grow a decision tree </a:t>
            </a:r>
            <a:r>
              <a:rPr lang="en-US" altLang="en-US" sz="1800" dirty="0">
                <a:solidFill>
                  <a:srgbClr val="333333"/>
                </a:solidFill>
                <a:latin typeface="Times New Roman" panose="02020603050405020304" pitchFamily="18" charset="0"/>
                <a:cs typeface="Times New Roman" panose="02020603050405020304" pitchFamily="18" charset="0"/>
              </a:rPr>
              <a:t>T</a:t>
            </a:r>
            <a:r>
              <a:rPr lang="en-US" altLang="en-US" sz="1800" baseline="-25000" dirty="0">
                <a:solidFill>
                  <a:srgbClr val="333333"/>
                </a:solidFill>
                <a:latin typeface="Times New Roman" panose="02020603050405020304" pitchFamily="18" charset="0"/>
                <a:cs typeface="Times New Roman" panose="02020603050405020304" pitchFamily="18" charset="0"/>
              </a:rPr>
              <a:t>b</a:t>
            </a:r>
            <a:r>
              <a:rPr kumimoji="0" lang="en-US" altLang="en-US" sz="1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from our bootstrapped sample, by repeating the following steps until the each node consists of 1 class only or until we've reached the minimum node size </a:t>
            </a:r>
            <a:r>
              <a:rPr lang="en-US" altLang="en-US" sz="1800" dirty="0">
                <a:solidFill>
                  <a:srgbClr val="333333"/>
                </a:solidFill>
                <a:latin typeface="Times New Roman" panose="02020603050405020304" pitchFamily="18" charset="0"/>
                <a:cs typeface="Times New Roman" panose="02020603050405020304" pitchFamily="18" charset="0"/>
              </a:rPr>
              <a:t>min size </a:t>
            </a:r>
            <a:r>
              <a:rPr kumimoji="0" lang="en-US" altLang="en-US" sz="1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specified beforehand</a:t>
            </a:r>
          </a:p>
          <a:p>
            <a:pPr marL="1257300" lvl="2" indent="-342900" eaLnBrk="0" fontAlgn="base" hangingPunct="0">
              <a:lnSpc>
                <a:spcPct val="100000"/>
              </a:lnSpc>
              <a:spcBef>
                <a:spcPct val="0"/>
              </a:spcBef>
              <a:spcAft>
                <a:spcPct val="0"/>
              </a:spcAft>
              <a:buFont typeface="+mj-lt"/>
              <a:buAutoNum type="arabicPeriod"/>
            </a:pPr>
            <a:r>
              <a:rPr kumimoji="0" lang="en-US" altLang="en-US" sz="1400" b="0" i="0" u="none" strike="noStrike" cap="none" normalizeH="0" baseline="0" dirty="0">
                <a:ln>
                  <a:noFill/>
                </a:ln>
                <a:solidFill>
                  <a:srgbClr val="333333"/>
                </a:solidFill>
                <a:effectLst/>
                <a:latin typeface="Helvetica" panose="020B0604020202020204" pitchFamily="34" charset="0"/>
              </a:rPr>
              <a:t>Sample m =</a:t>
            </a:r>
            <a:r>
              <a:rPr kumimoji="0" lang="en-US" altLang="en-US" sz="1800" b="0" i="0" u="none" strike="noStrike" cap="none" normalizeH="0" baseline="0" dirty="0">
                <a:ln>
                  <a:noFill/>
                </a:ln>
                <a:solidFill>
                  <a:srgbClr val="333333"/>
                </a:solidFill>
                <a:effectLst/>
                <a:latin typeface="MathJax_Main"/>
              </a:rPr>
              <a:t>√</a:t>
            </a:r>
            <a:r>
              <a:rPr kumimoji="0" lang="en-US" altLang="en-US" sz="1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p</a:t>
            </a:r>
            <a:r>
              <a:rPr kumimoji="0" lang="en-US" altLang="en-US" sz="1400" b="0" i="0" u="none" strike="noStrike" cap="none" normalizeH="0" baseline="0" dirty="0">
                <a:ln>
                  <a:noFill/>
                </a:ln>
                <a:solidFill>
                  <a:srgbClr val="333333"/>
                </a:solidFill>
                <a:effectLst/>
                <a:latin typeface="Helvetica" panose="020B0604020202020204" pitchFamily="34" charset="0"/>
              </a:rPr>
              <a:t> features (where p is the number of features in our dataset)</a:t>
            </a:r>
          </a:p>
          <a:p>
            <a:pPr marL="1257300" lvl="2" indent="-342900" eaLnBrk="0" fontAlgn="base" hangingPunct="0">
              <a:lnSpc>
                <a:spcPct val="100000"/>
              </a:lnSpc>
              <a:spcBef>
                <a:spcPct val="0"/>
              </a:spcBef>
              <a:spcAft>
                <a:spcPct val="0"/>
              </a:spcAft>
              <a:buFont typeface="+mj-lt"/>
              <a:buAutoNum type="arabicPeriod"/>
            </a:pPr>
            <a:r>
              <a:rPr kumimoji="0" lang="en-US" altLang="en-US" sz="1400" b="0" i="0" u="none" strike="noStrike" cap="none" normalizeH="0" baseline="0" dirty="0">
                <a:ln>
                  <a:noFill/>
                </a:ln>
                <a:solidFill>
                  <a:srgbClr val="333333"/>
                </a:solidFill>
                <a:effectLst/>
                <a:latin typeface="Helvetica" panose="020B0604020202020204" pitchFamily="34" charset="0"/>
              </a:rPr>
              <a:t>compute the information gain for each possible value among the bootstrapped data and m features</a:t>
            </a:r>
          </a:p>
          <a:p>
            <a:pPr marL="1257300" lvl="2" indent="-342900" eaLnBrk="0" fontAlgn="base" hangingPunct="0">
              <a:lnSpc>
                <a:spcPct val="100000"/>
              </a:lnSpc>
              <a:spcBef>
                <a:spcPct val="0"/>
              </a:spcBef>
              <a:spcAft>
                <a:spcPct val="0"/>
              </a:spcAft>
              <a:buFont typeface="+mj-lt"/>
              <a:buAutoNum type="arabicPeriod"/>
            </a:pPr>
            <a:r>
              <a:rPr kumimoji="0" lang="en-US" altLang="en-US" sz="1400" b="0" i="0" u="none" strike="noStrike" cap="none" normalizeH="0" baseline="0" dirty="0">
                <a:ln>
                  <a:noFill/>
                </a:ln>
                <a:solidFill>
                  <a:srgbClr val="333333"/>
                </a:solidFill>
                <a:effectLst/>
                <a:latin typeface="Helvetica" panose="020B0604020202020204" pitchFamily="34" charset="0"/>
              </a:rPr>
              <a:t>split the node into 2 children nodes</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457200" indent="-457200" eaLnBrk="0" fontAlgn="base" hangingPunct="0">
              <a:lnSpc>
                <a:spcPct val="100000"/>
              </a:lnSpc>
              <a:spcBef>
                <a:spcPct val="0"/>
              </a:spcBef>
              <a:spcAft>
                <a:spcPct val="0"/>
              </a:spcAft>
              <a:buFont typeface="+mj-lt"/>
              <a:buAutoNum type="arabicPeriod"/>
            </a:pPr>
            <a:r>
              <a:rPr lang="en-US" altLang="en-US" sz="2000" dirty="0">
                <a:solidFill>
                  <a:srgbClr val="333333"/>
                </a:solidFill>
                <a:latin typeface="Times New Roman" panose="02020603050405020304" pitchFamily="18" charset="0"/>
                <a:cs typeface="Times New Roman" panose="02020603050405020304" pitchFamily="18" charset="0"/>
              </a:rPr>
              <a:t>Output the ensemble of trees {T}</a:t>
            </a:r>
            <a:r>
              <a:rPr lang="en-US" altLang="en-US" sz="2000" baseline="-25000" dirty="0">
                <a:solidFill>
                  <a:srgbClr val="333333"/>
                </a:solidFill>
                <a:latin typeface="Times New Roman" panose="02020603050405020304" pitchFamily="18" charset="0"/>
                <a:cs typeface="Times New Roman" panose="02020603050405020304" pitchFamily="18" charset="0"/>
              </a:rPr>
              <a:t>1</a:t>
            </a:r>
            <a:r>
              <a:rPr lang="en-US" altLang="en-US" sz="2000" baseline="30000" dirty="0">
                <a:solidFill>
                  <a:srgbClr val="333333"/>
                </a:solidFill>
                <a:latin typeface="Times New Roman" panose="02020603050405020304" pitchFamily="18" charset="0"/>
                <a:cs typeface="Times New Roman" panose="02020603050405020304" pitchFamily="18" charset="0"/>
              </a:rPr>
              <a:t>b</a:t>
            </a:r>
          </a:p>
        </p:txBody>
      </p:sp>
      <p:sp>
        <p:nvSpPr>
          <p:cNvPr id="9" name="Rectangle 6">
            <a:extLst>
              <a:ext uri="{FF2B5EF4-FFF2-40B4-BE49-F238E27FC236}">
                <a16:creationId xmlns:a16="http://schemas.microsoft.com/office/drawing/2014/main" id="{2253F138-E3A9-A1A5-4ED0-1AE0A70E7B0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Helvetica" panose="020B0604020202020204" pitchFamily="34" charset="0"/>
              </a:rPr>
              <a:t>Output the ensemble of trees </a:t>
            </a:r>
            <a:r>
              <a:rPr kumimoji="0" lang="en-US" altLang="en-US" sz="1500" b="0" i="0" u="none" strike="noStrike" cap="none" normalizeH="0" baseline="0" dirty="0">
                <a:ln>
                  <a:noFill/>
                </a:ln>
                <a:solidFill>
                  <a:srgbClr val="333333"/>
                </a:solidFill>
                <a:effectLst/>
                <a:latin typeface="MathJax_Main"/>
              </a:rPr>
              <a:t>{</a:t>
            </a:r>
            <a:r>
              <a:rPr kumimoji="0" lang="en-US" altLang="en-US" sz="1500" b="0" i="0" u="none" strike="noStrike" cap="none" normalizeH="0" baseline="0" dirty="0">
                <a:ln>
                  <a:noFill/>
                </a:ln>
                <a:solidFill>
                  <a:srgbClr val="333333"/>
                </a:solidFill>
                <a:effectLst/>
                <a:latin typeface="MathJax_Math-italic"/>
              </a:rPr>
              <a:t>T</a:t>
            </a:r>
            <a:r>
              <a:rPr kumimoji="0" lang="en-US" altLang="en-US" sz="1500" b="0" i="0" u="none" strike="noStrike" cap="none" normalizeH="0" baseline="0" dirty="0">
                <a:ln>
                  <a:noFill/>
                </a:ln>
                <a:solidFill>
                  <a:srgbClr val="333333"/>
                </a:solidFill>
                <a:effectLst/>
                <a:latin typeface="MathJax_Main"/>
              </a:rPr>
              <a:t>}</a:t>
            </a:r>
            <a:r>
              <a:rPr kumimoji="0" lang="en-US" altLang="en-US" sz="1000" b="0" i="0" u="none" strike="noStrike" cap="none" normalizeH="0" baseline="0" dirty="0">
                <a:ln>
                  <a:noFill/>
                </a:ln>
                <a:solidFill>
                  <a:srgbClr val="333333"/>
                </a:solidFill>
                <a:effectLst/>
                <a:latin typeface="MathJax_Math-italic"/>
              </a:rPr>
              <a:t>B</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0649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40FA1A-A9E3-E8A1-1681-C407CCD99BA5}"/>
              </a:ext>
            </a:extLst>
          </p:cNvPr>
          <p:cNvSpPr>
            <a:spLocks noGrp="1"/>
          </p:cNvSpPr>
          <p:nvPr>
            <p:ph idx="1"/>
          </p:nvPr>
        </p:nvSpPr>
        <p:spPr>
          <a:xfrm>
            <a:off x="838200" y="573066"/>
            <a:ext cx="10515600" cy="5711868"/>
          </a:xfrm>
        </p:spPr>
        <p:txBody>
          <a:bodyPr>
            <a:normAutofit lnSpcReduction="10000"/>
          </a:bodyPr>
          <a:lstStyle/>
          <a:p>
            <a:pPr marL="0" indent="0">
              <a:buNone/>
            </a:pPr>
            <a:r>
              <a:rPr lang="en-IN" b="1" dirty="0">
                <a:latin typeface="Times New Roman" panose="02020603050405020304" pitchFamily="18" charset="0"/>
                <a:cs typeface="Times New Roman" panose="02020603050405020304" pitchFamily="18" charset="0"/>
              </a:rPr>
              <a:t>PARAMETERS</a:t>
            </a:r>
          </a:p>
          <a:p>
            <a:pPr algn="just" eaLnBrk="0" fontAlgn="base" hangingPunct="0">
              <a:lnSpc>
                <a:spcPct val="100000"/>
              </a:lnSpc>
              <a:spcBef>
                <a:spcPct val="0"/>
              </a:spcBef>
              <a:spcAft>
                <a:spcPct val="0"/>
              </a:spcAft>
            </a:pP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n_estimators: (int) The number of trees in the forest.</a:t>
            </a:r>
          </a:p>
          <a:p>
            <a:pPr algn="just" eaLnBrk="0" fontAlgn="base" hangingPunct="0">
              <a:lnSpc>
                <a:spcPct val="100000"/>
              </a:lnSpc>
              <a:spcBef>
                <a:spcPct val="0"/>
              </a:spcBef>
              <a:spcAft>
                <a:spcPct val="0"/>
              </a:spcAft>
            </a:pP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max_features: (int) The number of features to consider when looking for the best split (typically √p)</a:t>
            </a:r>
          </a:p>
          <a:p>
            <a:pPr algn="just" eaLnBrk="0" fontAlgn="base" hangingPunct="0">
              <a:lnSpc>
                <a:spcPct val="100000"/>
              </a:lnSpc>
              <a:spcBef>
                <a:spcPct val="0"/>
              </a:spcBef>
              <a:spcAft>
                <a:spcPct val="0"/>
              </a:spcAft>
            </a:pP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max_depth: (int) The maximum depth of the tree</a:t>
            </a:r>
          </a:p>
          <a:p>
            <a:pPr algn="just" eaLnBrk="0" fontAlgn="base" hangingPunct="0">
              <a:lnSpc>
                <a:spcPct val="100000"/>
              </a:lnSpc>
              <a:spcBef>
                <a:spcPct val="0"/>
              </a:spcBef>
              <a:spcAft>
                <a:spcPct val="0"/>
              </a:spcAft>
            </a:pP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min_samples_split: (int) The minimum number of samples required to split an internal node</a:t>
            </a:r>
          </a:p>
          <a:p>
            <a:pPr marL="0" indent="0">
              <a:buNone/>
            </a:pPr>
            <a:r>
              <a:rPr lang="en-US" sz="2000" b="0" i="0" dirty="0">
                <a:solidFill>
                  <a:srgbClr val="333333"/>
                </a:solidFill>
                <a:effectLst/>
                <a:latin typeface="Times New Roman" panose="02020603050405020304" pitchFamily="18" charset="0"/>
                <a:cs typeface="Times New Roman" panose="02020603050405020304" pitchFamily="18" charset="0"/>
              </a:rPr>
              <a:t>There are others parameters to consider when building a random forest, but these 4 will be the only ones we'll focus on in this thread.</a:t>
            </a:r>
          </a:p>
          <a:p>
            <a:pPr marL="0" indent="0">
              <a:buNone/>
            </a:pP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To build a single tree we'll need the X</a:t>
            </a:r>
            <a:r>
              <a:rPr kumimoji="0" lang="en-US" altLang="en-US" sz="1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boot</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and Y</a:t>
            </a:r>
            <a:r>
              <a:rPr kumimoji="0" lang="en-US" altLang="en-US" sz="1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boot</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values from our bootstrapped data along with the max_depth, min_samples_split, and max_features parameters. We first call find_split_point to create the very first split in our tree which we'll call *root_node*. Once we have a root node we can feed it into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split_node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which will reclusively split each internal node until each branch has a terminal node. Now that we can build a single tree we can finally build our random forest which will just be a collection of these trees. When we call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random_forest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we'll need to specify n_estimators, max_features, max_depth, min_samples_split. Then for each tree we've built we'll use all the observations left out of our bootstrapped data to get our OOB score and append it on to a list (I'll talk about how to compute the OOB score and predict on a single tree below). Once we've built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n_estimators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trees we can print the mean OOB score and return the full list of trees which will represent our ensemble.</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5711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5E4E88-ACBD-28B4-D42D-E710CD9D2152}"/>
              </a:ext>
            </a:extLst>
          </p:cNvPr>
          <p:cNvSpPr>
            <a:spLocks noGrp="1"/>
          </p:cNvSpPr>
          <p:nvPr>
            <p:ph idx="1"/>
          </p:nvPr>
        </p:nvSpPr>
        <p:spPr>
          <a:xfrm>
            <a:off x="838200" y="2427282"/>
            <a:ext cx="10515600" cy="2003436"/>
          </a:xfrm>
        </p:spPr>
        <p:txBody>
          <a:bodyPr/>
          <a:lstStyle/>
          <a:p>
            <a:pPr marL="0" indent="0">
              <a:buNone/>
            </a:pPr>
            <a:r>
              <a:rPr lang="en-IN" b="1" dirty="0">
                <a:latin typeface="Times New Roman" panose="02020603050405020304" pitchFamily="18" charset="0"/>
                <a:cs typeface="Times New Roman" panose="02020603050405020304" pitchFamily="18" charset="0"/>
              </a:rPr>
              <a:t>CONCLUSION:</a:t>
            </a:r>
          </a:p>
          <a:p>
            <a:pPr marL="0" indent="0" algn="just">
              <a:buNone/>
            </a:pPr>
            <a:r>
              <a:rPr lang="en-US" sz="2400" b="0" i="0" dirty="0">
                <a:solidFill>
                  <a:srgbClr val="333333"/>
                </a:solidFill>
                <a:effectLst/>
                <a:latin typeface="Times New Roman" panose="02020603050405020304" pitchFamily="18" charset="0"/>
                <a:cs typeface="Times New Roman" panose="02020603050405020304" pitchFamily="18" charset="0"/>
              </a:rPr>
              <a:t>Random forests are great for an array reasons that include an easy implementation and require little to no parameter tuning. RF's may not be power houses like neural networks or gradient boosting models, but they should certainly be in everyone's machine learning repertoire.</a:t>
            </a:r>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984055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C979FE-BD43-5816-D826-9CC890F65051}"/>
              </a:ext>
            </a:extLst>
          </p:cNvPr>
          <p:cNvSpPr>
            <a:spLocks noGrp="1"/>
          </p:cNvSpPr>
          <p:nvPr>
            <p:ph idx="1"/>
          </p:nvPr>
        </p:nvSpPr>
        <p:spPr>
          <a:xfrm>
            <a:off x="4542250" y="2815181"/>
            <a:ext cx="3107499" cy="829893"/>
          </a:xfrm>
        </p:spPr>
        <p:txBody>
          <a:bodyPr>
            <a:normAutofit/>
          </a:bodyPr>
          <a:lstStyle/>
          <a:p>
            <a:pPr marL="0" indent="0">
              <a:buNone/>
            </a:pPr>
            <a:r>
              <a:rPr lang="en-IN" sz="4800" b="1" dirty="0">
                <a:latin typeface="Times New Roman" panose="02020603050405020304" pitchFamily="18" charset="0"/>
                <a:cs typeface="Times New Roman" panose="02020603050405020304" pitchFamily="18" charset="0"/>
              </a:rPr>
              <a:t>THE END</a:t>
            </a:r>
          </a:p>
        </p:txBody>
      </p:sp>
    </p:spTree>
    <p:extLst>
      <p:ext uri="{BB962C8B-B14F-4D97-AF65-F5344CB8AC3E}">
        <p14:creationId xmlns:p14="http://schemas.microsoft.com/office/powerpoint/2010/main" val="4290222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6BE908-E534-41E9-DFDC-176A1494CFDE}"/>
              </a:ext>
            </a:extLst>
          </p:cNvPr>
          <p:cNvSpPr>
            <a:spLocks noGrp="1"/>
          </p:cNvSpPr>
          <p:nvPr>
            <p:ph idx="1"/>
          </p:nvPr>
        </p:nvSpPr>
        <p:spPr>
          <a:xfrm>
            <a:off x="838200" y="1951293"/>
            <a:ext cx="10515600" cy="2955414"/>
          </a:xfrm>
        </p:spPr>
        <p:txBody>
          <a:bodyPr>
            <a:normAutofit lnSpcReduction="10000"/>
          </a:bodyPr>
          <a:lstStyle/>
          <a:p>
            <a:pPr marL="0" indent="0">
              <a:buNone/>
            </a:pPr>
            <a:r>
              <a:rPr lang="en-IN" sz="2400" b="1" dirty="0">
                <a:latin typeface="Times New Roman" panose="02020603050405020304" pitchFamily="18" charset="0"/>
                <a:cs typeface="Times New Roman" panose="02020603050405020304" pitchFamily="18" charset="0"/>
              </a:rPr>
              <a:t>ABSTRACT:</a:t>
            </a:r>
          </a:p>
          <a:p>
            <a:pPr marL="0" indent="0" algn="just">
              <a:buNone/>
            </a:pPr>
            <a:r>
              <a:rPr lang="en-US" sz="2000" dirty="0">
                <a:latin typeface="Times New Roman" panose="02020603050405020304" pitchFamily="18" charset="0"/>
                <a:cs typeface="Times New Roman" panose="02020603050405020304" pitchFamily="18" charset="0"/>
              </a:rPr>
              <a:t>Heart Attack is a term that assigns a large number of medical conditions related to heart. The key to Heart (Cardiovascular) diseases to evaluate large scores of data sets, compare information that can be used to predict, Prevent, Manage such as Heart attacks. Heart Disease is mainly because of stress, family backgrounds, High blood Pressure, etc... Data analytics is used to incorporate world for its valuable use to controlling, contravasting and Manage a large data sets. It can be applied with an much success to predict, prevent Managing a Cardiovascular Diseases. To solve this we aims to implement the Data Analytics based on SVM and Genetic Algorithm to diagnosis of heart diseases. This result reveal the Genetic Algorithm as best optimized prediction models.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9102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59B4CC-D148-71C5-EFEE-0CAC50150C6A}"/>
              </a:ext>
            </a:extLst>
          </p:cNvPr>
          <p:cNvSpPr>
            <a:spLocks noGrp="1"/>
          </p:cNvSpPr>
          <p:nvPr>
            <p:ph idx="1"/>
          </p:nvPr>
        </p:nvSpPr>
        <p:spPr>
          <a:xfrm>
            <a:off x="1110119" y="2130003"/>
            <a:ext cx="9971762" cy="2597993"/>
          </a:xfrm>
        </p:spPr>
        <p:txBody>
          <a:bodyPr>
            <a:normAutofit lnSpcReduction="10000"/>
          </a:bodyPr>
          <a:lstStyle/>
          <a:p>
            <a:pPr marL="0" indent="0">
              <a:buNone/>
            </a:pPr>
            <a:r>
              <a:rPr lang="en-IN" sz="2000" b="1" dirty="0">
                <a:latin typeface="Times New Roman" panose="02020603050405020304" pitchFamily="18" charset="0"/>
                <a:cs typeface="Times New Roman" panose="02020603050405020304" pitchFamily="18" charset="0"/>
              </a:rPr>
              <a:t>PURPOSE:</a:t>
            </a:r>
            <a:br>
              <a:rPr lang="en-IN" sz="2000" b="1" dirty="0">
                <a:latin typeface="Times New Roman" panose="02020603050405020304" pitchFamily="18" charset="0"/>
                <a:cs typeface="Times New Roman" panose="02020603050405020304" pitchFamily="18" charset="0"/>
              </a:rPr>
            </a:br>
            <a:endParaRPr lang="en-IN" sz="2000" b="1"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The Heart Disease Prediction application is an end user support and online consultation project </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Here, we propose a web application that allows users to get an instant  guidance on their heart disease through an intelligent system online. </a:t>
            </a:r>
          </a:p>
          <a:p>
            <a:pPr marL="0" indent="0">
              <a:buNone/>
            </a:pPr>
            <a:endParaRPr lang="en-IN" dirty="0"/>
          </a:p>
        </p:txBody>
      </p:sp>
    </p:spTree>
    <p:extLst>
      <p:ext uri="{BB962C8B-B14F-4D97-AF65-F5344CB8AC3E}">
        <p14:creationId xmlns:p14="http://schemas.microsoft.com/office/powerpoint/2010/main" val="2306495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C617E9-9AD7-2D8A-0044-F4E234767FE8}"/>
              </a:ext>
            </a:extLst>
          </p:cNvPr>
          <p:cNvSpPr>
            <a:spLocks noGrp="1"/>
          </p:cNvSpPr>
          <p:nvPr>
            <p:ph idx="1"/>
          </p:nvPr>
        </p:nvSpPr>
        <p:spPr>
          <a:xfrm>
            <a:off x="838200" y="1613090"/>
            <a:ext cx="10515600" cy="3631820"/>
          </a:xfrm>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METHODOLOGY:</a:t>
            </a:r>
          </a:p>
          <a:p>
            <a:pPr marL="0" indent="0">
              <a:buNone/>
            </a:pPr>
            <a:endParaRPr lang="en-IN" sz="3200" b="1"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The application is fed with various details and the heart disease associated with those details. The application allows the user to share their heart related issues.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Here we use some intelligent data mining techniques to guess the most accurate illness that could be associated with patient's details. Based on result, the can contact doctor accordingly for further treatment. The system allows user to view doctor's details too. The system can be used for free heart disease consulting online.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9305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EA7B59-963F-3CBF-A303-95EA3CFD1378}"/>
              </a:ext>
            </a:extLst>
          </p:cNvPr>
          <p:cNvSpPr>
            <a:spLocks noGrp="1"/>
          </p:cNvSpPr>
          <p:nvPr>
            <p:ph idx="1"/>
          </p:nvPr>
        </p:nvSpPr>
        <p:spPr>
          <a:xfrm>
            <a:off x="838200" y="851770"/>
            <a:ext cx="10515600" cy="5348613"/>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EXISTING SYSTEM:</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World Health Organization (WHO) has estimated that 12 million deaths occur worldwide, every year due to heart diseases.</a:t>
            </a:r>
          </a:p>
          <a:p>
            <a:pPr algn="just"/>
            <a:r>
              <a:rPr lang="en-US" sz="2000" dirty="0">
                <a:latin typeface="Times New Roman" panose="02020603050405020304" pitchFamily="18" charset="0"/>
                <a:cs typeface="Times New Roman" panose="02020603050405020304" pitchFamily="18" charset="0"/>
              </a:rPr>
              <a:t>About 25% deaths in the age group of 25-69 year occur because of heart diseases. In urban areas, 32.8%.</a:t>
            </a:r>
          </a:p>
          <a:p>
            <a:pPr algn="just"/>
            <a:r>
              <a:rPr lang="en-US" sz="2000" dirty="0">
                <a:latin typeface="Times New Roman" panose="02020603050405020304" pitchFamily="18" charset="0"/>
                <a:cs typeface="Times New Roman" panose="02020603050405020304" pitchFamily="18" charset="0"/>
              </a:rPr>
              <a:t>Deaths occur because of heart ailments, while this percentage in rural areas is 22.9%.</a:t>
            </a:r>
          </a:p>
          <a:p>
            <a:pPr algn="just"/>
            <a:r>
              <a:rPr lang="en-US" sz="2000" dirty="0">
                <a:latin typeface="Times New Roman" panose="02020603050405020304" pitchFamily="18" charset="0"/>
                <a:cs typeface="Times New Roman" panose="02020603050405020304" pitchFamily="18" charset="0"/>
              </a:rPr>
              <a:t>Over 80% of deaths in world are because of Heart disease. WHO estimated by 2030, almost 23.6 million people will die due to Heart disease.</a:t>
            </a:r>
          </a:p>
          <a:p>
            <a:pPr algn="just"/>
            <a:r>
              <a:rPr lang="en-US" sz="2000" dirty="0"/>
              <a:t>The diagnosis of diseases is a significant and tedious task in medicine.</a:t>
            </a:r>
          </a:p>
          <a:p>
            <a:pPr algn="just"/>
            <a:endParaRPr lang="en-US" sz="2000" dirty="0"/>
          </a:p>
          <a:p>
            <a:pPr algn="just"/>
            <a:r>
              <a:rPr lang="en-US" sz="2000" dirty="0"/>
              <a:t>Treatment of the said disease is quite high and not affordable by most of the patients particularly in India.</a:t>
            </a:r>
            <a:endParaRPr lang="en-IN" sz="2000" dirty="0"/>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3637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DE5DCC-8648-B28B-1122-AF8B01E354BF}"/>
              </a:ext>
            </a:extLst>
          </p:cNvPr>
          <p:cNvSpPr>
            <a:spLocks noGrp="1"/>
          </p:cNvSpPr>
          <p:nvPr>
            <p:ph idx="1"/>
          </p:nvPr>
        </p:nvSpPr>
        <p:spPr>
          <a:xfrm>
            <a:off x="838200" y="1253331"/>
            <a:ext cx="10515600" cy="4351338"/>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MODULES USED:</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Upload Training Data</a:t>
            </a:r>
          </a:p>
          <a:p>
            <a:r>
              <a:rPr lang="en-US" sz="2000" dirty="0">
                <a:latin typeface="Times New Roman" panose="02020603050405020304" pitchFamily="18" charset="0"/>
                <a:cs typeface="Times New Roman" panose="02020603050405020304" pitchFamily="18" charset="0"/>
              </a:rPr>
              <a:t>Data Pre- Processing</a:t>
            </a:r>
          </a:p>
          <a:p>
            <a:r>
              <a:rPr lang="en-US" sz="2000" dirty="0">
                <a:latin typeface="Times New Roman" panose="02020603050405020304" pitchFamily="18" charset="0"/>
                <a:cs typeface="Times New Roman" panose="02020603050405020304" pitchFamily="18" charset="0"/>
              </a:rPr>
              <a:t>Predicting Heart Disease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9464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855DB7-D72A-C7E4-5A16-57E2A66B39C9}"/>
              </a:ext>
            </a:extLst>
          </p:cNvPr>
          <p:cNvSpPr>
            <a:spLocks noGrp="1"/>
          </p:cNvSpPr>
          <p:nvPr>
            <p:ph idx="1"/>
          </p:nvPr>
        </p:nvSpPr>
        <p:spPr>
          <a:xfrm>
            <a:off x="838200" y="651352"/>
            <a:ext cx="10515600" cy="5523979"/>
          </a:xfrm>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MODULE DISCRIPTION:</a:t>
            </a:r>
            <a:endParaRPr lang="en-US" sz="2400" b="1"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b="1" dirty="0">
                <a:latin typeface="Times New Roman" panose="02020603050405020304" pitchFamily="18" charset="0"/>
                <a:cs typeface="Times New Roman" panose="02020603050405020304" pitchFamily="18" charset="0"/>
              </a:rPr>
              <a:t>UPLOAD TRAINING DATA:</a:t>
            </a:r>
            <a:r>
              <a:rPr lang="en-US" sz="2400" dirty="0">
                <a:latin typeface="Times New Roman" panose="02020603050405020304" pitchFamily="18" charset="0"/>
                <a:cs typeface="Times New Roman" panose="02020603050405020304" pitchFamily="18" charset="0"/>
              </a:rPr>
              <a:t> </a:t>
            </a:r>
          </a:p>
          <a:p>
            <a:pPr lvl="1" algn="just"/>
            <a:r>
              <a:rPr lang="en-US" sz="2000" dirty="0">
                <a:latin typeface="Times New Roman" panose="02020603050405020304" pitchFamily="18" charset="0"/>
                <a:cs typeface="Times New Roman" panose="02020603050405020304" pitchFamily="18" charset="0"/>
              </a:rPr>
              <a:t>The process of rule generation advances in two stages. During the first stage, the SVM model is built using training data During each fold, this model is utilized for predicting the class labels The rules are evaluated on the remaining 10% of test data for determining the accuracy, precision, recall and F-measure. In addition, rule set size and mean rule length are also calculated for each fold of cross-validation.</a:t>
            </a:r>
          </a:p>
          <a:p>
            <a:pPr marL="457200" indent="-457200" algn="just">
              <a:buFont typeface="+mj-lt"/>
              <a:buAutoNum type="arabicPeriod"/>
            </a:pPr>
            <a:r>
              <a:rPr lang="en-US" sz="2400" b="1" dirty="0">
                <a:latin typeface="Times New Roman" panose="02020603050405020304" pitchFamily="18" charset="0"/>
                <a:cs typeface="Times New Roman" panose="02020603050405020304" pitchFamily="18" charset="0"/>
              </a:rPr>
              <a:t>DATA PRE- PROCESSING:</a:t>
            </a:r>
            <a:r>
              <a:rPr lang="en-US" sz="2400" dirty="0">
                <a:latin typeface="Times New Roman" panose="02020603050405020304" pitchFamily="18" charset="0"/>
                <a:cs typeface="Times New Roman" panose="02020603050405020304" pitchFamily="18" charset="0"/>
              </a:rPr>
              <a:t> </a:t>
            </a:r>
          </a:p>
          <a:p>
            <a:pPr lvl="1" algn="just"/>
            <a:r>
              <a:rPr lang="en-US" sz="2000" dirty="0">
                <a:latin typeface="Times New Roman" panose="02020603050405020304" pitchFamily="18" charset="0"/>
                <a:cs typeface="Times New Roman" panose="02020603050405020304" pitchFamily="18" charset="0"/>
              </a:rPr>
              <a:t>Heart disease data is pre-processed after collection of various records. The dataset contains a total of 1026 patient records, The  1026  patient records are used in pre-processing. The multiclass variable and binary classification are introduced for the attributes of the given dataset.</a:t>
            </a:r>
            <a:endParaRPr lang="en-US" sz="16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PREDICTING HEART DISEASE:</a:t>
            </a:r>
            <a:r>
              <a:rPr lang="en-US" sz="2400" dirty="0">
                <a:latin typeface="Times New Roman" panose="02020603050405020304" pitchFamily="18" charset="0"/>
                <a:cs typeface="Times New Roman" panose="02020603050405020304" pitchFamily="18" charset="0"/>
              </a:rPr>
              <a:t> </a:t>
            </a:r>
          </a:p>
          <a:p>
            <a:pPr lvl="1"/>
            <a:r>
              <a:rPr lang="en-US" sz="2000" dirty="0">
                <a:latin typeface="Times New Roman" panose="02020603050405020304" pitchFamily="18" charset="0"/>
                <a:cs typeface="Times New Roman" panose="02020603050405020304" pitchFamily="18" charset="0"/>
              </a:rPr>
              <a:t>The training set is different from test set. In this study, we used this method to verity the universal applicability of the methods. Here we used the random forest classifier for the prediction, the whole dataset is used to train and test the classifier to Heart Stoke.</a:t>
            </a:r>
            <a:endParaRPr lang="en-IN" sz="2800" dirty="0">
              <a:latin typeface="Times New Roman" panose="02020603050405020304" pitchFamily="18" charset="0"/>
              <a:cs typeface="Times New Roman" panose="02020603050405020304" pitchFamily="18" charset="0"/>
            </a:endParaRPr>
          </a:p>
          <a:p>
            <a:pPr marL="457200" lvl="1"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269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7A9A3F-FE34-7BA1-A41D-7243858CDC31}"/>
              </a:ext>
            </a:extLst>
          </p:cNvPr>
          <p:cNvSpPr txBox="1"/>
          <p:nvPr/>
        </p:nvSpPr>
        <p:spPr>
          <a:xfrm>
            <a:off x="1490597" y="951978"/>
            <a:ext cx="3206663" cy="461665"/>
          </a:xfrm>
          <a:prstGeom prst="rect">
            <a:avLst/>
          </a:prstGeom>
          <a:noFill/>
        </p:spPr>
        <p:txBody>
          <a:bodyPr wrap="square" rtlCol="0">
            <a:spAutoFit/>
          </a:bodyPr>
          <a:lstStyle/>
          <a:p>
            <a:r>
              <a:rPr lang="en-IN" sz="2400" b="1" dirty="0"/>
              <a:t>FLOW CHART</a:t>
            </a:r>
            <a:endParaRPr lang="en-IN" b="1" dirty="0"/>
          </a:p>
        </p:txBody>
      </p:sp>
      <p:sp>
        <p:nvSpPr>
          <p:cNvPr id="5" name="Rectangle: Rounded Corners 4">
            <a:extLst>
              <a:ext uri="{FF2B5EF4-FFF2-40B4-BE49-F238E27FC236}">
                <a16:creationId xmlns:a16="http://schemas.microsoft.com/office/drawing/2014/main" id="{176EAF69-CBB2-DD1A-71D2-313A116AED1F}"/>
              </a:ext>
            </a:extLst>
          </p:cNvPr>
          <p:cNvSpPr/>
          <p:nvPr/>
        </p:nvSpPr>
        <p:spPr>
          <a:xfrm>
            <a:off x="1665962" y="2004164"/>
            <a:ext cx="2179528" cy="9519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629402C3-EAFB-47CE-698F-DF8F226D9862}"/>
              </a:ext>
            </a:extLst>
          </p:cNvPr>
          <p:cNvSpPr/>
          <p:nvPr/>
        </p:nvSpPr>
        <p:spPr>
          <a:xfrm>
            <a:off x="5288071" y="896748"/>
            <a:ext cx="2179528" cy="9519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Rounded Corners 9">
            <a:extLst>
              <a:ext uri="{FF2B5EF4-FFF2-40B4-BE49-F238E27FC236}">
                <a16:creationId xmlns:a16="http://schemas.microsoft.com/office/drawing/2014/main" id="{84BFF5CA-CF48-912B-13E8-B51B119BA378}"/>
              </a:ext>
            </a:extLst>
          </p:cNvPr>
          <p:cNvSpPr/>
          <p:nvPr/>
        </p:nvSpPr>
        <p:spPr>
          <a:xfrm>
            <a:off x="8346510" y="3300608"/>
            <a:ext cx="2179528" cy="1340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CC3A1F85-79B3-FE66-F90F-C9BC9C0CD758}"/>
              </a:ext>
            </a:extLst>
          </p:cNvPr>
          <p:cNvSpPr txBox="1"/>
          <p:nvPr/>
        </p:nvSpPr>
        <p:spPr>
          <a:xfrm>
            <a:off x="2116898" y="2267210"/>
            <a:ext cx="1277655" cy="646331"/>
          </a:xfrm>
          <a:prstGeom prst="rect">
            <a:avLst/>
          </a:prstGeom>
          <a:noFill/>
        </p:spPr>
        <p:txBody>
          <a:bodyPr wrap="square" rtlCol="0">
            <a:spAutoFit/>
          </a:bodyPr>
          <a:lstStyle/>
          <a:p>
            <a:pPr algn="ctr"/>
            <a:r>
              <a:rPr lang="en-IN" dirty="0"/>
              <a:t>OBTAINING DATA</a:t>
            </a:r>
          </a:p>
        </p:txBody>
      </p:sp>
      <p:sp>
        <p:nvSpPr>
          <p:cNvPr id="12" name="TextBox 11">
            <a:extLst>
              <a:ext uri="{FF2B5EF4-FFF2-40B4-BE49-F238E27FC236}">
                <a16:creationId xmlns:a16="http://schemas.microsoft.com/office/drawing/2014/main" id="{F260E48E-2410-FBCF-FD74-05A3AAA6877D}"/>
              </a:ext>
            </a:extLst>
          </p:cNvPr>
          <p:cNvSpPr txBox="1"/>
          <p:nvPr/>
        </p:nvSpPr>
        <p:spPr>
          <a:xfrm>
            <a:off x="5569906" y="1118991"/>
            <a:ext cx="1615857" cy="646331"/>
          </a:xfrm>
          <a:prstGeom prst="rect">
            <a:avLst/>
          </a:prstGeom>
          <a:noFill/>
        </p:spPr>
        <p:txBody>
          <a:bodyPr wrap="square" rtlCol="0">
            <a:spAutoFit/>
          </a:bodyPr>
          <a:lstStyle/>
          <a:p>
            <a:pPr algn="ctr"/>
            <a:r>
              <a:rPr lang="en-IN" dirty="0"/>
              <a:t>PROCESSING DATA</a:t>
            </a:r>
          </a:p>
        </p:txBody>
      </p:sp>
      <p:sp>
        <p:nvSpPr>
          <p:cNvPr id="13" name="Rectangle: Rounded Corners 12">
            <a:extLst>
              <a:ext uri="{FF2B5EF4-FFF2-40B4-BE49-F238E27FC236}">
                <a16:creationId xmlns:a16="http://schemas.microsoft.com/office/drawing/2014/main" id="{88371CD4-D3C2-C42B-A8DD-8D609BCC773E}"/>
              </a:ext>
            </a:extLst>
          </p:cNvPr>
          <p:cNvSpPr/>
          <p:nvPr/>
        </p:nvSpPr>
        <p:spPr>
          <a:xfrm>
            <a:off x="4724400" y="4824608"/>
            <a:ext cx="2179528" cy="9519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a:extLst>
              <a:ext uri="{FF2B5EF4-FFF2-40B4-BE49-F238E27FC236}">
                <a16:creationId xmlns:a16="http://schemas.microsoft.com/office/drawing/2014/main" id="{4604E7CA-806C-C9A8-30A1-9425D8ADD110}"/>
              </a:ext>
            </a:extLst>
          </p:cNvPr>
          <p:cNvSpPr txBox="1"/>
          <p:nvPr/>
        </p:nvSpPr>
        <p:spPr>
          <a:xfrm>
            <a:off x="8897654" y="3429000"/>
            <a:ext cx="1628384" cy="923330"/>
          </a:xfrm>
          <a:prstGeom prst="rect">
            <a:avLst/>
          </a:prstGeom>
          <a:noFill/>
        </p:spPr>
        <p:txBody>
          <a:bodyPr wrap="square" rtlCol="0">
            <a:spAutoFit/>
          </a:bodyPr>
          <a:lstStyle/>
          <a:p>
            <a:r>
              <a:rPr lang="en-IN" dirty="0"/>
              <a:t>TRAINING DATA WITH CLASSIFIER</a:t>
            </a:r>
          </a:p>
        </p:txBody>
      </p:sp>
      <p:sp>
        <p:nvSpPr>
          <p:cNvPr id="15" name="TextBox 14">
            <a:extLst>
              <a:ext uri="{FF2B5EF4-FFF2-40B4-BE49-F238E27FC236}">
                <a16:creationId xmlns:a16="http://schemas.microsoft.com/office/drawing/2014/main" id="{8F8E6E10-1C54-5A6F-8351-B89B2CD25F88}"/>
              </a:ext>
            </a:extLst>
          </p:cNvPr>
          <p:cNvSpPr txBox="1"/>
          <p:nvPr/>
        </p:nvSpPr>
        <p:spPr>
          <a:xfrm>
            <a:off x="5166985" y="5115931"/>
            <a:ext cx="1294357" cy="369332"/>
          </a:xfrm>
          <a:prstGeom prst="rect">
            <a:avLst/>
          </a:prstGeom>
          <a:noFill/>
        </p:spPr>
        <p:txBody>
          <a:bodyPr wrap="square" rtlCol="0">
            <a:spAutoFit/>
          </a:bodyPr>
          <a:lstStyle/>
          <a:p>
            <a:r>
              <a:rPr lang="en-IN" dirty="0"/>
              <a:t>RESULTS</a:t>
            </a:r>
          </a:p>
        </p:txBody>
      </p:sp>
      <p:cxnSp>
        <p:nvCxnSpPr>
          <p:cNvPr id="19" name="Connector: Elbow 18">
            <a:extLst>
              <a:ext uri="{FF2B5EF4-FFF2-40B4-BE49-F238E27FC236}">
                <a16:creationId xmlns:a16="http://schemas.microsoft.com/office/drawing/2014/main" id="{B90ACCAB-4CF3-402A-E696-72DCB646B658}"/>
              </a:ext>
            </a:extLst>
          </p:cNvPr>
          <p:cNvCxnSpPr>
            <a:stCxn id="5" idx="3"/>
            <a:endCxn id="6" idx="1"/>
          </p:cNvCxnSpPr>
          <p:nvPr/>
        </p:nvCxnSpPr>
        <p:spPr>
          <a:xfrm flipV="1">
            <a:off x="3845490" y="1372737"/>
            <a:ext cx="1442581" cy="110741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A46AE8D-6635-E53E-E55C-46378937A48B}"/>
              </a:ext>
            </a:extLst>
          </p:cNvPr>
          <p:cNvSpPr txBox="1"/>
          <p:nvPr/>
        </p:nvSpPr>
        <p:spPr>
          <a:xfrm>
            <a:off x="4724400" y="2116899"/>
            <a:ext cx="1736942" cy="923330"/>
          </a:xfrm>
          <a:prstGeom prst="rect">
            <a:avLst/>
          </a:prstGeom>
          <a:noFill/>
        </p:spPr>
        <p:txBody>
          <a:bodyPr wrap="square" rtlCol="0">
            <a:spAutoFit/>
          </a:bodyPr>
          <a:lstStyle/>
          <a:p>
            <a:r>
              <a:rPr lang="en-IN" dirty="0"/>
              <a:t>Using processing techniques</a:t>
            </a:r>
          </a:p>
        </p:txBody>
      </p:sp>
      <p:cxnSp>
        <p:nvCxnSpPr>
          <p:cNvPr id="22" name="Connector: Elbow 21">
            <a:extLst>
              <a:ext uri="{FF2B5EF4-FFF2-40B4-BE49-F238E27FC236}">
                <a16:creationId xmlns:a16="http://schemas.microsoft.com/office/drawing/2014/main" id="{E8878EC2-8134-E5DD-6C0A-71EBDE5D0781}"/>
              </a:ext>
            </a:extLst>
          </p:cNvPr>
          <p:cNvCxnSpPr>
            <a:stCxn id="6" idx="3"/>
            <a:endCxn id="14" idx="3"/>
          </p:cNvCxnSpPr>
          <p:nvPr/>
        </p:nvCxnSpPr>
        <p:spPr>
          <a:xfrm>
            <a:off x="7467599" y="1372737"/>
            <a:ext cx="3058439" cy="2517928"/>
          </a:xfrm>
          <a:prstGeom prst="bentConnector3">
            <a:avLst>
              <a:gd name="adj1" fmla="val 107474"/>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79A9FE9-4BB2-29C6-8528-DD682B874C54}"/>
              </a:ext>
            </a:extLst>
          </p:cNvPr>
          <p:cNvSpPr txBox="1"/>
          <p:nvPr/>
        </p:nvSpPr>
        <p:spPr>
          <a:xfrm>
            <a:off x="8897654" y="1848726"/>
            <a:ext cx="1749469" cy="646331"/>
          </a:xfrm>
          <a:prstGeom prst="rect">
            <a:avLst/>
          </a:prstGeom>
          <a:noFill/>
        </p:spPr>
        <p:txBody>
          <a:bodyPr wrap="square" rtlCol="0">
            <a:spAutoFit/>
          </a:bodyPr>
          <a:lstStyle/>
          <a:p>
            <a:r>
              <a:rPr lang="en-IN" dirty="0"/>
              <a:t>Processed data given to model</a:t>
            </a:r>
          </a:p>
        </p:txBody>
      </p:sp>
      <p:cxnSp>
        <p:nvCxnSpPr>
          <p:cNvPr id="25" name="Connector: Elbow 24">
            <a:extLst>
              <a:ext uri="{FF2B5EF4-FFF2-40B4-BE49-F238E27FC236}">
                <a16:creationId xmlns:a16="http://schemas.microsoft.com/office/drawing/2014/main" id="{93C3C373-A9F0-DB69-87A1-1A6D18FC602C}"/>
              </a:ext>
            </a:extLst>
          </p:cNvPr>
          <p:cNvCxnSpPr>
            <a:stCxn id="10" idx="2"/>
            <a:endCxn id="13" idx="3"/>
          </p:cNvCxnSpPr>
          <p:nvPr/>
        </p:nvCxnSpPr>
        <p:spPr>
          <a:xfrm rot="5400000">
            <a:off x="7840249" y="3704571"/>
            <a:ext cx="659705" cy="25323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850A26B8-FD9B-E80D-67D5-386FDF6BC6E8}"/>
              </a:ext>
            </a:extLst>
          </p:cNvPr>
          <p:cNvSpPr txBox="1"/>
          <p:nvPr/>
        </p:nvSpPr>
        <p:spPr>
          <a:xfrm>
            <a:off x="8198285" y="5482228"/>
            <a:ext cx="2448838" cy="646331"/>
          </a:xfrm>
          <a:prstGeom prst="rect">
            <a:avLst/>
          </a:prstGeom>
          <a:noFill/>
        </p:spPr>
        <p:txBody>
          <a:bodyPr wrap="square" rtlCol="0">
            <a:spAutoFit/>
          </a:bodyPr>
          <a:lstStyle/>
          <a:p>
            <a:r>
              <a:rPr lang="en-IN" dirty="0"/>
              <a:t>Getting information gain . OBB score etc.</a:t>
            </a:r>
          </a:p>
        </p:txBody>
      </p:sp>
    </p:spTree>
    <p:extLst>
      <p:ext uri="{BB962C8B-B14F-4D97-AF65-F5344CB8AC3E}">
        <p14:creationId xmlns:p14="http://schemas.microsoft.com/office/powerpoint/2010/main" val="3949938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1165494-3F69-19D7-A5BB-6B5AB9F8ECA1}"/>
              </a:ext>
            </a:extLst>
          </p:cNvPr>
          <p:cNvSpPr txBox="1"/>
          <p:nvPr/>
        </p:nvSpPr>
        <p:spPr>
          <a:xfrm>
            <a:off x="4346532" y="325677"/>
            <a:ext cx="3338187" cy="646331"/>
          </a:xfrm>
          <a:prstGeom prst="rect">
            <a:avLst/>
          </a:prstGeom>
          <a:noFill/>
          <a:ln>
            <a:solidFill>
              <a:schemeClr val="tx1"/>
            </a:solidFill>
          </a:ln>
        </p:spPr>
        <p:txBody>
          <a:bodyPr wrap="square" rtlCol="0">
            <a:spAutoFit/>
          </a:bodyPr>
          <a:lstStyle/>
          <a:p>
            <a:pPr algn="ctr"/>
            <a:r>
              <a:rPr lang="en-IN" dirty="0"/>
              <a:t>Training Data</a:t>
            </a:r>
          </a:p>
          <a:p>
            <a:pPr algn="ctr"/>
            <a:r>
              <a:rPr lang="en-IN" dirty="0"/>
              <a:t>n observations, m predictors</a:t>
            </a:r>
          </a:p>
        </p:txBody>
      </p:sp>
      <p:sp>
        <p:nvSpPr>
          <p:cNvPr id="9" name="Rectangle: Rounded Corners 8">
            <a:extLst>
              <a:ext uri="{FF2B5EF4-FFF2-40B4-BE49-F238E27FC236}">
                <a16:creationId xmlns:a16="http://schemas.microsoft.com/office/drawing/2014/main" id="{8DFE8D3B-0D21-4C62-2E46-89358F38741C}"/>
              </a:ext>
            </a:extLst>
          </p:cNvPr>
          <p:cNvSpPr/>
          <p:nvPr/>
        </p:nvSpPr>
        <p:spPr>
          <a:xfrm>
            <a:off x="1869513" y="1766165"/>
            <a:ext cx="1327759" cy="43841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DFC0A424-E4EE-DB63-BBFB-10C791837017}"/>
              </a:ext>
            </a:extLst>
          </p:cNvPr>
          <p:cNvSpPr/>
          <p:nvPr/>
        </p:nvSpPr>
        <p:spPr>
          <a:xfrm>
            <a:off x="3373680" y="1766170"/>
            <a:ext cx="1327759" cy="43841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3FA28A56-586B-638B-3345-AFCDE4728A3F}"/>
              </a:ext>
            </a:extLst>
          </p:cNvPr>
          <p:cNvSpPr/>
          <p:nvPr/>
        </p:nvSpPr>
        <p:spPr>
          <a:xfrm>
            <a:off x="4901853" y="1766170"/>
            <a:ext cx="1327759" cy="43841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257F28D5-FA68-E690-7BC9-01C07956A334}"/>
              </a:ext>
            </a:extLst>
          </p:cNvPr>
          <p:cNvSpPr/>
          <p:nvPr/>
        </p:nvSpPr>
        <p:spPr>
          <a:xfrm>
            <a:off x="6432117" y="1766169"/>
            <a:ext cx="1327759" cy="43841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6642D2C2-D653-7099-FFEF-1EBBEF366165}"/>
              </a:ext>
            </a:extLst>
          </p:cNvPr>
          <p:cNvSpPr/>
          <p:nvPr/>
        </p:nvSpPr>
        <p:spPr>
          <a:xfrm>
            <a:off x="9039617" y="1766169"/>
            <a:ext cx="1327759" cy="43841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9F74C567-BE3E-D2B1-36B3-3A7BCFD5096A}"/>
              </a:ext>
            </a:extLst>
          </p:cNvPr>
          <p:cNvSpPr txBox="1"/>
          <p:nvPr/>
        </p:nvSpPr>
        <p:spPr>
          <a:xfrm>
            <a:off x="1991636" y="1800708"/>
            <a:ext cx="1205636" cy="369332"/>
          </a:xfrm>
          <a:prstGeom prst="rect">
            <a:avLst/>
          </a:prstGeom>
          <a:noFill/>
        </p:spPr>
        <p:txBody>
          <a:bodyPr wrap="square" rtlCol="0">
            <a:spAutoFit/>
          </a:bodyPr>
          <a:lstStyle/>
          <a:p>
            <a:r>
              <a:rPr lang="en-IN" dirty="0"/>
              <a:t>SAMPLE 1</a:t>
            </a:r>
          </a:p>
        </p:txBody>
      </p:sp>
      <p:sp>
        <p:nvSpPr>
          <p:cNvPr id="16" name="TextBox 15">
            <a:extLst>
              <a:ext uri="{FF2B5EF4-FFF2-40B4-BE49-F238E27FC236}">
                <a16:creationId xmlns:a16="http://schemas.microsoft.com/office/drawing/2014/main" id="{0FF045F5-3955-6B87-29BA-DB9502D2F243}"/>
              </a:ext>
            </a:extLst>
          </p:cNvPr>
          <p:cNvSpPr txBox="1"/>
          <p:nvPr/>
        </p:nvSpPr>
        <p:spPr>
          <a:xfrm>
            <a:off x="6507272" y="1787705"/>
            <a:ext cx="1189973" cy="369332"/>
          </a:xfrm>
          <a:prstGeom prst="rect">
            <a:avLst/>
          </a:prstGeom>
          <a:noFill/>
        </p:spPr>
        <p:txBody>
          <a:bodyPr wrap="square" rtlCol="0">
            <a:spAutoFit/>
          </a:bodyPr>
          <a:lstStyle/>
          <a:p>
            <a:r>
              <a:rPr lang="en-IN" dirty="0"/>
              <a:t>SAMPLE 4</a:t>
            </a:r>
          </a:p>
        </p:txBody>
      </p:sp>
      <p:sp>
        <p:nvSpPr>
          <p:cNvPr id="17" name="TextBox 16">
            <a:extLst>
              <a:ext uri="{FF2B5EF4-FFF2-40B4-BE49-F238E27FC236}">
                <a16:creationId xmlns:a16="http://schemas.microsoft.com/office/drawing/2014/main" id="{5A050CEF-B2DB-482A-60E1-51792A5B54CB}"/>
              </a:ext>
            </a:extLst>
          </p:cNvPr>
          <p:cNvSpPr txBox="1"/>
          <p:nvPr/>
        </p:nvSpPr>
        <p:spPr>
          <a:xfrm>
            <a:off x="5006236" y="1800707"/>
            <a:ext cx="1161564" cy="369332"/>
          </a:xfrm>
          <a:prstGeom prst="rect">
            <a:avLst/>
          </a:prstGeom>
          <a:noFill/>
        </p:spPr>
        <p:txBody>
          <a:bodyPr wrap="square" rtlCol="0">
            <a:spAutoFit/>
          </a:bodyPr>
          <a:lstStyle/>
          <a:p>
            <a:r>
              <a:rPr lang="en-IN" dirty="0"/>
              <a:t>SAMPLE 3</a:t>
            </a:r>
          </a:p>
        </p:txBody>
      </p:sp>
      <p:sp>
        <p:nvSpPr>
          <p:cNvPr id="18" name="TextBox 17">
            <a:extLst>
              <a:ext uri="{FF2B5EF4-FFF2-40B4-BE49-F238E27FC236}">
                <a16:creationId xmlns:a16="http://schemas.microsoft.com/office/drawing/2014/main" id="{E8EF036C-D5DA-5B72-3EE1-CD6E0C119761}"/>
              </a:ext>
            </a:extLst>
          </p:cNvPr>
          <p:cNvSpPr txBox="1"/>
          <p:nvPr/>
        </p:nvSpPr>
        <p:spPr>
          <a:xfrm>
            <a:off x="3473886" y="1800707"/>
            <a:ext cx="1164923" cy="369332"/>
          </a:xfrm>
          <a:prstGeom prst="rect">
            <a:avLst/>
          </a:prstGeom>
          <a:noFill/>
        </p:spPr>
        <p:txBody>
          <a:bodyPr wrap="square" rtlCol="0">
            <a:spAutoFit/>
          </a:bodyPr>
          <a:lstStyle/>
          <a:p>
            <a:r>
              <a:rPr lang="en-IN" dirty="0"/>
              <a:t>SAMPLE 2</a:t>
            </a:r>
          </a:p>
        </p:txBody>
      </p:sp>
      <p:cxnSp>
        <p:nvCxnSpPr>
          <p:cNvPr id="24" name="Straight Arrow Connector 23">
            <a:extLst>
              <a:ext uri="{FF2B5EF4-FFF2-40B4-BE49-F238E27FC236}">
                <a16:creationId xmlns:a16="http://schemas.microsoft.com/office/drawing/2014/main" id="{2C849EDA-E8B7-3FC4-A7C3-AC4E541F13C0}"/>
              </a:ext>
            </a:extLst>
          </p:cNvPr>
          <p:cNvCxnSpPr>
            <a:cxnSpLocks/>
            <a:stCxn id="8" idx="2"/>
            <a:endCxn id="11" idx="0"/>
          </p:cNvCxnSpPr>
          <p:nvPr/>
        </p:nvCxnSpPr>
        <p:spPr>
          <a:xfrm flipH="1">
            <a:off x="5565733" y="972008"/>
            <a:ext cx="449893" cy="794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84734A7-AD71-F60C-4589-A9F456A01561}"/>
              </a:ext>
            </a:extLst>
          </p:cNvPr>
          <p:cNvCxnSpPr>
            <a:cxnSpLocks/>
            <a:stCxn id="8" idx="2"/>
            <a:endCxn id="10" idx="0"/>
          </p:cNvCxnSpPr>
          <p:nvPr/>
        </p:nvCxnSpPr>
        <p:spPr>
          <a:xfrm flipH="1">
            <a:off x="4037560" y="972008"/>
            <a:ext cx="1978066" cy="794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59B5583-5E63-27CC-D77D-7BACF91D7A46}"/>
              </a:ext>
            </a:extLst>
          </p:cNvPr>
          <p:cNvCxnSpPr>
            <a:cxnSpLocks/>
            <a:stCxn id="8" idx="2"/>
            <a:endCxn id="16" idx="0"/>
          </p:cNvCxnSpPr>
          <p:nvPr/>
        </p:nvCxnSpPr>
        <p:spPr>
          <a:xfrm>
            <a:off x="6015626" y="972008"/>
            <a:ext cx="1086633" cy="815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346E1E9-0F95-2FF8-BAA1-9F736B131FC1}"/>
              </a:ext>
            </a:extLst>
          </p:cNvPr>
          <p:cNvCxnSpPr>
            <a:cxnSpLocks/>
            <a:stCxn id="8" idx="2"/>
            <a:endCxn id="13" idx="0"/>
          </p:cNvCxnSpPr>
          <p:nvPr/>
        </p:nvCxnSpPr>
        <p:spPr>
          <a:xfrm>
            <a:off x="6015626" y="972008"/>
            <a:ext cx="3687871" cy="794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7D4DF0E-8F6E-AAF5-2FAE-6B5793F0D873}"/>
              </a:ext>
            </a:extLst>
          </p:cNvPr>
          <p:cNvSpPr txBox="1"/>
          <p:nvPr/>
        </p:nvSpPr>
        <p:spPr>
          <a:xfrm>
            <a:off x="9139824" y="1800707"/>
            <a:ext cx="1144044" cy="369332"/>
          </a:xfrm>
          <a:prstGeom prst="rect">
            <a:avLst/>
          </a:prstGeom>
          <a:noFill/>
        </p:spPr>
        <p:txBody>
          <a:bodyPr wrap="square" rtlCol="0">
            <a:spAutoFit/>
          </a:bodyPr>
          <a:lstStyle/>
          <a:p>
            <a:r>
              <a:rPr lang="en-IN" dirty="0"/>
              <a:t>SAMPLE k</a:t>
            </a:r>
          </a:p>
        </p:txBody>
      </p:sp>
      <p:cxnSp>
        <p:nvCxnSpPr>
          <p:cNvPr id="35" name="Straight Arrow Connector 34">
            <a:extLst>
              <a:ext uri="{FF2B5EF4-FFF2-40B4-BE49-F238E27FC236}">
                <a16:creationId xmlns:a16="http://schemas.microsoft.com/office/drawing/2014/main" id="{DBA18868-4961-7094-53D3-1859A0B59C34}"/>
              </a:ext>
            </a:extLst>
          </p:cNvPr>
          <p:cNvCxnSpPr>
            <a:cxnSpLocks/>
            <a:stCxn id="8" idx="2"/>
            <a:endCxn id="14" idx="0"/>
          </p:cNvCxnSpPr>
          <p:nvPr/>
        </p:nvCxnSpPr>
        <p:spPr>
          <a:xfrm flipH="1">
            <a:off x="2594454" y="972008"/>
            <a:ext cx="3421172" cy="828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8A422CA-5747-955E-5920-0B7931F7EE11}"/>
              </a:ext>
            </a:extLst>
          </p:cNvPr>
          <p:cNvSpPr txBox="1"/>
          <p:nvPr/>
        </p:nvSpPr>
        <p:spPr>
          <a:xfrm>
            <a:off x="302695" y="1662204"/>
            <a:ext cx="1407105" cy="646331"/>
          </a:xfrm>
          <a:prstGeom prst="rect">
            <a:avLst/>
          </a:prstGeom>
          <a:noFill/>
        </p:spPr>
        <p:txBody>
          <a:bodyPr wrap="square" rtlCol="0">
            <a:spAutoFit/>
          </a:bodyPr>
          <a:lstStyle/>
          <a:p>
            <a:pPr algn="ctr"/>
            <a:r>
              <a:rPr lang="en-IN" dirty="0"/>
              <a:t>K bootstrap</a:t>
            </a:r>
          </a:p>
          <a:p>
            <a:pPr algn="ctr"/>
            <a:r>
              <a:rPr lang="en-IN" dirty="0"/>
              <a:t>Samples</a:t>
            </a:r>
          </a:p>
        </p:txBody>
      </p:sp>
      <p:pic>
        <p:nvPicPr>
          <p:cNvPr id="51" name="Picture 50">
            <a:extLst>
              <a:ext uri="{FF2B5EF4-FFF2-40B4-BE49-F238E27FC236}">
                <a16:creationId xmlns:a16="http://schemas.microsoft.com/office/drawing/2014/main" id="{34F774E9-1D37-E856-27AC-8941DA49DC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5546" y="2770134"/>
            <a:ext cx="1190791" cy="1086002"/>
          </a:xfrm>
          <a:prstGeom prst="rect">
            <a:avLst/>
          </a:prstGeom>
        </p:spPr>
      </p:pic>
      <p:pic>
        <p:nvPicPr>
          <p:cNvPr id="52" name="Picture 51">
            <a:extLst>
              <a:ext uri="{FF2B5EF4-FFF2-40B4-BE49-F238E27FC236}">
                <a16:creationId xmlns:a16="http://schemas.microsoft.com/office/drawing/2014/main" id="{14C711BB-6383-0A2B-FAC3-063E50DDE2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3929" y="2748221"/>
            <a:ext cx="1190791" cy="1086002"/>
          </a:xfrm>
          <a:prstGeom prst="rect">
            <a:avLst/>
          </a:prstGeom>
        </p:spPr>
      </p:pic>
      <p:pic>
        <p:nvPicPr>
          <p:cNvPr id="53" name="Picture 52">
            <a:extLst>
              <a:ext uri="{FF2B5EF4-FFF2-40B4-BE49-F238E27FC236}">
                <a16:creationId xmlns:a16="http://schemas.microsoft.com/office/drawing/2014/main" id="{52A59961-0D31-C7EA-CA2A-BE42A92BF3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7009" y="2760749"/>
            <a:ext cx="1190791" cy="1086002"/>
          </a:xfrm>
          <a:prstGeom prst="rect">
            <a:avLst/>
          </a:prstGeom>
        </p:spPr>
      </p:pic>
      <p:pic>
        <p:nvPicPr>
          <p:cNvPr id="54" name="Picture 53">
            <a:extLst>
              <a:ext uri="{FF2B5EF4-FFF2-40B4-BE49-F238E27FC236}">
                <a16:creationId xmlns:a16="http://schemas.microsoft.com/office/drawing/2014/main" id="{79D37FCD-6BF8-F64D-BF80-7F6FDDDF4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8018" y="2770134"/>
            <a:ext cx="1190791" cy="1086002"/>
          </a:xfrm>
          <a:prstGeom prst="rect">
            <a:avLst/>
          </a:prstGeom>
        </p:spPr>
      </p:pic>
      <p:pic>
        <p:nvPicPr>
          <p:cNvPr id="55" name="Picture 54">
            <a:extLst>
              <a:ext uri="{FF2B5EF4-FFF2-40B4-BE49-F238E27FC236}">
                <a16:creationId xmlns:a16="http://schemas.microsoft.com/office/drawing/2014/main" id="{AF231CDD-B144-AB1D-A7B3-456F321A07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7470" y="2760747"/>
            <a:ext cx="1190791" cy="1086002"/>
          </a:xfrm>
          <a:prstGeom prst="rect">
            <a:avLst/>
          </a:prstGeom>
        </p:spPr>
      </p:pic>
      <p:cxnSp>
        <p:nvCxnSpPr>
          <p:cNvPr id="57" name="Straight Arrow Connector 56">
            <a:extLst>
              <a:ext uri="{FF2B5EF4-FFF2-40B4-BE49-F238E27FC236}">
                <a16:creationId xmlns:a16="http://schemas.microsoft.com/office/drawing/2014/main" id="{FB1EDC80-0F25-0469-8518-B835B22278D8}"/>
              </a:ext>
            </a:extLst>
          </p:cNvPr>
          <p:cNvCxnSpPr>
            <a:cxnSpLocks/>
            <a:stCxn id="14" idx="2"/>
            <a:endCxn id="51" idx="0"/>
          </p:cNvCxnSpPr>
          <p:nvPr/>
        </p:nvCxnSpPr>
        <p:spPr>
          <a:xfrm flipH="1">
            <a:off x="2560942" y="2170040"/>
            <a:ext cx="33512" cy="600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E4F446EE-66D3-DE13-24C9-C4A8E9356958}"/>
              </a:ext>
            </a:extLst>
          </p:cNvPr>
          <p:cNvCxnSpPr>
            <a:stCxn id="10" idx="2"/>
            <a:endCxn id="54" idx="0"/>
          </p:cNvCxnSpPr>
          <p:nvPr/>
        </p:nvCxnSpPr>
        <p:spPr>
          <a:xfrm>
            <a:off x="4037560" y="2204581"/>
            <a:ext cx="5854" cy="565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C3B2164-7CAE-CF5E-6B98-F9012ED18DDE}"/>
              </a:ext>
            </a:extLst>
          </p:cNvPr>
          <p:cNvCxnSpPr>
            <a:stCxn id="11" idx="2"/>
            <a:endCxn id="53" idx="0"/>
          </p:cNvCxnSpPr>
          <p:nvPr/>
        </p:nvCxnSpPr>
        <p:spPr>
          <a:xfrm>
            <a:off x="5565733" y="2204581"/>
            <a:ext cx="6672" cy="556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A73A9BF3-6206-520D-DD67-DFE9FCD360CB}"/>
              </a:ext>
            </a:extLst>
          </p:cNvPr>
          <p:cNvCxnSpPr>
            <a:stCxn id="12" idx="2"/>
            <a:endCxn id="52" idx="0"/>
          </p:cNvCxnSpPr>
          <p:nvPr/>
        </p:nvCxnSpPr>
        <p:spPr>
          <a:xfrm flipH="1">
            <a:off x="7089325" y="2204580"/>
            <a:ext cx="6672" cy="543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F1CCB3F-AF89-24FF-718E-502DB4748D2D}"/>
              </a:ext>
            </a:extLst>
          </p:cNvPr>
          <p:cNvCxnSpPr>
            <a:stCxn id="13" idx="2"/>
            <a:endCxn id="55" idx="0"/>
          </p:cNvCxnSpPr>
          <p:nvPr/>
        </p:nvCxnSpPr>
        <p:spPr>
          <a:xfrm flipH="1">
            <a:off x="9702866" y="2204580"/>
            <a:ext cx="631" cy="556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08889EC8-15A4-5100-E0F4-F4EFC59EEBC8}"/>
              </a:ext>
            </a:extLst>
          </p:cNvPr>
          <p:cNvSpPr txBox="1"/>
          <p:nvPr/>
        </p:nvSpPr>
        <p:spPr>
          <a:xfrm>
            <a:off x="538619" y="3153334"/>
            <a:ext cx="1100798" cy="369332"/>
          </a:xfrm>
          <a:prstGeom prst="rect">
            <a:avLst/>
          </a:prstGeom>
          <a:noFill/>
        </p:spPr>
        <p:txBody>
          <a:bodyPr wrap="square" rtlCol="0">
            <a:spAutoFit/>
          </a:bodyPr>
          <a:lstStyle/>
          <a:p>
            <a:r>
              <a:rPr lang="en-IN" dirty="0"/>
              <a:t>K trees</a:t>
            </a:r>
          </a:p>
        </p:txBody>
      </p:sp>
      <p:sp>
        <p:nvSpPr>
          <p:cNvPr id="68" name="TextBox 67">
            <a:extLst>
              <a:ext uri="{FF2B5EF4-FFF2-40B4-BE49-F238E27FC236}">
                <a16:creationId xmlns:a16="http://schemas.microsoft.com/office/drawing/2014/main" id="{116508C1-692C-A7DE-7CBB-A034C46A5E13}"/>
              </a:ext>
            </a:extLst>
          </p:cNvPr>
          <p:cNvSpPr txBox="1"/>
          <p:nvPr/>
        </p:nvSpPr>
        <p:spPr>
          <a:xfrm>
            <a:off x="2126296" y="4503102"/>
            <a:ext cx="895420" cy="369332"/>
          </a:xfrm>
          <a:prstGeom prst="rect">
            <a:avLst/>
          </a:prstGeom>
          <a:noFill/>
          <a:ln>
            <a:solidFill>
              <a:schemeClr val="tx1"/>
            </a:solidFill>
          </a:ln>
        </p:spPr>
        <p:txBody>
          <a:bodyPr wrap="square" rtlCol="0">
            <a:spAutoFit/>
          </a:bodyPr>
          <a:lstStyle/>
          <a:p>
            <a:r>
              <a:rPr lang="en-IN" dirty="0"/>
              <a:t>PRED 1</a:t>
            </a:r>
          </a:p>
        </p:txBody>
      </p:sp>
      <p:sp>
        <p:nvSpPr>
          <p:cNvPr id="69" name="TextBox 68">
            <a:extLst>
              <a:ext uri="{FF2B5EF4-FFF2-40B4-BE49-F238E27FC236}">
                <a16:creationId xmlns:a16="http://schemas.microsoft.com/office/drawing/2014/main" id="{A0B329B9-3728-9A3B-5CF1-DB0F1F700EFD}"/>
              </a:ext>
            </a:extLst>
          </p:cNvPr>
          <p:cNvSpPr txBox="1"/>
          <p:nvPr/>
        </p:nvSpPr>
        <p:spPr>
          <a:xfrm>
            <a:off x="6670110" y="4503102"/>
            <a:ext cx="908361" cy="369332"/>
          </a:xfrm>
          <a:prstGeom prst="rect">
            <a:avLst/>
          </a:prstGeom>
          <a:noFill/>
          <a:ln>
            <a:solidFill>
              <a:schemeClr val="tx1"/>
            </a:solidFill>
          </a:ln>
        </p:spPr>
        <p:txBody>
          <a:bodyPr wrap="square" rtlCol="0">
            <a:spAutoFit/>
          </a:bodyPr>
          <a:lstStyle/>
          <a:p>
            <a:r>
              <a:rPr lang="en-IN" dirty="0"/>
              <a:t>PRED 4</a:t>
            </a:r>
          </a:p>
        </p:txBody>
      </p:sp>
      <p:sp>
        <p:nvSpPr>
          <p:cNvPr id="70" name="TextBox 69">
            <a:extLst>
              <a:ext uri="{FF2B5EF4-FFF2-40B4-BE49-F238E27FC236}">
                <a16:creationId xmlns:a16="http://schemas.microsoft.com/office/drawing/2014/main" id="{9378C9DE-8E97-956F-5B69-E3F7EB9485B9}"/>
              </a:ext>
            </a:extLst>
          </p:cNvPr>
          <p:cNvSpPr txBox="1"/>
          <p:nvPr/>
        </p:nvSpPr>
        <p:spPr>
          <a:xfrm>
            <a:off x="5146111" y="4503102"/>
            <a:ext cx="908360" cy="369332"/>
          </a:xfrm>
          <a:prstGeom prst="rect">
            <a:avLst/>
          </a:prstGeom>
          <a:noFill/>
          <a:ln>
            <a:solidFill>
              <a:schemeClr val="tx1"/>
            </a:solidFill>
          </a:ln>
        </p:spPr>
        <p:txBody>
          <a:bodyPr wrap="square" rtlCol="0">
            <a:spAutoFit/>
          </a:bodyPr>
          <a:lstStyle/>
          <a:p>
            <a:r>
              <a:rPr lang="en-IN" dirty="0"/>
              <a:t>PRED 3</a:t>
            </a:r>
          </a:p>
        </p:txBody>
      </p:sp>
      <p:sp>
        <p:nvSpPr>
          <p:cNvPr id="71" name="TextBox 70">
            <a:extLst>
              <a:ext uri="{FF2B5EF4-FFF2-40B4-BE49-F238E27FC236}">
                <a16:creationId xmlns:a16="http://schemas.microsoft.com/office/drawing/2014/main" id="{57CFB556-6860-4F7A-8E87-D5C5F73FF1B1}"/>
              </a:ext>
            </a:extLst>
          </p:cNvPr>
          <p:cNvSpPr txBox="1"/>
          <p:nvPr/>
        </p:nvSpPr>
        <p:spPr>
          <a:xfrm>
            <a:off x="3624198" y="4503102"/>
            <a:ext cx="919915" cy="369332"/>
          </a:xfrm>
          <a:prstGeom prst="rect">
            <a:avLst/>
          </a:prstGeom>
          <a:noFill/>
          <a:ln>
            <a:solidFill>
              <a:schemeClr val="tx1"/>
            </a:solidFill>
          </a:ln>
        </p:spPr>
        <p:txBody>
          <a:bodyPr wrap="square" rtlCol="0">
            <a:spAutoFit/>
          </a:bodyPr>
          <a:lstStyle/>
          <a:p>
            <a:r>
              <a:rPr lang="en-IN" dirty="0"/>
              <a:t>PRED 2</a:t>
            </a:r>
          </a:p>
        </p:txBody>
      </p:sp>
      <p:sp>
        <p:nvSpPr>
          <p:cNvPr id="72" name="TextBox 71">
            <a:extLst>
              <a:ext uri="{FF2B5EF4-FFF2-40B4-BE49-F238E27FC236}">
                <a16:creationId xmlns:a16="http://schemas.microsoft.com/office/drawing/2014/main" id="{ABDBFC46-BAE2-A700-82AA-1F01D0D773E1}"/>
              </a:ext>
            </a:extLst>
          </p:cNvPr>
          <p:cNvSpPr txBox="1"/>
          <p:nvPr/>
        </p:nvSpPr>
        <p:spPr>
          <a:xfrm>
            <a:off x="9276564" y="4500065"/>
            <a:ext cx="894570" cy="369332"/>
          </a:xfrm>
          <a:prstGeom prst="rect">
            <a:avLst/>
          </a:prstGeom>
          <a:noFill/>
          <a:ln>
            <a:solidFill>
              <a:schemeClr val="tx1"/>
            </a:solidFill>
          </a:ln>
        </p:spPr>
        <p:txBody>
          <a:bodyPr wrap="square" rtlCol="0">
            <a:spAutoFit/>
          </a:bodyPr>
          <a:lstStyle/>
          <a:p>
            <a:r>
              <a:rPr lang="en-IN" dirty="0"/>
              <a:t>PRED k</a:t>
            </a:r>
          </a:p>
        </p:txBody>
      </p:sp>
      <p:cxnSp>
        <p:nvCxnSpPr>
          <p:cNvPr id="74" name="Straight Arrow Connector 73">
            <a:extLst>
              <a:ext uri="{FF2B5EF4-FFF2-40B4-BE49-F238E27FC236}">
                <a16:creationId xmlns:a16="http://schemas.microsoft.com/office/drawing/2014/main" id="{81758A73-2884-E1C4-5C18-86D3558F3539}"/>
              </a:ext>
            </a:extLst>
          </p:cNvPr>
          <p:cNvCxnSpPr>
            <a:cxnSpLocks/>
            <a:stCxn id="51" idx="2"/>
            <a:endCxn id="68" idx="0"/>
          </p:cNvCxnSpPr>
          <p:nvPr/>
        </p:nvCxnSpPr>
        <p:spPr>
          <a:xfrm>
            <a:off x="2560942" y="3856136"/>
            <a:ext cx="13064" cy="646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F15C1CA0-FA6D-48FD-8C6D-E6A9335DDA66}"/>
              </a:ext>
            </a:extLst>
          </p:cNvPr>
          <p:cNvCxnSpPr>
            <a:cxnSpLocks/>
            <a:stCxn id="54" idx="2"/>
            <a:endCxn id="71" idx="0"/>
          </p:cNvCxnSpPr>
          <p:nvPr/>
        </p:nvCxnSpPr>
        <p:spPr>
          <a:xfrm>
            <a:off x="4043414" y="3856136"/>
            <a:ext cx="40742" cy="646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688B0B9B-AF22-9DA5-0B60-3916DF598EFF}"/>
              </a:ext>
            </a:extLst>
          </p:cNvPr>
          <p:cNvCxnSpPr>
            <a:cxnSpLocks/>
            <a:stCxn id="53" idx="2"/>
            <a:endCxn id="70" idx="0"/>
          </p:cNvCxnSpPr>
          <p:nvPr/>
        </p:nvCxnSpPr>
        <p:spPr>
          <a:xfrm>
            <a:off x="5572405" y="3846751"/>
            <a:ext cx="27886" cy="656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1A77E856-2EDB-2F62-0789-379EB08C9945}"/>
              </a:ext>
            </a:extLst>
          </p:cNvPr>
          <p:cNvCxnSpPr>
            <a:cxnSpLocks/>
            <a:stCxn id="52" idx="2"/>
            <a:endCxn id="69" idx="0"/>
          </p:cNvCxnSpPr>
          <p:nvPr/>
        </p:nvCxnSpPr>
        <p:spPr>
          <a:xfrm>
            <a:off x="7089325" y="3834223"/>
            <a:ext cx="34966" cy="668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27618337-768C-DDED-A437-2DBEFC074826}"/>
              </a:ext>
            </a:extLst>
          </p:cNvPr>
          <p:cNvCxnSpPr>
            <a:cxnSpLocks/>
            <a:stCxn id="55" idx="2"/>
            <a:endCxn id="72" idx="0"/>
          </p:cNvCxnSpPr>
          <p:nvPr/>
        </p:nvCxnSpPr>
        <p:spPr>
          <a:xfrm>
            <a:off x="9702866" y="3846749"/>
            <a:ext cx="20983" cy="653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358E846B-AB47-CDF6-9D5F-49FF8344FF67}"/>
              </a:ext>
            </a:extLst>
          </p:cNvPr>
          <p:cNvSpPr txBox="1"/>
          <p:nvPr/>
        </p:nvSpPr>
        <p:spPr>
          <a:xfrm>
            <a:off x="3787035" y="6054879"/>
            <a:ext cx="4993709" cy="646331"/>
          </a:xfrm>
          <a:prstGeom prst="rect">
            <a:avLst/>
          </a:prstGeom>
          <a:noFill/>
          <a:ln>
            <a:solidFill>
              <a:schemeClr val="tx1"/>
            </a:solidFill>
          </a:ln>
        </p:spPr>
        <p:txBody>
          <a:bodyPr wrap="square" rtlCol="0">
            <a:spAutoFit/>
          </a:bodyPr>
          <a:lstStyle/>
          <a:p>
            <a:pPr algn="ctr"/>
            <a:r>
              <a:rPr lang="en-IN" b="1" dirty="0"/>
              <a:t>AVERAGE OF EVERY SINGLE TREE PREDICTIONS</a:t>
            </a:r>
          </a:p>
        </p:txBody>
      </p:sp>
      <p:cxnSp>
        <p:nvCxnSpPr>
          <p:cNvPr id="85" name="Straight Arrow Connector 84">
            <a:extLst>
              <a:ext uri="{FF2B5EF4-FFF2-40B4-BE49-F238E27FC236}">
                <a16:creationId xmlns:a16="http://schemas.microsoft.com/office/drawing/2014/main" id="{C12DF7FA-B48C-1883-3FE6-045F54DB9E00}"/>
              </a:ext>
            </a:extLst>
          </p:cNvPr>
          <p:cNvCxnSpPr>
            <a:cxnSpLocks/>
            <a:stCxn id="68" idx="2"/>
            <a:endCxn id="83" idx="0"/>
          </p:cNvCxnSpPr>
          <p:nvPr/>
        </p:nvCxnSpPr>
        <p:spPr>
          <a:xfrm>
            <a:off x="2574006" y="4872434"/>
            <a:ext cx="3709884" cy="1182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3E4FE180-22ED-6724-1389-9B5482579F42}"/>
              </a:ext>
            </a:extLst>
          </p:cNvPr>
          <p:cNvCxnSpPr>
            <a:cxnSpLocks/>
            <a:stCxn id="71" idx="2"/>
            <a:endCxn id="83" idx="0"/>
          </p:cNvCxnSpPr>
          <p:nvPr/>
        </p:nvCxnSpPr>
        <p:spPr>
          <a:xfrm>
            <a:off x="4084156" y="4872434"/>
            <a:ext cx="2199734" cy="1182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260FFF79-7516-D64C-06BC-8DF560D9F329}"/>
              </a:ext>
            </a:extLst>
          </p:cNvPr>
          <p:cNvCxnSpPr>
            <a:cxnSpLocks/>
            <a:stCxn id="70" idx="2"/>
            <a:endCxn id="83" idx="0"/>
          </p:cNvCxnSpPr>
          <p:nvPr/>
        </p:nvCxnSpPr>
        <p:spPr>
          <a:xfrm>
            <a:off x="5600291" y="4872434"/>
            <a:ext cx="683599" cy="1182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1DABC333-3180-535D-B08C-2892F622BC67}"/>
              </a:ext>
            </a:extLst>
          </p:cNvPr>
          <p:cNvCxnSpPr>
            <a:cxnSpLocks/>
            <a:stCxn id="69" idx="2"/>
            <a:endCxn id="83" idx="0"/>
          </p:cNvCxnSpPr>
          <p:nvPr/>
        </p:nvCxnSpPr>
        <p:spPr>
          <a:xfrm flipH="1">
            <a:off x="6283890" y="4872434"/>
            <a:ext cx="840401" cy="1182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2210DD08-2B18-468B-FF94-2CAFF175DF8E}"/>
              </a:ext>
            </a:extLst>
          </p:cNvPr>
          <p:cNvCxnSpPr>
            <a:cxnSpLocks/>
            <a:stCxn id="72" idx="2"/>
            <a:endCxn id="83" idx="0"/>
          </p:cNvCxnSpPr>
          <p:nvPr/>
        </p:nvCxnSpPr>
        <p:spPr>
          <a:xfrm flipH="1">
            <a:off x="6283890" y="4869397"/>
            <a:ext cx="3439959" cy="1185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7646673A-91F8-48CC-6788-76116E621BF3}"/>
              </a:ext>
            </a:extLst>
          </p:cNvPr>
          <p:cNvSpPr txBox="1"/>
          <p:nvPr/>
        </p:nvSpPr>
        <p:spPr>
          <a:xfrm>
            <a:off x="302694" y="325677"/>
            <a:ext cx="3321505" cy="584775"/>
          </a:xfrm>
          <a:prstGeom prst="rect">
            <a:avLst/>
          </a:prstGeom>
          <a:noFill/>
        </p:spPr>
        <p:txBody>
          <a:bodyPr wrap="square" rtlCol="0">
            <a:spAutoFit/>
          </a:bodyPr>
          <a:lstStyle/>
          <a:p>
            <a:r>
              <a:rPr lang="en-IN" sz="3200" b="1" dirty="0"/>
              <a:t>RANDOM FOREST</a:t>
            </a:r>
            <a:endParaRPr lang="en-IN" sz="2000" b="1" dirty="0"/>
          </a:p>
        </p:txBody>
      </p:sp>
    </p:spTree>
    <p:extLst>
      <p:ext uri="{BB962C8B-B14F-4D97-AF65-F5344CB8AC3E}">
        <p14:creationId xmlns:p14="http://schemas.microsoft.com/office/powerpoint/2010/main" val="41448230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66</TotalTime>
  <Words>2003</Words>
  <Application>Microsoft Office PowerPoint</Application>
  <PresentationFormat>Widescreen</PresentationFormat>
  <Paragraphs>113</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Helvetica</vt:lpstr>
      <vt:lpstr>MathJax_Main</vt:lpstr>
      <vt:lpstr>MathJax_Math-italic</vt:lpstr>
      <vt:lpstr>Times New Roman</vt:lpstr>
      <vt:lpstr>Trebuchet MS</vt:lpstr>
      <vt:lpstr>Wingdings 3</vt:lpstr>
      <vt:lpstr>Facet</vt:lpstr>
      <vt:lpstr>Heart Disease Prediction Using Random Forest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Using Random Forest Algorithm</dc:title>
  <dc:creator>Sivaram Challa</dc:creator>
  <cp:lastModifiedBy>Sivaram Challa</cp:lastModifiedBy>
  <cp:revision>1</cp:revision>
  <dcterms:created xsi:type="dcterms:W3CDTF">2022-12-02T03:07:32Z</dcterms:created>
  <dcterms:modified xsi:type="dcterms:W3CDTF">2022-12-02T07:37:39Z</dcterms:modified>
</cp:coreProperties>
</file>