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5847"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94406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39182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770924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242765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223113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2796064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1934656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214774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68171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31340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70582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0617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70832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124396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332809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299743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A5331-991E-4F90-9195-151C06CB1449}" type="datetimeFigureOut">
              <a:rPr lang="en-IN" smtClean="0"/>
              <a:pPr/>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22251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FA5331-991E-4F90-9195-151C06CB1449}" type="datetimeFigureOut">
              <a:rPr lang="en-IN" smtClean="0"/>
              <a:pPr/>
              <a:t>15-09-2020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807E3B-D11D-4B3D-B62D-B0F53A9AC742}" type="slidenum">
              <a:rPr lang="en-IN" smtClean="0"/>
              <a:pPr/>
              <a:t>‹#›</a:t>
            </a:fld>
            <a:endParaRPr lang="en-IN"/>
          </a:p>
        </p:txBody>
      </p:sp>
    </p:spTree>
    <p:extLst>
      <p:ext uri="{BB962C8B-B14F-4D97-AF65-F5344CB8AC3E}">
        <p14:creationId xmlns:p14="http://schemas.microsoft.com/office/powerpoint/2010/main" xmlns="" val="7987790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working-with-missing-data-in-machine-learning-9c0a430df4ce" TargetMode="External"/><Relationship Id="rId2" Type="http://schemas.openxmlformats.org/officeDocument/2006/relationships/hyperlink" Target="http://ijcsit.com/docs/Volume%202/vol2issue3/ijcsit2011020360.pdf" TargetMode="External"/><Relationship Id="rId1" Type="http://schemas.openxmlformats.org/officeDocument/2006/relationships/slideLayout" Target="../slideLayouts/slideLayout2.xml"/><Relationship Id="rId4" Type="http://schemas.openxmlformats.org/officeDocument/2006/relationships/hyperlink" Target="https://swayam.gov.in/nd1_noc19_cs58/pre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8F0EF-5B83-4B0A-902A-DEB57965D9B4}"/>
              </a:ext>
            </a:extLst>
          </p:cNvPr>
          <p:cNvSpPr>
            <a:spLocks noGrp="1"/>
          </p:cNvSpPr>
          <p:nvPr>
            <p:ph type="ctrTitle"/>
          </p:nvPr>
        </p:nvSpPr>
        <p:spPr>
          <a:xfrm>
            <a:off x="2109417" y="245534"/>
            <a:ext cx="8574622" cy="2616199"/>
          </a:xfrm>
        </p:spPr>
        <p:txBody>
          <a:bodyPr/>
          <a:lstStyle/>
          <a:p>
            <a:r>
              <a:rPr lang="en-IN" dirty="0"/>
              <a:t>ENGINEERING CLINICS </a:t>
            </a:r>
          </a:p>
        </p:txBody>
      </p:sp>
      <p:sp>
        <p:nvSpPr>
          <p:cNvPr id="3" name="Subtitle 2">
            <a:extLst>
              <a:ext uri="{FF2B5EF4-FFF2-40B4-BE49-F238E27FC236}">
                <a16:creationId xmlns:a16="http://schemas.microsoft.com/office/drawing/2014/main" xmlns="" id="{933AB050-83BC-430C-9920-B44397EB2F6E}"/>
              </a:ext>
            </a:extLst>
          </p:cNvPr>
          <p:cNvSpPr>
            <a:spLocks noGrp="1"/>
          </p:cNvSpPr>
          <p:nvPr>
            <p:ph type="subTitle" idx="1"/>
          </p:nvPr>
        </p:nvSpPr>
        <p:spPr>
          <a:xfrm>
            <a:off x="3911078" y="3058013"/>
            <a:ext cx="6987645" cy="1388534"/>
          </a:xfrm>
        </p:spPr>
        <p:txBody>
          <a:bodyPr/>
          <a:lstStyle/>
          <a:p>
            <a:r>
              <a:rPr lang="en-IN" dirty="0"/>
              <a:t>AUTHENTICATION OF NUMBER PLATES </a:t>
            </a:r>
          </a:p>
        </p:txBody>
      </p:sp>
    </p:spTree>
    <p:extLst>
      <p:ext uri="{BB962C8B-B14F-4D97-AF65-F5344CB8AC3E}">
        <p14:creationId xmlns:p14="http://schemas.microsoft.com/office/powerpoint/2010/main" xmlns="" val="103349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08025-2BD1-4BC6-BB62-C8EC6EC1166E}"/>
              </a:ext>
            </a:extLst>
          </p:cNvPr>
          <p:cNvSpPr>
            <a:spLocks noGrp="1"/>
          </p:cNvSpPr>
          <p:nvPr>
            <p:ph type="title"/>
          </p:nvPr>
        </p:nvSpPr>
        <p:spPr>
          <a:xfrm>
            <a:off x="1484309" y="272333"/>
            <a:ext cx="10018713" cy="1752599"/>
          </a:xfrm>
        </p:spPr>
        <p:txBody>
          <a:bodyPr/>
          <a:lstStyle/>
          <a:p>
            <a:r>
              <a:rPr lang="en-IN" dirty="0"/>
              <a:t>Analysing individual Fields</a:t>
            </a:r>
          </a:p>
        </p:txBody>
      </p:sp>
      <p:sp>
        <p:nvSpPr>
          <p:cNvPr id="3" name="Content Placeholder 2">
            <a:extLst>
              <a:ext uri="{FF2B5EF4-FFF2-40B4-BE49-F238E27FC236}">
                <a16:creationId xmlns:a16="http://schemas.microsoft.com/office/drawing/2014/main" xmlns="" id="{E8E19EB9-FB82-4AF2-84BA-F3C2548F888E}"/>
              </a:ext>
            </a:extLst>
          </p:cNvPr>
          <p:cNvSpPr>
            <a:spLocks noGrp="1"/>
          </p:cNvSpPr>
          <p:nvPr>
            <p:ph idx="1"/>
          </p:nvPr>
        </p:nvSpPr>
        <p:spPr>
          <a:xfrm>
            <a:off x="1484310" y="1765191"/>
            <a:ext cx="10018713" cy="4026010"/>
          </a:xfrm>
        </p:spPr>
        <p:txBody>
          <a:bodyPr/>
          <a:lstStyle/>
          <a:p>
            <a:r>
              <a:rPr lang="en-IN" dirty="0"/>
              <a:t>1.Registration number : The registration number of the vehicle which is obtained by image processing.</a:t>
            </a:r>
          </a:p>
          <a:p>
            <a:r>
              <a:rPr lang="en-IN" dirty="0"/>
              <a:t>2.Date : Date of the entry of the vehicle.</a:t>
            </a:r>
          </a:p>
          <a:p>
            <a:r>
              <a:rPr lang="en-IN" dirty="0"/>
              <a:t>3.IN :  In time of the vehicle.</a:t>
            </a:r>
          </a:p>
          <a:p>
            <a:r>
              <a:rPr lang="en-IN" dirty="0"/>
              <a:t>4. Out :  Out time of the vehicle.</a:t>
            </a:r>
          </a:p>
          <a:p>
            <a:r>
              <a:rPr lang="en-IN" dirty="0"/>
              <a:t>5.Register : Shows whether the vehicle is registered or not</a:t>
            </a:r>
          </a:p>
          <a:p>
            <a:r>
              <a:rPr lang="en-IN" dirty="0"/>
              <a:t>6.S/T : Whether the vehicle is registered under the name of a student or staff.</a:t>
            </a:r>
          </a:p>
        </p:txBody>
      </p:sp>
    </p:spTree>
    <p:extLst>
      <p:ext uri="{BB962C8B-B14F-4D97-AF65-F5344CB8AC3E}">
        <p14:creationId xmlns:p14="http://schemas.microsoft.com/office/powerpoint/2010/main" xmlns="" val="218053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707B3-2BA4-4421-ABA0-70C97A402570}"/>
              </a:ext>
            </a:extLst>
          </p:cNvPr>
          <p:cNvSpPr>
            <a:spLocks noGrp="1"/>
          </p:cNvSpPr>
          <p:nvPr>
            <p:ph type="title"/>
          </p:nvPr>
        </p:nvSpPr>
        <p:spPr/>
        <p:txBody>
          <a:bodyPr/>
          <a:lstStyle/>
          <a:p>
            <a:r>
              <a:rPr lang="en-IN" dirty="0"/>
              <a:t>Analysing the categorical columns</a:t>
            </a:r>
          </a:p>
        </p:txBody>
      </p:sp>
      <p:sp>
        <p:nvSpPr>
          <p:cNvPr id="3" name="Content Placeholder 2">
            <a:extLst>
              <a:ext uri="{FF2B5EF4-FFF2-40B4-BE49-F238E27FC236}">
                <a16:creationId xmlns:a16="http://schemas.microsoft.com/office/drawing/2014/main" xmlns="" id="{0E411E6C-3CEC-46B7-8539-BDCE30399552}"/>
              </a:ext>
            </a:extLst>
          </p:cNvPr>
          <p:cNvSpPr>
            <a:spLocks noGrp="1"/>
          </p:cNvSpPr>
          <p:nvPr>
            <p:ph idx="1"/>
          </p:nvPr>
        </p:nvSpPr>
        <p:spPr>
          <a:xfrm>
            <a:off x="1683093" y="1562099"/>
            <a:ext cx="10018713" cy="4234402"/>
          </a:xfrm>
        </p:spPr>
        <p:txBody>
          <a:bodyPr/>
          <a:lstStyle/>
          <a:p>
            <a:pPr marL="0" indent="0">
              <a:buNone/>
            </a:pPr>
            <a:r>
              <a:rPr lang="en-IN" dirty="0"/>
              <a:t>1. Register column:</a:t>
            </a:r>
          </a:p>
          <a:p>
            <a:endParaRPr lang="en-IN" dirty="0"/>
          </a:p>
        </p:txBody>
      </p:sp>
      <p:pic>
        <p:nvPicPr>
          <p:cNvPr id="5" name="Picture 4">
            <a:extLst>
              <a:ext uri="{FF2B5EF4-FFF2-40B4-BE49-F238E27FC236}">
                <a16:creationId xmlns:a16="http://schemas.microsoft.com/office/drawing/2014/main" xmlns="" id="{F160C0B1-545B-4593-B5DF-6B3BDFA22B6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78120" y="2242765"/>
            <a:ext cx="4172614" cy="1943100"/>
          </a:xfrm>
          <a:prstGeom prst="rect">
            <a:avLst/>
          </a:prstGeom>
        </p:spPr>
      </p:pic>
      <p:sp>
        <p:nvSpPr>
          <p:cNvPr id="6" name="TextBox 5">
            <a:extLst>
              <a:ext uri="{FF2B5EF4-FFF2-40B4-BE49-F238E27FC236}">
                <a16:creationId xmlns:a16="http://schemas.microsoft.com/office/drawing/2014/main" xmlns="" id="{EA6F28FB-0128-407D-9595-E35F93AEAEE5}"/>
              </a:ext>
            </a:extLst>
          </p:cNvPr>
          <p:cNvSpPr txBox="1"/>
          <p:nvPr/>
        </p:nvSpPr>
        <p:spPr>
          <a:xfrm>
            <a:off x="1897296" y="4698795"/>
            <a:ext cx="5367131" cy="461665"/>
          </a:xfrm>
          <a:prstGeom prst="rect">
            <a:avLst/>
          </a:prstGeom>
          <a:noFill/>
        </p:spPr>
        <p:txBody>
          <a:bodyPr wrap="square" rtlCol="0">
            <a:spAutoFit/>
          </a:bodyPr>
          <a:lstStyle/>
          <a:p>
            <a:r>
              <a:rPr lang="en-IN" sz="2400" dirty="0"/>
              <a:t>2. S/T:</a:t>
            </a:r>
          </a:p>
        </p:txBody>
      </p:sp>
      <p:pic>
        <p:nvPicPr>
          <p:cNvPr id="8" name="Picture 7">
            <a:extLst>
              <a:ext uri="{FF2B5EF4-FFF2-40B4-BE49-F238E27FC236}">
                <a16:creationId xmlns:a16="http://schemas.microsoft.com/office/drawing/2014/main" xmlns="" id="{3F159FA0-20CD-44FD-9034-A7327081FE8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78120" y="4419602"/>
            <a:ext cx="3482340" cy="2324100"/>
          </a:xfrm>
          <a:prstGeom prst="rect">
            <a:avLst/>
          </a:prstGeom>
        </p:spPr>
      </p:pic>
    </p:spTree>
    <p:extLst>
      <p:ext uri="{BB962C8B-B14F-4D97-AF65-F5344CB8AC3E}">
        <p14:creationId xmlns:p14="http://schemas.microsoft.com/office/powerpoint/2010/main" xmlns="" val="288679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C30EC-E248-4A54-B7E7-4DCC699132E8}"/>
              </a:ext>
            </a:extLst>
          </p:cNvPr>
          <p:cNvSpPr>
            <a:spLocks noGrp="1"/>
          </p:cNvSpPr>
          <p:nvPr>
            <p:ph type="title"/>
          </p:nvPr>
        </p:nvSpPr>
        <p:spPr/>
        <p:txBody>
          <a:bodyPr/>
          <a:lstStyle/>
          <a:p>
            <a:r>
              <a:rPr lang="en-IN" dirty="0"/>
              <a:t>Correlation btw each field</a:t>
            </a:r>
          </a:p>
        </p:txBody>
      </p:sp>
      <p:pic>
        <p:nvPicPr>
          <p:cNvPr id="5" name="Content Placeholder 4">
            <a:extLst>
              <a:ext uri="{FF2B5EF4-FFF2-40B4-BE49-F238E27FC236}">
                <a16:creationId xmlns:a16="http://schemas.microsoft.com/office/drawing/2014/main" xmlns="" id="{B258987A-ECCF-4A5E-BF7C-BA90D3CE9DF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16138" y="2541766"/>
            <a:ext cx="6155057" cy="2735581"/>
          </a:xfrm>
        </p:spPr>
      </p:pic>
    </p:spTree>
    <p:extLst>
      <p:ext uri="{BB962C8B-B14F-4D97-AF65-F5344CB8AC3E}">
        <p14:creationId xmlns:p14="http://schemas.microsoft.com/office/powerpoint/2010/main" xmlns="" val="136608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4BA31-D736-4E5B-968E-C2877C118ABA}"/>
              </a:ext>
            </a:extLst>
          </p:cNvPr>
          <p:cNvSpPr>
            <a:spLocks noGrp="1"/>
          </p:cNvSpPr>
          <p:nvPr>
            <p:ph type="title"/>
          </p:nvPr>
        </p:nvSpPr>
        <p:spPr/>
        <p:txBody>
          <a:bodyPr/>
          <a:lstStyle/>
          <a:p>
            <a:r>
              <a:rPr lang="en-IN" dirty="0"/>
              <a:t>Information extracted </a:t>
            </a:r>
            <a:br>
              <a:rPr lang="en-IN" dirty="0"/>
            </a:br>
            <a:endParaRPr lang="en-IN" dirty="0"/>
          </a:p>
        </p:txBody>
      </p:sp>
      <p:pic>
        <p:nvPicPr>
          <p:cNvPr id="5" name="Content Placeholder 4">
            <a:extLst>
              <a:ext uri="{FF2B5EF4-FFF2-40B4-BE49-F238E27FC236}">
                <a16:creationId xmlns:a16="http://schemas.microsoft.com/office/drawing/2014/main" xmlns="" id="{A0AD6356-AF3D-4430-BDD5-0A992CCEF8F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116125" y="2088117"/>
            <a:ext cx="3959750" cy="4156308"/>
          </a:xfrm>
        </p:spPr>
      </p:pic>
    </p:spTree>
    <p:extLst>
      <p:ext uri="{BB962C8B-B14F-4D97-AF65-F5344CB8AC3E}">
        <p14:creationId xmlns:p14="http://schemas.microsoft.com/office/powerpoint/2010/main" xmlns="" val="363643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F843E3-2CB6-48A7-9968-A46F108DE4E4}"/>
              </a:ext>
            </a:extLst>
          </p:cNvPr>
          <p:cNvSpPr>
            <a:spLocks noGrp="1"/>
          </p:cNvSpPr>
          <p:nvPr>
            <p:ph idx="1"/>
          </p:nvPr>
        </p:nvSpPr>
        <p:spPr>
          <a:xfrm>
            <a:off x="1405821" y="-811033"/>
            <a:ext cx="10018713" cy="4860897"/>
          </a:xfrm>
        </p:spPr>
        <p:txBody>
          <a:bodyPr/>
          <a:lstStyle/>
          <a:p>
            <a:pPr marL="0" indent="0">
              <a:buNone/>
            </a:pPr>
            <a:r>
              <a:rPr lang="en-IN" dirty="0"/>
              <a:t>Correlation btw ‘Register’ and ‘Student’: </a:t>
            </a:r>
          </a:p>
        </p:txBody>
      </p:sp>
      <p:pic>
        <p:nvPicPr>
          <p:cNvPr id="5" name="Picture 4">
            <a:extLst>
              <a:ext uri="{FF2B5EF4-FFF2-40B4-BE49-F238E27FC236}">
                <a16:creationId xmlns:a16="http://schemas.microsoft.com/office/drawing/2014/main" xmlns="" id="{0AFBB439-A054-4C04-80FD-BF0203CEC9A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851" y="1188885"/>
            <a:ext cx="4152900" cy="861060"/>
          </a:xfrm>
          <a:prstGeom prst="rect">
            <a:avLst/>
          </a:prstGeom>
        </p:spPr>
      </p:pic>
      <p:sp>
        <p:nvSpPr>
          <p:cNvPr id="6" name="TextBox 5">
            <a:extLst>
              <a:ext uri="{FF2B5EF4-FFF2-40B4-BE49-F238E27FC236}">
                <a16:creationId xmlns:a16="http://schemas.microsoft.com/office/drawing/2014/main" xmlns="" id="{8762B353-3B91-47D7-B6CF-50490E1901DA}"/>
              </a:ext>
            </a:extLst>
          </p:cNvPr>
          <p:cNvSpPr txBox="1"/>
          <p:nvPr/>
        </p:nvSpPr>
        <p:spPr>
          <a:xfrm>
            <a:off x="1749286" y="2368161"/>
            <a:ext cx="7879743" cy="923330"/>
          </a:xfrm>
          <a:prstGeom prst="rect">
            <a:avLst/>
          </a:prstGeom>
          <a:noFill/>
        </p:spPr>
        <p:txBody>
          <a:bodyPr wrap="square" rtlCol="0">
            <a:spAutoFit/>
          </a:bodyPr>
          <a:lstStyle/>
          <a:p>
            <a:pPr marL="285750" indent="-285750">
              <a:buFont typeface="Arial" panose="020B0604020202020204" pitchFamily="34" charset="0"/>
              <a:buChar char="•"/>
            </a:pPr>
            <a:r>
              <a:rPr lang="en-IN" dirty="0"/>
              <a:t>It is a negative correlation.</a:t>
            </a:r>
          </a:p>
          <a:p>
            <a:pPr marL="285750" indent="-285750">
              <a:buFont typeface="Arial" panose="020B0604020202020204" pitchFamily="34" charset="0"/>
              <a:buChar char="•"/>
            </a:pPr>
            <a:r>
              <a:rPr lang="en-US" dirty="0"/>
              <a:t>The value of ‘Register’ is highly in negative correlation with respect to ‘S/T’.</a:t>
            </a:r>
            <a:endParaRPr lang="en-IN" dirty="0"/>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xmlns="" id="{E2F44BC9-9059-434B-8808-F798E380B4B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6000" y="3192780"/>
            <a:ext cx="5129751" cy="3504844"/>
          </a:xfrm>
          <a:prstGeom prst="rect">
            <a:avLst/>
          </a:prstGeom>
        </p:spPr>
      </p:pic>
    </p:spTree>
    <p:extLst>
      <p:ext uri="{BB962C8B-B14F-4D97-AF65-F5344CB8AC3E}">
        <p14:creationId xmlns:p14="http://schemas.microsoft.com/office/powerpoint/2010/main" xmlns="" val="393926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7624B-8A6E-4D35-A75B-F2F3082969D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6256E48B-60AD-484C-9FFC-5B416BD0D40D}"/>
              </a:ext>
            </a:extLst>
          </p:cNvPr>
          <p:cNvSpPr>
            <a:spLocks noGrp="1"/>
          </p:cNvSpPr>
          <p:nvPr>
            <p:ph idx="1"/>
          </p:nvPr>
        </p:nvSpPr>
        <p:spPr/>
        <p:txBody>
          <a:bodyPr/>
          <a:lstStyle/>
          <a:p>
            <a:r>
              <a:rPr lang="en-IN" dirty="0"/>
              <a:t>Research paper : </a:t>
            </a:r>
            <a:r>
              <a:rPr lang="en-IN" dirty="0">
                <a:hlinkClick r:id="rId2"/>
              </a:rPr>
              <a:t>http://ijcsit.com/docs/Volume%202/vol2issue3/ijcsit2011020360.pdf</a:t>
            </a:r>
            <a:endParaRPr lang="en-IN" dirty="0"/>
          </a:p>
          <a:p>
            <a:r>
              <a:rPr lang="en-IN" dirty="0"/>
              <a:t>Website : </a:t>
            </a:r>
            <a:r>
              <a:rPr lang="en-IN" dirty="0">
                <a:hlinkClick r:id="rId3"/>
              </a:rPr>
              <a:t>https://towardsdatascience.com/working-with-missing-data-in-machine-learning-9c0a430df4ce</a:t>
            </a:r>
            <a:endParaRPr lang="en-IN" dirty="0"/>
          </a:p>
          <a:p>
            <a:r>
              <a:rPr lang="en-IN" dirty="0"/>
              <a:t>Online Course : </a:t>
            </a:r>
            <a:r>
              <a:rPr lang="en-IN" dirty="0">
                <a:hlinkClick r:id="rId4"/>
              </a:rPr>
              <a:t>https://swayam.gov.in/nd1_noc19_cs58/preview</a:t>
            </a:r>
            <a:endParaRPr lang="en-IN" dirty="0"/>
          </a:p>
        </p:txBody>
      </p:sp>
    </p:spTree>
    <p:extLst>
      <p:ext uri="{BB962C8B-B14F-4D97-AF65-F5344CB8AC3E}">
        <p14:creationId xmlns:p14="http://schemas.microsoft.com/office/powerpoint/2010/main" xmlns="" val="139414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0C33D-A76F-4715-B9E4-BA5461327BAF}"/>
              </a:ext>
            </a:extLst>
          </p:cNvPr>
          <p:cNvSpPr>
            <a:spLocks noGrp="1"/>
          </p:cNvSpPr>
          <p:nvPr>
            <p:ph type="title"/>
          </p:nvPr>
        </p:nvSpPr>
        <p:spPr/>
        <p:txBody>
          <a:bodyPr/>
          <a:lstStyle/>
          <a:p>
            <a:r>
              <a:rPr lang="en-IN" dirty="0"/>
              <a:t>Data Transformation Techniques For the Image</a:t>
            </a:r>
          </a:p>
        </p:txBody>
      </p:sp>
      <p:sp>
        <p:nvSpPr>
          <p:cNvPr id="3" name="Content Placeholder 2">
            <a:extLst>
              <a:ext uri="{FF2B5EF4-FFF2-40B4-BE49-F238E27FC236}">
                <a16:creationId xmlns:a16="http://schemas.microsoft.com/office/drawing/2014/main" xmlns="" id="{23AB128C-BF43-497D-8576-2FDE2A61DBD4}"/>
              </a:ext>
            </a:extLst>
          </p:cNvPr>
          <p:cNvSpPr>
            <a:spLocks noGrp="1"/>
          </p:cNvSpPr>
          <p:nvPr>
            <p:ph idx="1"/>
          </p:nvPr>
        </p:nvSpPr>
        <p:spPr/>
        <p:txBody>
          <a:bodyPr/>
          <a:lstStyle/>
          <a:p>
            <a:r>
              <a:rPr lang="en-IN" b="1" dirty="0">
                <a:latin typeface="Arial" panose="020B0604020202020204" pitchFamily="34" charset="0"/>
                <a:cs typeface="Arial" panose="020B0604020202020204" pitchFamily="34" charset="0"/>
              </a:rPr>
              <a:t>1.Grayscaling the Image.</a:t>
            </a:r>
          </a:p>
          <a:p>
            <a:r>
              <a:rPr lang="en-IN" b="1" dirty="0">
                <a:latin typeface="Arial" panose="020B0604020202020204" pitchFamily="34" charset="0"/>
                <a:cs typeface="Arial" panose="020B0604020202020204" pitchFamily="34" charset="0"/>
              </a:rPr>
              <a:t>2.Binarizing the Image.</a:t>
            </a:r>
          </a:p>
          <a:p>
            <a:r>
              <a:rPr lang="en-IN" b="1" dirty="0">
                <a:latin typeface="Arial" panose="020B0604020202020204" pitchFamily="34" charset="0"/>
                <a:cs typeface="Arial" panose="020B0604020202020204" pitchFamily="34" charset="0"/>
              </a:rPr>
              <a:t>3.Edge Detection For the Image.</a:t>
            </a:r>
          </a:p>
          <a:p>
            <a:r>
              <a:rPr lang="en-IN" b="1" dirty="0"/>
              <a:t>4.</a:t>
            </a:r>
            <a:r>
              <a:rPr lang="en-IN" b="1" dirty="0">
                <a:latin typeface="Arial" panose="020B0604020202020204" pitchFamily="34" charset="0"/>
                <a:cs typeface="Arial" panose="020B0604020202020204" pitchFamily="34" charset="0"/>
              </a:rPr>
              <a:t>Smoothing-</a:t>
            </a:r>
            <a:r>
              <a:rPr lang="en-IN" b="1" dirty="0"/>
              <a:t> </a:t>
            </a:r>
            <a:r>
              <a:rPr lang="en-IN" b="1" dirty="0" err="1"/>
              <a:t>Noice</a:t>
            </a:r>
            <a:r>
              <a:rPr lang="en-IN" b="1" dirty="0"/>
              <a:t> From the images are reduced.</a:t>
            </a:r>
          </a:p>
          <a:p>
            <a:r>
              <a:rPr lang="en-IN" b="1" dirty="0">
                <a:latin typeface="Arial" panose="020B0604020202020204" pitchFamily="34" charset="0"/>
                <a:cs typeface="Arial" panose="020B0604020202020204" pitchFamily="34" charset="0"/>
              </a:rPr>
              <a:t>5.OCR – Extracting the characters from the Image.</a:t>
            </a:r>
          </a:p>
        </p:txBody>
      </p:sp>
    </p:spTree>
    <p:extLst>
      <p:ext uri="{BB962C8B-B14F-4D97-AF65-F5344CB8AC3E}">
        <p14:creationId xmlns:p14="http://schemas.microsoft.com/office/powerpoint/2010/main" xmlns="" val="1870530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DC14A-B654-471B-A4F3-7C1F89141C39}"/>
              </a:ext>
            </a:extLst>
          </p:cNvPr>
          <p:cNvSpPr>
            <a:spLocks noGrp="1"/>
          </p:cNvSpPr>
          <p:nvPr>
            <p:ph type="title"/>
          </p:nvPr>
        </p:nvSpPr>
        <p:spPr>
          <a:xfrm>
            <a:off x="1423351" y="0"/>
            <a:ext cx="10018713" cy="1752599"/>
          </a:xfrm>
        </p:spPr>
        <p:txBody>
          <a:bodyPr/>
          <a:lstStyle/>
          <a:p>
            <a:r>
              <a:rPr lang="en-IN" dirty="0"/>
              <a:t>GRAY SCALE IMAGE</a:t>
            </a:r>
          </a:p>
        </p:txBody>
      </p:sp>
      <p:pic>
        <p:nvPicPr>
          <p:cNvPr id="4" name="Content Placeholder 4">
            <a:extLst>
              <a:ext uri="{FF2B5EF4-FFF2-40B4-BE49-F238E27FC236}">
                <a16:creationId xmlns:a16="http://schemas.microsoft.com/office/drawing/2014/main" xmlns="" id="{C774E2BD-DB7D-4DC9-A50C-F2AE910ECAB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02280" y="1379094"/>
            <a:ext cx="6187440" cy="5222108"/>
          </a:xfrm>
          <a:prstGeom prst="rect">
            <a:avLst/>
          </a:prstGeom>
        </p:spPr>
      </p:pic>
    </p:spTree>
    <p:extLst>
      <p:ext uri="{BB962C8B-B14F-4D97-AF65-F5344CB8AC3E}">
        <p14:creationId xmlns:p14="http://schemas.microsoft.com/office/powerpoint/2010/main" xmlns="" val="401001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BAEB0-144B-4EC6-8C61-E6F86BE8CCE3}"/>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xmlns="" id="{450086FB-1F4E-426D-8FB4-766F9B9EBC5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33793"/>
            <a:ext cx="12192000" cy="6925586"/>
          </a:xfrm>
          <a:prstGeom prst="rect">
            <a:avLst/>
          </a:prstGeom>
        </p:spPr>
      </p:pic>
    </p:spTree>
    <p:extLst>
      <p:ext uri="{BB962C8B-B14F-4D97-AF65-F5344CB8AC3E}">
        <p14:creationId xmlns:p14="http://schemas.microsoft.com/office/powerpoint/2010/main" xmlns="" val="424064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3C4EC-7DF6-4DA6-9326-221FC44AEB0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C89D209D-2049-4810-9EC3-9B386A53426E}"/>
              </a:ext>
            </a:extLst>
          </p:cNvPr>
          <p:cNvSpPr>
            <a:spLocks noGrp="1"/>
          </p:cNvSpPr>
          <p:nvPr>
            <p:ph idx="1"/>
          </p:nvPr>
        </p:nvSpPr>
        <p:spPr/>
        <p:txBody>
          <a:bodyPr/>
          <a:lstStyle/>
          <a:p>
            <a:pPr marL="0" indent="0">
              <a:buNone/>
            </a:pPr>
            <a:r>
              <a:rPr lang="en-IN" dirty="0"/>
              <a:t>Students in our college feel comfortable to park their vehicles inside our college. Some students who haven’t registered too, park their vehicles. Our college security system finds it difficult to check whether the vehicle is registered or not. This project aims to reduce the burden of our college security.</a:t>
            </a:r>
          </a:p>
        </p:txBody>
      </p:sp>
    </p:spTree>
    <p:extLst>
      <p:ext uri="{BB962C8B-B14F-4D97-AF65-F5344CB8AC3E}">
        <p14:creationId xmlns:p14="http://schemas.microsoft.com/office/powerpoint/2010/main" xmlns="" val="364794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E03B5-1AB3-4B0D-AC41-7F9A0FBB95A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599973C7-389D-488A-93CA-0537FA2B3FC0}"/>
              </a:ext>
            </a:extLst>
          </p:cNvPr>
          <p:cNvSpPr>
            <a:spLocks noGrp="1"/>
          </p:cNvSpPr>
          <p:nvPr>
            <p:ph idx="1"/>
          </p:nvPr>
        </p:nvSpPr>
        <p:spPr/>
        <p:txBody>
          <a:bodyPr/>
          <a:lstStyle/>
          <a:p>
            <a:r>
              <a:rPr lang="en-IN" dirty="0"/>
              <a:t>Data for this project is taken through Image processing method.</a:t>
            </a:r>
          </a:p>
          <a:p>
            <a:r>
              <a:rPr lang="en-IN" dirty="0"/>
              <a:t>We took videos of vehicles entering our college and noted their in and out time.</a:t>
            </a:r>
          </a:p>
          <a:p>
            <a:r>
              <a:rPr lang="en-IN" dirty="0"/>
              <a:t>The registration numbers are recognised from number plates of vehicles using MATLAB. </a:t>
            </a:r>
          </a:p>
          <a:p>
            <a:r>
              <a:rPr lang="en-IN" dirty="0"/>
              <a:t>And it is cross checked with our college database to find whether it is registered and classified them as ‘Students’ and ‘Staffs’.</a:t>
            </a:r>
          </a:p>
        </p:txBody>
      </p:sp>
    </p:spTree>
    <p:extLst>
      <p:ext uri="{BB962C8B-B14F-4D97-AF65-F5344CB8AC3E}">
        <p14:creationId xmlns:p14="http://schemas.microsoft.com/office/powerpoint/2010/main" xmlns="" val="247403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94006-7AB9-4C1B-9EE0-C4807A0A4168}"/>
              </a:ext>
            </a:extLst>
          </p:cNvPr>
          <p:cNvSpPr>
            <a:spLocks noGrp="1"/>
          </p:cNvSpPr>
          <p:nvPr>
            <p:ph type="title"/>
          </p:nvPr>
        </p:nvSpPr>
        <p:spPr/>
        <p:txBody>
          <a:bodyPr/>
          <a:lstStyle/>
          <a:p>
            <a:r>
              <a:rPr lang="en-IN" dirty="0"/>
              <a:t>Screenshots of vehicles</a:t>
            </a:r>
          </a:p>
        </p:txBody>
      </p:sp>
      <p:pic>
        <p:nvPicPr>
          <p:cNvPr id="5" name="Content Placeholder 4">
            <a:extLst>
              <a:ext uri="{FF2B5EF4-FFF2-40B4-BE49-F238E27FC236}">
                <a16:creationId xmlns:a16="http://schemas.microsoft.com/office/drawing/2014/main" xmlns="" id="{F8554D40-87DC-4C4C-9F81-A2B84B64C89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15119" y="2667000"/>
            <a:ext cx="9557100" cy="3124200"/>
          </a:xfrm>
        </p:spPr>
      </p:pic>
    </p:spTree>
    <p:extLst>
      <p:ext uri="{BB962C8B-B14F-4D97-AF65-F5344CB8AC3E}">
        <p14:creationId xmlns:p14="http://schemas.microsoft.com/office/powerpoint/2010/main" xmlns="" val="235879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23D258-583D-43DF-BD46-1B5B5BE36DB7}"/>
              </a:ext>
            </a:extLst>
          </p:cNvPr>
          <p:cNvSpPr>
            <a:spLocks noGrp="1"/>
          </p:cNvSpPr>
          <p:nvPr>
            <p:ph type="title"/>
          </p:nvPr>
        </p:nvSpPr>
        <p:spPr>
          <a:xfrm>
            <a:off x="1595629" y="102371"/>
            <a:ext cx="10018713" cy="1752599"/>
          </a:xfrm>
        </p:spPr>
        <p:txBody>
          <a:bodyPr/>
          <a:lstStyle/>
          <a:p>
            <a:r>
              <a:rPr lang="en-IN" dirty="0"/>
              <a:t>Dataset(before </a:t>
            </a:r>
            <a:r>
              <a:rPr lang="en-IN" dirty="0" err="1"/>
              <a:t>preprocessing</a:t>
            </a:r>
            <a:r>
              <a:rPr lang="en-IN" dirty="0"/>
              <a:t>)</a:t>
            </a:r>
          </a:p>
        </p:txBody>
      </p:sp>
      <p:pic>
        <p:nvPicPr>
          <p:cNvPr id="5" name="Content Placeholder 4">
            <a:extLst>
              <a:ext uri="{FF2B5EF4-FFF2-40B4-BE49-F238E27FC236}">
                <a16:creationId xmlns:a16="http://schemas.microsoft.com/office/drawing/2014/main" xmlns="" id="{A4E4A948-DA9A-4FE1-ABA2-22D62E5C871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61645" y="1854970"/>
            <a:ext cx="7959256" cy="4840028"/>
          </a:xfrm>
        </p:spPr>
      </p:pic>
    </p:spTree>
    <p:extLst>
      <p:ext uri="{BB962C8B-B14F-4D97-AF65-F5344CB8AC3E}">
        <p14:creationId xmlns:p14="http://schemas.microsoft.com/office/powerpoint/2010/main" xmlns="" val="415330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AB166-0AB0-49D0-81E6-96D503FDD0BE}"/>
              </a:ext>
            </a:extLst>
          </p:cNvPr>
          <p:cNvSpPr>
            <a:spLocks noGrp="1"/>
          </p:cNvSpPr>
          <p:nvPr>
            <p:ph type="title"/>
          </p:nvPr>
        </p:nvSpPr>
        <p:spPr>
          <a:xfrm>
            <a:off x="1229870" y="-188843"/>
            <a:ext cx="10018713" cy="1752599"/>
          </a:xfrm>
        </p:spPr>
        <p:txBody>
          <a:bodyPr/>
          <a:lstStyle/>
          <a:p>
            <a:r>
              <a:rPr lang="en-IN" dirty="0"/>
              <a:t>Filling missing value Techniques</a:t>
            </a:r>
          </a:p>
        </p:txBody>
      </p:sp>
      <p:pic>
        <p:nvPicPr>
          <p:cNvPr id="6" name="Content Placeholder 5">
            <a:extLst>
              <a:ext uri="{FF2B5EF4-FFF2-40B4-BE49-F238E27FC236}">
                <a16:creationId xmlns:a16="http://schemas.microsoft.com/office/drawing/2014/main" xmlns="" id="{CD2FC95F-B4CA-4689-9B94-4171F6724C8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06240" y="2000881"/>
            <a:ext cx="4675367" cy="4857119"/>
          </a:xfrm>
        </p:spPr>
      </p:pic>
      <p:sp>
        <p:nvSpPr>
          <p:cNvPr id="4" name="TextBox 3">
            <a:extLst>
              <a:ext uri="{FF2B5EF4-FFF2-40B4-BE49-F238E27FC236}">
                <a16:creationId xmlns:a16="http://schemas.microsoft.com/office/drawing/2014/main" xmlns="" id="{62BFE0CE-C4EE-47A2-BC9A-8FAC8E1BC6CD}"/>
              </a:ext>
            </a:extLst>
          </p:cNvPr>
          <p:cNvSpPr txBox="1"/>
          <p:nvPr/>
        </p:nvSpPr>
        <p:spPr>
          <a:xfrm>
            <a:off x="1606163" y="1240590"/>
            <a:ext cx="6623437"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1: Filling with Zeros</a:t>
            </a:r>
          </a:p>
        </p:txBody>
      </p:sp>
    </p:spTree>
    <p:extLst>
      <p:ext uri="{BB962C8B-B14F-4D97-AF65-F5344CB8AC3E}">
        <p14:creationId xmlns:p14="http://schemas.microsoft.com/office/powerpoint/2010/main" xmlns="" val="346680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98F40-84B0-4413-80DC-6F4EF4525AD0}"/>
              </a:ext>
            </a:extLst>
          </p:cNvPr>
          <p:cNvSpPr>
            <a:spLocks noGrp="1"/>
          </p:cNvSpPr>
          <p:nvPr>
            <p:ph type="title"/>
          </p:nvPr>
        </p:nvSpPr>
        <p:spPr>
          <a:xfrm>
            <a:off x="1484309" y="0"/>
            <a:ext cx="10018713" cy="1752599"/>
          </a:xfrm>
        </p:spPr>
        <p:txBody>
          <a:bodyPr/>
          <a:lstStyle/>
          <a:p>
            <a:r>
              <a:rPr lang="en-IN" dirty="0">
                <a:latin typeface="Arial" panose="020B0604020202020204" pitchFamily="34" charset="0"/>
                <a:cs typeface="Arial" panose="020B0604020202020204" pitchFamily="34" charset="0"/>
              </a:rPr>
              <a:t>2.</a:t>
            </a:r>
            <a:r>
              <a:rPr lang="en-IN" dirty="0"/>
              <a:t>Filling with Mean</a:t>
            </a:r>
          </a:p>
        </p:txBody>
      </p:sp>
      <p:pic>
        <p:nvPicPr>
          <p:cNvPr id="5" name="Content Placeholder 4">
            <a:extLst>
              <a:ext uri="{FF2B5EF4-FFF2-40B4-BE49-F238E27FC236}">
                <a16:creationId xmlns:a16="http://schemas.microsoft.com/office/drawing/2014/main" xmlns="" id="{300429FF-FBBB-4C8E-A05C-86B9615625A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307056" y="1330063"/>
            <a:ext cx="4373218" cy="5133544"/>
          </a:xfrm>
        </p:spPr>
      </p:pic>
    </p:spTree>
    <p:extLst>
      <p:ext uri="{BB962C8B-B14F-4D97-AF65-F5344CB8AC3E}">
        <p14:creationId xmlns:p14="http://schemas.microsoft.com/office/powerpoint/2010/main" xmlns="" val="215396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E1F2E-FC42-4377-82B1-DD122CD2F32F}"/>
              </a:ext>
            </a:extLst>
          </p:cNvPr>
          <p:cNvSpPr>
            <a:spLocks noGrp="1"/>
          </p:cNvSpPr>
          <p:nvPr>
            <p:ph type="title"/>
          </p:nvPr>
        </p:nvSpPr>
        <p:spPr>
          <a:xfrm>
            <a:off x="1484310" y="0"/>
            <a:ext cx="10018713" cy="1752599"/>
          </a:xfrm>
        </p:spPr>
        <p:txBody>
          <a:bodyPr/>
          <a:lstStyle/>
          <a:p>
            <a:r>
              <a:rPr lang="en-IN" dirty="0">
                <a:latin typeface="Arial" panose="020B0604020202020204" pitchFamily="34" charset="0"/>
                <a:cs typeface="Arial" panose="020B0604020202020204" pitchFamily="34" charset="0"/>
              </a:rPr>
              <a:t>3</a:t>
            </a:r>
            <a:r>
              <a:rPr lang="en-IN" dirty="0"/>
              <a:t>.Filling with custom Values</a:t>
            </a:r>
          </a:p>
        </p:txBody>
      </p:sp>
      <p:pic>
        <p:nvPicPr>
          <p:cNvPr id="5" name="Content Placeholder 4">
            <a:extLst>
              <a:ext uri="{FF2B5EF4-FFF2-40B4-BE49-F238E27FC236}">
                <a16:creationId xmlns:a16="http://schemas.microsoft.com/office/drawing/2014/main" xmlns="" id="{43440EF9-BA8E-4E7E-99D6-3A9D6D14BDE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24056" y="1455088"/>
            <a:ext cx="5062135" cy="5064982"/>
          </a:xfrm>
        </p:spPr>
      </p:pic>
    </p:spTree>
    <p:extLst>
      <p:ext uri="{BB962C8B-B14F-4D97-AF65-F5344CB8AC3E}">
        <p14:creationId xmlns:p14="http://schemas.microsoft.com/office/powerpoint/2010/main" xmlns="" val="252765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C9369-A648-4D28-9BB1-B021813230CC}"/>
              </a:ext>
            </a:extLst>
          </p:cNvPr>
          <p:cNvSpPr>
            <a:spLocks noGrp="1"/>
          </p:cNvSpPr>
          <p:nvPr>
            <p:ph type="title"/>
          </p:nvPr>
        </p:nvSpPr>
        <p:spPr>
          <a:xfrm>
            <a:off x="1619483" y="0"/>
            <a:ext cx="10018713" cy="1752599"/>
          </a:xfrm>
        </p:spPr>
        <p:txBody>
          <a:bodyPr/>
          <a:lstStyle/>
          <a:p>
            <a:r>
              <a:rPr lang="en-IN" dirty="0"/>
              <a:t>Converting object to categorical variable</a:t>
            </a:r>
          </a:p>
        </p:txBody>
      </p:sp>
      <p:pic>
        <p:nvPicPr>
          <p:cNvPr id="5" name="Content Placeholder 4">
            <a:extLst>
              <a:ext uri="{FF2B5EF4-FFF2-40B4-BE49-F238E27FC236}">
                <a16:creationId xmlns:a16="http://schemas.microsoft.com/office/drawing/2014/main" xmlns="" id="{2A568C06-6B9F-4ED4-B1A7-6EFCA562A90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096299" y="1526650"/>
            <a:ext cx="4562671" cy="5003071"/>
          </a:xfrm>
        </p:spPr>
      </p:pic>
    </p:spTree>
    <p:extLst>
      <p:ext uri="{BB962C8B-B14F-4D97-AF65-F5344CB8AC3E}">
        <p14:creationId xmlns:p14="http://schemas.microsoft.com/office/powerpoint/2010/main" xmlns="" val="389757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159</TotalTime>
  <Words>338</Words>
  <Application>Microsoft Office PowerPoint</Application>
  <PresentationFormat>Custom</PresentationFormat>
  <Paragraphs>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ENGINEERING CLINICS </vt:lpstr>
      <vt:lpstr>PROBLEM STATEMENT</vt:lpstr>
      <vt:lpstr>Introduction</vt:lpstr>
      <vt:lpstr>Screenshots of vehicles</vt:lpstr>
      <vt:lpstr>Dataset(before preprocessing)</vt:lpstr>
      <vt:lpstr>Filling missing value Techniques</vt:lpstr>
      <vt:lpstr>2.Filling with Mean</vt:lpstr>
      <vt:lpstr>3.Filling with custom Values</vt:lpstr>
      <vt:lpstr>Converting object to categorical variable</vt:lpstr>
      <vt:lpstr>Analysing individual Fields</vt:lpstr>
      <vt:lpstr>Analysing the categorical columns</vt:lpstr>
      <vt:lpstr>Correlation btw each field</vt:lpstr>
      <vt:lpstr>Information extracted  </vt:lpstr>
      <vt:lpstr>Slide 14</vt:lpstr>
      <vt:lpstr>REFERENCES</vt:lpstr>
      <vt:lpstr>Data Transformation Techniques For the Image</vt:lpstr>
      <vt:lpstr>GRAY SCALE IMAGE</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CLINICS</dc:title>
  <dc:creator>annamalairamu2015@outlook.com</dc:creator>
  <cp:lastModifiedBy>WELCOME</cp:lastModifiedBy>
  <cp:revision>18</cp:revision>
  <dcterms:created xsi:type="dcterms:W3CDTF">2020-02-24T04:30:15Z</dcterms:created>
  <dcterms:modified xsi:type="dcterms:W3CDTF">2020-09-15T11:26:07Z</dcterms:modified>
</cp:coreProperties>
</file>