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5" r:id="rId9"/>
    <p:sldId id="287" r:id="rId10"/>
    <p:sldId id="288" r:id="rId11"/>
    <p:sldId id="289" r:id="rId12"/>
    <p:sldId id="262" r:id="rId13"/>
    <p:sldId id="290" r:id="rId14"/>
    <p:sldId id="293" r:id="rId15"/>
    <p:sldId id="294" r:id="rId16"/>
    <p:sldId id="291" r:id="rId17"/>
    <p:sldId id="275" r:id="rId18"/>
    <p:sldId id="295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4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EF726-22E4-485F-A88A-805CA104D5D0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806B5-4A1D-46AD-BEF3-5108E8053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46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806B5-4A1D-46AD-BEF3-5108E80532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5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7A4F-B7D1-040B-300F-C9A8C93F3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C7FA-9D81-F221-01FB-598F65150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7D48-7413-4765-E1A8-2D4D7050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A6A7-EFBE-655E-6162-4726C8B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1F86-E100-F673-F1E3-DB234806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3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895E-FFF9-0CBD-A69A-13A40465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53F41-9CF2-9EE9-7A0C-D47A564B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ACE3-545F-EBF2-24FB-5BDE284C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4487-4A4F-9BF7-BD68-121AB39C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B10A-2582-9C87-5B6B-43E4DFEE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F94FC-79C8-13CF-F36D-D9E32BFC4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A0F70-5353-979E-67D0-465D41188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DCB6-8C06-8514-E62C-157DB407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D83C-51A7-EB29-9EAC-4DA065F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21BA-B985-7930-FD21-CB618B22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659C-F33C-0145-91E5-B1253AE2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F2A4-4B35-FA40-30E8-280B51DD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FA20-D96A-FC10-1A9C-BAB72068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06C4-0820-5509-70E0-032773D0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C06B-AD92-90FB-1117-B2F46A48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7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3726-7366-78A1-6310-02AD95B9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C51F-39D6-B939-5379-F1D6ED5A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F338-D00C-344A-8F32-1C8107FD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1177-8CC2-8A09-0A26-7AC1F203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D20F-44E9-2E8F-2BB4-8CCB509F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C8D5-AA59-3F19-75CC-6286324B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F0F8-83DB-0D1E-6CA4-2CEE76EE5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05BD3-FC47-5351-32F7-DDF546CF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AA96-F569-3660-79DE-8DF3FDFE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7EE2-531A-8805-4C1D-1E5DB177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3D1A-9EBC-1B86-7FD0-3BAAC55E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7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CE1D-CE7E-5141-FFA5-D22511C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7625-6D2C-D310-A097-CD13F328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FA9E-619E-E8F7-F60E-1D656D4C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1A22B-AAEC-AAEA-0A8D-9073B7ECB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671C-D2C8-F21D-B18F-28A798C65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45FA6-040B-DF23-B588-66EE097E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F0EDA-78AD-560E-344A-C4FDC820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3988F-7C0C-CFAE-3F65-28B3F4A2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96DC-1008-DC43-2258-19C2956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7ED26-9B5E-AC92-52CC-EF3612C9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15BC5-7E9F-1331-7C02-E7B43886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E4815-8B12-3188-D5F7-59EA80F8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E3B1A-A780-384E-06E8-84F7074D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D768A-ED44-ECA8-893C-430D8DFA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FAF85-74C8-6224-1B8D-65E93C26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2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C153-8703-55B7-DB66-132914F7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2785-215D-C6FD-AC6A-28AF4921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E79EB-094C-7514-2CE4-34CDA2611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C7717-EB63-7713-EE79-DEB8A2A9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B277A-F899-4E70-3D57-370888F7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B5655-72BB-82F3-9E9B-B824F58E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9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AF22-6710-2B39-0186-5429B57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BFCAF-50E6-914F-5309-A1FB3D3F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DDEF-C3B1-5984-8E34-3393807B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C84D-4DEC-3ECB-5C09-61449123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0B9AB-24E8-43DB-FF9F-DB50249F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448C-41DE-2065-8DCB-1D881652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1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60781-4A38-17D1-58BC-E13CC082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AF746-E3FC-7423-24CB-65A2D168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5948-B938-3BFE-B1F0-1FAEAC26D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24FD-7BA6-49CD-B968-3B13F6A25E5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1239-2A9E-1A50-7C89-9A007D64A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971C-3E3B-AFC8-DA9C-63B7BEF71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95D1A-BCE2-4A6B-B8D8-7F76237BA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4AC75B-77DA-91BC-27E1-5760EB3C5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E24366-8609-4BDC-B5A1-0B23496F56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95927" y="1600200"/>
            <a:ext cx="101020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Wind Turbine Fault Detection and Performance Optimization Using SCADA Data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7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8FF5E-E92F-D0B3-B7F7-605B83E1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0DAA-A0B6-E270-3F9D-F8F44B2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422C-A1F0-9828-1357-465D42412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6873"/>
            <a:ext cx="4657436" cy="372009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Standardized numerical features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performance.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04F13-8789-1B4E-BFC2-3320B404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18" y="3159760"/>
            <a:ext cx="5248910" cy="342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8CB77-185C-E9BF-468B-4776117D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4619"/>
            <a:ext cx="4748819" cy="775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B2554-873C-8898-7034-6DA372CF3C94}"/>
              </a:ext>
            </a:extLst>
          </p:cNvPr>
          <p:cNvSpPr txBox="1"/>
          <p:nvPr/>
        </p:nvSpPr>
        <p:spPr>
          <a:xfrm>
            <a:off x="6012873" y="19635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Condition Labeling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Created a new feature to classify turbine failures where power output was zero despite sufficient wind speed.  </a:t>
            </a:r>
          </a:p>
        </p:txBody>
      </p:sp>
    </p:spTree>
    <p:extLst>
      <p:ext uri="{BB962C8B-B14F-4D97-AF65-F5344CB8AC3E}">
        <p14:creationId xmlns:p14="http://schemas.microsoft.com/office/powerpoint/2010/main" val="428695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5070-5846-C738-3D1C-E0DCFDCE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9594-58A4-657D-646C-20008E29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A4DAB-AEF0-4665-77E5-DB5A63F2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559826"/>
            <a:ext cx="6308437" cy="4617137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Handling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Applied SMOTE (Synthetic Minority Oversampling Technique) to balance the dataset for accurate classification. 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7FB6B-A380-D4FE-4A68-35FBDE0E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51" y="2369920"/>
            <a:ext cx="4667739" cy="3476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234F66-13FD-BE08-BCD9-FAF6FC32CEE3}"/>
              </a:ext>
            </a:extLst>
          </p:cNvPr>
          <p:cNvSpPr txBox="1"/>
          <p:nvPr/>
        </p:nvSpPr>
        <p:spPr>
          <a:xfrm>
            <a:off x="535708" y="5879061"/>
            <a:ext cx="11342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steps ensure a clean, balanced, and well-structured dataset, leading to improved model performance in failure detection and power prediction.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968E7-D6E3-7926-EB6B-1B5AA4647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399" y="3614509"/>
            <a:ext cx="5501640" cy="14211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D40314-22DE-FC23-09D3-04F1AACDC48A}"/>
              </a:ext>
            </a:extLst>
          </p:cNvPr>
          <p:cNvSpPr txBox="1"/>
          <p:nvPr/>
        </p:nvSpPr>
        <p:spPr>
          <a:xfrm>
            <a:off x="6631709" y="2369920"/>
            <a:ext cx="50245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Splitting Data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is split into training and testing sets.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5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497B-2280-B3DF-0633-71A19B998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8C4F-5841-1586-17E8-0D896493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89BCF0-F622-0759-B410-1D6D2573F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194" y="2464910"/>
            <a:ext cx="7300593" cy="336833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EAFA17-4581-B85E-001D-1B21B2A7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491"/>
            <a:ext cx="4553585" cy="4039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9AFAEA-D076-8B1B-0865-2BDCFC429355}"/>
              </a:ext>
            </a:extLst>
          </p:cNvPr>
          <p:cNvSpPr txBox="1"/>
          <p:nvPr/>
        </p:nvSpPr>
        <p:spPr>
          <a:xfrm>
            <a:off x="748146" y="6308209"/>
            <a:ext cx="229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2A54E2-780E-CA7B-9976-689B161AA2FB}"/>
              </a:ext>
            </a:extLst>
          </p:cNvPr>
          <p:cNvSpPr txBox="1"/>
          <p:nvPr/>
        </p:nvSpPr>
        <p:spPr>
          <a:xfrm>
            <a:off x="8021782" y="6076655"/>
            <a:ext cx="229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9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536A-26FA-0E59-B2FD-8040B2CD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8E8C-3170-145C-BA18-2DB5ABF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D4D2-69B8-6E14-13D1-19F659AC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558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models were evaluated based on accuracy, precision, recall, F1-score to detect turbine failures.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achieved the highest accuracy (97.86%), making it the most reliable for failure detection.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and Neural Network performed well (~96%), balancing precision and recall effectively.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had 96.2% accuracy, but it was computationally expensive for large datasets.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(85.3%) and Naïve Bayes (65.3%) struggled, with lower recall, leading to missed failure detections.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 showed that Random Forest had the lowest false negatives, ensuring that most failures were detected accurately.  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Random Forest is the best classification model, providing the highest reliability in predicting wind turbine failures. 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43C4E-ED31-A152-A8D3-DD362C6E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59" y="2122228"/>
            <a:ext cx="4585335" cy="30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CFBA-80D4-D3FC-5512-B47924EC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E9BD-37A8-1F93-8402-F76DB4DD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Classification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8B2B-586C-04D6-5DBA-09F2B0BA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558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various deep learning models in wind turbine fault detection is evaluated based on accuracy metrics: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CNN-LSTM: Achieves the highest accuracy of 0.8941, demonstrating strong feature extraction and temporal pattern learning.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Memory): Performs well with an accuracy of 0.8736, effectively capturing sequential dependencies in SCADA data.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(Recurrent Neural Network): Achieves an accuracy of 0.8771, showing improved sequence modeling capabilities.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(Convolutional Neural Network): Records an accuracy of 0.8634, excelling in spatial feature extraction.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Perceptron): Scores 0.8623, showing competitive performance despite its simpler architecture. 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Among all models, the Hybrid CNN-LSTM exhibits the best accuracy, highlighting the advantage of combining spatial and temporal feature learning.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37FF6-AEDD-903A-7B84-0E88E1EF4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36" y="2286645"/>
            <a:ext cx="5814564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5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5922-5863-84BA-748B-CB107B06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B733-7FEB-893C-500D-82227A61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Prediction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0D4B-DF1D-1B25-BDC7-4846C13B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6843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Condition vs. Predicted Condition: Model accuracy is assessed by comparing actual turbine failures with predicted failures.  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Takeaways: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prediction accuracy enables early fault detection and reduces false alarms.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proactive maintenance strategies, preventing unexpected failures.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Reducing downtime and repair costs, improving turbine efficiency and lifespan. 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fault monitoring enhances operational reliability and grid stability.  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2E0CE-DFE4-2844-B87B-9BB54A14A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45" y="2120629"/>
            <a:ext cx="7639455" cy="2891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6D16DD-9DDA-D2EF-ACD1-95C81C8D6DD2}"/>
              </a:ext>
            </a:extLst>
          </p:cNvPr>
          <p:cNvSpPr txBox="1"/>
          <p:nvPr/>
        </p:nvSpPr>
        <p:spPr>
          <a:xfrm>
            <a:off x="838199" y="5988734"/>
            <a:ext cx="10211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deep learning models significantly improve wind turbine health monitoring, leading to smarter energy management and cost-effective maintenance strategies.</a:t>
            </a:r>
          </a:p>
        </p:txBody>
      </p:sp>
    </p:spTree>
    <p:extLst>
      <p:ext uri="{BB962C8B-B14F-4D97-AF65-F5344CB8AC3E}">
        <p14:creationId xmlns:p14="http://schemas.microsoft.com/office/powerpoint/2010/main" val="246118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EC65-82AF-0CDE-93D0-081BE82E7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C3DB-F5E8-23CB-858D-56545A07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1940-972E-6420-B690-6C1000CF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92" y="1690688"/>
            <a:ext cx="5263352" cy="4486275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models were assessed using R², MSE, RMSE, and MAE to predict turbine power output. 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(R² = 89.47%)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(R² = 89.35%) were the most accurate models, effectively capturing complex relationships in wind power generation.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(89.44%) and Random Forest Regressor (88.06%) performed well, but slightly below boosting models.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(87.39%) and SVR (87.36%) had lower predictive power, struggling with non-linearity in wind data.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values confirmed that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the lowest prediction errors, making them the best models for forecasting power output. 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accurate regression models, making them ideal for predicting wind turbine energy generation. 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30BB-7579-646A-AAC9-B4576AEF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82" y="3860800"/>
            <a:ext cx="3394782" cy="2554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ACEA0-7222-186D-8926-2FD63C48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25" y="1219632"/>
            <a:ext cx="3352634" cy="24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6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073E8-AAB3-09C0-A2B1-8B9D7154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91C6-415B-E07D-25C9-E15BB020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662D-7A7F-2BC8-CFE0-9AA4613D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073" y="1825625"/>
            <a:ext cx="48860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real-time weather 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predictions.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deep learning models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(LSTMs, CNNs) for enhanced failure detection.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monitoring 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IoT-based wind sensors.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coverage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include multiple turbine sites for better generalization.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energy forecasting models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hybrid AI approaches.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EDBF4-43F0-A24A-222A-BF904455A719}"/>
              </a:ext>
            </a:extLst>
          </p:cNvPr>
          <p:cNvSpPr txBox="1"/>
          <p:nvPr/>
        </p:nvSpPr>
        <p:spPr>
          <a:xfrm>
            <a:off x="459631" y="1690688"/>
            <a:ext cx="609437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effectively detect turbine failures and predict power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(97.86% accuracy)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best classification model for failure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(R² ~89%)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the most accurate power output predictions.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balancing improved failure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predictive maintenance can reduce turbine downtime and optimize energy efficiency.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5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7C53-B9A4-5AA1-BD84-720FFB65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EB06-E1ED-6D53-4EBF-611090DE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0134D-24B1-3451-1FEF-95660C28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81"/>
            <a:ext cx="10515600" cy="4601082"/>
          </a:xfrm>
        </p:spPr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05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Erisen</a:t>
            </a:r>
            <a:r>
              <a:rPr lang="en-US" sz="105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 </a:t>
            </a:r>
            <a:r>
              <a:rPr lang="en-US" sz="105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 Turbine Scada Dataset: 2018 Scada Data of a Wind Turbine in Turkey</a:t>
            </a:r>
            <a:r>
              <a:rPr lang="en-US" sz="105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Zhang, G., Li, Y., Jiang, W., &amp; Shu, L. (2022). A fault diagnosis method for wind turbines with limited labeled data based on balanced joint adaptive network. Neurocomputing, 481, 133-153.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Yang, W.,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Tavner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J., Crabtree, C. J., Feng, Y., &amp; Qiu, Y. (2014). Wind turbine condition monitoring Technical and commercial challenges. Wind Energy, 17(5), 673– 693.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10.1002/we.1508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Kusiak, A., &amp; Li, W. (2011). The prediction and diagnosis of wind turbine faults. Renewable Energy, 36(1), 16–23.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10.1016/j.renene.2010.05.014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Kusiak, A., &amp; Verma, A. (2011). A data-driven approach for monitoring blade pitch faults in wind turbines. IEEE Transactions on Sustainable Energy, 2(1), 87–96.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10.1109/TSTE.2010.2066585.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Sasinthiran, A., Gnanasekaran, S., &amp;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Ragala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(2024). A review of artificial intelligence applications in wind turbine health monitoring. </a:t>
            </a:r>
            <a:r>
              <a:rPr lang="en-US" sz="105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Sustainable Energy, 43</a:t>
            </a:r>
            <a:r>
              <a:rPr lang="en-US" sz="105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2326296. 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Zitrou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Bedford, T., &amp; Walls, L. (2016). Predictive maintenance strategies for wind turbines: A risk-based approach. Reliability Engineering &amp; System Safety, 149, 174-185.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Ibrahim, R., Weinert, M., &amp; Watson, P. (2016). Application of support vector machines in wind turbine fault detection. Energy Informatics, 20(3), 112-134.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Abdallah, I., </a:t>
            </a:r>
            <a:r>
              <a:rPr lang="en-US" sz="10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Ntertimanis</a:t>
            </a: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V., &amp; Mylonas, C. (2018). Decision tree learning for wind turbine fault diagnosis. Safety and Reliability Journal, 3053(2), 125-142.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Orozco, R., Sheng, S., &amp; Phillips, P. (2018). Machine learning in wind turbine health monitoring: A comparative study. Renewable Energy, 33(4), 226-240.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Jiang, L., Hu, X., &amp; Li, Y. (2020). Semi-supervised learning for wind turbine failure localization. Machine Learning in Energy Systems, 41(6), 315-329.</a:t>
            </a:r>
            <a:endParaRPr lang="en-IN" sz="105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Zhu, A., Zhao, Q., Yang, T., &amp; Zhou, L. (2023). Deep learning-based condition monitoring for wind turbines. Computer and Electrical Engineering, 105, 108538.</a:t>
            </a:r>
            <a:endParaRPr lang="en-IN" sz="105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Liang, L., Liu, F., Li, M., He, K., &amp; Xu, G. (2016). Feature selection for machine fault diagnosis using clustering of non-negation matrix factorization. Measurement, 94, 295-305</a:t>
            </a:r>
            <a:r>
              <a:rPr lang="en-US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IN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1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EB63-1407-889E-38AB-F33F0640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28" y="265574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ptos Display" panose="020B0004020202020204" pitchFamily="34" charset="0"/>
              </a:rPr>
              <a:t>THANK YOU</a:t>
            </a:r>
            <a:endParaRPr lang="en-IN" b="1" dirty="0">
              <a:solidFill>
                <a:srgbClr val="002060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FECC-649F-4E11-58DA-D17E8A17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A58E-4F02-2937-9660-75A1178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01872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utilizes machine learning models to analyze wind turbine performance, detect failure conditions, and predict power output.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parameters such as wind speed, direction, and power generation are examined to identify inefficiencies on SCADA data.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classification models (Random Forest, SVM, Decision Tree, Neural Network) are trained to detect turbine failures, with Random Forest achieving 97.86% accuracy. </a:t>
            </a: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emerged as the most accurate for power prediction, achieving R² scores above 89%.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also applies SMOTE to handle class imbalance, ensuring better failure detection.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demonstrate the effectiveness of AI-driven predictive maintenance, improving energy efficiency and turbine reliability. 🚀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43F90-78B8-CA3D-1E03-82F92068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715" y="2438399"/>
            <a:ext cx="3811557" cy="28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0FF4-B728-B3A9-2A95-C90274B3C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1A77-9C81-CB6E-8F52-DB6C4C50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F02B-2D97-CDAF-CABE-8832164C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energy is a crucial renewable resource, but its efficiency depends on factors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speed, direction, and turbine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Unexpected failures and inconsistent power output can lead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losses and increased maintenance costs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study leverages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wind turbine operations, detect failures, and predict power generation.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applying advanced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regression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aims to enhance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optimize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2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AD88E-21A8-D442-91EA-9C9E3EE0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3DB3-CFFB-70AE-4167-71076A24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53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55E7-09DA-1400-6527-F6446874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055"/>
            <a:ext cx="5442527" cy="418190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turbines often experience unplanned failures and fluctuations in energy output, impacting operational reliability. Traditional rule-based maintenance approaches are inefficient, leading to higher costs and downtime.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offers a data-driven solution by detecting patterns in turbine performance, identifying failure risks, and predicting power generation more accurately.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seeks to improve turbine efficiency, reduce maintenance costs, and maximize wind energy utilization through AI-driven insights. 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650FE1-9A41-94BE-5A84-86F78466C6CD}"/>
              </a:ext>
            </a:extLst>
          </p:cNvPr>
          <p:cNvSpPr txBox="1">
            <a:spLocks/>
          </p:cNvSpPr>
          <p:nvPr/>
        </p:nvSpPr>
        <p:spPr>
          <a:xfrm>
            <a:off x="7204364" y="365125"/>
            <a:ext cx="4149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620EF2-13FB-4839-7BCE-62E2627146D6}"/>
              </a:ext>
            </a:extLst>
          </p:cNvPr>
          <p:cNvSpPr txBox="1">
            <a:spLocks/>
          </p:cNvSpPr>
          <p:nvPr/>
        </p:nvSpPr>
        <p:spPr>
          <a:xfrm>
            <a:off x="7026564" y="1825625"/>
            <a:ext cx="47036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turbines face operational inefficiencies due to unpredictable failures and varying wind conditions.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lack accurate methods to predict turbine failures and optimize power generation.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non-linearity of wind characteristics makes traditional forecasting techniques ineffective.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develop machine learning models for failure classification and power prediction, providing a reliable and automated approach to enhance turbine performance, minimize downtime, and improve energy output.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4F1F9-BC09-09C0-030C-1244C767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7B9D-7E98-D66B-C763-74EF8549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-1803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FC3F28-5FA9-D9B3-DDD9-713CA757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58549"/>
              </p:ext>
            </p:extLst>
          </p:nvPr>
        </p:nvGraphicFramePr>
        <p:xfrm>
          <a:off x="512618" y="1225261"/>
          <a:ext cx="11166764" cy="471011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583382">
                  <a:extLst>
                    <a:ext uri="{9D8B030D-6E8A-4147-A177-3AD203B41FA5}">
                      <a16:colId xmlns:a16="http://schemas.microsoft.com/office/drawing/2014/main" val="304104077"/>
                    </a:ext>
                  </a:extLst>
                </a:gridCol>
                <a:gridCol w="5583382">
                  <a:extLst>
                    <a:ext uri="{9D8B030D-6E8A-4147-A177-3AD203B41FA5}">
                      <a16:colId xmlns:a16="http://schemas.microsoft.com/office/drawing/2014/main" val="1353732206"/>
                    </a:ext>
                  </a:extLst>
                </a:gridCol>
              </a:tblGrid>
              <a:tr h="148764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Considerations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67432060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SCADA-Based Condition Monitoring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SCADA data includes power output, wind speed, generator speed, temperature, voltage, and current. - Challenges: Low sampling rate, high noise, and large data volume.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48458142"/>
                  </a:ext>
                </a:extLst>
              </a:tr>
              <a:tr h="706628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Curve Analysis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Models turbine performance under normal conditions. - Polynomial regression, neural networks, and Gaussian processes are used. - Detects deviations indicating controller faults, blade pitch errors, or generator malfunctions. - Requires threshold-based alert systems.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86372322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Anomaly Detection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Identifies abnormal patterns in SCADA data. - Useful for detecting unknown faults. - Requires robust statistical or AI-based techniques.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20724202"/>
                  </a:ext>
                </a:extLst>
              </a:tr>
              <a:tr h="59505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(Classification &amp; Regression)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Requires labeled data for fault classification. - Algorithms: Decision Trees, Random Forest, Neural Networks, Support Vector Machines. - Used for failure type detection and remaining useful life prediction. - Limited by the availability of high-quality labeled data.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885153812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 Learning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(Clustering &amp; Dimensionality Reduction)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labeled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required. - Algorithms: K-Means, Hierarchical Clustering, PCA, Autoencoders. - Helps in detecting new or unknown fault patterns.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948191684"/>
                  </a:ext>
                </a:extLst>
              </a:tr>
              <a:tr h="595055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Semi-Supervised Learning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(Hybrid Approaches)</a:t>
                      </a: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Combines labeled and unlabeled data. - Methods: Self-training, Co-training, Transfer Learning. - Useful when labeled data is scarce or imbalanced. - Can improve model generalization across different turbines.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859720749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Fault Prediction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Uses historical SCADA data to predict failures before they occur. - Neural Networks and Time-Series Analysis (LSTMs) are effective. - Trade-off between prediction accuracy and lead time.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158177988"/>
                  </a:ext>
                </a:extLst>
              </a:tr>
              <a:tr h="595055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&amp; Future Directions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1" marR="37191" marT="18595" marB="1859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Need for high-quality labeled SCADA data. - Balancing model accuracy with computational efficiency. - Developing interpretable AI models for industry adoption. - Integrating real-time analytics for predictive maintenance.</a:t>
                      </a:r>
                    </a:p>
                  </a:txBody>
                  <a:tcPr marL="37191" marR="37191" marT="18595" marB="18595" anchor="ctr"/>
                </a:tc>
                <a:extLst>
                  <a:ext uri="{0D108BD9-81ED-4DB2-BD59-A6C34878D82A}">
                    <a16:rowId xmlns:a16="http://schemas.microsoft.com/office/drawing/2014/main" val="28303927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03241D8-22EA-0657-BCD9-559261820591}"/>
              </a:ext>
            </a:extLst>
          </p:cNvPr>
          <p:cNvSpPr txBox="1"/>
          <p:nvPr/>
        </p:nvSpPr>
        <p:spPr>
          <a:xfrm>
            <a:off x="598055" y="617159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summary of the Wind Turbine Condition Monitoring Survey briefly overviews the methodologies and key aspects considered in wind turbine condition monitoring using SCADA data.</a:t>
            </a:r>
          </a:p>
        </p:txBody>
      </p:sp>
    </p:spTree>
    <p:extLst>
      <p:ext uri="{BB962C8B-B14F-4D97-AF65-F5344CB8AC3E}">
        <p14:creationId xmlns:p14="http://schemas.microsoft.com/office/powerpoint/2010/main" val="26143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9C6C9-1431-EC52-357E-F7A127541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58C6-0BC5-9B56-4FD9-CD6A67B5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C285-6B9E-E646-D831-A396BC52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6" y="1272620"/>
            <a:ext cx="11611918" cy="4904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&amp; Description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26,997 observations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wind turbine performance, capturing key parameters that influence energy generation. It includes: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Date/Time: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of each recorded observation.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(m/s):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speed of wind impacting the turbine.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Direction (°):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angle at which wind approaches the turbine.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 Active Power (kW):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actual power output generated.</a:t>
            </a:r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Power Curve (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KWh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 power output under ideal conditions.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Week, Month, Season, Day, and Hour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extracted for deeper analysis.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 values were identified and handled through imputation.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crucial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machine learning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failures and predict power output, optimizing turbine efficiency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33155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42D0-82F5-A467-0160-DC2099E71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BEBF-4738-4471-2BC0-86B6D393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CDCE6-B9BD-C67C-2BB7-AE167AC089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55" y="2118540"/>
            <a:ext cx="11106082" cy="448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2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539C7-C32F-A9C7-717B-A8A0ABB8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F7C-C4FC-B9D0-B8AF-BBCB773C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87F29-AE6F-960A-36A1-3140CBB3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high-quality data for machine learning models, several preprocessing steps were applied: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F441B-EADC-90C6-370E-B0174097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4094587"/>
            <a:ext cx="5248910" cy="1560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517BD-1D86-1FA5-02AB-129DE4AA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35" y="3655392"/>
            <a:ext cx="3169920" cy="31555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F1A2CB-843E-7921-8A0B-D4BD24FEA962}"/>
              </a:ext>
            </a:extLst>
          </p:cNvPr>
          <p:cNvSpPr txBox="1"/>
          <p:nvPr/>
        </p:nvSpPr>
        <p:spPr>
          <a:xfrm>
            <a:off x="748145" y="2812626"/>
            <a:ext cx="5202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Date/Time Conversion: Transformed into a standard format to extract Week, Month, Season, Day, and Hour for time-based analysis.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46B0C-84F0-5807-64D0-E72DF9A49D3E}"/>
              </a:ext>
            </a:extLst>
          </p:cNvPr>
          <p:cNvSpPr txBox="1"/>
          <p:nvPr/>
        </p:nvSpPr>
        <p:spPr>
          <a:xfrm>
            <a:off x="6585527" y="2387594"/>
            <a:ext cx="5403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Identified in Wind Speed, Wind Direction, and Theoretical Power Curve, and resolved through imputation or removal.  </a:t>
            </a:r>
          </a:p>
        </p:txBody>
      </p:sp>
    </p:spTree>
    <p:extLst>
      <p:ext uri="{BB962C8B-B14F-4D97-AF65-F5344CB8AC3E}">
        <p14:creationId xmlns:p14="http://schemas.microsoft.com/office/powerpoint/2010/main" val="198163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B8D3F-4B2D-123F-E3E8-CCAC83387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0B1F-C8CD-7C94-C6E3-81A3C4E1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6A967-5FF6-8D64-FAF6-2BE6B151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130" y="5899164"/>
            <a:ext cx="4537364" cy="5981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E810E-4887-30B3-022F-8D2A245B3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00" y="1810328"/>
            <a:ext cx="5248910" cy="4366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93CD3-0AF6-8BD6-ECA3-1C2A656AB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26" y="1947558"/>
            <a:ext cx="4676972" cy="395160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48D2DF0-17EB-207A-577C-8256C35BDE08}"/>
              </a:ext>
            </a:extLst>
          </p:cNvPr>
          <p:cNvSpPr txBox="1">
            <a:spLocks/>
          </p:cNvSpPr>
          <p:nvPr/>
        </p:nvSpPr>
        <p:spPr>
          <a:xfrm>
            <a:off x="1242291" y="6087716"/>
            <a:ext cx="4537364" cy="598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2160</Words>
  <Application>Microsoft Office PowerPoint</Application>
  <PresentationFormat>Widescreen</PresentationFormat>
  <Paragraphs>152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 Display</vt:lpstr>
      <vt:lpstr>Arial</vt:lpstr>
      <vt:lpstr>Calibri</vt:lpstr>
      <vt:lpstr>Calibri Light</vt:lpstr>
      <vt:lpstr>Times New Roman</vt:lpstr>
      <vt:lpstr>Office Theme</vt:lpstr>
      <vt:lpstr>AI-Driven Wind Turbine Fault Detection and Performance Optimization Using SCADA Data</vt:lpstr>
      <vt:lpstr>Abstract</vt:lpstr>
      <vt:lpstr>Introduction</vt:lpstr>
      <vt:lpstr>Motivation</vt:lpstr>
      <vt:lpstr>Literature Survey</vt:lpstr>
      <vt:lpstr>Dataset</vt:lpstr>
      <vt:lpstr>Methodology</vt:lpstr>
      <vt:lpstr>Data Processing</vt:lpstr>
      <vt:lpstr>Exploratory Data Analysis (EDA)</vt:lpstr>
      <vt:lpstr>Feature Extraction</vt:lpstr>
      <vt:lpstr>Feature Extraction</vt:lpstr>
      <vt:lpstr>Evaluation Metrics</vt:lpstr>
      <vt:lpstr>Classification Model Results</vt:lpstr>
      <vt:lpstr>Deep Learning Classification Results</vt:lpstr>
      <vt:lpstr>Classification Prediction Results</vt:lpstr>
      <vt:lpstr>Regression Model Results</vt:lpstr>
      <vt:lpstr>Conclusion &amp; 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padducool80@outlook.com</dc:creator>
  <cp:lastModifiedBy>padducool80@outlook.com</cp:lastModifiedBy>
  <cp:revision>18</cp:revision>
  <dcterms:created xsi:type="dcterms:W3CDTF">2024-11-25T10:55:51Z</dcterms:created>
  <dcterms:modified xsi:type="dcterms:W3CDTF">2025-04-01T09:11:45Z</dcterms:modified>
</cp:coreProperties>
</file>