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61" r:id="rId5"/>
    <p:sldId id="259"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43" d="100"/>
          <a:sy n="43" d="100"/>
        </p:scale>
        <p:origin x="157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303DAF-CB6E-4730-A002-1AF70780A25F}"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124651-8979-41F2-A083-FB1056B19741}" type="slidenum">
              <a:rPr lang="en-IN" smtClean="0"/>
              <a:t>‹#›</a:t>
            </a:fld>
            <a:endParaRPr lang="en-IN"/>
          </a:p>
        </p:txBody>
      </p:sp>
    </p:spTree>
    <p:extLst>
      <p:ext uri="{BB962C8B-B14F-4D97-AF65-F5344CB8AC3E}">
        <p14:creationId xmlns:p14="http://schemas.microsoft.com/office/powerpoint/2010/main" val="116032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124651-8979-41F2-A083-FB1056B19741}" type="slidenum">
              <a:rPr lang="en-IN" smtClean="0"/>
              <a:t>1</a:t>
            </a:fld>
            <a:endParaRPr lang="en-IN"/>
          </a:p>
        </p:txBody>
      </p:sp>
    </p:spTree>
    <p:extLst>
      <p:ext uri="{BB962C8B-B14F-4D97-AF65-F5344CB8AC3E}">
        <p14:creationId xmlns:p14="http://schemas.microsoft.com/office/powerpoint/2010/main" val="1593403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4E769B-B248-432A-8315-44DD8DDDC4B1}" type="datetimeFigureOut">
              <a:rPr lang="en-IN" smtClean="0"/>
              <a:t>21-02-2025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E3199F-3122-4854-87EE-3872B02AAB21}" type="slidenum">
              <a:rPr lang="en-IN" smtClean="0"/>
              <a:t>‹#›</a:t>
            </a:fld>
            <a:endParaRPr lang="en-IN"/>
          </a:p>
        </p:txBody>
      </p:sp>
    </p:spTree>
    <p:extLst>
      <p:ext uri="{BB962C8B-B14F-4D97-AF65-F5344CB8AC3E}">
        <p14:creationId xmlns:p14="http://schemas.microsoft.com/office/powerpoint/2010/main" val="1316085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4E769B-B248-432A-8315-44DD8DDDC4B1}" type="datetimeFigureOut">
              <a:rPr lang="en-IN" smtClean="0"/>
              <a:t>21-02-2025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E3199F-3122-4854-87EE-3872B02AAB21}" type="slidenum">
              <a:rPr lang="en-IN" smtClean="0"/>
              <a:t>‹#›</a:t>
            </a:fld>
            <a:endParaRPr lang="en-IN"/>
          </a:p>
        </p:txBody>
      </p:sp>
    </p:spTree>
    <p:extLst>
      <p:ext uri="{BB962C8B-B14F-4D97-AF65-F5344CB8AC3E}">
        <p14:creationId xmlns:p14="http://schemas.microsoft.com/office/powerpoint/2010/main" val="4062356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4E769B-B248-432A-8315-44DD8DDDC4B1}" type="datetimeFigureOut">
              <a:rPr lang="en-IN" smtClean="0"/>
              <a:t>21-02-2025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E3199F-3122-4854-87EE-3872B02AAB21}" type="slidenum">
              <a:rPr lang="en-IN" smtClean="0"/>
              <a:t>‹#›</a:t>
            </a:fld>
            <a:endParaRPr lang="en-IN"/>
          </a:p>
        </p:txBody>
      </p:sp>
    </p:spTree>
    <p:extLst>
      <p:ext uri="{BB962C8B-B14F-4D97-AF65-F5344CB8AC3E}">
        <p14:creationId xmlns:p14="http://schemas.microsoft.com/office/powerpoint/2010/main" val="3844755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4E769B-B248-432A-8315-44DD8DDDC4B1}" type="datetimeFigureOut">
              <a:rPr lang="en-IN" smtClean="0"/>
              <a:t>21-02-2025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E3199F-3122-4854-87EE-3872B02AAB2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53423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E769B-B248-432A-8315-44DD8DDDC4B1}" type="datetimeFigureOut">
              <a:rPr lang="en-IN" smtClean="0"/>
              <a:t>21-02-2025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E3199F-3122-4854-87EE-3872B02AAB21}" type="slidenum">
              <a:rPr lang="en-IN" smtClean="0"/>
              <a:t>‹#›</a:t>
            </a:fld>
            <a:endParaRPr lang="en-IN"/>
          </a:p>
        </p:txBody>
      </p:sp>
    </p:spTree>
    <p:extLst>
      <p:ext uri="{BB962C8B-B14F-4D97-AF65-F5344CB8AC3E}">
        <p14:creationId xmlns:p14="http://schemas.microsoft.com/office/powerpoint/2010/main" val="1223992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4E769B-B248-432A-8315-44DD8DDDC4B1}" type="datetimeFigureOut">
              <a:rPr lang="en-IN" smtClean="0"/>
              <a:t>21-02-2025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E3199F-3122-4854-87EE-3872B02AAB21}" type="slidenum">
              <a:rPr lang="en-IN" smtClean="0"/>
              <a:t>‹#›</a:t>
            </a:fld>
            <a:endParaRPr lang="en-IN"/>
          </a:p>
        </p:txBody>
      </p:sp>
    </p:spTree>
    <p:extLst>
      <p:ext uri="{BB962C8B-B14F-4D97-AF65-F5344CB8AC3E}">
        <p14:creationId xmlns:p14="http://schemas.microsoft.com/office/powerpoint/2010/main" val="455117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4E769B-B248-432A-8315-44DD8DDDC4B1}" type="datetimeFigureOut">
              <a:rPr lang="en-IN" smtClean="0"/>
              <a:t>21-02-2025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E3199F-3122-4854-87EE-3872B02AAB21}" type="slidenum">
              <a:rPr lang="en-IN" smtClean="0"/>
              <a:t>‹#›</a:t>
            </a:fld>
            <a:endParaRPr lang="en-IN"/>
          </a:p>
        </p:txBody>
      </p:sp>
    </p:spTree>
    <p:extLst>
      <p:ext uri="{BB962C8B-B14F-4D97-AF65-F5344CB8AC3E}">
        <p14:creationId xmlns:p14="http://schemas.microsoft.com/office/powerpoint/2010/main" val="3880355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4E769B-B248-432A-8315-44DD8DDDC4B1}" type="datetimeFigureOut">
              <a:rPr lang="en-IN" smtClean="0"/>
              <a:t>21-02-2025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E3199F-3122-4854-87EE-3872B02AAB21}" type="slidenum">
              <a:rPr lang="en-IN" smtClean="0"/>
              <a:t>‹#›</a:t>
            </a:fld>
            <a:endParaRPr lang="en-IN"/>
          </a:p>
        </p:txBody>
      </p:sp>
    </p:spTree>
    <p:extLst>
      <p:ext uri="{BB962C8B-B14F-4D97-AF65-F5344CB8AC3E}">
        <p14:creationId xmlns:p14="http://schemas.microsoft.com/office/powerpoint/2010/main" val="1045837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4E769B-B248-432A-8315-44DD8DDDC4B1}" type="datetimeFigureOut">
              <a:rPr lang="en-IN" smtClean="0"/>
              <a:t>21-02-2025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E3199F-3122-4854-87EE-3872B02AAB21}" type="slidenum">
              <a:rPr lang="en-IN" smtClean="0"/>
              <a:t>‹#›</a:t>
            </a:fld>
            <a:endParaRPr lang="en-IN"/>
          </a:p>
        </p:txBody>
      </p:sp>
    </p:spTree>
    <p:extLst>
      <p:ext uri="{BB962C8B-B14F-4D97-AF65-F5344CB8AC3E}">
        <p14:creationId xmlns:p14="http://schemas.microsoft.com/office/powerpoint/2010/main" val="2049723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34E769B-B248-432A-8315-44DD8DDDC4B1}" type="datetimeFigureOut">
              <a:rPr lang="en-IN" smtClean="0"/>
              <a:t>21-02-2025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E3199F-3122-4854-87EE-3872B02AAB21}" type="slidenum">
              <a:rPr lang="en-IN" smtClean="0"/>
              <a:t>‹#›</a:t>
            </a:fld>
            <a:endParaRPr lang="en-IN"/>
          </a:p>
        </p:txBody>
      </p:sp>
    </p:spTree>
    <p:extLst>
      <p:ext uri="{BB962C8B-B14F-4D97-AF65-F5344CB8AC3E}">
        <p14:creationId xmlns:p14="http://schemas.microsoft.com/office/powerpoint/2010/main" val="3742037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E769B-B248-432A-8315-44DD8DDDC4B1}" type="datetimeFigureOut">
              <a:rPr lang="en-IN" smtClean="0"/>
              <a:t>21-02-2025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E3199F-3122-4854-87EE-3872B02AAB21}" type="slidenum">
              <a:rPr lang="en-IN" smtClean="0"/>
              <a:t>‹#›</a:t>
            </a:fld>
            <a:endParaRPr lang="en-IN"/>
          </a:p>
        </p:txBody>
      </p:sp>
    </p:spTree>
    <p:extLst>
      <p:ext uri="{BB962C8B-B14F-4D97-AF65-F5344CB8AC3E}">
        <p14:creationId xmlns:p14="http://schemas.microsoft.com/office/powerpoint/2010/main" val="1337627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4E769B-B248-432A-8315-44DD8DDDC4B1}" type="datetimeFigureOut">
              <a:rPr lang="en-IN" smtClean="0"/>
              <a:t>21-02-2025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E3199F-3122-4854-87EE-3872B02AAB21}" type="slidenum">
              <a:rPr lang="en-IN" smtClean="0"/>
              <a:t>‹#›</a:t>
            </a:fld>
            <a:endParaRPr lang="en-IN"/>
          </a:p>
        </p:txBody>
      </p:sp>
    </p:spTree>
    <p:extLst>
      <p:ext uri="{BB962C8B-B14F-4D97-AF65-F5344CB8AC3E}">
        <p14:creationId xmlns:p14="http://schemas.microsoft.com/office/powerpoint/2010/main" val="3759061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4E769B-B248-432A-8315-44DD8DDDC4B1}" type="datetimeFigureOut">
              <a:rPr lang="en-IN" smtClean="0"/>
              <a:t>21-02-2025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E3199F-3122-4854-87EE-3872B02AAB21}" type="slidenum">
              <a:rPr lang="en-IN" smtClean="0"/>
              <a:t>‹#›</a:t>
            </a:fld>
            <a:endParaRPr lang="en-IN"/>
          </a:p>
        </p:txBody>
      </p:sp>
    </p:spTree>
    <p:extLst>
      <p:ext uri="{BB962C8B-B14F-4D97-AF65-F5344CB8AC3E}">
        <p14:creationId xmlns:p14="http://schemas.microsoft.com/office/powerpoint/2010/main" val="1794953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34E769B-B248-432A-8315-44DD8DDDC4B1}" type="datetimeFigureOut">
              <a:rPr lang="en-IN" smtClean="0"/>
              <a:t>21-02-2025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BE3199F-3122-4854-87EE-3872B02AAB21}" type="slidenum">
              <a:rPr lang="en-IN" smtClean="0"/>
              <a:t>‹#›</a:t>
            </a:fld>
            <a:endParaRPr lang="en-IN"/>
          </a:p>
        </p:txBody>
      </p:sp>
    </p:spTree>
    <p:extLst>
      <p:ext uri="{BB962C8B-B14F-4D97-AF65-F5344CB8AC3E}">
        <p14:creationId xmlns:p14="http://schemas.microsoft.com/office/powerpoint/2010/main" val="337615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34E769B-B248-432A-8315-44DD8DDDC4B1}" type="datetimeFigureOut">
              <a:rPr lang="en-IN" smtClean="0"/>
              <a:t>21-02-2025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BE3199F-3122-4854-87EE-3872B02AAB21}" type="slidenum">
              <a:rPr lang="en-IN" smtClean="0"/>
              <a:t>‹#›</a:t>
            </a:fld>
            <a:endParaRPr lang="en-IN"/>
          </a:p>
        </p:txBody>
      </p:sp>
    </p:spTree>
    <p:extLst>
      <p:ext uri="{BB962C8B-B14F-4D97-AF65-F5344CB8AC3E}">
        <p14:creationId xmlns:p14="http://schemas.microsoft.com/office/powerpoint/2010/main" val="724532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34E769B-B248-432A-8315-44DD8DDDC4B1}" type="datetimeFigureOut">
              <a:rPr lang="en-IN" smtClean="0"/>
              <a:t>21-02-2025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BE3199F-3122-4854-87EE-3872B02AAB21}" type="slidenum">
              <a:rPr lang="en-IN" smtClean="0"/>
              <a:t>‹#›</a:t>
            </a:fld>
            <a:endParaRPr lang="en-IN"/>
          </a:p>
        </p:txBody>
      </p:sp>
    </p:spTree>
    <p:extLst>
      <p:ext uri="{BB962C8B-B14F-4D97-AF65-F5344CB8AC3E}">
        <p14:creationId xmlns:p14="http://schemas.microsoft.com/office/powerpoint/2010/main" val="167116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4E769B-B248-432A-8315-44DD8DDDC4B1}" type="datetimeFigureOut">
              <a:rPr lang="en-IN" smtClean="0"/>
              <a:t>21-02-2025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E3199F-3122-4854-87EE-3872B02AAB21}" type="slidenum">
              <a:rPr lang="en-IN" smtClean="0"/>
              <a:t>‹#›</a:t>
            </a:fld>
            <a:endParaRPr lang="en-IN"/>
          </a:p>
        </p:txBody>
      </p:sp>
    </p:spTree>
    <p:extLst>
      <p:ext uri="{BB962C8B-B14F-4D97-AF65-F5344CB8AC3E}">
        <p14:creationId xmlns:p14="http://schemas.microsoft.com/office/powerpoint/2010/main" val="348577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34E769B-B248-432A-8315-44DD8DDDC4B1}" type="datetimeFigureOut">
              <a:rPr lang="en-IN" smtClean="0"/>
              <a:t>21-02-2025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E3199F-3122-4854-87EE-3872B02AAB21}" type="slidenum">
              <a:rPr lang="en-IN" smtClean="0"/>
              <a:t>‹#›</a:t>
            </a:fld>
            <a:endParaRPr lang="en-IN"/>
          </a:p>
        </p:txBody>
      </p:sp>
    </p:spTree>
    <p:extLst>
      <p:ext uri="{BB962C8B-B14F-4D97-AF65-F5344CB8AC3E}">
        <p14:creationId xmlns:p14="http://schemas.microsoft.com/office/powerpoint/2010/main" val="3098107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7.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67D20-7F31-8123-73E9-4FA5629269A0}"/>
              </a:ext>
            </a:extLst>
          </p:cNvPr>
          <p:cNvSpPr>
            <a:spLocks noGrp="1"/>
          </p:cNvSpPr>
          <p:nvPr>
            <p:ph type="ctrTitle"/>
          </p:nvPr>
        </p:nvSpPr>
        <p:spPr>
          <a:xfrm>
            <a:off x="1524000" y="683045"/>
            <a:ext cx="9144000" cy="3729719"/>
          </a:xfrm>
        </p:spPr>
        <p:txBody>
          <a:bodyPr>
            <a:normAutofit/>
          </a:bodyPr>
          <a:lstStyle/>
          <a:p>
            <a:pPr algn="ctr"/>
            <a:r>
              <a:rPr lang="en-US" sz="2000" dirty="0">
                <a:latin typeface="Arial" panose="020B0604020202020204" pitchFamily="34" charset="0"/>
                <a:cs typeface="Arial" panose="020B0604020202020204" pitchFamily="34" charset="0"/>
              </a:rPr>
              <a:t>Al-Powered Sign Language Translator</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Create an Al-based real-time sign language-</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to-text and speech converter to bridge</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communication gaps for the hearing-impaired</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community.</a:t>
            </a:r>
            <a:endParaRPr lang="en-IN" sz="20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256EEF5-3239-9F1C-E2F9-23A0FA956733}"/>
              </a:ext>
            </a:extLst>
          </p:cNvPr>
          <p:cNvSpPr>
            <a:spLocks noGrp="1"/>
          </p:cNvSpPr>
          <p:nvPr>
            <p:ph type="subTitle" idx="1"/>
          </p:nvPr>
        </p:nvSpPr>
        <p:spPr>
          <a:xfrm flipV="1">
            <a:off x="1861851" y="4087258"/>
            <a:ext cx="8646978" cy="1525836"/>
          </a:xfrm>
        </p:spPr>
        <p:txBody>
          <a:bodyPr/>
          <a:lstStyle/>
          <a:p>
            <a:r>
              <a:rPr lang="en-IN" dirty="0"/>
              <a:t>  </a:t>
            </a:r>
          </a:p>
        </p:txBody>
      </p:sp>
      <p:sp>
        <p:nvSpPr>
          <p:cNvPr id="4" name="TextBox 3">
            <a:extLst>
              <a:ext uri="{FF2B5EF4-FFF2-40B4-BE49-F238E27FC236}">
                <a16:creationId xmlns:a16="http://schemas.microsoft.com/office/drawing/2014/main" id="{2A1979C7-D435-66EF-AAC9-2CD3EFE43265}"/>
              </a:ext>
            </a:extLst>
          </p:cNvPr>
          <p:cNvSpPr txBox="1"/>
          <p:nvPr/>
        </p:nvSpPr>
        <p:spPr>
          <a:xfrm>
            <a:off x="1524000" y="1267821"/>
            <a:ext cx="8984829" cy="1200329"/>
          </a:xfrm>
          <a:prstGeom prst="rect">
            <a:avLst/>
          </a:prstGeom>
          <a:noFill/>
        </p:spPr>
        <p:txBody>
          <a:bodyPr wrap="square" rtlCol="0">
            <a:spAutoFit/>
          </a:bodyPr>
          <a:lstStyle/>
          <a:p>
            <a:pPr algn="ctr"/>
            <a:r>
              <a:rPr lang="en-US" dirty="0">
                <a:latin typeface="Artifakt Element Black" panose="020B0A03050000020004" pitchFamily="34" charset="0"/>
                <a:ea typeface="Artifakt Element Black" panose="020B0A03050000020004" pitchFamily="34" charset="0"/>
              </a:rPr>
              <a:t>PROBLEMS 10</a:t>
            </a:r>
          </a:p>
          <a:p>
            <a:pPr algn="ctr"/>
            <a:r>
              <a:rPr lang="en-US" dirty="0">
                <a:latin typeface="Artifakt Element Black" panose="020B0A03050000020004" pitchFamily="34" charset="0"/>
                <a:ea typeface="Artifakt Element Black" panose="020B0A03050000020004" pitchFamily="34" charset="0"/>
              </a:rPr>
              <a:t>Healthcare &amp; Biotech</a:t>
            </a:r>
          </a:p>
          <a:p>
            <a:pPr algn="ctr"/>
            <a:r>
              <a:rPr lang="en-US" dirty="0">
                <a:latin typeface="Artifakt Element Black" panose="020B0A03050000020004" pitchFamily="34" charset="0"/>
                <a:ea typeface="Artifakt Element Black" panose="020B0A03050000020004" pitchFamily="34" charset="0"/>
              </a:rPr>
              <a:t>(SDG 10: Reduced</a:t>
            </a:r>
          </a:p>
          <a:p>
            <a:pPr algn="ctr"/>
            <a:r>
              <a:rPr lang="en-US" dirty="0">
                <a:latin typeface="Artifakt Element Black" panose="020B0A03050000020004" pitchFamily="34" charset="0"/>
                <a:ea typeface="Artifakt Element Black" panose="020B0A03050000020004" pitchFamily="34" charset="0"/>
              </a:rPr>
              <a:t>Inequalities)</a:t>
            </a:r>
            <a:endParaRPr lang="en-IN" dirty="0">
              <a:latin typeface="Artifakt Element Black" panose="020B0A03050000020004" pitchFamily="34" charset="0"/>
              <a:ea typeface="Artifakt Element Black" panose="020B0A03050000020004" pitchFamily="34" charset="0"/>
            </a:endParaRPr>
          </a:p>
        </p:txBody>
      </p:sp>
      <p:sp>
        <p:nvSpPr>
          <p:cNvPr id="8" name="TextBox 7">
            <a:extLst>
              <a:ext uri="{FF2B5EF4-FFF2-40B4-BE49-F238E27FC236}">
                <a16:creationId xmlns:a16="http://schemas.microsoft.com/office/drawing/2014/main" id="{9952A23B-3F57-A760-CBB5-3F454CDAE85A}"/>
              </a:ext>
            </a:extLst>
          </p:cNvPr>
          <p:cNvSpPr txBox="1"/>
          <p:nvPr/>
        </p:nvSpPr>
        <p:spPr>
          <a:xfrm>
            <a:off x="4294658" y="4850176"/>
            <a:ext cx="4865614" cy="1200329"/>
          </a:xfrm>
          <a:prstGeom prst="rect">
            <a:avLst/>
          </a:prstGeom>
          <a:noFill/>
        </p:spPr>
        <p:txBody>
          <a:bodyPr wrap="square" rtlCol="0">
            <a:spAutoFit/>
          </a:bodyPr>
          <a:lstStyle/>
          <a:p>
            <a:r>
              <a:rPr lang="en-IN" dirty="0"/>
              <a:t>K Jaya Sravani        12212274</a:t>
            </a:r>
          </a:p>
          <a:p>
            <a:r>
              <a:rPr lang="en-IN" dirty="0"/>
              <a:t>K Sivaram                12220696</a:t>
            </a:r>
          </a:p>
          <a:p>
            <a:r>
              <a:rPr lang="en-IN" dirty="0"/>
              <a:t>Arvind Choudhary 12214090</a:t>
            </a:r>
          </a:p>
          <a:p>
            <a:r>
              <a:rPr lang="en-IN" dirty="0"/>
              <a:t>Aman Choudhary  12214092</a:t>
            </a:r>
          </a:p>
        </p:txBody>
      </p:sp>
      <p:sp>
        <p:nvSpPr>
          <p:cNvPr id="9" name="TextBox 8">
            <a:extLst>
              <a:ext uri="{FF2B5EF4-FFF2-40B4-BE49-F238E27FC236}">
                <a16:creationId xmlns:a16="http://schemas.microsoft.com/office/drawing/2014/main" id="{2B6F5C58-96FA-1857-47AD-8965A07021F2}"/>
              </a:ext>
            </a:extLst>
          </p:cNvPr>
          <p:cNvSpPr txBox="1"/>
          <p:nvPr/>
        </p:nvSpPr>
        <p:spPr>
          <a:xfrm>
            <a:off x="1032933" y="389465"/>
            <a:ext cx="10092267" cy="584775"/>
          </a:xfrm>
          <a:prstGeom prst="rect">
            <a:avLst/>
          </a:prstGeom>
          <a:noFill/>
        </p:spPr>
        <p:txBody>
          <a:bodyPr wrap="square" rtlCol="0">
            <a:spAutoFit/>
          </a:bodyPr>
          <a:lstStyle/>
          <a:p>
            <a:pPr algn="ctr"/>
            <a:r>
              <a:rPr lang="en-IN" sz="3200" b="1" dirty="0"/>
              <a:t>Bugs Slayers</a:t>
            </a:r>
          </a:p>
        </p:txBody>
      </p:sp>
    </p:spTree>
    <p:extLst>
      <p:ext uri="{BB962C8B-B14F-4D97-AF65-F5344CB8AC3E}">
        <p14:creationId xmlns:p14="http://schemas.microsoft.com/office/powerpoint/2010/main" val="2620834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B76C5-6221-0425-FB18-9CE9B9BEDD58}"/>
              </a:ext>
            </a:extLst>
          </p:cNvPr>
          <p:cNvSpPr>
            <a:spLocks noGrp="1"/>
          </p:cNvSpPr>
          <p:nvPr>
            <p:ph type="title"/>
          </p:nvPr>
        </p:nvSpPr>
        <p:spPr>
          <a:xfrm>
            <a:off x="1154954" y="638978"/>
            <a:ext cx="8825659" cy="2412694"/>
          </a:xfrm>
        </p:spPr>
        <p:txBody>
          <a:bodyPr/>
          <a:lstStyle/>
          <a:p>
            <a:r>
              <a:rPr lang="en-US" sz="1600" b="1" dirty="0"/>
              <a:t>Problem Statement:</a:t>
            </a:r>
            <a:br>
              <a:rPr lang="en-US" sz="1600" b="1" dirty="0"/>
            </a:br>
            <a:r>
              <a:rPr lang="en-US" sz="1600" b="1" dirty="0"/>
              <a:t>Communication Barriers for the Hearing-Impaired Community</a:t>
            </a:r>
            <a:r>
              <a:rPr lang="en-US" sz="1600" dirty="0"/>
              <a:t>:</a:t>
            </a:r>
            <a:br>
              <a:rPr lang="en-US" sz="1600" dirty="0"/>
            </a:br>
            <a:r>
              <a:rPr lang="en-US" sz="1600" dirty="0"/>
              <a:t>Communication is one of the most fundamental aspects of human interaction. However, for individuals with hearing impairments, interacting with those who don't know sign language can be extremely challenging. This barrier can lead to isolation, misunderstanding, and difficulty accessing services, education, and opportunities.</a:t>
            </a:r>
            <a:br>
              <a:rPr lang="en-US" sz="1600" dirty="0"/>
            </a:br>
            <a:r>
              <a:rPr lang="en-US" sz="1600" dirty="0"/>
              <a:t>For instance, in public spaces or educational institutions, hearing-impaired individuals often face difficulties communicating effectively without assistance. In addition, sign language interpreters may not always be available.</a:t>
            </a:r>
          </a:p>
        </p:txBody>
      </p:sp>
      <p:sp>
        <p:nvSpPr>
          <p:cNvPr id="3" name="Text Placeholder 2">
            <a:extLst>
              <a:ext uri="{FF2B5EF4-FFF2-40B4-BE49-F238E27FC236}">
                <a16:creationId xmlns:a16="http://schemas.microsoft.com/office/drawing/2014/main" id="{60ACF797-89FE-635A-A2FE-E7122F6135DC}"/>
              </a:ext>
            </a:extLst>
          </p:cNvPr>
          <p:cNvSpPr>
            <a:spLocks noGrp="1"/>
          </p:cNvSpPr>
          <p:nvPr>
            <p:ph type="body" sz="half" idx="2"/>
          </p:nvPr>
        </p:nvSpPr>
        <p:spPr>
          <a:xfrm>
            <a:off x="1154954" y="3172858"/>
            <a:ext cx="8825659" cy="3503364"/>
          </a:xfrm>
        </p:spPr>
        <p:txBody>
          <a:bodyPr>
            <a:normAutofit fontScale="25000" lnSpcReduction="20000"/>
          </a:bodyPr>
          <a:lstStyle/>
          <a:p>
            <a:r>
              <a:rPr lang="en-US" sz="6400" b="1" dirty="0"/>
              <a:t>Why This Solution Matters:</a:t>
            </a:r>
          </a:p>
          <a:p>
            <a:pPr>
              <a:buFont typeface="Arial" panose="020B0604020202020204" pitchFamily="34" charset="0"/>
              <a:buChar char="•"/>
            </a:pPr>
            <a:r>
              <a:rPr lang="en-US" sz="6400" b="1" dirty="0"/>
              <a:t>Real-Time System to Bridge the Communication Gap</a:t>
            </a:r>
            <a:r>
              <a:rPr lang="en-US" sz="6400" dirty="0"/>
              <a:t>: To address this issue, we have developed an AI-powered real-time sign language recognition system. This solution aims to make communication between hearing-impaired individuals and those who don't know sign language much more accessible.</a:t>
            </a:r>
          </a:p>
          <a:p>
            <a:pPr marL="742950" lvl="1" indent="-285750">
              <a:buFont typeface="Arial" panose="020B0604020202020204" pitchFamily="34" charset="0"/>
              <a:buChar char="•"/>
            </a:pPr>
            <a:r>
              <a:rPr lang="en-US" sz="6400" dirty="0"/>
              <a:t>By using real-time hand tracking and AI models, the system detects sign language gestures and converts them into text and speech, making it easier for others to understand what the individual is expressing.</a:t>
            </a:r>
          </a:p>
          <a:p>
            <a:pPr marL="742950" lvl="1" indent="-285750">
              <a:buFont typeface="Arial" panose="020B0604020202020204" pitchFamily="34" charset="0"/>
              <a:buChar char="•"/>
            </a:pPr>
            <a:r>
              <a:rPr lang="en-US" sz="6400" dirty="0"/>
              <a:t>This system could be used in various environments such as schools, hospitals, public events, and even at home, allowing hearing-impaired individuals to communicate more seamlessly with those around them.</a:t>
            </a:r>
          </a:p>
          <a:p>
            <a:pPr marL="742950" lvl="1" indent="-285750">
              <a:buFont typeface="Arial" panose="020B0604020202020204" pitchFamily="34" charset="0"/>
              <a:buChar char="•"/>
            </a:pPr>
            <a:r>
              <a:rPr lang="en-US" sz="6400" dirty="0"/>
              <a:t>By automating this process, we are enabling a tool that doesn't require a sign language interpreter, thus helping bridge communication gaps instantly, without waiting for human intervention.</a:t>
            </a:r>
          </a:p>
          <a:p>
            <a:endParaRPr lang="en-IN" dirty="0"/>
          </a:p>
        </p:txBody>
      </p:sp>
    </p:spTree>
    <p:extLst>
      <p:ext uri="{BB962C8B-B14F-4D97-AF65-F5344CB8AC3E}">
        <p14:creationId xmlns:p14="http://schemas.microsoft.com/office/powerpoint/2010/main" val="160578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F2E3F-A42A-E0BC-52D9-DC5EDB974DA7}"/>
              </a:ext>
            </a:extLst>
          </p:cNvPr>
          <p:cNvSpPr>
            <a:spLocks noGrp="1"/>
          </p:cNvSpPr>
          <p:nvPr>
            <p:ph type="title"/>
          </p:nvPr>
        </p:nvSpPr>
        <p:spPr/>
        <p:txBody>
          <a:bodyPr/>
          <a:lstStyle/>
          <a:p>
            <a:r>
              <a:rPr lang="en-IN" dirty="0"/>
              <a:t>  </a:t>
            </a:r>
          </a:p>
        </p:txBody>
      </p:sp>
      <p:sp>
        <p:nvSpPr>
          <p:cNvPr id="3" name="Text Placeholder 2">
            <a:extLst>
              <a:ext uri="{FF2B5EF4-FFF2-40B4-BE49-F238E27FC236}">
                <a16:creationId xmlns:a16="http://schemas.microsoft.com/office/drawing/2014/main" id="{7CBEE97A-3B45-EB69-6F7E-36CA4B3C4661}"/>
              </a:ext>
            </a:extLst>
          </p:cNvPr>
          <p:cNvSpPr>
            <a:spLocks noGrp="1"/>
          </p:cNvSpPr>
          <p:nvPr>
            <p:ph type="body" sz="half" idx="2"/>
          </p:nvPr>
        </p:nvSpPr>
        <p:spPr/>
        <p:txBody>
          <a:bodyPr/>
          <a:lstStyle/>
          <a:p>
            <a:r>
              <a:rPr lang="en-IN" dirty="0"/>
              <a:t> </a:t>
            </a:r>
          </a:p>
        </p:txBody>
      </p:sp>
      <p:pic>
        <p:nvPicPr>
          <p:cNvPr id="5" name="Picture 4">
            <a:extLst>
              <a:ext uri="{FF2B5EF4-FFF2-40B4-BE49-F238E27FC236}">
                <a16:creationId xmlns:a16="http://schemas.microsoft.com/office/drawing/2014/main" id="{68D2BE58-721F-AD93-998F-434B1AB3FA8B}"/>
              </a:ext>
            </a:extLst>
          </p:cNvPr>
          <p:cNvPicPr>
            <a:picLocks noChangeAspect="1"/>
          </p:cNvPicPr>
          <p:nvPr/>
        </p:nvPicPr>
        <p:blipFill>
          <a:blip r:embed="rId2"/>
          <a:stretch>
            <a:fillRect/>
          </a:stretch>
        </p:blipFill>
        <p:spPr>
          <a:xfrm>
            <a:off x="3647733" y="1547518"/>
            <a:ext cx="4896533" cy="4220164"/>
          </a:xfrm>
          <a:prstGeom prst="rect">
            <a:avLst/>
          </a:prstGeom>
        </p:spPr>
      </p:pic>
      <p:sp>
        <p:nvSpPr>
          <p:cNvPr id="6" name="TextBox 5">
            <a:extLst>
              <a:ext uri="{FF2B5EF4-FFF2-40B4-BE49-F238E27FC236}">
                <a16:creationId xmlns:a16="http://schemas.microsoft.com/office/drawing/2014/main" id="{D0068E8A-C544-BF75-E9BA-18514A31C70A}"/>
              </a:ext>
            </a:extLst>
          </p:cNvPr>
          <p:cNvSpPr txBox="1"/>
          <p:nvPr/>
        </p:nvSpPr>
        <p:spPr>
          <a:xfrm>
            <a:off x="3327094" y="484741"/>
            <a:ext cx="5475383" cy="523220"/>
          </a:xfrm>
          <a:prstGeom prst="rect">
            <a:avLst/>
          </a:prstGeom>
          <a:noFill/>
        </p:spPr>
        <p:txBody>
          <a:bodyPr wrap="square" rtlCol="0">
            <a:spAutoFit/>
          </a:bodyPr>
          <a:lstStyle/>
          <a:p>
            <a:pPr algn="ctr"/>
            <a:r>
              <a:rPr lang="en-IN" sz="2800" dirty="0"/>
              <a:t>System</a:t>
            </a:r>
            <a:r>
              <a:rPr lang="en-IN" dirty="0"/>
              <a:t> </a:t>
            </a:r>
            <a:r>
              <a:rPr lang="en-IN" sz="2800" dirty="0"/>
              <a:t>Workflow</a:t>
            </a:r>
            <a:endParaRPr lang="en-IN" dirty="0"/>
          </a:p>
        </p:txBody>
      </p:sp>
    </p:spTree>
    <p:extLst>
      <p:ext uri="{BB962C8B-B14F-4D97-AF65-F5344CB8AC3E}">
        <p14:creationId xmlns:p14="http://schemas.microsoft.com/office/powerpoint/2010/main" val="1520052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4AA66A-708E-D121-382A-C9F456F09E6E}"/>
              </a:ext>
            </a:extLst>
          </p:cNvPr>
          <p:cNvPicPr>
            <a:picLocks noChangeAspect="1"/>
          </p:cNvPicPr>
          <p:nvPr/>
        </p:nvPicPr>
        <p:blipFill>
          <a:blip r:embed="rId2"/>
          <a:stretch>
            <a:fillRect/>
          </a:stretch>
        </p:blipFill>
        <p:spPr>
          <a:xfrm>
            <a:off x="1956810" y="366285"/>
            <a:ext cx="8278380" cy="6125430"/>
          </a:xfrm>
          <a:prstGeom prst="rect">
            <a:avLst/>
          </a:prstGeom>
        </p:spPr>
      </p:pic>
    </p:spTree>
    <p:extLst>
      <p:ext uri="{BB962C8B-B14F-4D97-AF65-F5344CB8AC3E}">
        <p14:creationId xmlns:p14="http://schemas.microsoft.com/office/powerpoint/2010/main" val="242912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CE8ED-3307-110C-9986-6CA6917D8095}"/>
              </a:ext>
            </a:extLst>
          </p:cNvPr>
          <p:cNvSpPr>
            <a:spLocks noGrp="1"/>
          </p:cNvSpPr>
          <p:nvPr>
            <p:ph type="title"/>
          </p:nvPr>
        </p:nvSpPr>
        <p:spPr>
          <a:xfrm>
            <a:off x="407624" y="649995"/>
            <a:ext cx="11501610" cy="5728772"/>
          </a:xfrm>
        </p:spPr>
        <p:txBody>
          <a:bodyPr/>
          <a:lstStyle/>
          <a:p>
            <a:r>
              <a:rPr lang="en-IN" sz="2000" dirty="0">
                <a:latin typeface="Arial" panose="020B0604020202020204" pitchFamily="34" charset="0"/>
                <a:cs typeface="Arial" panose="020B0604020202020204" pitchFamily="34" charset="0"/>
              </a:rPr>
              <a:t>Process: </a:t>
            </a:r>
            <a:br>
              <a:rPr lang="en-IN" sz="2000" dirty="0">
                <a:latin typeface="Arial" panose="020B0604020202020204" pitchFamily="34" charset="0"/>
                <a:cs typeface="Arial" panose="020B0604020202020204" pitchFamily="34" charset="0"/>
              </a:rPr>
            </a:br>
            <a:br>
              <a:rPr lang="en-IN" sz="2000" dirty="0">
                <a:latin typeface="Arial" panose="020B0604020202020204" pitchFamily="34" charset="0"/>
                <a:cs typeface="Arial" panose="020B0604020202020204" pitchFamily="34" charset="0"/>
              </a:rPr>
            </a:br>
            <a:r>
              <a:rPr lang="en-IN" sz="2000" b="1" dirty="0">
                <a:solidFill>
                  <a:schemeClr val="bg1"/>
                </a:solidFill>
                <a:latin typeface="Arial" panose="020B0604020202020204" pitchFamily="34" charset="0"/>
                <a:cs typeface="Arial" panose="020B0604020202020204" pitchFamily="34" charset="0"/>
              </a:rPr>
              <a:t>1. Dataset Collection and Preprocessing: </a:t>
            </a:r>
            <a:br>
              <a:rPr lang="en-IN" sz="2000" b="1" dirty="0">
                <a:solidFill>
                  <a:schemeClr val="bg1"/>
                </a:solidFill>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 We collected the dataset of hand gestures and </a:t>
            </a:r>
            <a:r>
              <a:rPr lang="en-IN" sz="2000" dirty="0" err="1">
                <a:latin typeface="Arial" panose="020B0604020202020204" pitchFamily="34" charset="0"/>
                <a:cs typeface="Arial" panose="020B0604020202020204" pitchFamily="34" charset="0"/>
              </a:rPr>
              <a:t>preprocessed</a:t>
            </a:r>
            <a:r>
              <a:rPr lang="en-IN" sz="2000" dirty="0">
                <a:latin typeface="Arial" panose="020B0604020202020204" pitchFamily="34" charset="0"/>
                <a:cs typeface="Arial" panose="020B0604020202020204" pitchFamily="34" charset="0"/>
              </a:rPr>
              <a:t> the dataset which involved resizing, normalizing, and splitting the data into training, validation and testing sets.</a:t>
            </a:r>
            <a:br>
              <a:rPr lang="en-IN" sz="2000" dirty="0">
                <a:latin typeface="Arial" panose="020B0604020202020204" pitchFamily="34" charset="0"/>
                <a:cs typeface="Arial" panose="020B0604020202020204" pitchFamily="34" charset="0"/>
              </a:rPr>
            </a:br>
            <a:br>
              <a:rPr lang="en-IN" sz="2000" dirty="0">
                <a:latin typeface="Arial" panose="020B0604020202020204" pitchFamily="34" charset="0"/>
                <a:cs typeface="Arial" panose="020B0604020202020204" pitchFamily="34" charset="0"/>
              </a:rPr>
            </a:br>
            <a:r>
              <a:rPr lang="en-IN" sz="2000" dirty="0">
                <a:solidFill>
                  <a:schemeClr val="bg1"/>
                </a:solidFill>
                <a:latin typeface="Arial" panose="020B0604020202020204" pitchFamily="34" charset="0"/>
                <a:cs typeface="Arial" panose="020B0604020202020204" pitchFamily="34" charset="0"/>
              </a:rPr>
              <a:t>2. </a:t>
            </a:r>
            <a:r>
              <a:rPr lang="en-IN" sz="2000" b="1" dirty="0">
                <a:solidFill>
                  <a:schemeClr val="bg1"/>
                </a:solidFill>
                <a:latin typeface="Arial" panose="020B0604020202020204" pitchFamily="34" charset="0"/>
                <a:cs typeface="Arial" panose="020B0604020202020204" pitchFamily="34" charset="0"/>
              </a:rPr>
              <a:t>Training:</a:t>
            </a: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 We trained a Convolutional Neural Network (CNN) model on the </a:t>
            </a:r>
            <a:r>
              <a:rPr lang="en-IN" sz="2000" dirty="0" err="1">
                <a:latin typeface="Arial" panose="020B0604020202020204" pitchFamily="34" charset="0"/>
                <a:cs typeface="Arial" panose="020B0604020202020204" pitchFamily="34" charset="0"/>
              </a:rPr>
              <a:t>preprocessed</a:t>
            </a:r>
            <a:r>
              <a:rPr lang="en-IN" sz="2000" dirty="0">
                <a:latin typeface="Arial" panose="020B0604020202020204" pitchFamily="34" charset="0"/>
                <a:cs typeface="Arial" panose="020B0604020202020204" pitchFamily="34" charset="0"/>
              </a:rPr>
              <a:t> dataset to recognize hand gestures.</a:t>
            </a: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 During training, we used various techniques such as data augmentation and  optimization algorithms to improve the model's performance.</a:t>
            </a:r>
            <a:br>
              <a:rPr lang="en-IN" sz="2000" dirty="0">
                <a:latin typeface="Arial" panose="020B0604020202020204" pitchFamily="34" charset="0"/>
                <a:cs typeface="Arial" panose="020B0604020202020204" pitchFamily="34" charset="0"/>
              </a:rPr>
            </a:br>
            <a:br>
              <a:rPr lang="en-IN" sz="2000" dirty="0">
                <a:latin typeface="Arial" panose="020B0604020202020204" pitchFamily="34" charset="0"/>
                <a:cs typeface="Arial" panose="020B0604020202020204" pitchFamily="34" charset="0"/>
              </a:rPr>
            </a:br>
            <a:r>
              <a:rPr lang="en-IN" sz="2000" dirty="0">
                <a:solidFill>
                  <a:schemeClr val="bg1"/>
                </a:solidFill>
                <a:latin typeface="Arial" panose="020B0604020202020204" pitchFamily="34" charset="0"/>
                <a:cs typeface="Arial" panose="020B0604020202020204" pitchFamily="34" charset="0"/>
              </a:rPr>
              <a:t>3. </a:t>
            </a:r>
            <a:r>
              <a:rPr lang="en-US" sz="2000" b="1" dirty="0">
                <a:solidFill>
                  <a:schemeClr val="bg1"/>
                </a:solidFill>
                <a:latin typeface="Arial" panose="020B0604020202020204" pitchFamily="34" charset="0"/>
                <a:cs typeface="Arial" panose="020B0604020202020204" pitchFamily="34" charset="0"/>
              </a:rPr>
              <a:t>Model Evaluation and Tuning:</a:t>
            </a:r>
            <a:br>
              <a:rPr lang="en-US" sz="2000" b="1" dirty="0">
                <a:solidFill>
                  <a:schemeClr val="bg1"/>
                </a:solidFill>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After training the model, we evaluated its performance using the validation set.</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Hyperparameters were tuned to improve accuracy, and performance metrics (like accuracy, precision, recall) were calculated.</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9359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ediapipe/docs/solutions/hands.md at master · google-ai-edge/mediapipe ·  GitHub">
            <a:extLst>
              <a:ext uri="{FF2B5EF4-FFF2-40B4-BE49-F238E27FC236}">
                <a16:creationId xmlns:a16="http://schemas.microsoft.com/office/drawing/2014/main" id="{D7C1D706-DC4C-2DBB-93F9-AC6378777D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0806" y="1219820"/>
            <a:ext cx="6095999" cy="21256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A2056B-3EDB-8EA8-6C90-1ABF117DB335}"/>
              </a:ext>
            </a:extLst>
          </p:cNvPr>
          <p:cNvSpPr txBox="1"/>
          <p:nvPr/>
        </p:nvSpPr>
        <p:spPr>
          <a:xfrm>
            <a:off x="345195" y="574491"/>
            <a:ext cx="5097138" cy="3693319"/>
          </a:xfrm>
          <a:prstGeom prst="rect">
            <a:avLst/>
          </a:prstGeom>
          <a:noFill/>
        </p:spPr>
        <p:txBody>
          <a:bodyPr wrap="square" rtlCol="0">
            <a:spAutoFit/>
          </a:bodyPr>
          <a:lstStyle/>
          <a:p>
            <a:r>
              <a:rPr lang="en-US" dirty="0"/>
              <a:t>Tech Stack: </a:t>
            </a:r>
            <a:r>
              <a:rPr lang="en-US" dirty="0" err="1"/>
              <a:t>MediaPipe</a:t>
            </a:r>
            <a:r>
              <a:rPr lang="en-US" dirty="0"/>
              <a:t>, OpenCV, and CNN</a:t>
            </a:r>
          </a:p>
          <a:p>
            <a:endParaRPr lang="en-US" dirty="0"/>
          </a:p>
          <a:p>
            <a:r>
              <a:rPr lang="en-US" b="1" dirty="0" err="1"/>
              <a:t>MediaPipe</a:t>
            </a:r>
            <a:r>
              <a:rPr lang="en-US" b="1" dirty="0"/>
              <a:t>: </a:t>
            </a:r>
          </a:p>
          <a:p>
            <a:pPr marL="285750" indent="-285750">
              <a:buFont typeface="Arial" panose="020B0604020202020204" pitchFamily="34" charset="0"/>
              <a:buChar char="•"/>
            </a:pPr>
            <a:r>
              <a:rPr lang="en-US" dirty="0"/>
              <a:t>We used </a:t>
            </a:r>
            <a:r>
              <a:rPr lang="en-US" b="1" dirty="0" err="1"/>
              <a:t>MediaPipe</a:t>
            </a:r>
            <a:r>
              <a:rPr lang="en-US" dirty="0"/>
              <a:t> for </a:t>
            </a:r>
            <a:r>
              <a:rPr lang="en-US" b="1" dirty="0"/>
              <a:t>hand detection and tracking</a:t>
            </a:r>
            <a:r>
              <a:rPr lang="en-US" dirty="0"/>
              <a:t>. It provides a robust solution for identifying hand landmarks in real-time from video frames.</a:t>
            </a:r>
          </a:p>
          <a:p>
            <a:pPr marL="285750" indent="-285750">
              <a:buFont typeface="Arial" panose="020B0604020202020204" pitchFamily="34" charset="0"/>
              <a:buChar char="•"/>
            </a:pPr>
            <a:r>
              <a:rPr lang="en-US" b="1" dirty="0" err="1"/>
              <a:t>MediaPipe</a:t>
            </a:r>
            <a:r>
              <a:rPr lang="en-US" b="1" dirty="0"/>
              <a:t> Hands</a:t>
            </a:r>
            <a:r>
              <a:rPr lang="en-US" dirty="0"/>
              <a:t> is a pre-trained model that helps in detecting up to 21 hand landmarks, such as the position of each finger joint, which was crucial for recognizing gestures in the sign language recognition system.</a:t>
            </a:r>
            <a:endParaRPr lang="en-IN" dirty="0"/>
          </a:p>
        </p:txBody>
      </p:sp>
      <p:sp>
        <p:nvSpPr>
          <p:cNvPr id="5" name="TextBox 4">
            <a:extLst>
              <a:ext uri="{FF2B5EF4-FFF2-40B4-BE49-F238E27FC236}">
                <a16:creationId xmlns:a16="http://schemas.microsoft.com/office/drawing/2014/main" id="{863D6FE4-C8C4-73BC-A996-D2BDCAD5486C}"/>
              </a:ext>
            </a:extLst>
          </p:cNvPr>
          <p:cNvSpPr txBox="1"/>
          <p:nvPr/>
        </p:nvSpPr>
        <p:spPr>
          <a:xfrm>
            <a:off x="345195" y="4373695"/>
            <a:ext cx="5405611" cy="2308324"/>
          </a:xfrm>
          <a:prstGeom prst="rect">
            <a:avLst/>
          </a:prstGeom>
          <a:noFill/>
        </p:spPr>
        <p:txBody>
          <a:bodyPr wrap="square" rtlCol="0">
            <a:spAutoFit/>
          </a:bodyPr>
          <a:lstStyle/>
          <a:p>
            <a:r>
              <a:rPr lang="en-IN" b="1" dirty="0"/>
              <a:t>OpenCV</a:t>
            </a:r>
            <a:r>
              <a:rPr lang="en-IN" dirty="0"/>
              <a:t>:</a:t>
            </a:r>
          </a:p>
          <a:p>
            <a:pPr marL="285750" indent="-285750">
              <a:buFont typeface="Arial" panose="020B0604020202020204" pitchFamily="34" charset="0"/>
              <a:buChar char="•"/>
            </a:pPr>
            <a:r>
              <a:rPr lang="en-US" dirty="0"/>
              <a:t>We used </a:t>
            </a:r>
            <a:r>
              <a:rPr lang="en-US" b="1" dirty="0"/>
              <a:t>OpenCV</a:t>
            </a:r>
            <a:r>
              <a:rPr lang="en-US" dirty="0"/>
              <a:t> for </a:t>
            </a:r>
            <a:r>
              <a:rPr lang="en-US" b="1" dirty="0"/>
              <a:t>image and video processing</a:t>
            </a:r>
            <a:r>
              <a:rPr lang="en-US" dirty="0"/>
              <a:t> in the project.</a:t>
            </a:r>
            <a:endParaRPr lang="en-IN" dirty="0"/>
          </a:p>
          <a:p>
            <a:pPr marL="285750" indent="-285750">
              <a:buFont typeface="Arial" panose="020B0604020202020204" pitchFamily="34" charset="0"/>
              <a:buChar char="•"/>
            </a:pPr>
            <a:r>
              <a:rPr lang="en-US" dirty="0"/>
              <a:t>OpenCV was also essential for </a:t>
            </a:r>
            <a:r>
              <a:rPr lang="en-US" b="1" dirty="0"/>
              <a:t>visualizing the hand gestures</a:t>
            </a:r>
            <a:r>
              <a:rPr lang="en-US" dirty="0"/>
              <a:t> and the predicted sign in the web app interface, ensuring that the user could interact seamlessly with the system.</a:t>
            </a:r>
            <a:endParaRPr lang="en-IN" dirty="0"/>
          </a:p>
        </p:txBody>
      </p:sp>
    </p:spTree>
    <p:extLst>
      <p:ext uri="{BB962C8B-B14F-4D97-AF65-F5344CB8AC3E}">
        <p14:creationId xmlns:p14="http://schemas.microsoft.com/office/powerpoint/2010/main" val="1115902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5ECA82-BD61-96D4-A8C9-4364596B3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07033"/>
            <a:ext cx="5832907" cy="3240601"/>
          </a:xfrm>
          <a:prstGeom prst="rect">
            <a:avLst/>
          </a:prstGeom>
        </p:spPr>
      </p:pic>
      <p:pic>
        <p:nvPicPr>
          <p:cNvPr id="2050" name="Picture 2" descr="wallpaper for desktop, laptop | sb32-wallpaper-mountain-side-small -rocks-nature-blur">
            <a:extLst>
              <a:ext uri="{FF2B5EF4-FFF2-40B4-BE49-F238E27FC236}">
                <a16:creationId xmlns:a16="http://schemas.microsoft.com/office/drawing/2014/main" id="{E15E365F-1D81-84A6-B009-59DBD8D322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766" y="641356"/>
            <a:ext cx="551516" cy="80225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A23F7185-1A03-9F24-C0D8-C478F18F9B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399174"/>
            <a:ext cx="5832906" cy="3127972"/>
          </a:xfrm>
          <a:prstGeom prst="rect">
            <a:avLst/>
          </a:prstGeom>
        </p:spPr>
      </p:pic>
      <p:pic>
        <p:nvPicPr>
          <p:cNvPr id="13" name="Picture 12">
            <a:extLst>
              <a:ext uri="{FF2B5EF4-FFF2-40B4-BE49-F238E27FC236}">
                <a16:creationId xmlns:a16="http://schemas.microsoft.com/office/drawing/2014/main" id="{E79C90BC-567D-09E3-033C-97A10F048A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9095" y="268377"/>
            <a:ext cx="5464139" cy="3073578"/>
          </a:xfrm>
          <a:prstGeom prst="rect">
            <a:avLst/>
          </a:prstGeom>
        </p:spPr>
      </p:pic>
      <p:pic>
        <p:nvPicPr>
          <p:cNvPr id="15" name="Picture 14">
            <a:extLst>
              <a:ext uri="{FF2B5EF4-FFF2-40B4-BE49-F238E27FC236}">
                <a16:creationId xmlns:a16="http://schemas.microsoft.com/office/drawing/2014/main" id="{C8C5386C-DFC7-1D07-9309-097DBE0468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9095" y="3339922"/>
            <a:ext cx="5464139" cy="3073578"/>
          </a:xfrm>
          <a:prstGeom prst="rect">
            <a:avLst/>
          </a:prstGeom>
        </p:spPr>
      </p:pic>
      <p:pic>
        <p:nvPicPr>
          <p:cNvPr id="16" name="Picture 2" descr="wallpaper for desktop, laptop | sb32-wallpaper-mountain-side-small -rocks-nature-blur">
            <a:extLst>
              <a:ext uri="{FF2B5EF4-FFF2-40B4-BE49-F238E27FC236}">
                <a16:creationId xmlns:a16="http://schemas.microsoft.com/office/drawing/2014/main" id="{CF435083-623E-C98B-0266-E57CD2A1F3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766" y="3920128"/>
            <a:ext cx="551516" cy="80225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wallpaper for desktop, laptop | sb32-wallpaper-mountain-side-small -rocks-nature-blur">
            <a:extLst>
              <a:ext uri="{FF2B5EF4-FFF2-40B4-BE49-F238E27FC236}">
                <a16:creationId xmlns:a16="http://schemas.microsoft.com/office/drawing/2014/main" id="{25E25430-253D-1D50-30EC-C9112450B5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7484" y="657555"/>
            <a:ext cx="551516" cy="80225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wallpaper for desktop, laptop | sb32-wallpaper-mountain-side-small -rocks-nature-blur">
            <a:extLst>
              <a:ext uri="{FF2B5EF4-FFF2-40B4-BE49-F238E27FC236}">
                <a16:creationId xmlns:a16="http://schemas.microsoft.com/office/drawing/2014/main" id="{0BA72318-7A20-22BC-A277-492259EB91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7484" y="3880881"/>
            <a:ext cx="551516" cy="802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020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20B38-75FE-C418-FED6-FAECB262DFCC}"/>
              </a:ext>
            </a:extLst>
          </p:cNvPr>
          <p:cNvSpPr>
            <a:spLocks noGrp="1"/>
          </p:cNvSpPr>
          <p:nvPr>
            <p:ph type="title"/>
          </p:nvPr>
        </p:nvSpPr>
        <p:spPr>
          <a:xfrm>
            <a:off x="646111" y="452718"/>
            <a:ext cx="9404723" cy="4424082"/>
          </a:xfrm>
        </p:spPr>
        <p:txBody>
          <a:bodyPr/>
          <a:lstStyle/>
          <a:p>
            <a:r>
              <a:rPr lang="en-US" sz="3200" b="1" dirty="0">
                <a:latin typeface="+mn-lt"/>
              </a:rPr>
              <a:t>Converting Predicted Gesture to Speech:</a:t>
            </a:r>
            <a:br>
              <a:rPr lang="en-US" sz="3200" b="1" dirty="0">
                <a:latin typeface="+mn-lt"/>
              </a:rPr>
            </a:br>
            <a:br>
              <a:rPr lang="en-US" sz="3200" b="1" dirty="0">
                <a:latin typeface="+mn-lt"/>
              </a:rPr>
            </a:br>
            <a:r>
              <a:rPr lang="en-US" sz="2800" b="1" dirty="0">
                <a:latin typeface="+mn-lt"/>
              </a:rPr>
              <a:t>Text-to-Speech (TTS) Conversion:</a:t>
            </a:r>
            <a:br>
              <a:rPr lang="en-US" sz="2800" dirty="0">
                <a:latin typeface="+mn-lt"/>
              </a:rPr>
            </a:br>
            <a:r>
              <a:rPr lang="en-US" sz="2800" dirty="0">
                <a:latin typeface="+mn-lt"/>
              </a:rPr>
              <a:t>	Use </a:t>
            </a:r>
            <a:r>
              <a:rPr lang="en-US" sz="2800" b="1" dirty="0">
                <a:latin typeface="+mn-lt"/>
              </a:rPr>
              <a:t>pyttsx3</a:t>
            </a:r>
            <a:r>
              <a:rPr lang="en-US" sz="2800" dirty="0">
                <a:latin typeface="+mn-lt"/>
              </a:rPr>
              <a:t> library for offline speech synthesis.</a:t>
            </a:r>
            <a:br>
              <a:rPr lang="en-US" sz="2800" dirty="0">
                <a:latin typeface="+mn-lt"/>
              </a:rPr>
            </a:br>
            <a:br>
              <a:rPr lang="en-US" sz="2800" dirty="0">
                <a:latin typeface="+mn-lt"/>
              </a:rPr>
            </a:br>
            <a:r>
              <a:rPr lang="en-US" sz="2800" b="1" dirty="0">
                <a:latin typeface="+mn-lt"/>
              </a:rPr>
              <a:t>Implementation:</a:t>
            </a:r>
            <a:br>
              <a:rPr lang="en-US" sz="2800" dirty="0">
                <a:latin typeface="+mn-lt"/>
              </a:rPr>
            </a:br>
            <a:r>
              <a:rPr lang="en-US" sz="2800" dirty="0">
                <a:latin typeface="+mn-lt"/>
              </a:rPr>
              <a:t>	Initialize the TTS engine.	</a:t>
            </a:r>
            <a:br>
              <a:rPr lang="en-US" sz="2800" dirty="0">
                <a:latin typeface="+mn-lt"/>
              </a:rPr>
            </a:br>
            <a:r>
              <a:rPr lang="en-US" sz="2800" dirty="0">
                <a:latin typeface="+mn-lt"/>
              </a:rPr>
              <a:t>	Convert the predicted letter (e.g., 'A', 'B', etc.) to 	speech.</a:t>
            </a:r>
            <a:br>
              <a:rPr lang="en-US" sz="2800" dirty="0">
                <a:latin typeface="+mn-lt"/>
              </a:rPr>
            </a:br>
            <a:r>
              <a:rPr lang="en-US" sz="2800" dirty="0">
                <a:latin typeface="+mn-lt"/>
              </a:rPr>
              <a:t>	The engine reads out the predicted letter in real-	time.</a:t>
            </a:r>
            <a:br>
              <a:rPr lang="en-US" sz="2800" dirty="0">
                <a:latin typeface="+mn-lt"/>
              </a:rPr>
            </a:br>
            <a:endParaRPr lang="en-IN" sz="3200" dirty="0">
              <a:latin typeface="+mn-lt"/>
            </a:endParaRPr>
          </a:p>
        </p:txBody>
      </p:sp>
    </p:spTree>
    <p:extLst>
      <p:ext uri="{BB962C8B-B14F-4D97-AF65-F5344CB8AC3E}">
        <p14:creationId xmlns:p14="http://schemas.microsoft.com/office/powerpoint/2010/main" val="4210552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101</TotalTime>
  <Words>635</Words>
  <Application>Microsoft Office PowerPoint</Application>
  <PresentationFormat>Widescreen</PresentationFormat>
  <Paragraphs>31</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Artifakt Element Black</vt:lpstr>
      <vt:lpstr>Calibri</vt:lpstr>
      <vt:lpstr>Century Gothic</vt:lpstr>
      <vt:lpstr>Wingdings 3</vt:lpstr>
      <vt:lpstr>Ion</vt:lpstr>
      <vt:lpstr>Al-Powered Sign Language Translator Create an Al-based real-time sign language- to-text and speech converter to bridge communication gaps for the hearing-impaired community.</vt:lpstr>
      <vt:lpstr>Problem Statement: Communication Barriers for the Hearing-Impaired Community: Communication is one of the most fundamental aspects of human interaction. However, for individuals with hearing impairments, interacting with those who don't know sign language can be extremely challenging. This barrier can lead to isolation, misunderstanding, and difficulty accessing services, education, and opportunities. For instance, in public spaces or educational institutions, hearing-impaired individuals often face difficulties communicating effectively without assistance. In addition, sign language interpreters may not always be available.</vt:lpstr>
      <vt:lpstr>  </vt:lpstr>
      <vt:lpstr>PowerPoint Presentation</vt:lpstr>
      <vt:lpstr>Process:   1. Dataset Collection and Preprocessing:  • We collected the dataset of hand gestures and preprocessed the dataset which involved resizing, normalizing, and splitting the data into training, validation and testing sets.  2. Training: • We trained a Convolutional Neural Network (CNN) model on the preprocessed dataset to recognize hand gestures. • During training, we used various techniques such as data augmentation and  optimization algorithms to improve the model's performance.  3. Model Evaluation and Tuning: • After training the model, we evaluated its performance using the validation set. • Hyperparameters were tuned to improve accuracy, and performance metrics (like accuracy, precision, recall) were calculated.</vt:lpstr>
      <vt:lpstr>PowerPoint Presentation</vt:lpstr>
      <vt:lpstr>PowerPoint Presentation</vt:lpstr>
      <vt:lpstr>Converting Predicted Gesture to Speech:  Text-to-Speech (TTS) Conversion:  Use pyttsx3 library for offline speech synthesis.  Implementation:  Initialize the TTS engine.   Convert the predicted letter (e.g., 'A', 'B', etc.) to  speech.  The engine reads out the predicted letter in real- time.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Sravani Kondeti</dc:creator>
  <cp:lastModifiedBy>Sravani Kondeti</cp:lastModifiedBy>
  <cp:revision>1</cp:revision>
  <dcterms:created xsi:type="dcterms:W3CDTF">2025-02-21T03:42:25Z</dcterms:created>
  <dcterms:modified xsi:type="dcterms:W3CDTF">2025-02-21T05:24:10Z</dcterms:modified>
</cp:coreProperties>
</file>