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t1cYbZozYXtgIPnm7/SJ/oVw7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4" name="Google Shape;14;p11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1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11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22;p11"/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2">
  <p:cSld name="Two Content 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12"/>
          <p:cNvSpPr/>
          <p:nvPr>
            <p:ph idx="2" type="pic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1097279" y="2322728"/>
            <a:ext cx="4144096" cy="40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2"/>
          <p:cNvSpPr/>
          <p:nvPr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12"/>
          <p:cNvSpPr/>
          <p:nvPr/>
        </p:nvSpPr>
        <p:spPr>
          <a:xfrm flipH="1" rot="10800000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4" name="Google Shape;34;p12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5" name="Google Shape;35;p12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1" name="Google Shape;41;p12"/>
          <p:cNvSpPr txBox="1"/>
          <p:nvPr>
            <p:ph type="title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Only">
  <p:cSld name="1_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" name="Google Shape;46;p13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47" name="Google Shape;47;p13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3" name="Google Shape;53;p13"/>
          <p:cNvSpPr txBox="1"/>
          <p:nvPr>
            <p:ph type="titl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/>
          <p:nvPr>
            <p:ph idx="2" type="pic"/>
          </p:nvPr>
        </p:nvSpPr>
        <p:spPr>
          <a:xfrm>
            <a:off x="7921641" y="0"/>
            <a:ext cx="4270360" cy="6858001"/>
          </a:xfrm>
          <a:prstGeom prst="rect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97278" y="2322728"/>
            <a:ext cx="5751389" cy="40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 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◦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100"/>
              <a:buChar char="◦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62" name="Google Shape;62;p14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8" name="Google Shape;68;p14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>
  <p:cSld name="Section Header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b="0"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417873" y="4663440"/>
            <a:ext cx="735625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6" name="Google Shape;76;p15"/>
          <p:cNvCxnSpPr/>
          <p:nvPr/>
        </p:nvCxnSpPr>
        <p:spPr>
          <a:xfrm>
            <a:off x="1158240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86" name="Google Shape;86;p15"/>
            <p:cNvSpPr/>
            <p:nvPr/>
          </p:nvSpPr>
          <p:spPr>
            <a:xfrm>
              <a:off x="495300" y="0"/>
              <a:ext cx="1337265" cy="6880860"/>
            </a:xfrm>
            <a:custGeom>
              <a:rect b="b" l="l" r="r" t="t"/>
              <a:pathLst>
                <a:path extrusionOk="0" h="6880860" w="1337265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359435" y="0"/>
              <a:ext cx="1337265" cy="6880860"/>
            </a:xfrm>
            <a:custGeom>
              <a:rect b="b" l="l" r="r" t="t"/>
              <a:pathLst>
                <a:path extrusionOk="0" h="6880860" w="1337265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6"/>
          <p:cNvSpPr/>
          <p:nvPr>
            <p:ph idx="2" type="pic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3" name="Google Shape;93;p16"/>
          <p:cNvSpPr/>
          <p:nvPr>
            <p:ph idx="3" type="pic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4" name="Google Shape;94;p16"/>
          <p:cNvSpPr/>
          <p:nvPr>
            <p:ph idx="4" type="pic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1097279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16"/>
          <p:cNvSpPr txBox="1"/>
          <p:nvPr>
            <p:ph idx="5" type="body"/>
          </p:nvPr>
        </p:nvSpPr>
        <p:spPr>
          <a:xfrm>
            <a:off x="4666773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6"/>
          <p:cNvSpPr txBox="1"/>
          <p:nvPr>
            <p:ph idx="6" type="body"/>
          </p:nvPr>
        </p:nvSpPr>
        <p:spPr>
          <a:xfrm>
            <a:off x="8236267" y="5486968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grpSp>
        <p:nvGrpSpPr>
          <p:cNvPr id="98" name="Google Shape;98;p16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99" name="Google Shape;99;p16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13" name="Google Shape;113;p17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9" name="Google Shape;119;p17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8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33" name="Google Shape;133;p18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39" name="Google Shape;139;p18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9" name="Google Shape;149;p19"/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55" name="Google Shape;155;p19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 "/>
              <a:defRPr b="0" i="0" sz="20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Arial"/>
              <a:buChar char="◦"/>
              <a:defRPr b="0" i="0" sz="14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</a:pPr>
            <a:r>
              <a:rPr lang="en-US"/>
              <a:t>Customer Segmentation for Loan Offer</a:t>
            </a:r>
            <a:endParaRPr/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None/>
            </a:pPr>
            <a:r>
              <a:rPr lang="en-US" sz="1860"/>
              <a:t>ABHISHEK KALE						ANJALI GUPTA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60"/>
              <a:buNone/>
            </a:pPr>
            <a:r>
              <a:rPr lang="en-US" sz="1860"/>
              <a:t>NINAD KULKARNI						SAKAR SRIVASTAVA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60"/>
              <a:buNone/>
            </a:pPr>
            <a:r>
              <a:rPr lang="en-US" sz="1860"/>
              <a:t>SIVARAMAKRISHNANA SRIRAM	      SUPRIYA BHATIA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sitting at a table discussing plans" id="174" name="Google Shape;174;p2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5654414" y="265113"/>
            <a:ext cx="6089650" cy="6089650"/>
          </a:xfrm>
          <a:prstGeom prst="ellipse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  <p:sp>
        <p:nvSpPr>
          <p:cNvPr id="175" name="Google Shape;175;p2"/>
          <p:cNvSpPr txBox="1"/>
          <p:nvPr>
            <p:ph idx="1" type="body"/>
          </p:nvPr>
        </p:nvSpPr>
        <p:spPr>
          <a:xfrm>
            <a:off x="980501" y="2322728"/>
            <a:ext cx="4260874" cy="403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Introduction – Objective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Project Roadmap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Exploratory Data Analysis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Key Segments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Next Steps</a:t>
            </a:r>
            <a:endParaRPr/>
          </a:p>
          <a:p>
            <a:pPr indent="-12700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Appendix</a:t>
            </a:r>
            <a:endParaRPr/>
          </a:p>
        </p:txBody>
      </p:sp>
      <p:sp>
        <p:nvSpPr>
          <p:cNvPr id="176" name="Google Shape;176;p2"/>
          <p:cNvSpPr txBox="1"/>
          <p:nvPr>
            <p:ph type="title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1097278" y="2322728"/>
            <a:ext cx="5751389" cy="265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032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00"/>
              <a:t>Profile top 10,000 customers for future targeting based on the customer data from last three years.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A close up of a person in glasses looking at her computer" id="183" name="Google Shape;183;p3"/>
          <p:cNvPicPr preferRelativeResize="0"/>
          <p:nvPr>
            <p:ph idx="2" type="pic"/>
          </p:nvPr>
        </p:nvPicPr>
        <p:blipFill rotWithShape="1">
          <a:blip r:embed="rId3">
            <a:alphaModFix amt="85000"/>
          </a:blip>
          <a:srcRect b="0" l="0" r="0" t="0"/>
          <a:stretch/>
        </p:blipFill>
        <p:spPr>
          <a:xfrm>
            <a:off x="7921641" y="0"/>
            <a:ext cx="4270360" cy="6858001"/>
          </a:xfrm>
          <a:prstGeom prst="rect">
            <a:avLst/>
          </a:prstGeom>
          <a:gradFill>
            <a:gsLst>
              <a:gs pos="0">
                <a:srgbClr val="EB3D94"/>
              </a:gs>
              <a:gs pos="23000">
                <a:srgbClr val="EB3D94"/>
              </a:gs>
              <a:gs pos="69000">
                <a:srgbClr val="E3167D"/>
              </a:gs>
              <a:gs pos="97000">
                <a:srgbClr val="D41574"/>
              </a:gs>
              <a:gs pos="100000">
                <a:srgbClr val="D4157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4"/>
          <p:cNvGrpSpPr/>
          <p:nvPr/>
        </p:nvGrpSpPr>
        <p:grpSpPr>
          <a:xfrm>
            <a:off x="1096963" y="2108200"/>
            <a:ext cx="10058399" cy="3760787"/>
            <a:chOff x="0" y="0"/>
            <a:chExt cx="10058399" cy="3760787"/>
          </a:xfrm>
        </p:grpSpPr>
        <p:sp>
          <p:nvSpPr>
            <p:cNvPr id="189" name="Google Shape;189;p4"/>
            <p:cNvSpPr/>
            <p:nvPr/>
          </p:nvSpPr>
          <p:spPr>
            <a:xfrm>
              <a:off x="0" y="1539583"/>
              <a:ext cx="10058399" cy="68162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344" y="0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4344" y="0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28000" lIns="128000" spcFirstLastPara="1" rIns="128000" wrap="square" tIns="12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STAGE 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Data Summary: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Salary data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Loan Data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t/>
              </a:r>
              <a:endParaRPr b="0" i="0" sz="12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70507" y="1692354"/>
              <a:ext cx="376078" cy="376078"/>
            </a:xfrm>
            <a:prstGeom prst="ellipse">
              <a:avLst/>
            </a:prstGeom>
            <a:solidFill>
              <a:srgbClr val="13E7C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798169" y="2256472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1798169" y="2256472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28000" lIns="128000" spcFirstLastPara="1" rIns="128000" wrap="square" tIns="12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STAGE 02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Exploratory Data Analysis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464333" y="1692354"/>
              <a:ext cx="376078" cy="376078"/>
            </a:xfrm>
            <a:prstGeom prst="ellipse">
              <a:avLst/>
            </a:prstGeom>
            <a:solidFill>
              <a:srgbClr val="60D73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591995" y="0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591995" y="0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128000" lIns="128000" spcFirstLastPara="1" rIns="128000" wrap="square" tIns="128000">
              <a:noAutofit/>
            </a:bodyPr>
            <a:lstStyle/>
            <a:p>
              <a:pPr indent="0" lvl="0" marL="17463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STAGE 03</a:t>
              </a:r>
              <a:endParaRPr/>
            </a:p>
            <a:p>
              <a:pPr indent="0" lvl="1" marL="17463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Data Cleaning and Imputation</a:t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58159" y="1692354"/>
              <a:ext cx="376078" cy="376078"/>
            </a:xfrm>
            <a:prstGeom prst="ellipse">
              <a:avLst/>
            </a:prstGeom>
            <a:solidFill>
              <a:srgbClr val="F9E13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385821" y="2256472"/>
              <a:ext cx="1868568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5385821" y="2256472"/>
              <a:ext cx="1868568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128000" lIns="128000" spcFirstLastPara="1" rIns="128000" wrap="square" tIns="128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STAGE 04</a:t>
              </a:r>
              <a:endPara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Feature Importance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Using Correlation/ Random Forest</a:t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6132066" y="1692354"/>
              <a:ext cx="376078" cy="376078"/>
            </a:xfrm>
            <a:prstGeom prst="ellipse">
              <a:avLst/>
            </a:prstGeom>
            <a:solidFill>
              <a:srgbClr val="FF634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7339810" y="0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7339810" y="0"/>
              <a:ext cx="1708405" cy="1504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STAGE 05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Modelling: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630"/>
                </a:spcBef>
                <a:spcAft>
                  <a:spcPts val="0"/>
                </a:spcAft>
                <a:buClr>
                  <a:srgbClr val="3F3F3F"/>
                </a:buClr>
                <a:buSzPts val="1800"/>
                <a:buFont typeface="Verdana"/>
                <a:buNone/>
              </a:pPr>
              <a:r>
                <a:rPr b="0" i="0" lang="en-US" sz="18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FICO Scorecard</a:t>
              </a:r>
              <a:endParaRPr b="0" i="0" sz="18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8005973" y="1692354"/>
              <a:ext cx="376078" cy="376078"/>
            </a:xfrm>
            <a:prstGeom prst="ellipse">
              <a:avLst/>
            </a:prstGeom>
            <a:solidFill>
              <a:srgbClr val="EE5EA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4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PROJECT ROADMAP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DATA SET SUMMARY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1400175" y="2647950"/>
            <a:ext cx="4695825" cy="135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Dataset Observation: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5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-US" sz="17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145</a:t>
            </a:r>
            <a:r>
              <a:rPr b="0" i="0" lang="en-US" sz="15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Features available for </a:t>
            </a:r>
            <a:r>
              <a:rPr b="0" i="0" lang="en-US" sz="17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1048576 </a:t>
            </a:r>
            <a:r>
              <a:rPr b="0" i="0" lang="en-US" sz="15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customers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More than </a:t>
            </a:r>
            <a:r>
              <a:rPr b="0" i="0" lang="en-US" sz="17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40%</a:t>
            </a:r>
            <a:r>
              <a:rPr b="0" i="0" lang="en-US" sz="15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 data is missing  </a:t>
            </a:r>
            <a:endParaRPr sz="1500"/>
          </a:p>
        </p:txBody>
      </p:sp>
      <p:pic>
        <p:nvPicPr>
          <p:cNvPr descr="Cycle with people" id="212" name="Google Shape;2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153573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nifying glass" id="213" name="Google Shape;2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" y="2807514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ce" id="214" name="Google Shape;2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" y="401280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5"/>
          <p:cNvSpPr txBox="1"/>
          <p:nvPr/>
        </p:nvSpPr>
        <p:spPr>
          <a:xfrm>
            <a:off x="1571624" y="4126222"/>
            <a:ext cx="4695825" cy="976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accent2"/>
                </a:solidFill>
              </a:rPr>
              <a:t>Handling Missing Data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Deleted/ imputed data with columns </a:t>
            </a:r>
            <a:r>
              <a:rPr lang="en-US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 40%</a:t>
            </a:r>
            <a:r>
              <a:rPr lang="en-US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data fields</a:t>
            </a:r>
            <a:endParaRPr/>
          </a:p>
        </p:txBody>
      </p:sp>
      <p:sp>
        <p:nvSpPr>
          <p:cNvPr id="216" name="Google Shape;216;p5"/>
          <p:cNvSpPr txBox="1"/>
          <p:nvPr>
            <p:ph idx="1" type="body"/>
          </p:nvPr>
        </p:nvSpPr>
        <p:spPr>
          <a:xfrm>
            <a:off x="1400175" y="1581451"/>
            <a:ext cx="5038725" cy="868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Dataset Source:</a:t>
            </a:r>
            <a:br>
              <a:rPr lang="en-US" sz="1400"/>
            </a:br>
            <a:r>
              <a:rPr lang="en-US" sz="1500"/>
              <a:t> Kaggle </a:t>
            </a:r>
            <a:endParaRPr sz="2100"/>
          </a:p>
        </p:txBody>
      </p:sp>
      <p:cxnSp>
        <p:nvCxnSpPr>
          <p:cNvPr id="217" name="Google Shape;217;p5"/>
          <p:cNvCxnSpPr/>
          <p:nvPr/>
        </p:nvCxnSpPr>
        <p:spPr>
          <a:xfrm>
            <a:off x="6696075" y="1322787"/>
            <a:ext cx="0" cy="456366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5"/>
          <p:cNvSpPr txBox="1"/>
          <p:nvPr/>
        </p:nvSpPr>
        <p:spPr>
          <a:xfrm>
            <a:off x="7239000" y="1558525"/>
            <a:ext cx="4538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</a:rPr>
              <a:t>Feature Importance</a:t>
            </a:r>
            <a:r>
              <a:rPr b="1" lang="en-US" sz="2000">
                <a:solidFill>
                  <a:schemeClr val="accent2"/>
                </a:solidFill>
              </a:rPr>
              <a:t>:</a:t>
            </a:r>
            <a:endParaRPr b="1" sz="2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Correlation Matrix (TBD)</a:t>
            </a:r>
            <a:endParaRPr sz="16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rPr>
              <a:t>Random Forest Regressor (TBD)</a:t>
            </a:r>
            <a:endParaRPr sz="1600">
              <a:solidFill>
                <a:srgbClr val="3F3F3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6"/>
          <p:cNvGrpSpPr/>
          <p:nvPr/>
        </p:nvGrpSpPr>
        <p:grpSpPr>
          <a:xfrm>
            <a:off x="1241847" y="2110010"/>
            <a:ext cx="9768631" cy="3757166"/>
            <a:chOff x="144884" y="1810"/>
            <a:chExt cx="9768631" cy="3757166"/>
          </a:xfrm>
        </p:grpSpPr>
        <p:sp>
          <p:nvSpPr>
            <p:cNvPr id="224" name="Google Shape;224;p6"/>
            <p:cNvSpPr/>
            <p:nvPr/>
          </p:nvSpPr>
          <p:spPr>
            <a:xfrm>
              <a:off x="144884" y="1810"/>
              <a:ext cx="3757166" cy="3757166"/>
            </a:xfrm>
            <a:prstGeom prst="ellipse">
              <a:avLst/>
            </a:prstGeom>
            <a:solidFill>
              <a:srgbClr val="13E7CD">
                <a:alpha val="49803"/>
              </a:srgb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695108" y="552034"/>
              <a:ext cx="2656718" cy="2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6750" spcFirstLastPara="1" rIns="20675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i="0" lang="en-US" sz="16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Titles: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0" i="0" lang="en-US" sz="16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Used Fuzzylogic in Python and  to clean up the employees title</a:t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3150616" y="1810"/>
              <a:ext cx="3757166" cy="3757166"/>
            </a:xfrm>
            <a:prstGeom prst="ellipse">
              <a:avLst/>
            </a:prstGeom>
            <a:solidFill>
              <a:srgbClr val="60D735">
                <a:alpha val="49803"/>
              </a:srgb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3700840" y="552034"/>
              <a:ext cx="2656718" cy="2656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6750" spcFirstLastPara="1" rIns="20675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i="0" lang="en-US" sz="16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Salary:</a:t>
              </a:r>
              <a:endParaRPr b="1" i="0" sz="16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lang="en-US" sz="16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High-end Salary</a:t>
              </a:r>
              <a:endParaRPr b="1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lang="en-US" sz="16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Average Salary</a:t>
              </a:r>
              <a:endParaRPr b="1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lang="en-US" sz="16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Low Earners</a:t>
              </a:r>
              <a:endParaRPr b="1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t/>
              </a:r>
              <a:endParaRPr b="1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Verdana"/>
                <a:buNone/>
              </a:pPr>
              <a:r>
                <a:t/>
              </a:r>
              <a:endParaRPr b="0" i="0" sz="16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6156349" y="1810"/>
              <a:ext cx="3757166" cy="3757166"/>
            </a:xfrm>
            <a:prstGeom prst="ellipse">
              <a:avLst/>
            </a:prstGeom>
            <a:solidFill>
              <a:srgbClr val="F9E131">
                <a:alpha val="49803"/>
              </a:srgbClr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6706573" y="18634"/>
              <a:ext cx="2656800" cy="265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6750" spcFirstLastPara="1" rIns="20675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i="0" lang="en-US" sz="1600" u="none" cap="none" strike="noStrike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Location:</a:t>
              </a:r>
              <a:endParaRPr b="1" i="0" sz="1600" u="none" cap="none" strike="noStrike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600"/>
                <a:buFont typeface="Verdana"/>
                <a:buNone/>
              </a:pPr>
              <a:r>
                <a:rPr b="1" lang="en-US" sz="1600">
                  <a:solidFill>
                    <a:srgbClr val="3F3F3F"/>
                  </a:solidFill>
                  <a:latin typeface="Verdana"/>
                  <a:ea typeface="Verdana"/>
                  <a:cs typeface="Verdana"/>
                  <a:sym typeface="Verdana"/>
                </a:rPr>
                <a:t>SF</a:t>
              </a:r>
              <a:endParaRPr b="1" sz="1600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0" name="Google Shape;230;p6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SEGMENTATION PROCESS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 txBox="1"/>
          <p:nvPr>
            <p:ph idx="1" type="body"/>
          </p:nvPr>
        </p:nvSpPr>
        <p:spPr>
          <a:xfrm>
            <a:off x="1036320" y="1477674"/>
            <a:ext cx="5341620" cy="4257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8117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5"/>
              <a:buChar char=" "/>
            </a:pPr>
            <a:r>
              <a:rPr lang="en-US" sz="2805"/>
              <a:t>FICO Scores are calculated using many different pieces of credit data in credit report. 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b="1" lang="en-US" sz="1700"/>
              <a:t>Poor:</a:t>
            </a:r>
            <a:r>
              <a:rPr lang="en-US" sz="1700"/>
              <a:t> 579 or less (579 or less for typical scores)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b="1" lang="en-US" sz="1700"/>
              <a:t>Fair:</a:t>
            </a:r>
            <a:r>
              <a:rPr lang="en-US" sz="1700"/>
              <a:t> 580-699 (580 – 639 for typical scores)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b="1" lang="en-US" sz="1700"/>
              <a:t>Average:</a:t>
            </a:r>
            <a:r>
              <a:rPr lang="en-US" sz="1700"/>
              <a:t> 670-739 (640 – 699 for typical scores)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b="1" lang="en-US" sz="1700"/>
              <a:t>Good:</a:t>
            </a:r>
            <a:r>
              <a:rPr lang="en-US" sz="1700"/>
              <a:t> 740-799 (700 – 749 for typical scores)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b="1" lang="en-US" sz="1700"/>
              <a:t>Excellent:</a:t>
            </a:r>
            <a:r>
              <a:rPr lang="en-US" sz="1700"/>
              <a:t> 800+ (750 – 850 for typical scores)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236" name="Google Shape;236;p7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FUTURE STEPS</a:t>
            </a:r>
            <a:endParaRPr/>
          </a:p>
        </p:txBody>
      </p:sp>
      <p:pic>
        <p:nvPicPr>
          <p:cNvPr descr="How FICO Scores are calculated"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8216" y="1667525"/>
            <a:ext cx="5036134" cy="3760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/>
          <p:nvPr/>
        </p:nvSpPr>
        <p:spPr>
          <a:xfrm>
            <a:off x="1097280" y="5695950"/>
            <a:ext cx="5471503" cy="10708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0076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Identify Key Feature/ Variables for FICO Scorecard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view of a city and buildings " id="243" name="Google Shape;2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2108200"/>
            <a:ext cx="10058399" cy="376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 txBox="1"/>
          <p:nvPr>
            <p:ph type="title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QUESTIONS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2020-07-18T18:50:21Z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