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8" r:id="rId4"/>
    <p:sldId id="282" r:id="rId5"/>
    <p:sldId id="287" r:id="rId6"/>
    <p:sldId id="259" r:id="rId7"/>
    <p:sldId id="260" r:id="rId8"/>
    <p:sldId id="267" r:id="rId9"/>
    <p:sldId id="261" r:id="rId10"/>
    <p:sldId id="263" r:id="rId11"/>
    <p:sldId id="288" r:id="rId12"/>
    <p:sldId id="286" r:id="rId13"/>
    <p:sldId id="283" r:id="rId14"/>
    <p:sldId id="284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4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0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6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4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2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7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8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1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0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6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5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3097-A465-4C41-9660-062819FBA512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FFFE-27D0-43FD-B65A-38C5DF500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" y="897008"/>
            <a:ext cx="9144001" cy="1219201"/>
          </a:xfrm>
        </p:spPr>
        <p:txBody>
          <a:bodyPr>
            <a:noAutofit/>
          </a:bodyPr>
          <a:lstStyle/>
          <a:p>
            <a:r>
              <a:rPr lang="en-US" sz="4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Driven Control Based on DQN Algorithm for Path Following of a Ship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39245" y="4406482"/>
            <a:ext cx="3904755" cy="1332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Sivaraman Sivaraj</a:t>
            </a:r>
            <a:r>
              <a:rPr lang="en-US" i="1" dirty="0"/>
              <a:t> </a:t>
            </a: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(MS Scholar)</a:t>
            </a:r>
          </a:p>
          <a:p>
            <a:pPr algn="l"/>
            <a:r>
              <a:rPr lang="en-US" dirty="0"/>
              <a:t>Suresh Rajendran </a:t>
            </a:r>
            <a:r>
              <a:rPr lang="en-US" sz="1200" i="1" dirty="0">
                <a:solidFill>
                  <a:schemeClr val="accent1">
                    <a:lumMod val="50000"/>
                  </a:schemeClr>
                </a:solidFill>
              </a:rPr>
              <a:t>(Assistant Professor)</a:t>
            </a:r>
          </a:p>
          <a:p>
            <a:pPr algn="l"/>
            <a:r>
              <a:rPr lang="en-US" dirty="0"/>
              <a:t>Department of Ocean Engineering</a:t>
            </a:r>
          </a:p>
          <a:p>
            <a:pPr algn="l"/>
            <a:r>
              <a:rPr lang="en-US" dirty="0"/>
              <a:t>IIT Madras, </a:t>
            </a:r>
            <a:r>
              <a:rPr lang="en-US" i="1" dirty="0"/>
              <a:t>INDIA.</a:t>
            </a:r>
          </a:p>
          <a:p>
            <a:pPr algn="l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30" y="4207144"/>
            <a:ext cx="1375676" cy="13756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428777"/>
            <a:ext cx="9144000" cy="7911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239245" y="3780177"/>
            <a:ext cx="4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by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423867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10/15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Reward, Number of Episodes, Heading Error and Rudder Action Plots 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5887" y="5167455"/>
            <a:ext cx="3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-90 degree Heading Action</a:t>
            </a:r>
            <a:endParaRPr lang="en-IN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30" y="1536355"/>
            <a:ext cx="4497862" cy="337339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3" y="1325563"/>
            <a:ext cx="3462982" cy="461731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6D91D-75B3-C6FB-1FA8-A4E5E7994D4D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88FE0-D5AA-609F-9F60-B2D0687B8532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6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11/15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562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Path Following in Calm Water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670"/>
            <a:ext cx="4648156" cy="309877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8" y="1260389"/>
            <a:ext cx="4426458" cy="2897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124" y="4670854"/>
            <a:ext cx="5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waypoints are kept in a distance of 2 </a:t>
            </a:r>
            <a:r>
              <a:rPr lang="en-US" i="1" dirty="0" err="1"/>
              <a:t>lbp</a:t>
            </a:r>
            <a:r>
              <a:rPr lang="en-US" i="1" dirty="0"/>
              <a:t>.</a:t>
            </a:r>
            <a:endParaRPr lang="en-IN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BA696-85C7-2642-C2AF-630CF93320C4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FFE63-EBE4-6FFF-E6ED-E51DB8F69BC5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8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12/15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Reward, Number of Episodes, Heading Error and Rudder Action Plots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5716" y="5361029"/>
            <a:ext cx="3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For path following  </a:t>
            </a:r>
            <a:endParaRPr lang="en-IN" i="1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652757"/>
            <a:ext cx="4698142" cy="3523606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5" y="1369812"/>
            <a:ext cx="3451964" cy="46026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E949A-B76F-F4B9-77BD-A4CFAEAE4EB1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36C3D-EC2F-D10F-639D-6C5276F28E8D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7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13/15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9144001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40117" y="977486"/>
            <a:ext cx="8246683" cy="44660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 DQN based Reinforcement Learning algorithm is developed for the heading control and path following of a tanker in calm water.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3DoF nonlinear manoeuvring model is used to represent the vessel dynamics and Line of Sight (</a:t>
            </a:r>
            <a:r>
              <a:rPr lang="en-IN" dirty="0" err="1"/>
              <a:t>LoS</a:t>
            </a:r>
            <a:r>
              <a:rPr lang="en-IN" dirty="0"/>
              <a:t>) algorithm is used for the vessel guidance.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reward function and the termination criterion are appropriately modelled so that the vessel smoothly converges to the desired track.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1A93F-57BD-501D-B852-8ABEE4032D1F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7B0A5-2E1F-E6AD-F14B-93BEAB674A6C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1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14/15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9144001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440117" y="977486"/>
            <a:ext cx="8246683" cy="44660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The heading control using DQN is tested for different vessel headings (45,90,135 and 180 degrees).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path following using DQN is tested for a curve which is in all four quadrants.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designed DQN based control has successfully performing the heading action and path </a:t>
            </a:r>
            <a:r>
              <a:rPr lang="en-IN" dirty="0" err="1"/>
              <a:t>follwing</a:t>
            </a:r>
            <a:r>
              <a:rPr lang="en-IN" dirty="0"/>
              <a:t> in calm water.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627391-410F-7202-7A70-C2CA2FE58478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89CF-5C03-54D7-C352-D3225AAA622C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15/15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924430" y="2927094"/>
            <a:ext cx="4448432" cy="705793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5">
                    <a:lumMod val="75000"/>
                  </a:schemeClr>
                </a:solidFill>
              </a:rPr>
              <a:t>Thanks…!</a:t>
            </a:r>
            <a:endParaRPr lang="en-IN" sz="8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E9A0F-F05E-8209-557D-33D54F96174B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6E5D8-EAF9-AC74-A39E-ECE45458A818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2/15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156852" y="1"/>
            <a:ext cx="7886700" cy="119269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Objectives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432" y="913780"/>
            <a:ext cx="841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ship navigation model based on a deep reinforcement learning for the heading control and path following of a KVLCC2 tanker in calm water.</a:t>
            </a:r>
          </a:p>
        </p:txBody>
      </p:sp>
      <p:sp>
        <p:nvSpPr>
          <p:cNvPr id="15" name="Title 11"/>
          <p:cNvSpPr txBox="1">
            <a:spLocks/>
          </p:cNvSpPr>
          <p:nvPr/>
        </p:nvSpPr>
        <p:spPr>
          <a:xfrm>
            <a:off x="156852" y="1656947"/>
            <a:ext cx="7886700" cy="1192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C00000"/>
                </a:solidFill>
              </a:rPr>
              <a:t>Scope :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9350" y="2752807"/>
            <a:ext cx="9287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Numerical development of a 3DoF manoeuvring model for ship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Implementing the DQN algorithm for ship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Formulation of appropriate reward functions and other hyper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 the DQN algorithm for ship heading control in calm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 the DQN algorithm for path following control in calm water.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11726-98DC-2CEC-870E-333B85CCEF4B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BEE5E-42A2-DDC1-EA88-3CE67AC6A98A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9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3/15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6639698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System Dynamics and Modelling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35" y="766119"/>
            <a:ext cx="4599891" cy="3066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605" y="3921211"/>
            <a:ext cx="294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Governing Equation 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8" y="4452412"/>
            <a:ext cx="7092779" cy="1635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6640C0-269B-7959-0D3D-694E046A0E49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400FF-D907-398A-64C8-F2C6A620B8A1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3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4/15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11" name="Title 11"/>
          <p:cNvSpPr>
            <a:spLocks noGrp="1"/>
          </p:cNvSpPr>
          <p:nvPr>
            <p:ph type="title"/>
          </p:nvPr>
        </p:nvSpPr>
        <p:spPr>
          <a:xfrm>
            <a:off x="156852" y="-120342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Reinforcement Learning: </a:t>
            </a:r>
          </a:p>
        </p:txBody>
      </p:sp>
      <p:pic>
        <p:nvPicPr>
          <p:cNvPr id="1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02" y="672684"/>
            <a:ext cx="4756325" cy="4595799"/>
          </a:xfrm>
        </p:spPr>
      </p:pic>
      <p:sp>
        <p:nvSpPr>
          <p:cNvPr id="15" name="TextBox 14"/>
          <p:cNvSpPr txBox="1"/>
          <p:nvPr/>
        </p:nvSpPr>
        <p:spPr>
          <a:xfrm>
            <a:off x="251791" y="967409"/>
            <a:ext cx="3848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RL is an one of the three ML Paradigms.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reward, agent will take optimal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Depending on the problem setup, State and Action spaces may be in continuous or discrete.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Trade off between Exploitation and Exploration will be the key to Agent Learning rate.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1313" y="5619489"/>
            <a:ext cx="8841374" cy="42407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C00000"/>
                </a:solidFill>
              </a:rPr>
              <a:t>Control System, Controller, Control Signal  </a:t>
            </a:r>
            <a:r>
              <a:rPr lang="en-IN" sz="2000" b="1" dirty="0"/>
              <a:t>→ → → → </a:t>
            </a:r>
            <a:r>
              <a:rPr lang="en-IN" sz="2000" b="1" dirty="0">
                <a:solidFill>
                  <a:srgbClr val="00B050"/>
                </a:solidFill>
              </a:rPr>
              <a:t>Environment, Agent, 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0957" y="435583"/>
            <a:ext cx="3186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Image Reference : </a:t>
            </a:r>
            <a:r>
              <a:rPr lang="en-IN" sz="1200" dirty="0">
                <a:solidFill>
                  <a:srgbClr val="0070C0"/>
                </a:solidFill>
              </a:rPr>
              <a:t>Wikipedia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E03478-6C7D-6611-0EC4-D35E0682C14D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D577A-FF21-FC1A-9CA3-F7C7D65BCB37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2800" y="6371847"/>
            <a:ext cx="247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MS Seminar – Slide 6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852" y="6371847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Roll No : OE19S012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3514" y="6371847"/>
            <a:ext cx="191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Date : 21/01/2022</a:t>
            </a:r>
          </a:p>
        </p:txBody>
      </p:sp>
      <p:sp>
        <p:nvSpPr>
          <p:cNvPr id="16" name="Title 11"/>
          <p:cNvSpPr>
            <a:spLocks noGrp="1"/>
          </p:cNvSpPr>
          <p:nvPr>
            <p:ph type="title"/>
          </p:nvPr>
        </p:nvSpPr>
        <p:spPr>
          <a:xfrm>
            <a:off x="74473" y="131806"/>
            <a:ext cx="7886700" cy="63431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Bellman Equation &amp; Role of DQN Algorithms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" y="1565770"/>
            <a:ext cx="4176584" cy="6034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2" y="2538947"/>
            <a:ext cx="4176584" cy="7208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29427" y="1228481"/>
            <a:ext cx="3772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solidFill>
                  <a:srgbClr val="C00000"/>
                </a:solidFill>
              </a:rPr>
              <a:t>Notations </a:t>
            </a:r>
          </a:p>
          <a:p>
            <a:r>
              <a:rPr lang="en-US" dirty="0"/>
              <a:t>S             : state</a:t>
            </a:r>
          </a:p>
          <a:p>
            <a:r>
              <a:rPr lang="en-US" dirty="0"/>
              <a:t>S’            : next state</a:t>
            </a:r>
          </a:p>
          <a:p>
            <a:r>
              <a:rPr lang="en-US" dirty="0"/>
              <a:t>a             : action(</a:t>
            </a:r>
            <a:r>
              <a:rPr lang="el-GR" dirty="0"/>
              <a:t>π</a:t>
            </a:r>
            <a:r>
              <a:rPr lang="en-US" dirty="0"/>
              <a:t>(s))</a:t>
            </a:r>
          </a:p>
          <a:p>
            <a:r>
              <a:rPr lang="el-GR" dirty="0"/>
              <a:t>π</a:t>
            </a:r>
            <a:r>
              <a:rPr lang="en-US" dirty="0"/>
              <a:t>             : policy</a:t>
            </a:r>
          </a:p>
          <a:p>
            <a:r>
              <a:rPr lang="el-GR" dirty="0"/>
              <a:t>π</a:t>
            </a:r>
            <a:r>
              <a:rPr lang="en-US" dirty="0"/>
              <a:t>*           : optimal policy</a:t>
            </a:r>
          </a:p>
          <a:p>
            <a:r>
              <a:rPr lang="en-US" dirty="0"/>
              <a:t>P(s’|</a:t>
            </a:r>
            <a:r>
              <a:rPr lang="en-US" dirty="0" err="1"/>
              <a:t>s,a</a:t>
            </a:r>
            <a:r>
              <a:rPr lang="en-US" dirty="0"/>
              <a:t>) : probability of taking a action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6852" y="2210483"/>
            <a:ext cx="3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solidFill>
                  <a:srgbClr val="C00000"/>
                </a:solidFill>
              </a:rPr>
              <a:t>Bellman optimality equation: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852" y="1180365"/>
            <a:ext cx="310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>
                <a:solidFill>
                  <a:srgbClr val="C00000"/>
                </a:solidFill>
              </a:rPr>
              <a:t>Bellman Equation:</a:t>
            </a:r>
            <a:endParaRPr lang="en-IN" u="sng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095509"/>
            <a:ext cx="83116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When there is no information about probability ?                                                                                             </a:t>
            </a:r>
            <a:r>
              <a:rPr lang="en-US" dirty="0"/>
              <a:t>RL Algorithms help to solve this problem       </a:t>
            </a:r>
            <a:r>
              <a:rPr lang="en-US" sz="1400" dirty="0"/>
              <a:t>(i.e. Q-Learning, SARSA, Policy Gradient)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When the Number states are higher(i.e. 10^90, 10^8000) ?                                           </a:t>
            </a:r>
            <a:r>
              <a:rPr lang="en-US" dirty="0"/>
              <a:t>DRL Algorithms help to solve this problem    </a:t>
            </a:r>
            <a:r>
              <a:rPr lang="en-US" sz="1400" dirty="0"/>
              <a:t>(i.e. Actor-critic, A3C,DDPG)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5/15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A3B2D-32F9-5F30-68A2-CD4E6ED1B863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5B03-F722-4C8C-AB1B-B277A073F622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3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6/15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Deep Q-Networks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0" y="4160927"/>
            <a:ext cx="3532984" cy="8069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60" y="4917246"/>
            <a:ext cx="5770207" cy="7401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55" y="5528337"/>
            <a:ext cx="3131020" cy="9353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3" y="714496"/>
            <a:ext cx="5973727" cy="33924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A8B5E-4D72-6444-62E5-EE3467903858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7F803-2F19-B21F-CC87-BE0C38B74876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9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7/15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Deep Hyper Parameters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238"/>
            <a:ext cx="9144000" cy="4837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87600-0EC6-5E23-D864-F7D87BECCACC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A79A6-11F1-87E5-DC2D-537CC97B855E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8/15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022507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Reward Function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88" y="810368"/>
            <a:ext cx="4657624" cy="1904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37" y="2917253"/>
            <a:ext cx="5265326" cy="3546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084CF8-0998-AA78-01D9-5218992E1B37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7982F-E7AC-619A-06F0-F6FA756DAFDE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07892"/>
            <a:ext cx="9144000" cy="35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4110679" y="6552141"/>
            <a:ext cx="922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Slide 9/15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" y="60326"/>
            <a:ext cx="5799439" cy="7057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Heading Control in Calm Water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67012-58B4-DD2A-7DF6-D3148918497D}"/>
              </a:ext>
            </a:extLst>
          </p:cNvPr>
          <p:cNvSpPr txBox="1"/>
          <p:nvPr/>
        </p:nvSpPr>
        <p:spPr>
          <a:xfrm>
            <a:off x="7858866" y="6555201"/>
            <a:ext cx="1285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Date :25 /04/2023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9FF80-6A31-62EF-5A88-1D9C4801E83B}"/>
              </a:ext>
            </a:extLst>
          </p:cNvPr>
          <p:cNvSpPr txBox="1"/>
          <p:nvPr/>
        </p:nvSpPr>
        <p:spPr>
          <a:xfrm>
            <a:off x="-1" y="6552141"/>
            <a:ext cx="2347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FFFFFF"/>
                </a:solidFill>
                <a:effectLst/>
                <a:latin typeface="Asap"/>
              </a:rPr>
              <a:t>SMATECH 2023</a:t>
            </a:r>
            <a:r>
              <a:rPr lang="en-US" sz="1100" dirty="0">
                <a:solidFill>
                  <a:schemeClr val="bg1"/>
                </a:solidFill>
              </a:rPr>
              <a:t>, London, UK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4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705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Asap</vt:lpstr>
      <vt:lpstr>Calibri</vt:lpstr>
      <vt:lpstr>Calibri Light</vt:lpstr>
      <vt:lpstr>Office Theme</vt:lpstr>
      <vt:lpstr>Data Driven Control Based on DQN Algorithm for Path Following of a Ship</vt:lpstr>
      <vt:lpstr>Objectives : </vt:lpstr>
      <vt:lpstr>System Dynamics and Modelling</vt:lpstr>
      <vt:lpstr>Reinforcement Learning: </vt:lpstr>
      <vt:lpstr>Bellman Equation &amp; Role of DQN Algorithms</vt:lpstr>
      <vt:lpstr>Deep Q-Networks</vt:lpstr>
      <vt:lpstr>Deep Hyper Parameters</vt:lpstr>
      <vt:lpstr>Reward Function</vt:lpstr>
      <vt:lpstr>Heading Control in Calm Water</vt:lpstr>
      <vt:lpstr>Reward, Number of Episodes, Heading Error and Rudder Action Plots </vt:lpstr>
      <vt:lpstr>Path Following in Calm Water</vt:lpstr>
      <vt:lpstr>Reward, Number of Episodes, Heading Error and Rudder Action Plots</vt:lpstr>
      <vt:lpstr>Conclusion</vt:lpstr>
      <vt:lpstr>Conclusion</vt:lpstr>
      <vt:lpstr>Thanks…!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Control of a Ship Based on Deep Reinforcement Learning</dc:title>
  <dc:creator>User2</dc:creator>
  <cp:lastModifiedBy>Sivaraj Sivaraman HYD DIWID24</cp:lastModifiedBy>
  <cp:revision>55</cp:revision>
  <dcterms:created xsi:type="dcterms:W3CDTF">2022-01-15T03:43:31Z</dcterms:created>
  <dcterms:modified xsi:type="dcterms:W3CDTF">2023-04-20T02:34:55Z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2023-04-20T02:28:26Z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ae8895a2-970f-46c9-ac5f-78ac512d30a4</vt:lpwstr>
  </property>
  <property fmtid="{D5CDD505-2E9C-101B-9397-08002B2CF9AE}" pid="8" name="MSIP_Label_7294a1c8-9899-41e7-8f6e-8b1b3c79592a_ContentBits">
    <vt:lpwstr>0</vt:lpwstr>
  </property>
</Properties>
</file>