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8" r:id="rId4"/>
    <p:sldId id="282" r:id="rId5"/>
    <p:sldId id="287" r:id="rId6"/>
    <p:sldId id="259" r:id="rId7"/>
    <p:sldId id="260" r:id="rId8"/>
    <p:sldId id="267" r:id="rId9"/>
    <p:sldId id="261" r:id="rId10"/>
    <p:sldId id="263" r:id="rId11"/>
    <p:sldId id="288" r:id="rId12"/>
    <p:sldId id="286" r:id="rId13"/>
    <p:sldId id="283" r:id="rId14"/>
    <p:sldId id="28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4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2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8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0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5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3097-A465-4C41-9660-062819FBA51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" y="897008"/>
            <a:ext cx="9144001" cy="1219201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Driven Control Based on DQN Algorithm for Path Following of a Ship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19619" y="3606279"/>
            <a:ext cx="3904755" cy="133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Sivaraman Sivaraj</a:t>
            </a:r>
            <a:r>
              <a:rPr lang="en-US" i="1" dirty="0" smtClean="0"/>
              <a:t> 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(MS Scholar)</a:t>
            </a:r>
          </a:p>
          <a:p>
            <a:r>
              <a:rPr lang="en-US" dirty="0" smtClean="0"/>
              <a:t>Suresh Rajendran 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(Assistant Professor)</a:t>
            </a:r>
          </a:p>
          <a:p>
            <a:r>
              <a:rPr lang="en-US" dirty="0" smtClean="0"/>
              <a:t>Department of Ocean Engineering</a:t>
            </a:r>
          </a:p>
          <a:p>
            <a:r>
              <a:rPr lang="en-US" dirty="0" smtClean="0"/>
              <a:t>IIT Madras, </a:t>
            </a:r>
            <a:r>
              <a:rPr lang="en-US" i="1" dirty="0" smtClean="0"/>
              <a:t>INDIA.</a:t>
            </a:r>
          </a:p>
          <a:p>
            <a:pPr algn="l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22" y="5044762"/>
            <a:ext cx="1375676" cy="1375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428777"/>
            <a:ext cx="9144000" cy="791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841731"/>
            <a:ext cx="1587046" cy="15870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40" y="1974194"/>
            <a:ext cx="1085277" cy="10852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64137" y="2874805"/>
            <a:ext cx="4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by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4238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10/15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Reward, Number of Episodes, Heading Error and Rudder Action Plots 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5887" y="5167455"/>
            <a:ext cx="3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-90 degree Heading Action</a:t>
            </a:r>
            <a:endParaRPr lang="en-IN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30" y="1536355"/>
            <a:ext cx="4497862" cy="33733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3" y="1325563"/>
            <a:ext cx="3462982" cy="4617310"/>
          </a:xfrm>
        </p:spPr>
      </p:pic>
    </p:spTree>
    <p:extLst>
      <p:ext uri="{BB962C8B-B14F-4D97-AF65-F5344CB8AC3E}">
        <p14:creationId xmlns:p14="http://schemas.microsoft.com/office/powerpoint/2010/main" val="19425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11/15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5623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Path Following in Calm Water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70"/>
            <a:ext cx="4648156" cy="30987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260389"/>
            <a:ext cx="4426458" cy="2897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24" y="4670854"/>
            <a:ext cx="5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waypoints are kept in a distance of 2 </a:t>
            </a:r>
            <a:r>
              <a:rPr lang="en-US" i="1" dirty="0" err="1" smtClean="0"/>
              <a:t>lbp</a:t>
            </a:r>
            <a:r>
              <a:rPr lang="en-US" i="1" dirty="0" smtClean="0"/>
              <a:t>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871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12/15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Reward, Number of Episodes, Heading Error and Rudder Action Plots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5716" y="5361029"/>
            <a:ext cx="3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For path following  </a:t>
            </a:r>
            <a:endParaRPr lang="en-IN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52757"/>
            <a:ext cx="4698142" cy="352360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5" y="1369812"/>
            <a:ext cx="3451964" cy="4602620"/>
          </a:xfrm>
        </p:spPr>
      </p:pic>
    </p:spTree>
    <p:extLst>
      <p:ext uri="{BB962C8B-B14F-4D97-AF65-F5344CB8AC3E}">
        <p14:creationId xmlns:p14="http://schemas.microsoft.com/office/powerpoint/2010/main" val="8823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13/15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9144001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0117" y="977486"/>
            <a:ext cx="8246683" cy="44660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/>
              <a:t>A DQN based Reinforcement Learning algorithm is developed for the heading control and path following of a tanker in calm water.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 3DoF nonlinear manoeuvring model is used to represent the vessel dynamics and Line of Sight (</a:t>
            </a:r>
            <a:r>
              <a:rPr lang="en-IN" dirty="0" err="1" smtClean="0"/>
              <a:t>LoS</a:t>
            </a:r>
            <a:r>
              <a:rPr lang="en-IN" dirty="0" smtClean="0"/>
              <a:t>) algorithm is used for the vessel guidance.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reward function and the termination criterion are appropriately modelled so that the vessel smoothly converges to the desired track.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14/15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9144001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40117" y="977486"/>
            <a:ext cx="8246683" cy="44660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 smtClean="0"/>
              <a:t>The heading control using DQN is tested for different vessel headings (45,90,135 and 180 degrees).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path following using DQN is tested for a curve which is in all four quadrants.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designed DQN based control has successfully performing the heading action and path </a:t>
            </a:r>
            <a:r>
              <a:rPr lang="en-IN" dirty="0" err="1" smtClean="0"/>
              <a:t>follwing</a:t>
            </a:r>
            <a:r>
              <a:rPr lang="en-IN" dirty="0" smtClean="0"/>
              <a:t> in calm water.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15/15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24430" y="2927094"/>
            <a:ext cx="4448432" cy="705793"/>
          </a:xfrm>
        </p:spPr>
        <p:txBody>
          <a:bodyPr>
            <a:noAutofit/>
          </a:bodyPr>
          <a:lstStyle/>
          <a:p>
            <a:r>
              <a:rPr lang="en-US" sz="8000" b="1" i="1" dirty="0" smtClean="0">
                <a:solidFill>
                  <a:schemeClr val="accent5">
                    <a:lumMod val="75000"/>
                  </a:schemeClr>
                </a:solidFill>
              </a:rPr>
              <a:t>Thanks…!</a:t>
            </a:r>
            <a:endParaRPr lang="en-IN" sz="8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2/15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156852" y="1"/>
            <a:ext cx="7886700" cy="1192696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Objectives :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32" y="913780"/>
            <a:ext cx="841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 ship navigation model based on a </a:t>
            </a:r>
            <a:r>
              <a:rPr lang="en-US" dirty="0" smtClean="0"/>
              <a:t>deep reinforcement learning </a:t>
            </a:r>
            <a:r>
              <a:rPr lang="en-US" dirty="0"/>
              <a:t>for the heading </a:t>
            </a:r>
            <a:r>
              <a:rPr lang="en-US" dirty="0" smtClean="0"/>
              <a:t>control and path following of a KVLCC2 </a:t>
            </a:r>
            <a:r>
              <a:rPr lang="en-US" dirty="0"/>
              <a:t>tanker in calm </a:t>
            </a:r>
            <a:r>
              <a:rPr lang="en-US" dirty="0" smtClean="0"/>
              <a:t>water.</a:t>
            </a:r>
          </a:p>
        </p:txBody>
      </p:sp>
      <p:sp>
        <p:nvSpPr>
          <p:cNvPr id="15" name="Title 11"/>
          <p:cNvSpPr txBox="1">
            <a:spLocks/>
          </p:cNvSpPr>
          <p:nvPr/>
        </p:nvSpPr>
        <p:spPr>
          <a:xfrm>
            <a:off x="156852" y="1656947"/>
            <a:ext cx="7886700" cy="11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solidFill>
                  <a:srgbClr val="C00000"/>
                </a:solidFill>
              </a:rPr>
              <a:t>Scope :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9350" y="2752807"/>
            <a:ext cx="9287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Numerical development of a 3DoF manoeuvring model for ship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Implementing </a:t>
            </a:r>
            <a:r>
              <a:rPr lang="en-IN" dirty="0"/>
              <a:t>the </a:t>
            </a:r>
            <a:r>
              <a:rPr lang="en-IN" dirty="0" smtClean="0"/>
              <a:t>DQN algorithm for ship navigation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Formulation of appropriate reward functions and other hyper parameters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Testing the DQN algorithm for ship heading control in calm water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 the </a:t>
            </a:r>
            <a:r>
              <a:rPr lang="en-IN" dirty="0" smtClean="0"/>
              <a:t>DQN algorithm </a:t>
            </a:r>
            <a:r>
              <a:rPr lang="en-IN" dirty="0"/>
              <a:t>for </a:t>
            </a:r>
            <a:r>
              <a:rPr lang="en-IN" dirty="0" smtClean="0"/>
              <a:t>path following control in </a:t>
            </a:r>
            <a:r>
              <a:rPr lang="en-IN" dirty="0"/>
              <a:t>calm </a:t>
            </a:r>
            <a:r>
              <a:rPr lang="en-IN" dirty="0" smtClean="0"/>
              <a:t>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3/15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6639698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System Dynamics and Modelling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35" y="766119"/>
            <a:ext cx="4599891" cy="3066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605" y="3921211"/>
            <a:ext cx="29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Governing Equation :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8" y="4452412"/>
            <a:ext cx="7092779" cy="16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4/15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1" name="Title 11"/>
          <p:cNvSpPr>
            <a:spLocks noGrp="1"/>
          </p:cNvSpPr>
          <p:nvPr>
            <p:ph type="title"/>
          </p:nvPr>
        </p:nvSpPr>
        <p:spPr>
          <a:xfrm>
            <a:off x="156852" y="-120342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5">
                    <a:lumMod val="75000"/>
                  </a:schemeClr>
                </a:solidFill>
              </a:rPr>
              <a:t>Reinforcement Learning: </a:t>
            </a:r>
            <a:endParaRPr lang="en-I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02" y="672684"/>
            <a:ext cx="4756325" cy="4595799"/>
          </a:xfrm>
        </p:spPr>
      </p:pic>
      <p:sp>
        <p:nvSpPr>
          <p:cNvPr id="15" name="TextBox 14"/>
          <p:cNvSpPr txBox="1"/>
          <p:nvPr/>
        </p:nvSpPr>
        <p:spPr>
          <a:xfrm>
            <a:off x="251791" y="967409"/>
            <a:ext cx="3848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RL is an one of the three ML Paradigms.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Based on the reward, agent will take optimal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Depending on the problem setup, State and Action spaces may be in continuous or discrete.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Trade off between Exploitation and Exploration will be the key to Agent Learning rate.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1313" y="5619489"/>
            <a:ext cx="8841374" cy="42407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Control System, Controller, Control </a:t>
            </a:r>
            <a:r>
              <a:rPr lang="en-IN" sz="2000" b="1" dirty="0" smtClean="0">
                <a:solidFill>
                  <a:srgbClr val="C00000"/>
                </a:solidFill>
              </a:rPr>
              <a:t>Signal  </a:t>
            </a:r>
            <a:r>
              <a:rPr lang="en-IN" sz="2000" b="1" dirty="0" smtClean="0"/>
              <a:t>→ </a:t>
            </a:r>
            <a:r>
              <a:rPr lang="en-IN" sz="2000" b="1" dirty="0"/>
              <a:t>→ → → </a:t>
            </a:r>
            <a:r>
              <a:rPr lang="en-IN" sz="2000" b="1" dirty="0">
                <a:solidFill>
                  <a:srgbClr val="00B050"/>
                </a:solidFill>
              </a:rPr>
              <a:t>Environment, Agent, 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0957" y="435583"/>
            <a:ext cx="318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Image Reference : </a:t>
            </a:r>
            <a:r>
              <a:rPr lang="en-IN" sz="1200" dirty="0" smtClean="0">
                <a:solidFill>
                  <a:srgbClr val="0070C0"/>
                </a:solidFill>
              </a:rPr>
              <a:t>Wikipedia</a:t>
            </a:r>
            <a:endParaRPr lang="en-IN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800" y="6371847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MS </a:t>
            </a:r>
            <a:r>
              <a:rPr lang="en-IN" dirty="0" smtClean="0">
                <a:solidFill>
                  <a:schemeClr val="bg1"/>
                </a:solidFill>
              </a:rPr>
              <a:t>Seminar – Slide 6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852" y="6371847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Roll No : OE19S012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3514" y="6371847"/>
            <a:ext cx="191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Date : 21/01/2022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itle 11"/>
          <p:cNvSpPr>
            <a:spLocks noGrp="1"/>
          </p:cNvSpPr>
          <p:nvPr>
            <p:ph type="title"/>
          </p:nvPr>
        </p:nvSpPr>
        <p:spPr>
          <a:xfrm>
            <a:off x="74473" y="131806"/>
            <a:ext cx="7886700" cy="63431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Bellman </a:t>
            </a:r>
            <a:r>
              <a:rPr lang="en-IN" sz="3200" b="1" dirty="0">
                <a:solidFill>
                  <a:srgbClr val="C00000"/>
                </a:solidFill>
              </a:rPr>
              <a:t>E</a:t>
            </a:r>
            <a:r>
              <a:rPr lang="en-IN" sz="3200" b="1" dirty="0" smtClean="0">
                <a:solidFill>
                  <a:srgbClr val="C00000"/>
                </a:solidFill>
              </a:rPr>
              <a:t>quation &amp; Role of DQN Algorithms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" y="1565770"/>
            <a:ext cx="4176584" cy="603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" y="2538947"/>
            <a:ext cx="4176584" cy="7208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29427" y="1228481"/>
            <a:ext cx="3772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smtClean="0">
                <a:solidFill>
                  <a:srgbClr val="C00000"/>
                </a:solidFill>
              </a:rPr>
              <a:t>Notations </a:t>
            </a:r>
          </a:p>
          <a:p>
            <a:r>
              <a:rPr lang="en-US" dirty="0" smtClean="0"/>
              <a:t>S             : state</a:t>
            </a:r>
          </a:p>
          <a:p>
            <a:r>
              <a:rPr lang="en-US" dirty="0" smtClean="0"/>
              <a:t>S’            : next state</a:t>
            </a:r>
          </a:p>
          <a:p>
            <a:r>
              <a:rPr lang="en-US" dirty="0"/>
              <a:t>a</a:t>
            </a:r>
            <a:r>
              <a:rPr lang="en-US" dirty="0" smtClean="0"/>
              <a:t>             : action(</a:t>
            </a:r>
            <a:r>
              <a:rPr lang="el-GR" dirty="0" smtClean="0"/>
              <a:t>π</a:t>
            </a:r>
            <a:r>
              <a:rPr lang="en-US" dirty="0" smtClean="0"/>
              <a:t>(s))</a:t>
            </a:r>
          </a:p>
          <a:p>
            <a:r>
              <a:rPr lang="el-GR" dirty="0" smtClean="0"/>
              <a:t>π</a:t>
            </a:r>
            <a:r>
              <a:rPr lang="en-US" dirty="0" smtClean="0"/>
              <a:t>             : policy</a:t>
            </a:r>
          </a:p>
          <a:p>
            <a:r>
              <a:rPr lang="el-GR" dirty="0" smtClean="0"/>
              <a:t>π</a:t>
            </a:r>
            <a:r>
              <a:rPr lang="en-US" dirty="0" smtClean="0"/>
              <a:t>*           : optimal policy</a:t>
            </a:r>
          </a:p>
          <a:p>
            <a:r>
              <a:rPr lang="en-US" dirty="0" smtClean="0"/>
              <a:t>P(s’|</a:t>
            </a:r>
            <a:r>
              <a:rPr lang="en-US" dirty="0" err="1" smtClean="0"/>
              <a:t>s,a</a:t>
            </a:r>
            <a:r>
              <a:rPr lang="en-US" dirty="0" smtClean="0"/>
              <a:t>) : probability of taking a 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6852" y="2210483"/>
            <a:ext cx="3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solidFill>
                  <a:srgbClr val="C00000"/>
                </a:solidFill>
              </a:rPr>
              <a:t>Bellman optimality </a:t>
            </a:r>
            <a:r>
              <a:rPr lang="en-IN" i="1" u="sng" dirty="0" smtClean="0">
                <a:solidFill>
                  <a:srgbClr val="C00000"/>
                </a:solidFill>
              </a:rPr>
              <a:t>equation: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852" y="1180365"/>
            <a:ext cx="3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solidFill>
                  <a:srgbClr val="C00000"/>
                </a:solidFill>
              </a:rPr>
              <a:t>Bellman </a:t>
            </a:r>
            <a:r>
              <a:rPr lang="en-IN" i="1" u="sng" dirty="0" smtClean="0">
                <a:solidFill>
                  <a:srgbClr val="C00000"/>
                </a:solidFill>
              </a:rPr>
              <a:t>Equation: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095509"/>
            <a:ext cx="8311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When there is no information about probability ?                                                                                             </a:t>
            </a:r>
            <a:r>
              <a:rPr lang="en-US" dirty="0" smtClean="0"/>
              <a:t>RL Algorithms help to solve this problem       </a:t>
            </a:r>
            <a:r>
              <a:rPr lang="en-US" sz="1400" dirty="0" smtClean="0"/>
              <a:t>(i.e. Q-Learning, SARSA, Policy Gradient)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When the Number states are higher(i.e. 10^90, 10^8000)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?                                           </a:t>
            </a:r>
            <a:r>
              <a:rPr lang="en-US" dirty="0" smtClean="0"/>
              <a:t>DRL </a:t>
            </a:r>
            <a:r>
              <a:rPr lang="en-US" dirty="0"/>
              <a:t>Algorithms help to solve this </a:t>
            </a:r>
            <a:r>
              <a:rPr lang="en-US" dirty="0" smtClean="0"/>
              <a:t>problem    </a:t>
            </a:r>
            <a:r>
              <a:rPr lang="en-US" sz="1400" dirty="0" smtClean="0"/>
              <a:t>(i.e. Actor-critic, A3C,DDPG)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Oceans 2022, Chennai, INDIA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5/15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 21/02/2022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6/15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Deep Q-Networks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0" y="4160927"/>
            <a:ext cx="3532984" cy="806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0" y="4917246"/>
            <a:ext cx="5770207" cy="740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5" y="5528337"/>
            <a:ext cx="3131020" cy="9353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3" y="714496"/>
            <a:ext cx="5973727" cy="3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7/15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Deep Hyper Parameters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238"/>
            <a:ext cx="9144000" cy="48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8/15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Reward Function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88" y="810368"/>
            <a:ext cx="4657624" cy="1904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37" y="2917253"/>
            <a:ext cx="5265326" cy="35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Slide </a:t>
            </a:r>
            <a:r>
              <a:rPr lang="en-US" sz="1100" dirty="0" smtClean="0">
                <a:solidFill>
                  <a:schemeClr val="bg1"/>
                </a:solidFill>
              </a:rPr>
              <a:t>9</a:t>
            </a:r>
            <a:r>
              <a:rPr lang="en-US" sz="1100" dirty="0" smtClean="0">
                <a:solidFill>
                  <a:schemeClr val="bg1"/>
                </a:solidFill>
              </a:rPr>
              <a:t>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799439" cy="7057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Heading Control in Calm Water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ICITM 2022, Oxford,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Date :18 /02/2022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687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Driven Control Based on DQN Algorithm for Path Following of a Ship</vt:lpstr>
      <vt:lpstr>Objectives : </vt:lpstr>
      <vt:lpstr>System Dynamics and Modelling</vt:lpstr>
      <vt:lpstr>Reinforcement Learning: </vt:lpstr>
      <vt:lpstr>Bellman Equation &amp; Role of DQN Algorithms</vt:lpstr>
      <vt:lpstr>Deep Q-Networks</vt:lpstr>
      <vt:lpstr>Deep Hyper Parameters</vt:lpstr>
      <vt:lpstr>Reward Function</vt:lpstr>
      <vt:lpstr>Heading Control in Calm Water</vt:lpstr>
      <vt:lpstr>Reward, Number of Episodes, Heading Error and Rudder Action Plots </vt:lpstr>
      <vt:lpstr>Path Following in Calm Water</vt:lpstr>
      <vt:lpstr>Reward, Number of Episodes, Heading Error and Rudder Action Plots</vt:lpstr>
      <vt:lpstr>Conclusion</vt:lpstr>
      <vt:lpstr>Conclusion</vt:lpstr>
      <vt:lpstr>Thanks…!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Control of a Ship Based on Deep Reinforcement Learning</dc:title>
  <dc:creator>User2</dc:creator>
  <cp:lastModifiedBy>User2</cp:lastModifiedBy>
  <cp:revision>51</cp:revision>
  <dcterms:created xsi:type="dcterms:W3CDTF">2022-01-15T03:43:31Z</dcterms:created>
  <dcterms:modified xsi:type="dcterms:W3CDTF">2022-01-27T08:10:59Z</dcterms:modified>
</cp:coreProperties>
</file>