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5" r:id="rId6"/>
    <p:sldId id="258" r:id="rId7"/>
    <p:sldId id="267" r:id="rId8"/>
    <p:sldId id="266" r:id="rId9"/>
    <p:sldId id="270" r:id="rId10"/>
    <p:sldId id="280" r:id="rId11"/>
    <p:sldId id="281" r:id="rId12"/>
    <p:sldId id="269" r:id="rId13"/>
    <p:sldId id="282" r:id="rId14"/>
    <p:sldId id="283" r:id="rId15"/>
    <p:sldId id="271" r:id="rId16"/>
    <p:sldId id="284" r:id="rId17"/>
    <p:sldId id="285" r:id="rId18"/>
    <p:sldId id="272" r:id="rId19"/>
    <p:sldId id="286" r:id="rId20"/>
    <p:sldId id="287" r:id="rId21"/>
    <p:sldId id="278" r:id="rId22"/>
    <p:sldId id="273" r:id="rId23"/>
    <p:sldId id="274" r:id="rId24"/>
    <p:sldId id="275" r:id="rId25"/>
    <p:sldId id="276" r:id="rId26"/>
    <p:sldId id="277" r:id="rId27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6" userDrawn="1">
          <p15:clr>
            <a:srgbClr val="A4A3A4"/>
          </p15:clr>
        </p15:guide>
        <p15:guide id="2" orient="horz" pos="553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  <p15:guide id="4" orient="horz" pos="2934" userDrawn="1">
          <p15:clr>
            <a:srgbClr val="A4A3A4"/>
          </p15:clr>
        </p15:guide>
        <p15:guide id="5" pos="2940" userDrawn="1">
          <p15:clr>
            <a:srgbClr val="A4A3A4"/>
          </p15:clr>
        </p15:guide>
        <p15:guide id="6" pos="2832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7FD5F3"/>
    <a:srgbClr val="BFEAF9"/>
    <a:srgbClr val="1179BF"/>
    <a:srgbClr val="81BCDF"/>
    <a:srgbClr val="004D7A"/>
    <a:srgbClr val="7FA5BC"/>
    <a:srgbClr val="DD0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2" y="106"/>
      </p:cViewPr>
      <p:guideLst>
        <p:guide orient="horz" pos="1686"/>
        <p:guide orient="horz" pos="553"/>
        <p:guide orient="horz" pos="1800"/>
        <p:guide orient="horz" pos="2934"/>
        <p:guide pos="2940"/>
        <p:guide pos="2832"/>
        <p:guide pos="5538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81487-DED7-4908-9A01-0A45EDCB1D6C}" type="datetimeFigureOut">
              <a:rPr lang="de-DE" sz="1000" smtClean="0"/>
              <a:t>26.10.2022</a:t>
            </a:fld>
            <a:endParaRPr lang="de-DE" sz="10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A22D-1E89-46D3-A8B1-76349A9A3E3A}" type="slidenum">
              <a:rPr lang="de-DE" sz="1000" smtClean="0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60363" y="360363"/>
            <a:ext cx="6119812" cy="344328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0000" y="3960000"/>
            <a:ext cx="6120000" cy="48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887522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360363" y="360363"/>
            <a:ext cx="6119812" cy="3443287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1484884"/>
            <a:ext cx="8424000" cy="1057982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600" cy="3599"/>
          </a:xfrm>
        </p:spPr>
        <p:txBody>
          <a:bodyPr/>
          <a:lstStyle>
            <a:lvl1pPr marL="0" indent="0" algn="ctr">
              <a:buNone/>
              <a:defRPr sz="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59999" y="2729931"/>
            <a:ext cx="8424000" cy="2520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8" y="438150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0" y="864002"/>
            <a:ext cx="914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003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844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844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2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843999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4168"/>
            <a:ext cx="8424000" cy="539833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001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4122737" cy="988702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50" y="1584945"/>
            <a:ext cx="4122737" cy="305905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5" y="1334741"/>
            <a:ext cx="4122737" cy="309862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5" y="185362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5" y="2243620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5" y="2804160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5" y="3194153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5" y="377515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5" y="4144687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DB9CCFB0-B14E-4462-8275-F6BA2DFA2D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1096" y="143956"/>
            <a:ext cx="4122000" cy="4500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210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4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5" name="Gerade Verbindung 14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fik 11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522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3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2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1057982"/>
          </a:xfrm>
        </p:spPr>
        <p:txBody>
          <a:bodyPr wrap="none" lIns="0" tIns="0" rIns="0" bIns="0">
            <a:noAutofit/>
          </a:bodyPr>
          <a:lstStyle>
            <a:lvl1pPr>
              <a:defRPr lang="de-DE" sz="7200" b="1" kern="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59999" y="1338593"/>
            <a:ext cx="8424000" cy="461665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000" b="1" kern="12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3" name="Textfeld 12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63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and 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18" name="Textplatzhalter 12"/>
          <p:cNvSpPr>
            <a:spLocks noGrp="1"/>
          </p:cNvSpPr>
          <p:nvPr>
            <p:ph type="body" sz="quarter" idx="12"/>
          </p:nvPr>
        </p:nvSpPr>
        <p:spPr>
          <a:xfrm>
            <a:off x="360001" y="438150"/>
            <a:ext cx="6706589" cy="105798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522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8604001" y="4890652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20" name="Gerade Verbindung 1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1" name="Textfeld 10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177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8" name="Gruppieren 7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9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0" name="Gerade Verbindung 9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7" name="Gruppieren 6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8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9" name="Gerade Verbindung 8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fik 9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grpSp>
        <p:nvGrpSpPr>
          <p:cNvPr id="6" name="Gruppieren 5"/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7" name="Text Box 10"/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8" name="Gerade Verbindung 7"/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Picture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864003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261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5E3D64A-3A09-41C8-A3A4-91CCF15BEED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25751EED-6898-4C4C-8A3D-F4336D3AF0C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EECED83C-AD55-4FC0-A229-F1B295606742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4BE1FAAA-6F6F-4D28-A4E3-E47532F20FF8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0BD19E2C-C0B6-46BC-A9A3-38C3644992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844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260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Pictur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F8F4CD7-C19E-4BE9-9767-DBDB6073F4F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104D776-5902-4241-AB7D-91C75C6904F9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824F4A33-6BDB-4E6D-BF78-6687C033CEC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2EF6002E-B749-4141-A0C7-7613296C8B0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22BE00F-EA87-4573-B0B1-056A78D7BC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844000"/>
            <a:ext cx="412273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863999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3810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two Pictures III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9F484220-BB4A-4B3C-93FB-4F87435A1FB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F9D652B-6629-4C62-9442-04ECA0BE95A5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F00E673A-B66C-48A0-B356-7A83243FBF2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9A2A519E-DACD-4122-A760-9F374B8B98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F26A5605-7DA8-49BC-93D0-FE57A110DD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4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2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5" y="864002"/>
            <a:ext cx="4122737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0963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four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5B274DCC-0F14-4867-ADEB-F7738D13C862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3865197-382F-47E2-853A-CB850DF71CF0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E71EFED-7D75-44F8-B256-215C26BCAE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8" name="Gerade Verbindung 7">
              <a:extLst>
                <a:ext uri="{FF2B5EF4-FFF2-40B4-BE49-F238E27FC236}">
                  <a16:creationId xmlns:a16="http://schemas.microsoft.com/office/drawing/2014/main" id="{579EE350-38FC-42EC-AEE0-5B48EBF63D31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37599789-2673-40F8-8C0B-D36580AB9B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844557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5685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with two Pictures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31A0983-F2CB-4E35-A255-D2870F296B98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1C22901-48DF-4352-A02E-EC0165A82424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2D533022-5D00-4D79-837E-F07A93F2E880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6" name="Gerade Verbindung 7">
              <a:extLst>
                <a:ext uri="{FF2B5EF4-FFF2-40B4-BE49-F238E27FC236}">
                  <a16:creationId xmlns:a16="http://schemas.microsoft.com/office/drawing/2014/main" id="{61B05584-8BF7-4A44-9CFD-2DD03BC230F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87934BD3-FB56-43F0-92F0-58370BE219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843999"/>
            <a:ext cx="4122737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864002"/>
            <a:ext cx="4122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863999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864001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5682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Key Message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F03B3FAF-30A7-4AD0-9601-E818DC84BD70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8E0AE35-0F63-4735-BF52-E446F4531140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CF4EE2F8-A69F-4561-B9C5-6EACBE507AC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65A238EF-BFD2-470F-B4F4-FBD601D15326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46F3264B-7416-4B3D-90DD-4AFEB41F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104168"/>
            <a:ext cx="8424000" cy="5398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864001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6495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duct OnePager 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BBEBD73-2CD8-46CA-9CCA-F2A581067279}"/>
              </a:ext>
            </a:extLst>
          </p:cNvPr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gradFill>
            <a:gsLst>
              <a:gs pos="0">
                <a:srgbClr val="1179BF"/>
              </a:gs>
              <a:gs pos="50000">
                <a:srgbClr val="004D7A"/>
              </a:gs>
              <a:gs pos="100000">
                <a:srgbClr val="001024"/>
              </a:gs>
            </a:gsLst>
            <a:lin ang="5400000" scaled="0"/>
          </a:gra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2D70085-D491-4B7E-82E2-6A377FF3F9E8}"/>
              </a:ext>
            </a:extLst>
          </p:cNvPr>
          <p:cNvGrpSpPr/>
          <p:nvPr userDrawn="1"/>
        </p:nvGrpSpPr>
        <p:grpSpPr>
          <a:xfrm>
            <a:off x="360002" y="4722301"/>
            <a:ext cx="8424000" cy="366353"/>
            <a:chOff x="360001" y="4722299"/>
            <a:chExt cx="8424000" cy="366353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2D9DBB93-3AFB-4553-916B-2A17CC72F7C9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98308"/>
              <a:ext cx="900000" cy="926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spAutoFit/>
            </a:bodyPr>
            <a:lstStyle/>
            <a:p>
              <a:pPr algn="r" fontAlgn="base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de-DE" sz="600" dirty="0">
                  <a:solidFill>
                    <a:srgbClr val="FFFFFF"/>
                  </a:solidFill>
                </a:rPr>
                <a:t>© ZF Friedrichshafen AG</a:t>
              </a:r>
            </a:p>
          </p:txBody>
        </p:sp>
        <p:cxnSp>
          <p:nvCxnSpPr>
            <p:cNvPr id="14" name="Gerade Verbindung 7">
              <a:extLst>
                <a:ext uri="{FF2B5EF4-FFF2-40B4-BE49-F238E27FC236}">
                  <a16:creationId xmlns:a16="http://schemas.microsoft.com/office/drawing/2014/main" id="{78246845-3A96-4A03-9FB8-0BDD36E09A19}"/>
                </a:ext>
              </a:extLst>
            </p:cNvPr>
            <p:cNvCxnSpPr/>
            <p:nvPr userDrawn="1"/>
          </p:nvCxnSpPr>
          <p:spPr>
            <a:xfrm>
              <a:off x="360001" y="4722299"/>
              <a:ext cx="8424000" cy="53"/>
            </a:xfrm>
            <a:prstGeom prst="line">
              <a:avLst/>
            </a:prstGeom>
            <a:ln w="19050" cap="rnd">
              <a:solidFill>
                <a:schemeClr val="bg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AC241905-1CD8-4733-9B38-2B12EF1D99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1" y="4800652"/>
              <a:ext cx="288000" cy="2880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4122737" cy="988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143957"/>
            <a:ext cx="4122000" cy="45000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B23CF99-FA45-4D2B-9C4A-45F0852BC6AC}"/>
              </a:ext>
            </a:extLst>
          </p:cNvPr>
          <p:cNvSpPr/>
          <p:nvPr userDrawn="1"/>
        </p:nvSpPr>
        <p:spPr>
          <a:xfrm>
            <a:off x="366150" y="1584945"/>
            <a:ext cx="4122737" cy="3059056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</a:ln>
          <a:effectLst>
            <a:outerShdw blurRad="127000" algn="ctr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Tahoma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1BC1947-F90E-4108-BDBE-CB4CEDB4EE14}"/>
              </a:ext>
            </a:extLst>
          </p:cNvPr>
          <p:cNvGrpSpPr/>
          <p:nvPr userDrawn="1"/>
        </p:nvGrpSpPr>
        <p:grpSpPr>
          <a:xfrm>
            <a:off x="360005" y="1334741"/>
            <a:ext cx="4122737" cy="309862"/>
            <a:chOff x="360004" y="1268893"/>
            <a:chExt cx="4122737" cy="309958"/>
          </a:xfrm>
        </p:grpSpPr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C4EEC6B-33B4-4AFA-AB2D-9019D9F42416}"/>
                </a:ext>
              </a:extLst>
            </p:cNvPr>
            <p:cNvSpPr txBox="1"/>
            <p:nvPr userDrawn="1"/>
          </p:nvSpPr>
          <p:spPr>
            <a:xfrm>
              <a:off x="360004" y="1268893"/>
              <a:ext cx="985039" cy="309958"/>
            </a:xfrm>
            <a:prstGeom prst="rect">
              <a:avLst/>
            </a:prstGeom>
            <a:noFill/>
          </p:spPr>
          <p:txBody>
            <a:bodyPr wrap="square" lIns="0" tIns="46800" rIns="90000" bIns="46800" rtlCol="0">
              <a:spAutoFit/>
            </a:bodyPr>
            <a:lstStyle/>
            <a:p>
              <a:pPr marL="0" marR="0" indent="0" algn="l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tx2"/>
                </a:buClr>
                <a:buSzTx/>
                <a:buFont typeface="Tahoma" panose="020B0604030504040204" pitchFamily="34" charset="0"/>
                <a:buNone/>
                <a:tabLst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</a:rPr>
                <a:t>KEY FACTS</a:t>
              </a: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EEC636F3-CF5B-4F9E-A7A2-6CE23B22CE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0741" y="1505965"/>
              <a:ext cx="3132000" cy="0"/>
            </a:xfrm>
            <a:prstGeom prst="line">
              <a:avLst/>
            </a:prstGeom>
            <a:noFill/>
            <a:ln w="6350" cap="rnd" cmpd="sng" algn="ctr">
              <a:solidFill>
                <a:srgbClr val="00ABE7"/>
              </a:solidFill>
              <a:prstDash val="solid"/>
              <a:round/>
            </a:ln>
            <a:effectLst/>
          </p:spPr>
        </p:cxnSp>
      </p:grpSp>
      <p:sp>
        <p:nvSpPr>
          <p:cNvPr id="19" name="Textplatzhalter 1">
            <a:extLst>
              <a:ext uri="{FF2B5EF4-FFF2-40B4-BE49-F238E27FC236}">
                <a16:creationId xmlns:a16="http://schemas.microsoft.com/office/drawing/2014/main" id="{E34BF2C1-6858-4258-9D7A-6932A422D0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5" y="185362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6B0EAC18-56A4-4F9D-B791-1276F33D4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005" y="2243620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F2E5AA21-A336-4144-AC1B-55B16A0EDF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005" y="2804160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D680C08A-C4D9-4C2D-BBA2-205BA49B9D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0005" y="3194153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  <p:sp>
        <p:nvSpPr>
          <p:cNvPr id="21" name="Textplatzhalter 5">
            <a:extLst>
              <a:ext uri="{FF2B5EF4-FFF2-40B4-BE49-F238E27FC236}">
                <a16:creationId xmlns:a16="http://schemas.microsoft.com/office/drawing/2014/main" id="{D25774EB-F94F-4196-AA22-F826674E86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05" y="3775158"/>
            <a:ext cx="4122737" cy="323900"/>
          </a:xfrm>
        </p:spPr>
        <p:txBody>
          <a:bodyPr lIns="72000" rIns="72000" anchor="b" anchorCtr="0"/>
          <a:lstStyle>
            <a:lvl1pPr>
              <a:defRPr sz="1400" b="1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Fact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38C27363-3949-4BEF-A58D-7A9F9BB72F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005" y="4144687"/>
            <a:ext cx="4122737" cy="431867"/>
          </a:xfrm>
        </p:spPr>
        <p:txBody>
          <a:bodyPr lIns="72000" r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Line 2</a:t>
            </a:r>
          </a:p>
        </p:txBody>
      </p:sp>
    </p:spTree>
    <p:extLst>
      <p:ext uri="{BB962C8B-B14F-4D97-AF65-F5344CB8AC3E}">
        <p14:creationId xmlns:p14="http://schemas.microsoft.com/office/powerpoint/2010/main" val="9744573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Sivaraman Sivaraj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1A67-AF01-49B7-A47E-B05195C00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28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002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002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002"/>
            <a:ext cx="2700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863999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864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844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844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864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864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864000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844000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843777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843777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1008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3564000" cy="108000"/>
          </a:xfr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1403999"/>
            <a:ext cx="4122737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360004" y="4722301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1008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90652"/>
            <a:ext cx="3563234" cy="108000"/>
          </a:xfrm>
        </p:spPr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1403999"/>
            <a:ext cx="4122737" cy="32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cxnSp>
        <p:nvCxnSpPr>
          <p:cNvPr id="10" name="Gerade Verbindung 9"/>
          <p:cNvCxnSpPr/>
          <p:nvPr/>
        </p:nvCxnSpPr>
        <p:spPr>
          <a:xfrm>
            <a:off x="360004" y="4722301"/>
            <a:ext cx="4122737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ts val="800"/>
              </a:lnSpc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/>
              <a:pPr>
                <a:lnSpc>
                  <a:spcPts val="800"/>
                </a:lnSpc>
              </a:pPr>
              <a:t>‹#›</a:t>
            </a:fld>
            <a:endParaRPr lang="de-DE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1181760"/>
            <a:ext cx="2700000" cy="216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accent4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44879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2000"/>
            <a:ext cx="2700000" cy="11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2000"/>
            <a:ext cx="2700000" cy="11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2000"/>
            <a:ext cx="2700000" cy="11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864002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90653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90653"/>
            <a:ext cx="18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4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98308"/>
            <a:ext cx="900000" cy="9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 fontAlgn="base">
              <a:lnSpc>
                <a:spcPts val="8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600" dirty="0">
                <a:solidFill>
                  <a:srgbClr val="000000"/>
                </a:solidFill>
              </a:rPr>
              <a:t>© ZF Friedrichshafen AG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360002" y="4722301"/>
            <a:ext cx="8424000" cy="53"/>
          </a:xfrm>
          <a:prstGeom prst="line">
            <a:avLst/>
          </a:prstGeom>
          <a:ln w="19050" cap="rnd">
            <a:solidFill>
              <a:schemeClr val="accent4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CC0EC9A7-0F78-4BCD-A456-48B3D296E35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001" y="4800652"/>
            <a:ext cx="288000" cy="28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7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54" r:id="rId11"/>
    <p:sldLayoutId id="2147483655" r:id="rId12"/>
    <p:sldLayoutId id="2147483693" r:id="rId13"/>
    <p:sldLayoutId id="2147483694" r:id="rId14"/>
    <p:sldLayoutId id="2147483695" r:id="rId15"/>
    <p:sldLayoutId id="2147483696" r:id="rId16"/>
    <p:sldLayoutId id="2147483698" r:id="rId17"/>
    <p:sldLayoutId id="2147483699" r:id="rId18"/>
    <p:sldLayoutId id="2147483700" r:id="rId19"/>
    <p:sldLayoutId id="2147483710" r:id="rId20"/>
    <p:sldLayoutId id="2147483684" r:id="rId21"/>
    <p:sldLayoutId id="2147483685" r:id="rId22"/>
    <p:sldLayoutId id="2147483688" r:id="rId23"/>
    <p:sldLayoutId id="2147483689" r:id="rId24"/>
    <p:sldLayoutId id="214748369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8" r:id="rId32"/>
    <p:sldLayoutId id="2147483709" r:id="rId33"/>
    <p:sldLayoutId id="2147483711" r:id="rId3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spcBef>
          <a:spcPts val="0"/>
        </a:spcBef>
        <a:spcAft>
          <a:spcPts val="300"/>
        </a:spcAft>
        <a:buClr>
          <a:schemeClr val="tx2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box">
            <a:extLst>
              <a:ext uri="{FF2B5EF4-FFF2-40B4-BE49-F238E27FC236}">
                <a16:creationId xmlns:a16="http://schemas.microsoft.com/office/drawing/2014/main" id="{3670E780-576D-448A-BB6A-FBA9734E1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1484883"/>
            <a:ext cx="8424000" cy="1811209"/>
          </a:xfrm>
        </p:spPr>
        <p:txBody>
          <a:bodyPr/>
          <a:lstStyle/>
          <a:p>
            <a:r>
              <a:rPr lang="de-DE" dirty="0"/>
              <a:t>DRL-</a:t>
            </a:r>
            <a:r>
              <a:rPr lang="de-DE" dirty="0" err="1"/>
              <a:t>Based</a:t>
            </a:r>
            <a:r>
              <a:rPr lang="de-DE" dirty="0"/>
              <a:t> Heading Control and Path Following of a Ship  in Calm Water &amp; Waves</a:t>
            </a:r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F3DE9295-6870-42C9-84A9-52041E7BE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59999" y="3601801"/>
            <a:ext cx="8424000" cy="252000"/>
          </a:xfrm>
        </p:spPr>
        <p:txBody>
          <a:bodyPr/>
          <a:lstStyle/>
          <a:p>
            <a:r>
              <a:rPr lang="de-DE" dirty="0"/>
              <a:t>Sivaraman Sivaraj (DIWID24)</a:t>
            </a:r>
          </a:p>
        </p:txBody>
      </p:sp>
    </p:spTree>
    <p:extLst>
      <p:ext uri="{BB962C8B-B14F-4D97-AF65-F5344CB8AC3E}">
        <p14:creationId xmlns:p14="http://schemas.microsoft.com/office/powerpoint/2010/main" val="115681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8C1E-15C2-4AD9-8ACE-E9BFD734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DDPG Results – 1 – Path Following</a:t>
            </a:r>
            <a:br>
              <a:rPr lang="en-US" sz="2000" dirty="0"/>
            </a:b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A5635CC2-723C-48A8-BBB0-131EE531A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40" y="530446"/>
            <a:ext cx="2713075" cy="180871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2303A-3632-4965-BC78-39025822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E8A1-4A4B-4349-8F0F-86C25B03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10</a:t>
            </a:fld>
            <a:endParaRPr lang="de-DE"/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1C18440C-76D5-4F59-9B0B-5F0515B7F0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815" y="530445"/>
            <a:ext cx="2713076" cy="1808717"/>
          </a:xfrm>
          <a:prstGeom prst="rect">
            <a:avLst/>
          </a:prstGeom>
        </p:spPr>
      </p:pic>
      <p:pic>
        <p:nvPicPr>
          <p:cNvPr id="21" name="Picture 20" descr="Chart, line chart&#10;&#10;Description automatically generated">
            <a:extLst>
              <a:ext uri="{FF2B5EF4-FFF2-40B4-BE49-F238E27FC236}">
                <a16:creationId xmlns:a16="http://schemas.microsoft.com/office/drawing/2014/main" id="{3CECEE0F-2BF8-4F04-B62A-3BA2780E1D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90" y="530444"/>
            <a:ext cx="2713077" cy="1808718"/>
          </a:xfrm>
          <a:prstGeom prst="rect">
            <a:avLst/>
          </a:prstGeom>
        </p:spPr>
      </p:pic>
      <p:pic>
        <p:nvPicPr>
          <p:cNvPr id="23" name="Picture 22" descr="Chart, line chart&#10;&#10;Description automatically generated">
            <a:extLst>
              <a:ext uri="{FF2B5EF4-FFF2-40B4-BE49-F238E27FC236}">
                <a16:creationId xmlns:a16="http://schemas.microsoft.com/office/drawing/2014/main" id="{DB580521-9DEE-47DC-8919-632F5ED29E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2339162"/>
            <a:ext cx="2715440" cy="1810293"/>
          </a:xfrm>
          <a:prstGeom prst="rect">
            <a:avLst/>
          </a:prstGeom>
        </p:spPr>
      </p:pic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C8245874-CD7E-467E-8FF9-7B9FD1D1862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8" y="2339161"/>
            <a:ext cx="2715440" cy="1810293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F79F50B4-90F3-4DC1-BF7F-ADBA426C564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090" y="2339163"/>
            <a:ext cx="2715440" cy="18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3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8C1E-15C2-4AD9-8ACE-E9BFD734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DDPG Results – 2 – Control Command</a:t>
            </a:r>
            <a:br>
              <a:rPr lang="en-US" sz="2000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2303A-3632-4965-BC78-39025822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E8A1-4A4B-4349-8F0F-86C25B03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11</a:t>
            </a:fld>
            <a:endParaRPr lang="de-DE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02114899-A66D-4B7A-858F-0F4A3BA613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5" y="511563"/>
            <a:ext cx="4212365" cy="1404121"/>
          </a:xfrm>
          <a:prstGeom prst="rect">
            <a:avLst/>
          </a:prstGeom>
        </p:spPr>
      </p:pic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4A909719-350A-43EE-91C0-C04185F253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35" y="1915683"/>
            <a:ext cx="4211636" cy="1403879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39B42802-627F-49F5-A988-CC63414152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3319562"/>
            <a:ext cx="4212365" cy="1404121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7E71CED1-7BF8-4C65-8AED-DAB1BEA597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70" y="516041"/>
            <a:ext cx="4212366" cy="1404122"/>
          </a:xfrm>
          <a:prstGeom prst="rect">
            <a:avLst/>
          </a:prstGeom>
        </p:spPr>
      </p:pic>
      <p:pic>
        <p:nvPicPr>
          <p:cNvPr id="26" name="Picture 25" descr="Chart&#10;&#10;Description automatically generated">
            <a:extLst>
              <a:ext uri="{FF2B5EF4-FFF2-40B4-BE49-F238E27FC236}">
                <a16:creationId xmlns:a16="http://schemas.microsoft.com/office/drawing/2014/main" id="{525DDA30-FEED-4AFC-8210-18D5163366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541" y="1920162"/>
            <a:ext cx="4211636" cy="1403879"/>
          </a:xfrm>
          <a:prstGeom prst="rect">
            <a:avLst/>
          </a:prstGeom>
        </p:spPr>
      </p:pic>
      <p:pic>
        <p:nvPicPr>
          <p:cNvPr id="29" name="Picture 2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AB11DB9-E6AE-46C9-93EC-C731B6C91E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1" y="3319561"/>
            <a:ext cx="4212366" cy="140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13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F2A9-E07D-455F-B56F-0F8121DE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Soft Actor Critic (SAC) 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8C06-AF26-43EC-8A2A-C89A4D7C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33E03-4EB1-4A60-93FD-4FEDD269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7E58-3227-470C-96D7-4CD1D95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01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F2A9-E07D-455F-B56F-0F8121DE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247543"/>
          </a:xfrm>
        </p:spPr>
        <p:txBody>
          <a:bodyPr/>
          <a:lstStyle/>
          <a:p>
            <a:r>
              <a:rPr lang="en-US" sz="2000" dirty="0"/>
              <a:t>SAC Results - 1</a:t>
            </a:r>
            <a:br>
              <a:rPr lang="en-US" sz="2000" dirty="0"/>
            </a:br>
            <a:endParaRPr lang="en-US" dirty="0"/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F51346DB-1E2B-4C33-8001-45EAA275B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" y="523801"/>
            <a:ext cx="2981359" cy="19875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33E03-4EB1-4A60-93FD-4FEDD269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7E58-3227-470C-96D7-4CD1D95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13</a:t>
            </a:fld>
            <a:endParaRPr lang="de-DE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72A2B6CC-BA81-47CF-B6A8-3F8AF1B5D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64" y="523799"/>
            <a:ext cx="2981167" cy="1987445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1B106921-C33B-421A-8DA1-BFA1423E05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31" y="523800"/>
            <a:ext cx="2981165" cy="1987444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4BCA720B-FC8B-43D0-A8EA-AE1A8E60D3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6" y="2511244"/>
            <a:ext cx="2981358" cy="1987572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8CF2670-3098-4102-9DD8-187B042F76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564" y="2511115"/>
            <a:ext cx="2981358" cy="198757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03895CC2-875C-4DC4-94A7-36DFB61C6D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66" y="2510985"/>
            <a:ext cx="2995130" cy="19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F2A9-E07D-455F-B56F-0F8121DE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247543"/>
          </a:xfrm>
        </p:spPr>
        <p:txBody>
          <a:bodyPr/>
          <a:lstStyle/>
          <a:p>
            <a:r>
              <a:rPr lang="en-US" sz="2000" dirty="0"/>
              <a:t>SAC Results - </a:t>
            </a:r>
            <a:r>
              <a:rPr lang="en-US" dirty="0"/>
              <a:t>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33E03-4EB1-4A60-93FD-4FEDD269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07E58-3227-470C-96D7-4CD1D95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14</a:t>
            </a:fld>
            <a:endParaRPr lang="de-DE"/>
          </a:p>
        </p:txBody>
      </p:sp>
      <p:pic>
        <p:nvPicPr>
          <p:cNvPr id="10" name="Content Placeholder 9" descr="Chart&#10;&#10;Description automatically generated with low confidence">
            <a:extLst>
              <a:ext uri="{FF2B5EF4-FFF2-40B4-BE49-F238E27FC236}">
                <a16:creationId xmlns:a16="http://schemas.microsoft.com/office/drawing/2014/main" id="{046A5519-AFAE-4517-ADE8-0C949C2FD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580156"/>
            <a:ext cx="4094273" cy="1364758"/>
          </a:xfr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0098156C-FA6B-49F8-91B5-C399026B4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1941179"/>
            <a:ext cx="4094273" cy="1364758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DA78C43B-9B72-4F77-AFD7-8DA2C477C8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3" y="3302202"/>
            <a:ext cx="4094273" cy="1364758"/>
          </a:xfrm>
          <a:prstGeom prst="rect">
            <a:avLst/>
          </a:prstGeom>
        </p:spPr>
      </p:pic>
      <p:pic>
        <p:nvPicPr>
          <p:cNvPr id="20" name="Picture 19" descr="Chart&#10;&#10;Description automatically generated with medium confidence">
            <a:extLst>
              <a:ext uri="{FF2B5EF4-FFF2-40B4-BE49-F238E27FC236}">
                <a16:creationId xmlns:a16="http://schemas.microsoft.com/office/drawing/2014/main" id="{8128D84A-80FE-4A97-B262-8D8FAF29E5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36" y="576421"/>
            <a:ext cx="4199381" cy="1399794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C8BE84F1-8EE1-4D9D-8681-D86A47DE1A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37" y="1954962"/>
            <a:ext cx="4199380" cy="1399792"/>
          </a:xfrm>
          <a:prstGeom prst="rect">
            <a:avLst/>
          </a:prstGeom>
        </p:spPr>
      </p:pic>
      <p:pic>
        <p:nvPicPr>
          <p:cNvPr id="24" name="Picture 23" descr="Chart, histogram&#10;&#10;Description automatically generated">
            <a:extLst>
              <a:ext uri="{FF2B5EF4-FFF2-40B4-BE49-F238E27FC236}">
                <a16:creationId xmlns:a16="http://schemas.microsoft.com/office/drawing/2014/main" id="{B0C73B47-B855-46FE-920F-660835AE1D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635" y="3279661"/>
            <a:ext cx="4199382" cy="13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69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0CA0-440B-4B24-964D-3DA5118E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Twin Delayed Deep Deterministic Policy Gradient (TD3)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356F8-9038-404B-B328-EFCC66D5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550EC-38AC-4502-9571-D0CEBA85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9FA49-8CF6-4964-94B8-D03826B3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90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7D93-09CE-4673-A37C-8022BB0D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TD-3 Results-1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AB4A2A57-82B3-43A2-9C82-FD6A5228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50" y="632767"/>
            <a:ext cx="3054632" cy="20364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88C8A-C4BD-499C-ACA7-1FDC6E6B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5C794-64DB-4691-8BAF-FD8702B1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16</a:t>
            </a:fld>
            <a:endParaRPr lang="de-DE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27A6AA6-64A1-4646-B91A-E5EAA38B32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82" y="2668213"/>
            <a:ext cx="3053173" cy="2035449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FCDBAD91-0790-4C29-9391-D46F0D5F3E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50" y="2667239"/>
            <a:ext cx="3054633" cy="2036422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82FEF26-86EF-4018-AEDD-2A3437D3B0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823" y="631792"/>
            <a:ext cx="3054632" cy="203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7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26B8-2ECB-4685-A8A2-B7DFA87A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TD3 – Results 2</a:t>
            </a: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0A36028-B7D5-4BC4-8AA4-0BB61F4FB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5" y="910156"/>
            <a:ext cx="3979896" cy="13266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556F-3FF3-420D-9782-7D3BC8F7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3AECB-7645-4F1D-98D5-EE5EFD6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17</a:t>
            </a:fld>
            <a:endParaRPr lang="de-DE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C422821-4774-4BD1-9B1C-201B375663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01" y="910156"/>
            <a:ext cx="3979896" cy="132663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BDDF96C7-320C-4D13-82AE-FDA4400C07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05" y="2236788"/>
            <a:ext cx="4064894" cy="1354964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94AF827-6B26-4E52-87BB-10DD75C429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36787"/>
            <a:ext cx="3896704" cy="12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5BD4-C026-41B3-BB58-170C01E4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Comparison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362C5-1290-4DA9-B2A1-BAAC2F15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9AABD-6C69-4C8B-A60F-B56481BB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18</a:t>
            </a:fld>
            <a:endParaRPr lang="de-DE"/>
          </a:p>
        </p:txBody>
      </p:sp>
      <p:pic>
        <p:nvPicPr>
          <p:cNvPr id="11" name="Content Placeholder 10" descr="Chart, histogram&#10;&#10;Description automatically generated">
            <a:extLst>
              <a:ext uri="{FF2B5EF4-FFF2-40B4-BE49-F238E27FC236}">
                <a16:creationId xmlns:a16="http://schemas.microsoft.com/office/drawing/2014/main" id="{2100F96B-9984-48FF-A995-0E5DE835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71" y="492790"/>
            <a:ext cx="7391857" cy="4157920"/>
          </a:xfrm>
        </p:spPr>
      </p:pic>
    </p:spTree>
    <p:extLst>
      <p:ext uri="{BB962C8B-B14F-4D97-AF65-F5344CB8AC3E}">
        <p14:creationId xmlns:p14="http://schemas.microsoft.com/office/powerpoint/2010/main" val="2363172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B622CD7-FD7C-485F-9964-5C0D08A0BD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9868782"/>
                  </p:ext>
                </p:extLst>
              </p:nvPr>
            </p:nvGraphicFramePr>
            <p:xfrm>
              <a:off x="360727" y="577406"/>
              <a:ext cx="842327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0426">
                      <a:extLst>
                        <a:ext uri="{9D8B030D-6E8A-4147-A177-3AD203B41FA5}">
                          <a16:colId xmlns:a16="http://schemas.microsoft.com/office/drawing/2014/main" val="735548020"/>
                        </a:ext>
                      </a:extLst>
                    </a:gridCol>
                    <a:gridCol w="1353880">
                      <a:extLst>
                        <a:ext uri="{9D8B030D-6E8A-4147-A177-3AD203B41FA5}">
                          <a16:colId xmlns:a16="http://schemas.microsoft.com/office/drawing/2014/main" val="754886695"/>
                        </a:ext>
                      </a:extLst>
                    </a:gridCol>
                    <a:gridCol w="1424762">
                      <a:extLst>
                        <a:ext uri="{9D8B030D-6E8A-4147-A177-3AD203B41FA5}">
                          <a16:colId xmlns:a16="http://schemas.microsoft.com/office/drawing/2014/main" val="3059420938"/>
                        </a:ext>
                      </a:extLst>
                    </a:gridCol>
                    <a:gridCol w="1277316">
                      <a:extLst>
                        <a:ext uri="{9D8B030D-6E8A-4147-A177-3AD203B41FA5}">
                          <a16:colId xmlns:a16="http://schemas.microsoft.com/office/drawing/2014/main" val="3464601403"/>
                        </a:ext>
                      </a:extLst>
                    </a:gridCol>
                    <a:gridCol w="1346890">
                      <a:extLst>
                        <a:ext uri="{9D8B030D-6E8A-4147-A177-3AD203B41FA5}">
                          <a16:colId xmlns:a16="http://schemas.microsoft.com/office/drawing/2014/main" val="21722866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Test Conditions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DDPG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PPO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SAC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TD3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465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𝐻𝑒𝑎𝑑𝑖𝑛𝑔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1.650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81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𝐻𝑒𝑎𝑑𝑖𝑛𝑔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1.607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2.494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8684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𝐻𝑒𝑎𝑑𝑖𝑛𝑔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2.439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3.351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0241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𝐻𝑒𝑎𝑑𝑖𝑛𝑔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2.185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680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𝐶𝑎𝑟𝑑𝑖𝑜𝑖𝑑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0.934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157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𝐶𝑎𝑟𝑑𝑖𝑜𝑖𝑑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0.651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4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𝑠h𝑎𝑝𝑒𝑑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𝐶𝑢𝑟𝑣𝑒𝑑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916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𝐸𝑙𝑖𝑝𝑠𝑒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40−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trike="noStrike" dirty="0">
                              <a:solidFill>
                                <a:srgbClr val="00B050"/>
                              </a:solidFill>
                            </a:rPr>
                            <a:t>0.832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5.737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sngStrike" dirty="0"/>
                            <a:t>6.660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031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𝐸𝑙𝑖𝑝𝑠𝑒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sngStrike" dirty="0"/>
                            <a:t>6.266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noStrike" dirty="0">
                              <a:solidFill>
                                <a:srgbClr val="00B050"/>
                              </a:solidFill>
                            </a:rPr>
                            <a:t>1.027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sngStrike" dirty="0"/>
                            <a:t>7.047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sngStrike" dirty="0"/>
                            <a:t>4.468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9225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B622CD7-FD7C-485F-9964-5C0D08A0BD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9868782"/>
                  </p:ext>
                </p:extLst>
              </p:nvPr>
            </p:nvGraphicFramePr>
            <p:xfrm>
              <a:off x="360727" y="577406"/>
              <a:ext cx="842327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20426">
                      <a:extLst>
                        <a:ext uri="{9D8B030D-6E8A-4147-A177-3AD203B41FA5}">
                          <a16:colId xmlns:a16="http://schemas.microsoft.com/office/drawing/2014/main" val="735548020"/>
                        </a:ext>
                      </a:extLst>
                    </a:gridCol>
                    <a:gridCol w="1353880">
                      <a:extLst>
                        <a:ext uri="{9D8B030D-6E8A-4147-A177-3AD203B41FA5}">
                          <a16:colId xmlns:a16="http://schemas.microsoft.com/office/drawing/2014/main" val="754886695"/>
                        </a:ext>
                      </a:extLst>
                    </a:gridCol>
                    <a:gridCol w="1424762">
                      <a:extLst>
                        <a:ext uri="{9D8B030D-6E8A-4147-A177-3AD203B41FA5}">
                          <a16:colId xmlns:a16="http://schemas.microsoft.com/office/drawing/2014/main" val="3059420938"/>
                        </a:ext>
                      </a:extLst>
                    </a:gridCol>
                    <a:gridCol w="1277316">
                      <a:extLst>
                        <a:ext uri="{9D8B030D-6E8A-4147-A177-3AD203B41FA5}">
                          <a16:colId xmlns:a16="http://schemas.microsoft.com/office/drawing/2014/main" val="3464601403"/>
                        </a:ext>
                      </a:extLst>
                    </a:gridCol>
                    <a:gridCol w="1346890">
                      <a:extLst>
                        <a:ext uri="{9D8B030D-6E8A-4147-A177-3AD203B41FA5}">
                          <a16:colId xmlns:a16="http://schemas.microsoft.com/office/drawing/2014/main" val="21722866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Test Conditions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DDPG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PPO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SAC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TD3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465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108197" r="-17963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1.172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0.544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1.752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1.650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81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208197" r="-17963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2.011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1.607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4.098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2.494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8684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308197" r="-17963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1.650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2.439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3.175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3.351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0241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408197" r="-17963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2.185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5.272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2.663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680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508197" r="-17963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0.934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2.155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2.237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157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608197" r="-17963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0.651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2.177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2.905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4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708197" r="-17963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0.310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0.848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916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808197" r="-17963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strike="noStrike" dirty="0">
                              <a:solidFill>
                                <a:srgbClr val="00B050"/>
                              </a:solidFill>
                            </a:rPr>
                            <a:t>0.832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5.737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sngStrike" dirty="0"/>
                            <a:t>6.660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031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" t="-908197" r="-17963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sngStrike" dirty="0"/>
                            <a:t>6.266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noStrike" dirty="0">
                              <a:solidFill>
                                <a:srgbClr val="00B050"/>
                              </a:solidFill>
                            </a:rPr>
                            <a:t>1.027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sngStrike" dirty="0"/>
                            <a:t>7.047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trike="sngStrike" dirty="0"/>
                            <a:t>4.468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9225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92A95-7632-4C05-BC7B-23F2DA4C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CF3F-9772-4FB2-B76C-3E45075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19</a:t>
            </a:fld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5D0F6B-F47F-496E-BC96-595710E0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36" y="143957"/>
            <a:ext cx="8424001" cy="380584"/>
          </a:xfrm>
        </p:spPr>
        <p:txBody>
          <a:bodyPr/>
          <a:lstStyle/>
          <a:p>
            <a:r>
              <a:rPr lang="en-US" dirty="0"/>
              <a:t>Average Cross Track Error </a:t>
            </a:r>
            <a:r>
              <a:rPr lang="en-US" sz="1400" dirty="0"/>
              <a:t>(</a:t>
            </a:r>
            <a:r>
              <a:rPr lang="en-US" sz="1400" i="1" dirty="0"/>
              <a:t>in Calm Water Condition</a:t>
            </a:r>
            <a:r>
              <a:rPr lang="en-US" sz="1400" dirty="0"/>
              <a:t>) </a:t>
            </a:r>
            <a:br>
              <a:rPr lang="en-US" sz="2000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57077-2A64-4408-8E49-947150D05CBB}"/>
              </a:ext>
            </a:extLst>
          </p:cNvPr>
          <p:cNvSpPr txBox="1"/>
          <p:nvPr/>
        </p:nvSpPr>
        <p:spPr>
          <a:xfrm>
            <a:off x="418214" y="4401879"/>
            <a:ext cx="8365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5000-time steps for Heading Control cases and for the other cases steps has been taken until tracing the last point.</a:t>
            </a:r>
          </a:p>
        </p:txBody>
      </p:sp>
    </p:spTree>
    <p:extLst>
      <p:ext uri="{BB962C8B-B14F-4D97-AF65-F5344CB8AC3E}">
        <p14:creationId xmlns:p14="http://schemas.microsoft.com/office/powerpoint/2010/main" val="308700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59" y="163118"/>
            <a:ext cx="7555779" cy="508864"/>
          </a:xfrm>
        </p:spPr>
        <p:txBody>
          <a:bodyPr>
            <a:normAutofit/>
          </a:bodyPr>
          <a:lstStyle/>
          <a:p>
            <a:r>
              <a:rPr lang="en-IN" sz="2100" dirty="0">
                <a:solidFill>
                  <a:schemeClr val="accent5">
                    <a:lumMod val="75000"/>
                  </a:schemeClr>
                </a:solidFill>
              </a:rPr>
              <a:t>KVLCC2 Tanker trajectory in calm water and Waves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42318"/>
            <a:ext cx="3885478" cy="2590319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59" y="729418"/>
            <a:ext cx="3885478" cy="2590319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40" y="3737408"/>
            <a:ext cx="4646849" cy="7880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2548" y="3460409"/>
            <a:ext cx="22561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50" dirty="0"/>
              <a:t>Governing Equation :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D0E5E-6B9B-4719-90D1-E7143227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466CD-6457-4ABD-9460-906D67AA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Sivaraman Sivaraj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DCC84-26EB-472C-9C39-8D056709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61A67-AF01-49B7-A47E-B05195C006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836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B622CD7-FD7C-485F-9964-5C0D08A0BDE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60363" y="697909"/>
              <a:ext cx="842327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479">
                      <a:extLst>
                        <a:ext uri="{9D8B030D-6E8A-4147-A177-3AD203B41FA5}">
                          <a16:colId xmlns:a16="http://schemas.microsoft.com/office/drawing/2014/main" val="735548020"/>
                        </a:ext>
                      </a:extLst>
                    </a:gridCol>
                    <a:gridCol w="1367692">
                      <a:extLst>
                        <a:ext uri="{9D8B030D-6E8A-4147-A177-3AD203B41FA5}">
                          <a16:colId xmlns:a16="http://schemas.microsoft.com/office/drawing/2014/main" val="1002706458"/>
                        </a:ext>
                      </a:extLst>
                    </a:gridCol>
                    <a:gridCol w="1268818">
                      <a:extLst>
                        <a:ext uri="{9D8B030D-6E8A-4147-A177-3AD203B41FA5}">
                          <a16:colId xmlns:a16="http://schemas.microsoft.com/office/drawing/2014/main" val="754886695"/>
                        </a:ext>
                      </a:extLst>
                    </a:gridCol>
                    <a:gridCol w="1233741">
                      <a:extLst>
                        <a:ext uri="{9D8B030D-6E8A-4147-A177-3AD203B41FA5}">
                          <a16:colId xmlns:a16="http://schemas.microsoft.com/office/drawing/2014/main" val="3059420938"/>
                        </a:ext>
                      </a:extLst>
                    </a:gridCol>
                    <a:gridCol w="1311349">
                      <a:extLst>
                        <a:ext uri="{9D8B030D-6E8A-4147-A177-3AD203B41FA5}">
                          <a16:colId xmlns:a16="http://schemas.microsoft.com/office/drawing/2014/main" val="3464601403"/>
                        </a:ext>
                      </a:extLst>
                    </a:gridCol>
                    <a:gridCol w="1128195">
                      <a:extLst>
                        <a:ext uri="{9D8B030D-6E8A-4147-A177-3AD203B41FA5}">
                          <a16:colId xmlns:a16="http://schemas.microsoft.com/office/drawing/2014/main" val="21722866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Test Track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A2C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DDPG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PPO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SAC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TD3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465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45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𝐻𝑒𝑎𝑑𝑖𝑛𝑔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81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𝐻𝑒𝑎𝑑𝑖𝑛𝑔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8684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𝐻𝑒𝑎𝑑𝑖𝑛𝑔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0241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180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𝐻𝑒𝑎𝑑𝑖𝑛𝑔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680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𝐶𝑎𝑟𝑑𝑖𝑜𝑖𝑑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157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𝐶𝑎𝑟𝑑𝑖𝑜𝑖𝑑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4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𝑠h𝑎𝑝𝑒𝑑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𝐶𝑢𝑟𝑣𝑒𝑑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916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𝐸𝑙𝑖𝑝𝑠𝑒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40−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031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𝐸𝑙𝑖𝑝𝑠𝑒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20−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922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B622CD7-FD7C-485F-9964-5C0D08A0BDE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60363" y="697909"/>
              <a:ext cx="842327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479">
                      <a:extLst>
                        <a:ext uri="{9D8B030D-6E8A-4147-A177-3AD203B41FA5}">
                          <a16:colId xmlns:a16="http://schemas.microsoft.com/office/drawing/2014/main" val="735548020"/>
                        </a:ext>
                      </a:extLst>
                    </a:gridCol>
                    <a:gridCol w="1367692">
                      <a:extLst>
                        <a:ext uri="{9D8B030D-6E8A-4147-A177-3AD203B41FA5}">
                          <a16:colId xmlns:a16="http://schemas.microsoft.com/office/drawing/2014/main" val="1002706458"/>
                        </a:ext>
                      </a:extLst>
                    </a:gridCol>
                    <a:gridCol w="1268818">
                      <a:extLst>
                        <a:ext uri="{9D8B030D-6E8A-4147-A177-3AD203B41FA5}">
                          <a16:colId xmlns:a16="http://schemas.microsoft.com/office/drawing/2014/main" val="754886695"/>
                        </a:ext>
                      </a:extLst>
                    </a:gridCol>
                    <a:gridCol w="1233741">
                      <a:extLst>
                        <a:ext uri="{9D8B030D-6E8A-4147-A177-3AD203B41FA5}">
                          <a16:colId xmlns:a16="http://schemas.microsoft.com/office/drawing/2014/main" val="3059420938"/>
                        </a:ext>
                      </a:extLst>
                    </a:gridCol>
                    <a:gridCol w="1311349">
                      <a:extLst>
                        <a:ext uri="{9D8B030D-6E8A-4147-A177-3AD203B41FA5}">
                          <a16:colId xmlns:a16="http://schemas.microsoft.com/office/drawing/2014/main" val="3464601403"/>
                        </a:ext>
                      </a:extLst>
                    </a:gridCol>
                    <a:gridCol w="1128195">
                      <a:extLst>
                        <a:ext uri="{9D8B030D-6E8A-4147-A177-3AD203B41FA5}">
                          <a16:colId xmlns:a16="http://schemas.microsoft.com/office/drawing/2014/main" val="21722866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Test Track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A2C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DDPG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PPO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SAC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TD3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0465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108197" r="-299712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381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208197" r="-299712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8684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308197" r="-299712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0241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408197" r="-299712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680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516667" r="-29971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91578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606557" r="-299712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754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706557" r="-299712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2916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806557" r="-299712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1031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8" t="-906557" r="-29971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59225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92A95-7632-4C05-BC7B-23F2DA4C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DCF3F-9772-4FB2-B76C-3E450750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20</a:t>
            </a:fld>
            <a:endParaRPr lang="de-D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B5D0F6B-F47F-496E-BC96-595710E04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36" y="143957"/>
            <a:ext cx="8424001" cy="380584"/>
          </a:xfrm>
        </p:spPr>
        <p:txBody>
          <a:bodyPr/>
          <a:lstStyle/>
          <a:p>
            <a:r>
              <a:rPr lang="en-US" dirty="0"/>
              <a:t>Maximum Cross Track Error </a:t>
            </a:r>
            <a:r>
              <a:rPr lang="en-US" sz="1400" dirty="0"/>
              <a:t>(</a:t>
            </a:r>
            <a:r>
              <a:rPr lang="en-US" sz="1400" i="1" dirty="0"/>
              <a:t>in Wave Condition</a:t>
            </a:r>
            <a:r>
              <a:rPr lang="en-US" sz="1400" dirty="0"/>
              <a:t>) </a:t>
            </a:r>
            <a:br>
              <a:rPr lang="en-US" sz="2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4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319B-DD91-429B-A6EF-3F1EAC7D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Approach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627D-4A8C-48CA-BD31-3851B846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67DC4-2F40-4D29-9005-58EC69A2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AEA0F-3172-4E49-AB2C-F0864082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93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B375-A701-4793-8ED7-2EDE2B20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663C-3F67-45C9-8060-E75B96D5A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033D1-838B-4375-B36B-BA4E6D5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09395-9512-472F-985B-BB33FDC2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2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480E-F203-4FBF-A07A-B3F38E85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2AB1-35FE-4463-A3C0-C4BEC822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30ACE-FCD3-42A5-8A85-9F6A5AA1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1D689-1674-4A46-85C8-6189ACA6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09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524C-4CA6-4008-B036-F7461674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F74F8-5F53-44C6-8A04-B3CCB2C4B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002" y="594644"/>
                <a:ext cx="8424000" cy="3780000"/>
              </a:xfrm>
            </p:spPr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Guidance Algorithm                         : Line of Sight (LOS)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State Space 	                  : 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𝐶𝑇𝐸</m:t>
                    </m:r>
                  </m:oMath>
                </a14:m>
                <a:r>
                  <a:rPr lang="en-US" dirty="0"/>
                  <a:t>]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Action Space  	                  : </a:t>
                </a:r>
                <a:r>
                  <a:rPr lang="en-US" dirty="0" err="1"/>
                  <a:t>delta_dot</a:t>
                </a:r>
                <a:r>
                  <a:rPr lang="en-US" dirty="0"/>
                  <a:t> - [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- ranging from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Propeller Speed                              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18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𝑟𝑝𝑠</m:t>
                    </m:r>
                  </m:oMath>
                </a14:m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Episode Termination Criteria             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874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Based on Heading Error	-- greater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3874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Based on Cross Track Error           -- greater than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𝑙𝑏𝑝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87450" lvl="1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Based on Step Count                    -- 300 steps (sampling at 1 second) </a:t>
                </a:r>
              </a:p>
              <a:p>
                <a:pPr marL="387450" lvl="1" indent="-1714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Reward Function	                  :  Based on HE and CTE </a:t>
                </a:r>
                <a:r>
                  <a:rPr lang="en-US" i="1" dirty="0"/>
                  <a:t>(Obtaining from LOS)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171450" lvl="5" indent="-171450"/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𝒂𝒃𝒔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𝑯𝑬</m:t>
                        </m:r>
                      </m:e>
                    </m:d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𝒂𝒃𝒔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𝑪𝑻𝑬</m:t>
                        </m:r>
                      </m:e>
                    </m:d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171450" lvl="5" indent="-171450"/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F74F8-5F53-44C6-8A04-B3CCB2C4B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2" y="594644"/>
                <a:ext cx="8424000" cy="3780000"/>
              </a:xfrm>
              <a:blipFill>
                <a:blip r:embed="rId2"/>
                <a:stretch>
                  <a:fillRect l="-1013" t="-1290" b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E598A-7247-41BC-821E-744E86AA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3F20F-1480-4E7B-822C-F5B02A66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74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6284A-774F-40CD-92EC-CF020018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Architecture: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61880-01FA-4D54-9A63-A3342634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4AF2-8C63-4400-BAC2-743DFDFE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1B3CA5A1-362F-4EBA-AF10-F05910D7B8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73" y="737773"/>
            <a:ext cx="4661254" cy="38657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BA7EDE8-C6E0-429B-BBE4-1D58ACBCEB9C}"/>
              </a:ext>
            </a:extLst>
          </p:cNvPr>
          <p:cNvSpPr/>
          <p:nvPr/>
        </p:nvSpPr>
        <p:spPr>
          <a:xfrm rot="16200000">
            <a:off x="2880075" y="2532426"/>
            <a:ext cx="1885508" cy="27644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…96 Nodes…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8EAD2F-2704-4A06-BD5C-A064BC914727}"/>
              </a:ext>
            </a:extLst>
          </p:cNvPr>
          <p:cNvSpPr/>
          <p:nvPr/>
        </p:nvSpPr>
        <p:spPr>
          <a:xfrm rot="16200000">
            <a:off x="4323307" y="2532426"/>
            <a:ext cx="1885508" cy="27644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Tahoma" pitchFamily="34" charset="0"/>
              </a:rPr>
              <a:t>…96 Nodes…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C1197C-20CE-4718-B0A2-75592AD30238}"/>
              </a:ext>
            </a:extLst>
          </p:cNvPr>
          <p:cNvCxnSpPr>
            <a:cxnSpLocks/>
          </p:cNvCxnSpPr>
          <p:nvPr/>
        </p:nvCxnSpPr>
        <p:spPr>
          <a:xfrm flipV="1">
            <a:off x="1653145" y="2207175"/>
            <a:ext cx="616603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AEF0C9-7FEC-4585-BBE7-207D68A52A90}"/>
              </a:ext>
            </a:extLst>
          </p:cNvPr>
          <p:cNvCxnSpPr>
            <a:cxnSpLocks/>
          </p:cNvCxnSpPr>
          <p:nvPr/>
        </p:nvCxnSpPr>
        <p:spPr>
          <a:xfrm flipV="1">
            <a:off x="1653145" y="2511975"/>
            <a:ext cx="616603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EC999E-FF4D-4E8F-9512-AE6753D8AD58}"/>
              </a:ext>
            </a:extLst>
          </p:cNvPr>
          <p:cNvCxnSpPr>
            <a:cxnSpLocks/>
          </p:cNvCxnSpPr>
          <p:nvPr/>
        </p:nvCxnSpPr>
        <p:spPr>
          <a:xfrm flipV="1">
            <a:off x="1653145" y="2834158"/>
            <a:ext cx="616603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DDC56E-94FB-47AE-9FCB-43EB5011FB22}"/>
              </a:ext>
            </a:extLst>
          </p:cNvPr>
          <p:cNvCxnSpPr>
            <a:cxnSpLocks/>
          </p:cNvCxnSpPr>
          <p:nvPr/>
        </p:nvCxnSpPr>
        <p:spPr>
          <a:xfrm flipV="1">
            <a:off x="1653145" y="3156342"/>
            <a:ext cx="616603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9967D3-6D30-44A1-BF78-3B316B7B0637}"/>
              </a:ext>
            </a:extLst>
          </p:cNvPr>
          <p:cNvCxnSpPr>
            <a:cxnSpLocks/>
          </p:cNvCxnSpPr>
          <p:nvPr/>
        </p:nvCxnSpPr>
        <p:spPr>
          <a:xfrm flipV="1">
            <a:off x="6812973" y="2655620"/>
            <a:ext cx="616603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B40E96-8EB8-49A8-A374-C65CE64C4442}"/>
                  </a:ext>
                </a:extLst>
              </p:cNvPr>
              <p:cNvSpPr txBox="1"/>
              <p:nvPr/>
            </p:nvSpPr>
            <p:spPr>
              <a:xfrm>
                <a:off x="1074589" y="2032343"/>
                <a:ext cx="6778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B40E96-8EB8-49A8-A374-C65CE64C4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89" y="2032343"/>
                <a:ext cx="677882" cy="276999"/>
              </a:xfrm>
              <a:prstGeom prst="rect">
                <a:avLst/>
              </a:prstGeom>
              <a:blipFill>
                <a:blip r:embed="rId3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DC7ADB-EFC9-4ABC-9E25-4DD2EA1111C8}"/>
                  </a:ext>
                </a:extLst>
              </p:cNvPr>
              <p:cNvSpPr txBox="1"/>
              <p:nvPr/>
            </p:nvSpPr>
            <p:spPr>
              <a:xfrm>
                <a:off x="1188955" y="2333582"/>
                <a:ext cx="4394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DC7ADB-EFC9-4ABC-9E25-4DD2EA11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5" y="2333582"/>
                <a:ext cx="439479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37DEE9-5A52-45C4-90CB-B8871375171B}"/>
                  </a:ext>
                </a:extLst>
              </p:cNvPr>
              <p:cNvSpPr txBox="1"/>
              <p:nvPr/>
            </p:nvSpPr>
            <p:spPr>
              <a:xfrm>
                <a:off x="1049878" y="2705000"/>
                <a:ext cx="7025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𝐻𝐸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937DEE9-5A52-45C4-90CB-B88713751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8" y="2705000"/>
                <a:ext cx="702593" cy="246221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B26F51-2FEF-4BDD-A954-9CAC2D9E0C0F}"/>
                  </a:ext>
                </a:extLst>
              </p:cNvPr>
              <p:cNvSpPr txBox="1"/>
              <p:nvPr/>
            </p:nvSpPr>
            <p:spPr>
              <a:xfrm>
                <a:off x="1070181" y="3033233"/>
                <a:ext cx="702593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𝐶𝑇𝐸</m:t>
                      </m:r>
                    </m:oMath>
                  </m:oMathPara>
                </a14:m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B26F51-2FEF-4BDD-A954-9CAC2D9E0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81" y="3033233"/>
                <a:ext cx="702593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5F6BAF-77F4-4C13-8379-1341DF301CCF}"/>
                  </a:ext>
                </a:extLst>
              </p:cNvPr>
              <p:cNvSpPr txBox="1"/>
              <p:nvPr/>
            </p:nvSpPr>
            <p:spPr>
              <a:xfrm>
                <a:off x="7268030" y="2526988"/>
                <a:ext cx="677882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indent="0" defTabSz="91440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5F6BAF-77F4-4C13-8379-1341DF301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030" y="2526988"/>
                <a:ext cx="677882" cy="287323"/>
              </a:xfrm>
              <a:prstGeom prst="rect">
                <a:avLst/>
              </a:prstGeom>
              <a:blipFill>
                <a:blip r:embed="rId7"/>
                <a:stretch>
                  <a:fillRect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79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34D7-CAF0-4095-978D-BA3B9298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421B-4FF4-4559-A459-35AA3ECD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Deep Reinforcement Learning Algorithms have been trained in calm water and waves. Finally, the results were compared.</a:t>
            </a:r>
            <a:r>
              <a:rPr lang="en-US" sz="1200" dirty="0"/>
              <a:t> 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Asynchronous Advantage Actor Critic (A3C)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Deep Deterministic Policy Gradient (DDPG)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Proximal Policy Optimization (PPO)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Soft Actor Critic (SAC)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Twin Delayed Deep Deterministic Policy Gradient (TD3)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94D1B-3936-4E8D-84F5-489F2666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5E211-BECF-4703-8049-FB47D9EE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81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14FE-F8D7-41FD-A68F-21883D04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Proximal Policy Optimization (PPO)</a:t>
            </a:r>
            <a:br>
              <a:rPr lang="en-US" sz="2000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16E75-6DE9-4381-BD5B-7772CED39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𝑙𝑒𝑎𝑟𝑛𝑖𝑛𝑔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=0.003</m:t>
                    </m:r>
                  </m:oMath>
                </a14:m>
                <a:endParaRPr lang="en-US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=0.9, 0.999</m:t>
                    </m:r>
                  </m:oMath>
                </a14:m>
                <a:endParaRPr lang="en-US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=1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-05</m:t>
                    </m:r>
                  </m:oMath>
                </a14:m>
                <a:endParaRPr lang="en-US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=64</m:t>
                    </m:r>
                  </m:oMath>
                </a14:m>
                <a:endParaRPr lang="en-US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i="1" dirty="0"/>
                  <a:t>No of epoch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b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Clipping range  = {-0.2,0.2}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16E75-6DE9-4381-BD5B-7772CED39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13" t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DE886-EAD0-44AE-A73B-3E936647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3842-07DB-4C70-8D38-73D484D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73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D5033298-D2DD-4F90-9F9B-0209AA8D7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" y="580063"/>
            <a:ext cx="2822575" cy="1858963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CC3BADFB-77DD-41AA-946B-98E5E67B5C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" y="2439028"/>
            <a:ext cx="2809879" cy="1888063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CD8F7EEE-EDBE-4E25-8E92-A94C23581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287" y="580065"/>
            <a:ext cx="2822575" cy="1858963"/>
          </a:xfrm>
          <a:prstGeom prst="rect">
            <a:avLst/>
          </a:prstGeom>
        </p:spPr>
      </p:pic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67271B06-3CD3-4831-A61B-C16E03FC0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2" y="580064"/>
            <a:ext cx="2822575" cy="18589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2814FE-F8D7-41FD-A68F-21883D04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Proximal Policy Optimization (PPO) Results</a:t>
            </a:r>
            <a:br>
              <a:rPr lang="en-US"/>
            </a:b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3842-07DB-4C70-8D38-73D484D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761E8803-7F3B-4D97-96C9-5A6EE334A0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39" y="2439026"/>
            <a:ext cx="2832097" cy="1888065"/>
          </a:xfrm>
          <a:prstGeom prst="rect">
            <a:avLst/>
          </a:prstGeom>
        </p:spPr>
      </p:pic>
      <p:pic>
        <p:nvPicPr>
          <p:cNvPr id="17" name="Picture 16" descr="Chart, diagram&#10;&#10;Description automatically generated">
            <a:extLst>
              <a:ext uri="{FF2B5EF4-FFF2-40B4-BE49-F238E27FC236}">
                <a16:creationId xmlns:a16="http://schemas.microsoft.com/office/drawing/2014/main" id="{3FC6C215-C1D5-4957-B35E-AE84571011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2" y="2439028"/>
            <a:ext cx="2816227" cy="1877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B77680-6742-4010-99CC-8BD346BBDC77}"/>
                  </a:ext>
                </a:extLst>
              </p:cNvPr>
              <p:cNvSpPr txBox="1"/>
              <p:nvPr/>
            </p:nvSpPr>
            <p:spPr>
              <a:xfrm>
                <a:off x="373060" y="4380614"/>
                <a:ext cx="8359814" cy="188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Aft>
                    <a:spcPct val="0"/>
                  </a:spcAft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Path Following Images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: </m:t>
                        </m:r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</m:e>
                      <m:sup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</a:t>
                </a:r>
                <a:r>
                  <a:rPr lang="en-US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</a:t>
                </a:r>
                <a:r>
                  <a:rPr lang="en-US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135</m:t>
                        </m:r>
                      </m:e>
                      <m:sup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</a:t>
                </a:r>
                <a:r>
                  <a:rPr lang="en-US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𝐸𝑙𝑙𝑖𝑝𝑠𝑒</m:t>
                    </m:r>
                    <m:r>
                      <a:rPr lang="en-US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𝐶𝑎𝑟𝑑𝑖𝑜𝑖𝑑</m:t>
                    </m:r>
                  </m:oMath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B77680-6742-4010-99CC-8BD346BB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0" y="4380614"/>
                <a:ext cx="8359814" cy="188834"/>
              </a:xfrm>
              <a:prstGeom prst="rect">
                <a:avLst/>
              </a:prstGeom>
              <a:blipFill>
                <a:blip r:embed="rId8"/>
                <a:stretch>
                  <a:fillRect l="-1093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5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14FE-F8D7-41FD-A68F-21883D04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4" y="143956"/>
            <a:ext cx="8424001" cy="59381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Proximal Policy Optimization (PPO) Results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3842-07DB-4C70-8D38-73D484D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001" y="4890653"/>
            <a:ext cx="180000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E839375-43AA-4A5D-B991-4343C4570BCB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B77680-6742-4010-99CC-8BD346BBDC77}"/>
                  </a:ext>
                </a:extLst>
              </p:cNvPr>
              <p:cNvSpPr txBox="1"/>
              <p:nvPr/>
            </p:nvSpPr>
            <p:spPr>
              <a:xfrm>
                <a:off x="373060" y="4380614"/>
                <a:ext cx="8359814" cy="188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Aft>
                    <a:spcPct val="0"/>
                  </a:spcAft>
                </a:pPr>
                <a:r>
                  <a:rPr lang="en-US" sz="1200" kern="0" dirty="0">
                    <a:solidFill>
                      <a:srgbClr val="000000"/>
                    </a:solidFill>
                  </a:rPr>
                  <a:t>Rudder Action Images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𝐻𝑒𝑎𝑑𝑖𝑛𝑔</m:t>
                        </m:r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: 45</m:t>
                        </m:r>
                      </m:e>
                      <m:sup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</a:t>
                </a:r>
                <a:r>
                  <a:rPr lang="en-US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</a:t>
                </a:r>
                <a:r>
                  <a:rPr lang="en-US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135</m:t>
                        </m:r>
                      </m:e>
                      <m:sup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-</a:t>
                </a:r>
                <a:r>
                  <a:rPr lang="en-US" sz="1200" kern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sz="1200" i="1" ker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𝐸𝑙𝑙𝑖𝑝𝑠𝑒</m:t>
                    </m:r>
                    <m:r>
                      <a:rPr lang="en-US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𝐶𝑎𝑟𝑑𝑖𝑜𝑖𝑑</m:t>
                    </m:r>
                  </m:oMath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B77680-6742-4010-99CC-8BD346BBD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60" y="4380614"/>
                <a:ext cx="8359814" cy="188834"/>
              </a:xfrm>
              <a:prstGeom prst="rect">
                <a:avLst/>
              </a:prstGeom>
              <a:blipFill>
                <a:blip r:embed="rId2"/>
                <a:stretch>
                  <a:fillRect l="-1093" t="-25806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B604E6B-D329-4F9C-9D6E-B58A5F31BD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" y="532284"/>
            <a:ext cx="4198940" cy="1271183"/>
          </a:xfrm>
          <a:prstGeom prst="rect">
            <a:avLst/>
          </a:prstGeom>
        </p:spPr>
      </p:pic>
      <p:pic>
        <p:nvPicPr>
          <p:cNvPr id="21" name="Picture 20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1B1DF3-6C10-4422-A8AF-9401A4154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4" y="1803467"/>
            <a:ext cx="4198940" cy="1271184"/>
          </a:xfrm>
          <a:prstGeom prst="rect">
            <a:avLst/>
          </a:prstGeom>
        </p:spPr>
      </p:pic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8F22A8B3-D74E-4452-B0F4-E13525C49D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60" y="3068566"/>
            <a:ext cx="4186244" cy="1271184"/>
          </a:xfrm>
          <a:prstGeom prst="rect">
            <a:avLst/>
          </a:prstGeom>
        </p:spPr>
      </p:pic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F46E7AC0-6CA8-463C-BDDA-9337C61745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527755"/>
            <a:ext cx="4031998" cy="1271183"/>
          </a:xfrm>
          <a:prstGeom prst="rect">
            <a:avLst/>
          </a:prstGeom>
        </p:spPr>
      </p:pic>
      <p:pic>
        <p:nvPicPr>
          <p:cNvPr id="27" name="Picture 26" descr="Chart&#10;&#10;Description automatically generated">
            <a:extLst>
              <a:ext uri="{FF2B5EF4-FFF2-40B4-BE49-F238E27FC236}">
                <a16:creationId xmlns:a16="http://schemas.microsoft.com/office/drawing/2014/main" id="{96ECB10B-2DF1-4636-AEDD-18EBFE1B22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4" y="1796055"/>
            <a:ext cx="4044697" cy="1271184"/>
          </a:xfrm>
          <a:prstGeom prst="rect">
            <a:avLst/>
          </a:prstGeom>
        </p:spPr>
      </p:pic>
      <p:pic>
        <p:nvPicPr>
          <p:cNvPr id="29" name="Picture 28" descr="Graphical user interface&#10;&#10;Description automatically generated">
            <a:extLst>
              <a:ext uri="{FF2B5EF4-FFF2-40B4-BE49-F238E27FC236}">
                <a16:creationId xmlns:a16="http://schemas.microsoft.com/office/drawing/2014/main" id="{3D2D3916-6244-4C8A-97B4-50C382A5DAC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4" y="3061060"/>
            <a:ext cx="4044697" cy="12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6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8C1E-15C2-4AD9-8ACE-E9BFD734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Deep Deterministic Policy Gradient (DDPG) </a:t>
            </a:r>
            <a:br>
              <a:rPr lang="en-US" sz="2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EDF4-5547-4E8B-9305-AAEAB60F0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2303A-3632-4965-BC78-39025822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BE8A1-4A4B-4349-8F0F-86C25B03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046879"/>
      </p:ext>
    </p:extLst>
  </p:cSld>
  <p:clrMapOvr>
    <a:masterClrMapping/>
  </p:clrMapOvr>
</p:sld>
</file>

<file path=ppt/theme/theme1.xml><?xml version="1.0" encoding="utf-8"?>
<a:theme xmlns:a="http://schemas.openxmlformats.org/drawingml/2006/main" name="ZF AG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7FD5F3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28575" cap="rnd" cmpd="sng" algn="ctr">
          <a:solidFill>
            <a:srgbClr val="00ABE7"/>
          </a:solidFill>
          <a:prstDash val="sysDot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50%">
      <a:srgbClr val="7FD5F3"/>
    </a:custClr>
    <a:custClr name="ZF Cyan 25%">
      <a:srgbClr val="BFEAF9"/>
    </a:custClr>
    <a:custClr>
      <a:srgbClr val="FFFFFF"/>
    </a:custClr>
    <a:custClr name="ZF Blue 100%">
      <a:srgbClr val="1179BF"/>
    </a:custClr>
    <a:custClr name="ZF Blue 50%">
      <a:srgbClr val="81BCDF"/>
    </a:custClr>
    <a:custClr>
      <a:srgbClr val="FFFFFF"/>
    </a:custClr>
    <a:custClr name="Middle Blue 100%">
      <a:srgbClr val="004D7A"/>
    </a:custClr>
    <a:custClr name="Middle Blue 50%">
      <a:srgbClr val="7FA5BC"/>
    </a:custClr>
    <a:custClr>
      <a:srgbClr val="FFFFFF"/>
    </a:custClr>
    <a:custClr name="Black 100%">
      <a:srgbClr val="000000"/>
    </a:custClr>
    <a:custClr name="Black 50%">
      <a:srgbClr val="7F7F7F"/>
    </a:custClr>
    <a:custClr name="Black 25%">
      <a:srgbClr val="BFBFBF"/>
    </a:custClr>
    <a:custClr>
      <a:srgbClr val="FFFFFF"/>
    </a:custClr>
    <a:custClr name="1. Step color gradient">
      <a:srgbClr val="1179BF"/>
    </a:custClr>
    <a:custClr name="2. Step color gradient">
      <a:srgbClr val="004D7A"/>
    </a:custClr>
    <a:custClr name="3. Step color gradient">
      <a:srgbClr val="001024"/>
    </a:custClr>
    <a:custClr>
      <a:srgbClr val="FFFFFF"/>
    </a:custClr>
    <a:custClr name="ZF Red - Only highlight color">
      <a:srgbClr val="DD0C29"/>
    </a:custClr>
  </a:custClrLst>
  <a:extLst>
    <a:ext uri="{05A4C25C-085E-4340-85A3-A5531E510DB2}">
      <thm15:themeFamily xmlns:thm15="http://schemas.microsoft.com/office/thememl/2012/main" name="master_zf.potx" id="{27FC02A3-3CC2-4411-86F6-B339DEDD2E07}" vid="{BBEEC987-2F6D-4DE3-928C-2140DBAFC1CD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59D92636BE74F9A0967E31BF83723" ma:contentTypeVersion="0" ma:contentTypeDescription="Create a new document." ma:contentTypeScope="" ma:versionID="a597bd8ece27149dea77ec601c5b4a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53A466-1E01-461A-9588-273F9517B8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200472-FD54-40B5-A287-7C98290612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63EC75-F569-48D3-B84C-89ADD954AD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569</Words>
  <Application>Microsoft Office PowerPoint</Application>
  <PresentationFormat>On-screen Show (16:9)</PresentationFormat>
  <Paragraphs>159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Tahoma</vt:lpstr>
      <vt:lpstr>ZF AG</vt:lpstr>
      <vt:lpstr>DRL-Based Heading Control and Path Following of a Ship  in Calm Water &amp; Waves</vt:lpstr>
      <vt:lpstr>KVLCC2 Tanker trajectory in calm water and Waves</vt:lpstr>
      <vt:lpstr>Environment Setup</vt:lpstr>
      <vt:lpstr>Neural Network Architecture: </vt:lpstr>
      <vt:lpstr>Deep Reinforcement Learning Algorithms </vt:lpstr>
      <vt:lpstr>Proximal Policy Optimization (PPO) </vt:lpstr>
      <vt:lpstr>Proximal Policy Optimization (PPO) Results </vt:lpstr>
      <vt:lpstr>Proximal Policy Optimization (PPO) Results </vt:lpstr>
      <vt:lpstr>Deep Deterministic Policy Gradient (DDPG)  </vt:lpstr>
      <vt:lpstr>DDPG Results – 1 – Path Following </vt:lpstr>
      <vt:lpstr>DDPG Results – 2 – Control Command </vt:lpstr>
      <vt:lpstr>Soft Actor Critic (SAC)  </vt:lpstr>
      <vt:lpstr>SAC Results - 1 </vt:lpstr>
      <vt:lpstr>SAC Results - 2</vt:lpstr>
      <vt:lpstr>Twin Delayed Deep Deterministic Policy Gradient (TD3) </vt:lpstr>
      <vt:lpstr>TD-3 Results-1</vt:lpstr>
      <vt:lpstr>TD3 – Results 2</vt:lpstr>
      <vt:lpstr>Reward Comparison</vt:lpstr>
      <vt:lpstr>Average Cross Track Error (in Calm Water Condition)  </vt:lpstr>
      <vt:lpstr>Maximum Cross Track Error (in Wave Condition)  </vt:lpstr>
      <vt:lpstr>Experimental Approach : </vt:lpstr>
      <vt:lpstr>Experimental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DRL-Based Heading Control and Path Following of a Ship  in Calm Water &amp; Waves</dc:title>
  <dc:creator>Sivaraj Sivaraman HYD DIWID24</dc:creator>
  <cp:lastModifiedBy>Sivaraj Sivaraman HYD DIWID24</cp:lastModifiedBy>
  <cp:revision>16</cp:revision>
  <dcterms:created xsi:type="dcterms:W3CDTF">2022-10-23T13:09:28Z</dcterms:created>
  <dcterms:modified xsi:type="dcterms:W3CDTF">2022-10-26T14:10:50Z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0x010100B4459D92636BE74F9A0967E31BF83723</vt:lpwstr>
  </property>
  <property fmtid="{D5CDD505-2E9C-101B-9397-08002B2CF9AE}" pid="3" name="MSIP_Label_7294a1c8-9899-41e7-8f6e-8b1b3c79592a_Enabled">
    <vt:lpwstr>true</vt:lpwstr>
  </property>
  <property fmtid="{D5CDD505-2E9C-101B-9397-08002B2CF9AE}" pid="4" name="MSIP_Label_7294a1c8-9899-41e7-8f6e-8b1b3c79592a_SetDate">
    <vt:lpwstr>2022-10-23T13:54:53Z</vt:lpwstr>
  </property>
  <property fmtid="{D5CDD505-2E9C-101B-9397-08002B2CF9AE}" pid="5" name="MSIP_Label_7294a1c8-9899-41e7-8f6e-8b1b3c79592a_Method">
    <vt:lpwstr>Privileged</vt:lpwstr>
  </property>
  <property fmtid="{D5CDD505-2E9C-101B-9397-08002B2CF9AE}" pid="6" name="MSIP_Label_7294a1c8-9899-41e7-8f6e-8b1b3c79592a_Name">
    <vt:lpwstr>Internal sub2 (no marking)</vt:lpwstr>
  </property>
  <property fmtid="{D5CDD505-2E9C-101B-9397-08002B2CF9AE}" pid="7" name="MSIP_Label_7294a1c8-9899-41e7-8f6e-8b1b3c79592a_SiteId">
    <vt:lpwstr>eb70b763-b6d7-4486-8555-8831709a784e</vt:lpwstr>
  </property>
  <property fmtid="{D5CDD505-2E9C-101B-9397-08002B2CF9AE}" pid="8" name="MSIP_Label_7294a1c8-9899-41e7-8f6e-8b1b3c79592a_ActionId">
    <vt:lpwstr>00198974-579d-46e3-b634-6d2d9804c4ff</vt:lpwstr>
  </property>
  <property fmtid="{D5CDD505-2E9C-101B-9397-08002B2CF9AE}" pid="9" name="MSIP_Label_7294a1c8-9899-41e7-8f6e-8b1b3c79592a_ContentBits">
    <vt:lpwstr>0</vt:lpwstr>
  </property>
</Properties>
</file>